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9FD402-2789-429C-A156-8C4177F61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1B3C91-7ECA-4FF0-A691-E11ABC409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C5FCDD-FC9C-41CA-B64C-6B2E28CB9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6415-02E5-4190-BC16-E3C394BAB70C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9FA784-F361-4ACD-858D-10EDBF92A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C58C3E-A776-4DF5-B54A-13BF729E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E6AF-310C-426C-B2F1-E26DF269E0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2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BB459E-A15C-4674-9387-D9C68006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E34F60-93B3-49E9-AE85-1CDE09C4C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ADEF70-2BFD-4706-9A10-4FA932A0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6415-02E5-4190-BC16-E3C394BAB70C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E9AAC6-F7CE-407B-9479-A1B26AC6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372C83-263E-4000-8A39-DCAA7C573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E6AF-310C-426C-B2F1-E26DF269E0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45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7C52D71-D1CF-4C65-9A77-18889CE33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949BCF-9D5F-4699-84B5-68F6BB524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B7AAFA-A85C-4D9C-B170-CE86E655F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6415-02E5-4190-BC16-E3C394BAB70C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62A90F-DEF0-4D14-B62B-2BFD98866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B56CFD-5417-4DBE-B279-0EDAB121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E6AF-310C-426C-B2F1-E26DF269E0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94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FB839C-1E86-420A-8464-B5582C95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FD8B95-A651-4A1E-8E03-D48C55032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09EC5D-C613-45D7-BA42-906FC0B5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6415-02E5-4190-BC16-E3C394BAB70C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F7D5E7-56A1-4DCD-B61B-4D700C2D1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411AF3-FA41-4F34-A2BE-DDB80DBB9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E6AF-310C-426C-B2F1-E26DF269E0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18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A61516-B003-4BD3-B604-8C3FB1F9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1EABF7-CCFC-43EA-8AA8-37C3B47C8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777C80-40A9-4037-A009-7A197691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6415-02E5-4190-BC16-E3C394BAB70C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82429F-1B1E-4E6C-BDD3-87E06A04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B3EE41-EEFA-44BB-A497-D1BC512A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E6AF-310C-426C-B2F1-E26DF269E0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88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4AF5AD-36DA-4D26-B9F4-F234A778B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98EFA7-04E9-4757-BCA0-DE7FBD031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CE3CB9-1B53-449D-BF55-F25F9A238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1D984C-2E55-4CC6-B954-36A84C04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6415-02E5-4190-BC16-E3C394BAB70C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DEB6A9-1076-4DB3-B6CD-33B2E07F4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7F89AF-55A3-434B-B43C-84EAB1706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E6AF-310C-426C-B2F1-E26DF269E0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13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F6BE4-8F9E-4F4D-ACAC-F65012748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034C27-5A01-4D7E-A591-F32F36463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FA0855-CB7C-44ED-9CDA-798F5E032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2F0CF0F-40C7-42C0-B78B-D5229B3C4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B9CDE3C-BCB3-4912-84D8-272B20AF5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A67FFD9-77AD-438B-A4B0-17BC71B6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6415-02E5-4190-BC16-E3C394BAB70C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5849AA0-BAE1-411F-A497-14A9EC85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146140E-1745-4064-920C-92127DBA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E6AF-310C-426C-B2F1-E26DF269E0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81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0D011-DCA2-4E2D-A529-0EA9535D4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4C3736-82F5-4E65-86E0-781A737B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6415-02E5-4190-BC16-E3C394BAB70C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5301A95-EE41-412D-B902-57F2F163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D5C218B-9B2E-46E0-AE5D-5496B28D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E6AF-310C-426C-B2F1-E26DF269E0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25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634F581-747C-41DF-9619-F4FBAD6B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6415-02E5-4190-BC16-E3C394BAB70C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257FE7E-62DE-4C43-9281-ACA45067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478435-57B9-4569-8730-F72709E1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E6AF-310C-426C-B2F1-E26DF269E0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22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16097-9FBA-487B-83FB-B25B5443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4A5133-9228-4AAA-A62A-D41F924EA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6BEEBF-3B0C-4020-B5CE-2CE6D45F5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605930-1EC6-4589-958E-06586D22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6415-02E5-4190-BC16-E3C394BAB70C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84A59B-62D7-4160-9F37-B68FFE7C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1D4A71-BDFE-4A4E-90BA-F30B24A6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E6AF-310C-426C-B2F1-E26DF269E0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42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9E60F6-29AA-4191-986B-7AE3B953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F0DC2E-D6F1-4AAD-9D7E-559C34CDB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55F4FE-FC47-4B97-B5EE-38D0548DA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71A223-A72E-49B9-9931-CF5C07A8D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6415-02E5-4190-BC16-E3C394BAB70C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8550A5-1B47-4F4D-B3D4-74604FB6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E89C90-8FC9-41C4-9CB7-71BD4EDA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E6AF-310C-426C-B2F1-E26DF269E0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67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33488-3FAE-4EEE-85FC-4007EB467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32FA59-F75A-48EB-90ED-046AF4B11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D2BDB7-F605-45EB-A2D5-00FEE266B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C6415-02E5-4190-BC16-E3C394BAB70C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C0623D-A4F6-45B7-A377-AE91B41E4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580CBD-9E42-4029-A81E-7A975644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2E6AF-310C-426C-B2F1-E26DF269E0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75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D5807-1280-424C-94DF-7B654FBBF5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Излучение видимого, ультрафиолетового и инфракрасного диапазонов волн</a:t>
            </a:r>
            <a:endParaRPr lang="ru-RU" sz="12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0B929F-3DB7-461A-9D80-BB6EFF5886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Чернякова Валерия, гр. 1304</a:t>
            </a:r>
          </a:p>
        </p:txBody>
      </p:sp>
    </p:spTree>
    <p:extLst>
      <p:ext uri="{BB962C8B-B14F-4D97-AF65-F5344CB8AC3E}">
        <p14:creationId xmlns:p14="http://schemas.microsoft.com/office/powerpoint/2010/main" val="1358716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E3D4A-9D5A-4D3B-8E21-BE78A4998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Инфракрасное излучение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B73095-9840-4DBA-8033-F2C2BF193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890"/>
            <a:ext cx="10515600" cy="1325562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Разновидность электромагнитного излучения. Расположено в спектральной области между красным концом видимого солнечного света и микроволновым радиоизлучением.</a:t>
            </a:r>
          </a:p>
          <a:p>
            <a:pPr algn="just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C09C0B-2249-424F-8BDF-2C6594930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350" y="2394452"/>
            <a:ext cx="8417300" cy="446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86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E3D4A-9D5A-4D3B-8E21-BE78A4998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Инфракрасное излучение. Свойства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B73095-9840-4DBA-8033-F2C2BF193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158"/>
            <a:ext cx="10515600" cy="5654842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Является тепловым излучением и способно нагревать тела.</a:t>
            </a:r>
          </a:p>
          <a:p>
            <a:pPr algn="just"/>
            <a:r>
              <a:rPr lang="ru-RU" dirty="0"/>
              <a:t>Источником является любое тело, обладающее температурой выше абсолютного нуля (0 °K или -273,15 °C).</a:t>
            </a:r>
          </a:p>
          <a:p>
            <a:pPr algn="just"/>
            <a:r>
              <a:rPr lang="ru-RU" dirty="0"/>
              <a:t>Оказывает воздействие на термоэлементы и фотоматериалы.</a:t>
            </a:r>
          </a:p>
          <a:p>
            <a:pPr algn="just"/>
            <a:r>
              <a:rPr lang="ru-RU" dirty="0"/>
              <a:t>Проходит через многие тела, в том числе через туман, дождь, снег.</a:t>
            </a:r>
          </a:p>
          <a:p>
            <a:pPr algn="just"/>
            <a:r>
              <a:rPr lang="ru-RU" dirty="0"/>
              <a:t>Поглощаясь веществом, нагревает его.</a:t>
            </a:r>
          </a:p>
          <a:p>
            <a:pPr algn="just"/>
            <a:r>
              <a:rPr lang="ru-RU" dirty="0"/>
              <a:t>Изменяет электрическое сопротивление тел.</a:t>
            </a:r>
          </a:p>
          <a:p>
            <a:pPr algn="just"/>
            <a:r>
              <a:rPr lang="ru-RU" dirty="0"/>
              <a:t>Не обладает химической активностью.</a:t>
            </a:r>
          </a:p>
          <a:p>
            <a:pPr marL="0" indent="0" algn="just">
              <a:buNone/>
            </a:pPr>
            <a:endParaRPr 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0792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E3D4A-9D5A-4D3B-8E21-BE78A4998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Инфракрасное излучение. Применение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B73095-9840-4DBA-8033-F2C2BF193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49448"/>
            <a:ext cx="6284495" cy="4762261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Бытовая техника: инфракрасные обогреватели</a:t>
            </a:r>
          </a:p>
          <a:p>
            <a:pPr algn="just"/>
            <a:r>
              <a:rPr lang="ru-RU" dirty="0"/>
              <a:t>Производство: сушка поверхностей</a:t>
            </a:r>
          </a:p>
          <a:p>
            <a:pPr algn="just"/>
            <a:r>
              <a:rPr lang="ru-RU" dirty="0"/>
              <a:t>Пищевая промышленность: стерилизация продуктов. </a:t>
            </a:r>
          </a:p>
          <a:p>
            <a:pPr algn="just"/>
            <a:r>
              <a:rPr lang="ru-RU" dirty="0"/>
              <a:t>Спектроскопия: изучение строение молекул различных органических и неорганических веществ. </a:t>
            </a:r>
          </a:p>
          <a:p>
            <a:pPr algn="just"/>
            <a:r>
              <a:rPr lang="ru-RU" dirty="0"/>
              <a:t>Медицина: в физиотерапии, датчиках потока крови…</a:t>
            </a:r>
          </a:p>
          <a:p>
            <a:pPr algn="just"/>
            <a:endParaRPr lang="ru-RU" dirty="0"/>
          </a:p>
        </p:txBody>
      </p:sp>
      <p:pic>
        <p:nvPicPr>
          <p:cNvPr id="10242" name="Picture 2" descr="Picture background">
            <a:extLst>
              <a:ext uri="{FF2B5EF4-FFF2-40B4-BE49-F238E27FC236}">
                <a16:creationId xmlns:a16="http://schemas.microsoft.com/office/drawing/2014/main" id="{13BCC217-C206-4CAB-AA10-11D29933F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178" y="1081089"/>
            <a:ext cx="5534244" cy="279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Picture background">
            <a:extLst>
              <a:ext uri="{FF2B5EF4-FFF2-40B4-BE49-F238E27FC236}">
                <a16:creationId xmlns:a16="http://schemas.microsoft.com/office/drawing/2014/main" id="{56D17556-6716-4326-A553-AD3EDF18D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755" y="4030579"/>
            <a:ext cx="5534245" cy="223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05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E3D4A-9D5A-4D3B-8E21-BE78A4998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Электромагнитное излучение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B73095-9840-4DBA-8033-F2C2BF193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7688"/>
            <a:ext cx="10515600" cy="4351338"/>
          </a:xfrm>
        </p:spPr>
        <p:txBody>
          <a:bodyPr/>
          <a:lstStyle/>
          <a:p>
            <a:pPr algn="just"/>
            <a:r>
              <a:rPr lang="ru-RU" dirty="0"/>
              <a:t>Распространяющееся в пространстве возмущение (изменение состояния) электромагнитного поля</a:t>
            </a:r>
          </a:p>
        </p:txBody>
      </p:sp>
      <p:pic>
        <p:nvPicPr>
          <p:cNvPr id="1026" name="Picture 2" descr="что такое электромагнитная волна">
            <a:extLst>
              <a:ext uri="{FF2B5EF4-FFF2-40B4-BE49-F238E27FC236}">
                <a16:creationId xmlns:a16="http://schemas.microsoft.com/office/drawing/2014/main" id="{E58BB6D7-4CDC-459C-B631-EF2435933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00" y="1693674"/>
            <a:ext cx="10033399" cy="516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55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E3D4A-9D5A-4D3B-8E21-BE78A4998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0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100" dirty="0"/>
              <a:t>Электромагнитное излучение. Характеристики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0B73095-9840-4DBA-8033-F2C2BF193C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4547" y="1900608"/>
                <a:ext cx="5049253" cy="3406858"/>
              </a:xfrm>
            </p:spPr>
            <p:txBody>
              <a:bodyPr/>
              <a:lstStyle/>
              <a:p>
                <a:r>
                  <a:rPr lang="ru-RU" dirty="0"/>
                  <a:t>Длина волны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𝒸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Частота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Скорость света в вакууме </a:t>
                </a:r>
                <a:br>
                  <a:rPr lang="ru-RU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=3∙</m:t>
                    </m:r>
                    <m:sSup>
                      <m:sSupPr>
                        <m:ctrlPr>
                          <a:rPr lang="ru-RU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</m:t>
                    </m:r>
                    <m:r>
                      <a:rPr 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м/с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0B73095-9840-4DBA-8033-F2C2BF193C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4547" y="1900608"/>
                <a:ext cx="5049253" cy="3406858"/>
              </a:xfrm>
              <a:blipFill>
                <a:blip r:embed="rId2"/>
                <a:stretch>
                  <a:fillRect l="-2171" t="-30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B62FB0-06A1-485E-8A24-007968974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45665"/>
            <a:ext cx="5371882" cy="391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1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E3D4A-9D5A-4D3B-8E21-BE78A4998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Диапазон электромагнитного излучения </a:t>
            </a:r>
          </a:p>
        </p:txBody>
      </p:sp>
      <p:pic>
        <p:nvPicPr>
          <p:cNvPr id="2052" name="Picture 4" descr="шкала длины волн">
            <a:extLst>
              <a:ext uri="{FF2B5EF4-FFF2-40B4-BE49-F238E27FC236}">
                <a16:creationId xmlns:a16="http://schemas.microsoft.com/office/drawing/2014/main" id="{4C97CDDE-B773-4DD9-B7E9-64F8F731B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01" y="805814"/>
            <a:ext cx="10957997" cy="605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82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E3D4A-9D5A-4D3B-8E21-BE78A4998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Видимое излучение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B73095-9840-4DBA-8033-F2C2BF193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7688"/>
            <a:ext cx="10515600" cy="2294159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/>
              <a:t>Участок спектра электромагнитного излучения, воспринимаемый человеческим глазом ~ от 380 </a:t>
            </a:r>
            <a:r>
              <a:rPr lang="ru-RU" dirty="0" err="1"/>
              <a:t>нм</a:t>
            </a:r>
            <a:r>
              <a:rPr lang="ru-RU" dirty="0"/>
              <a:t> (Фиолетовый) до 780 </a:t>
            </a:r>
            <a:r>
              <a:rPr lang="ru-RU" dirty="0" err="1"/>
              <a:t>нм</a:t>
            </a:r>
            <a:r>
              <a:rPr lang="ru-RU" dirty="0"/>
              <a:t> (Красный).</a:t>
            </a:r>
          </a:p>
          <a:p>
            <a:pPr algn="just"/>
            <a:r>
              <a:rPr lang="ru-RU" dirty="0"/>
              <a:t>Границы диапазона определяются свойствами светочувствительной сетчатки. Никаких четких физических границ между цветами нет.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8C0415-46BA-4436-BD44-1D903DF7A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5687219" cy="3381847"/>
          </a:xfrm>
          <a:prstGeom prst="rect">
            <a:avLst/>
          </a:prstGeom>
        </p:spPr>
      </p:pic>
      <p:sp>
        <p:nvSpPr>
          <p:cNvPr id="15" name="Объект 2">
            <a:extLst>
              <a:ext uri="{FF2B5EF4-FFF2-40B4-BE49-F238E27FC236}">
                <a16:creationId xmlns:a16="http://schemas.microsoft.com/office/drawing/2014/main" id="{B62107C3-4124-4B62-A5AA-01AD77EB7939}"/>
              </a:ext>
            </a:extLst>
          </p:cNvPr>
          <p:cNvSpPr txBox="1">
            <a:spLocks/>
          </p:cNvSpPr>
          <p:nvPr/>
        </p:nvSpPr>
        <p:spPr>
          <a:xfrm>
            <a:off x="6525418" y="3476154"/>
            <a:ext cx="4828381" cy="333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just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800"/>
              <a:buFont typeface="Arial" panose="020B0604020202020204" pitchFamily="34" charset="0"/>
              <a:buChar char="•"/>
            </a:pPr>
            <a:r>
              <a:rPr lang="ru-RU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Источники: Солнце, молния, звезды, свеча, лампа, монитор.</a:t>
            </a:r>
            <a:endParaRPr lang="ru-RU" dirty="0">
              <a:effectLst/>
            </a:endParaRPr>
          </a:p>
          <a:p>
            <a:pPr marL="228600" indent="-228600" algn="just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ru-RU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Применение: освещение, фотоэффект, лазеры.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56821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E3D4A-9D5A-4D3B-8E21-BE78A4998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Ультрафиолетовое излучение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B73095-9840-4DBA-8033-F2C2BF193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1094038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Волны электромагнитного излучения, которые занимают диапазон между видимыми и рентгеновскими лучами.</a:t>
            </a:r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B62107C3-4124-4B62-A5AA-01AD77EB7939}"/>
              </a:ext>
            </a:extLst>
          </p:cNvPr>
          <p:cNvSpPr txBox="1">
            <a:spLocks/>
          </p:cNvSpPr>
          <p:nvPr/>
        </p:nvSpPr>
        <p:spPr>
          <a:xfrm>
            <a:off x="5261811" y="2847508"/>
            <a:ext cx="6091989" cy="2923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just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800"/>
              <a:buFont typeface="Arial" panose="020B0604020202020204" pitchFamily="34" charset="0"/>
              <a:buChar char="•"/>
            </a:pPr>
            <a:r>
              <a:rPr lang="ru-RU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Современные исследователи разделяют УФ-излучение на три подтипа:</a:t>
            </a:r>
          </a:p>
          <a:p>
            <a:pPr marL="228600" indent="-228600" algn="just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800"/>
              <a:buFont typeface="Arial" panose="020B0604020202020204" pitchFamily="34" charset="0"/>
              <a:buChar char="•"/>
            </a:pPr>
            <a:r>
              <a:rPr lang="ru-RU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УФ-А — ближний ультрафиолет;</a:t>
            </a:r>
          </a:p>
          <a:p>
            <a:pPr marL="228600" indent="-228600" algn="just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800"/>
              <a:buFont typeface="Arial" panose="020B0604020202020204" pitchFamily="34" charset="0"/>
              <a:buChar char="•"/>
            </a:pPr>
            <a:r>
              <a:rPr lang="ru-RU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УФ-Б — средний спектр;</a:t>
            </a:r>
          </a:p>
          <a:p>
            <a:pPr marL="228600" indent="-228600" algn="just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800"/>
              <a:buFont typeface="Arial" panose="020B0604020202020204" pitchFamily="34" charset="0"/>
              <a:buChar char="•"/>
            </a:pPr>
            <a:r>
              <a:rPr lang="ru-RU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УФ-С — дальний спектр.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48F282-16C4-48A8-A91D-C7B5C6F6E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06133"/>
            <a:ext cx="4124335" cy="320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6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E3D4A-9D5A-4D3B-8E21-BE78A4998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Ультрафиолетовое излучение. 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B73095-9840-4DBA-8033-F2C2BF193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2103438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Источники ультрафиолета можно разделить на 3 типа:</a:t>
            </a:r>
          </a:p>
          <a:p>
            <a:pPr marL="0" indent="0" algn="just">
              <a:buNone/>
            </a:pPr>
            <a:r>
              <a:rPr lang="ru-RU" dirty="0"/>
              <a:t>природные                       искусственные                             лазерные</a:t>
            </a:r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  <p:pic>
        <p:nvPicPr>
          <p:cNvPr id="4098" name="Picture 2" descr="Picture background">
            <a:extLst>
              <a:ext uri="{FF2B5EF4-FFF2-40B4-BE49-F238E27FC236}">
                <a16:creationId xmlns:a16="http://schemas.microsoft.com/office/drawing/2014/main" id="{EA6692D9-D651-42DE-B7AF-E837F51D3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59" y="2651125"/>
            <a:ext cx="3340767" cy="334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icture background">
            <a:extLst>
              <a:ext uri="{FF2B5EF4-FFF2-40B4-BE49-F238E27FC236}">
                <a16:creationId xmlns:a16="http://schemas.microsoft.com/office/drawing/2014/main" id="{5B879302-491F-4AE2-AE31-F22FF5E91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525" y="2651125"/>
            <a:ext cx="5011151" cy="334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icture background">
            <a:extLst>
              <a:ext uri="{FF2B5EF4-FFF2-40B4-BE49-F238E27FC236}">
                <a16:creationId xmlns:a16="http://schemas.microsoft.com/office/drawing/2014/main" id="{18E4F9C1-21D5-45E2-B9AB-0389A0FCB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875" y="2651125"/>
            <a:ext cx="3332914" cy="333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597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E3D4A-9D5A-4D3B-8E21-BE78A4998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Ультрафиолетовое излучение. Свойства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B73095-9840-4DBA-8033-F2C2BF193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158"/>
            <a:ext cx="10515600" cy="5654842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невидимо без использования специальных устройств;</a:t>
            </a:r>
          </a:p>
          <a:p>
            <a:pPr algn="just"/>
            <a:r>
              <a:rPr lang="ru-RU" dirty="0"/>
              <a:t>высокая химическая активность лучей;</a:t>
            </a:r>
          </a:p>
          <a:p>
            <a:pPr algn="just"/>
            <a:r>
              <a:rPr lang="ru-RU" dirty="0"/>
              <a:t>способность ионизировать воздух;</a:t>
            </a:r>
          </a:p>
          <a:p>
            <a:pPr algn="just"/>
            <a:r>
              <a:rPr lang="ru-RU" dirty="0"/>
              <a:t>большая проникающая способность;</a:t>
            </a:r>
          </a:p>
          <a:p>
            <a:pPr algn="just"/>
            <a:r>
              <a:rPr lang="ru-RU" dirty="0"/>
              <a:t>антибактериальное воздействие — УФ-лучи способны уничтожать микроорганизмы;</a:t>
            </a:r>
          </a:p>
          <a:p>
            <a:pPr algn="just"/>
            <a:r>
              <a:rPr lang="ru-RU" dirty="0"/>
              <a:t>выработка витамина Д в организме человека и нормализация эмоционального состояния;</a:t>
            </a:r>
          </a:p>
          <a:p>
            <a:pPr algn="just"/>
            <a:r>
              <a:rPr lang="ru-RU" dirty="0"/>
              <a:t>вызывает люминесценцию ряда материалов;</a:t>
            </a:r>
          </a:p>
          <a:p>
            <a:pPr algn="just"/>
            <a:r>
              <a:rPr lang="ru-RU" dirty="0"/>
              <a:t>приводит к химическим изменениям во многих пластических материалах.</a:t>
            </a:r>
          </a:p>
          <a:p>
            <a:pPr algn="just"/>
            <a:endParaRPr 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09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E3D4A-9D5A-4D3B-8E21-BE78A4998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Ультрафиолетовое излучение. Применение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B73095-9840-4DBA-8033-F2C2BF193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158"/>
            <a:ext cx="10515600" cy="5654842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Медицина: фототерапия</a:t>
            </a:r>
          </a:p>
          <a:p>
            <a:pPr algn="just"/>
            <a:r>
              <a:rPr lang="ru-RU" dirty="0"/>
              <a:t>Косметология: загар, омоложение кожи</a:t>
            </a:r>
          </a:p>
          <a:p>
            <a:pPr algn="just"/>
            <a:r>
              <a:rPr lang="ru-RU" dirty="0"/>
              <a:t>Промышленность: освещение, производство красок, обработка воды</a:t>
            </a:r>
          </a:p>
          <a:p>
            <a:pPr algn="just"/>
            <a:r>
              <a:rPr lang="ru-RU" dirty="0"/>
              <a:t>Энергетика: солнечная и ядерная</a:t>
            </a:r>
          </a:p>
          <a:p>
            <a:pPr algn="just"/>
            <a:endParaRPr lang="ru-RU" dirty="0"/>
          </a:p>
        </p:txBody>
      </p:sp>
      <p:pic>
        <p:nvPicPr>
          <p:cNvPr id="8194" name="Picture 2" descr="Picture background">
            <a:extLst>
              <a:ext uri="{FF2B5EF4-FFF2-40B4-BE49-F238E27FC236}">
                <a16:creationId xmlns:a16="http://schemas.microsoft.com/office/drawing/2014/main" id="{5FB9F71A-D5CE-424E-A971-3478F6394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63263"/>
            <a:ext cx="3915763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Picture background">
            <a:extLst>
              <a:ext uri="{FF2B5EF4-FFF2-40B4-BE49-F238E27FC236}">
                <a16:creationId xmlns:a16="http://schemas.microsoft.com/office/drawing/2014/main" id="{28619C56-45BB-491C-A797-4C9FACEA3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751" y="3663263"/>
            <a:ext cx="4379756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Picture background">
            <a:extLst>
              <a:ext uri="{FF2B5EF4-FFF2-40B4-BE49-F238E27FC236}">
                <a16:creationId xmlns:a16="http://schemas.microsoft.com/office/drawing/2014/main" id="{41FF9EF6-3033-4FC9-8BBC-6DD879EB3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507" y="3655242"/>
            <a:ext cx="4379756" cy="291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3317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</TotalTime>
  <Words>386</Words>
  <Application>Microsoft Office PowerPoint</Application>
  <PresentationFormat>Широкоэкранный</PresentationFormat>
  <Paragraphs>55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Тема Office</vt:lpstr>
      <vt:lpstr>Излучение видимого, ультрафиолетового и инфракрасного диапазонов волн</vt:lpstr>
      <vt:lpstr>Электромагнитное излучение</vt:lpstr>
      <vt:lpstr>Электромагнитное излучение. Характеристики</vt:lpstr>
      <vt:lpstr>Диапазон электромагнитного излучения </vt:lpstr>
      <vt:lpstr>Видимое излучение</vt:lpstr>
      <vt:lpstr>Ультрафиолетовое излучение</vt:lpstr>
      <vt:lpstr>Ультрафиолетовое излучение. Источники</vt:lpstr>
      <vt:lpstr>Ультрафиолетовое излучение. Свойства</vt:lpstr>
      <vt:lpstr>Ультрафиолетовое излучение. Применение</vt:lpstr>
      <vt:lpstr>Инфракрасное излучение</vt:lpstr>
      <vt:lpstr>Инфракрасное излучение. Свойства</vt:lpstr>
      <vt:lpstr>Инфракрасное излучение. Применение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Излучение видимого, ультрафиолетового и инфракрасного диапазонов волн</dc:title>
  <dc:creator>Lera Chernyakova</dc:creator>
  <cp:lastModifiedBy>Lera Chernyakova</cp:lastModifiedBy>
  <cp:revision>15</cp:revision>
  <dcterms:created xsi:type="dcterms:W3CDTF">2024-11-04T09:13:13Z</dcterms:created>
  <dcterms:modified xsi:type="dcterms:W3CDTF">2024-11-04T15:21:02Z</dcterms:modified>
</cp:coreProperties>
</file>