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23A0B-EE87-4B89-BFC4-691AA3284294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A70CF-74EB-4A93-90C3-2A998CB06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80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A70CF-74EB-4A93-90C3-2A998CB066F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91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3B3CD-5733-427E-86A4-BC9B22DA4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54D00C-A7FC-45A4-A608-DDDD82AF0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FD017C-061D-458A-BF4E-60215109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288F-C2B2-48C1-B5BC-27CAB5105DB7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5B765-6F86-436B-B9B7-86C3ED08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AADB7A-B1C3-4C04-8822-767E1B00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54D3-178D-4732-BB8A-02969EEBE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62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D4EB8-0F40-458B-8972-92E0989E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B03B2B-FDA0-4E38-9A99-EF8393352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30646B-DBD3-43EB-AE8D-93F89244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288F-C2B2-48C1-B5BC-27CAB5105DB7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D4F708-BD0C-4974-94ED-5D2D30C8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D3AA0-79EF-4C71-A78C-22F8B16A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54D3-178D-4732-BB8A-02969EEBE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37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803C52-C945-4960-81A1-AD40B6423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BA8B57-F82A-49B7-963D-80738AC41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AA967E-870F-4898-9F6F-6C4906C1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288F-C2B2-48C1-B5BC-27CAB5105DB7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2D19A6-AB7E-4C4B-A953-B44B8E3F6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AA52F5-C9B5-4782-99B8-381902A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54D3-178D-4732-BB8A-02969EEBE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3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313D-D395-42F6-A380-5C7C5DA0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90B06F-351C-420F-93B3-469A80F4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910E0B-874C-4239-B0C1-A45B0144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288F-C2B2-48C1-B5BC-27CAB5105DB7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20C0BF-01B2-4858-A95D-955178B3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8AA8A8-C20C-4794-99A9-52B8AF89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54D3-178D-4732-BB8A-02969EEBE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48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BBA46-77DF-436C-A102-7CB70EEE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80D8D2-8639-4C06-844B-5E5FD8131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F7A1E0-14CA-4F22-BC5A-4A876BF9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288F-C2B2-48C1-B5BC-27CAB5105DB7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5132B-0260-447F-AAF6-573ED1E7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DC394D-35B2-4367-8B1D-DFD917C0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54D3-178D-4732-BB8A-02969EEBE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03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43D9A-C89B-4D91-8D1C-680FC273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1E1374-AD21-4F2F-A305-F2D8BD883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A7B206-C4EB-44CB-A964-7BAB99341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B6BE03-34A8-4CD2-BCBE-94762C01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288F-C2B2-48C1-B5BC-27CAB5105DB7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E8F2EB-3DF6-4FB7-8283-41DD4BB4B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C28282-66C2-4F35-AD67-393C717BE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54D3-178D-4732-BB8A-02969EEBE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50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0DE2A-1B3D-4DB2-92A1-C780FA99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1BB1B7-E6EF-493D-9CC9-463E76F20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02D00F-5AE3-4B9A-AF08-218588913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7E3867-6DF8-4D2C-9282-E31629858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335315-08C4-4D13-BA23-B5933224C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8A91B0-1F31-4345-B60F-19997F9E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288F-C2B2-48C1-B5BC-27CAB5105DB7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B7DF79-3772-4A04-8093-741CCB9D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B232822-41DC-4B02-B691-6BDAEC28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54D3-178D-4732-BB8A-02969EEBE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03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78ACF-5F25-42CD-8762-06673151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C62A62-ED20-4AF4-A81F-3DD74F1D8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288F-C2B2-48C1-B5BC-27CAB5105DB7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28914E-FC64-455E-8B3D-AB36ED22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1B9392-AF03-4136-A0F3-C4F0A07C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54D3-178D-4732-BB8A-02969EEBE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11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06FB55-2EF7-4F26-BB5F-26B28B61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288F-C2B2-48C1-B5BC-27CAB5105DB7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D099D2-FF79-4017-9471-A7B39A55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AAF504-C886-49BF-9564-CD5EBF25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54D3-178D-4732-BB8A-02969EEBE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4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10AA0-6EB7-445B-B038-453293B5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E33A-B8C1-4F6E-8795-F68E12B27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792AAC-FE72-4CD9-80CA-260355DB8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634AFC-E48F-4737-817E-517BE8BD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288F-C2B2-48C1-B5BC-27CAB5105DB7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02EDE8-E55C-402A-8EAB-4E7DD2EF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3F6EF6-8172-4928-B1C0-4E67D42A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54D3-178D-4732-BB8A-02969EEBE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5BEFA-D249-4041-B6AF-C5C7E276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02AE00-FA68-40AA-9A88-59A144B2A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CDBEE9-28AE-4DEA-B909-F69F51ADA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30978D-E830-412B-8E17-C64C7365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288F-C2B2-48C1-B5BC-27CAB5105DB7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0F807F-6CB9-4CB0-8489-D9D771AB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0F8E02-40DF-4512-BC30-8FA2EF98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E54D3-178D-4732-BB8A-02969EEBE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6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22DCA-893E-44C4-A119-C7E4EE8A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21B59D-3C12-416E-9AD5-08046782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E2C5E-845F-4F3E-8E9C-37D18B6A1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F288F-C2B2-48C1-B5BC-27CAB5105DB7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398D8D-8B85-4C89-A188-5917CAF92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EEB294-5F45-48DF-8EDF-05356BBC0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E54D3-178D-4732-BB8A-02969EEBEF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10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E333-9D6A-4F99-ADF7-034C8CC16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Autofit/>
          </a:bodyPr>
          <a:lstStyle/>
          <a:p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в четырехпроводных сетях с глухим заземлением нейтрали применяют зануление, а не защитное заземление.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59229C-86C3-4245-B98D-16AAAB10B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6030119"/>
            <a:ext cx="3286125" cy="1655762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Чернякова Валерия, группа 1304</a:t>
            </a:r>
          </a:p>
        </p:txBody>
      </p:sp>
    </p:spTree>
    <p:extLst>
      <p:ext uri="{BB962C8B-B14F-4D97-AF65-F5344CB8AC3E}">
        <p14:creationId xmlns:p14="http://schemas.microsoft.com/office/powerpoint/2010/main" val="69952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E333-9D6A-4F99-ADF7-034C8CC16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379" y="-470529"/>
            <a:ext cx="10283241" cy="1193799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59229C-86C3-4245-B98D-16AAAB10B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4" y="758554"/>
            <a:ext cx="11877675" cy="3774146"/>
          </a:xfrm>
        </p:spPr>
        <p:txBody>
          <a:bodyPr>
            <a:noAutofit/>
          </a:bodyPr>
          <a:lstStyle/>
          <a:p>
            <a:pPr algn="just"/>
            <a:r>
              <a:rPr lang="ru-RU" sz="25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Сеть с глухим заземлением нейтрали(СГЗН) </a:t>
            </a:r>
            <a:r>
              <a:rPr lang="ru-RU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сеть, в которой нейтраль обмотки трансформатора или генератора присоединена к заземляющему устройству непосредственно или через малое сопротивление (например, через трансформатор тока).</a:t>
            </a:r>
          </a:p>
          <a:p>
            <a:pPr algn="just"/>
            <a:r>
              <a:rPr lang="ru-RU" sz="25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Зануление</a:t>
            </a:r>
            <a:r>
              <a:rPr lang="ru-RU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преднамеренное электрическое соединение с нулевым защитным проводником металлических нетоковедущих частей, которые могут оказаться под напряжением.</a:t>
            </a:r>
          </a:p>
          <a:p>
            <a:pPr algn="just"/>
            <a:r>
              <a:rPr lang="ru-RU" sz="25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Защитное заземление </a:t>
            </a:r>
            <a:r>
              <a:rPr lang="ru-RU" sz="2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преднамеренное электрическое соединение с землей или с её эквивалентом металлических нетоковедущих частей, которые могут оказаться под напряжением.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BCFFC5-222F-4C32-979B-43FADCAC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4480247"/>
            <a:ext cx="6216444" cy="23744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B43377-AA8E-4F0B-A89B-43D710132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56" y="4480247"/>
            <a:ext cx="6216444" cy="23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3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E333-9D6A-4F99-ADF7-034C8CC16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58" y="2235200"/>
            <a:ext cx="10283241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br>
              <a:rPr lang="ru-RU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br>
              <a:rPr lang="ru-RU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br>
              <a:rPr lang="ru-RU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endParaRPr lang="ru-RU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F759229C-86C3-4245-B98D-16AAAB10BA6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"/>
                <a:ext cx="12192000" cy="2819400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ru-RU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замыкании фазы на заземленный корпус возникают 2 контура протекания тока замыкания:</a:t>
                </a:r>
              </a:p>
              <a:p>
                <a:pPr algn="just"/>
                <a:r>
                  <a:rPr lang="ru-RU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ru-RU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фаза – корпус – сопротивление защитного заземления – сопротивления изоляции неповреждённых фаз – фазы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ru-RU" sz="28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зам</m:t>
                            </m:r>
                          </m:e>
                          <m:sub>
                            <m:r>
                              <a:rPr lang="ru-RU" sz="2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ru-R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ru-RU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фаза – корпус – сопротивление защитного заземления – сопротивление заземления нейтрали – нейтраль источника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ru-RU" sz="280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зам</m:t>
                            </m:r>
                          </m:e>
                          <m:sub>
                            <m:r>
                              <a:rPr lang="ru-RU" sz="28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ru-R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зам2</m:t>
                        </m:r>
                      </m:sub>
                    </m:sSub>
                  </m:oMath>
                </a14:m>
                <a:r>
                  <a:rPr lang="ru-RU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пренебрежимо мало в сравнении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ru-RU" sz="2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зам</m:t>
                            </m:r>
                          </m:e>
                          <m:sub>
                            <m:r>
                              <a:rPr lang="ru-RU" sz="26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ru-RU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Condensed" panose="020B0502040204020203" pitchFamily="34" charset="0"/>
                </a:endParaRPr>
              </a:p>
              <a:p>
                <a:pPr algn="just"/>
                <a:endParaRPr lang="ru-R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Condensed" panose="020B0502040204020203" pitchFamily="34" charset="0"/>
                </a:endParaRPr>
              </a:p>
            </p:txBody>
          </p:sp>
        </mc:Choice>
        <mc:Fallback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F759229C-86C3-4245-B98D-16AAAB10B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"/>
                <a:ext cx="12192000" cy="2819400"/>
              </a:xfrm>
              <a:blipFill>
                <a:blip r:embed="rId2"/>
                <a:stretch>
                  <a:fillRect l="-900" t="-4752" r="-900" b="-25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1CD880-506C-4032-8787-67E7DEB0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23" y="2819401"/>
            <a:ext cx="9722554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E333-9D6A-4F99-ADF7-034C8CC16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58" y="2235200"/>
            <a:ext cx="10283241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br>
              <a:rPr lang="ru-RU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br>
              <a:rPr lang="ru-RU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br>
              <a:rPr lang="ru-RU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endParaRPr lang="ru-RU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F759229C-86C3-4245-B98D-16AAAB10BA6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"/>
                <a:ext cx="12192000" cy="2819400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ru-RU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контуре протекания тока замыкания через сопротивление заземления нейтрали фазное напряжение распределяется на примерно равных сопротивлениях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заз</m:t>
                        </m:r>
                      </m:sub>
                    </m:sSub>
                  </m:oMath>
                </a14:m>
                <a:r>
                  <a:rPr lang="ru-RU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6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sSub>
                            <m:sSubPr>
                              <m:ctrlPr>
                                <a:rPr lang="ru-RU" sz="280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А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з</m:t>
                              </m:r>
                            </m:sub>
                          </m:sSub>
                        </m:sub>
                      </m:sSub>
                      <m:r>
                        <a:rPr lang="ru-RU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ф</m:t>
                          </m:r>
                        </m:sub>
                      </m:sSub>
                      <m:f>
                        <m:fPr>
                          <m:ctrlPr>
                            <a:rPr lang="ru-RU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заз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заз</m:t>
                              </m:r>
                            </m:sub>
                          </m:sSub>
                          <m:r>
                            <a:rPr lang="ru-RU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Защитное заземление корпуса хоть и позволяет уменьшить напряжение корпуса относительно земли, но в недостаточной степени для обеспечения электробезопасности.</a:t>
                </a:r>
              </a:p>
            </p:txBody>
          </p:sp>
        </mc:Choice>
        <mc:Fallback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F759229C-86C3-4245-B98D-16AAAB10B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"/>
                <a:ext cx="12192000" cy="2819400"/>
              </a:xfrm>
              <a:blipFill>
                <a:blip r:embed="rId2"/>
                <a:stretch>
                  <a:fillRect l="-900" t="-3240" r="-900" b="-21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1CD880-506C-4032-8787-67E7DEB0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723" y="2819401"/>
            <a:ext cx="9722554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6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E333-9D6A-4F99-ADF7-034C8CC16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46363"/>
            <a:ext cx="12192000" cy="1565274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Зануление. Назначение и принцип действия. Область применения. Расчет зануления.</a:t>
            </a:r>
          </a:p>
        </p:txBody>
      </p:sp>
    </p:spTree>
    <p:extLst>
      <p:ext uri="{BB962C8B-B14F-4D97-AF65-F5344CB8AC3E}">
        <p14:creationId xmlns:p14="http://schemas.microsoft.com/office/powerpoint/2010/main" val="416551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E333-9D6A-4F99-ADF7-034C8CC16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58" y="2235200"/>
            <a:ext cx="10283241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br>
              <a:rPr lang="ru-RU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br>
              <a:rPr lang="ru-RU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br>
              <a:rPr lang="ru-RU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endParaRPr lang="ru-RU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59229C-86C3-4245-B98D-16AAAB10B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25907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Контур тока короткого замыкания 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фаза – корпус – зануляющий проводник – нулевой провод – нейтраль обмотки трансформатора</a:t>
            </a:r>
            <a:r>
              <a:rPr lang="ru-RU" sz="28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 действием тока короткого замыкания срабатывают приборы максимальной токовой защиты (автоматический выключатель, плавкий предохранитель) и отключают неисправный приёмник.</a:t>
            </a:r>
          </a:p>
          <a:p>
            <a:pPr algn="just"/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Защитный эффект зануления заключается в уменьшении длительности протекания тока замыкания, и, следовательно, тока через тело человека.</a:t>
            </a:r>
            <a:endParaRPr lang="ru-RU" sz="28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800" i="1" dirty="0">
              <a:solidFill>
                <a:schemeClr val="tx1">
                  <a:lumMod val="85000"/>
                  <a:lumOff val="15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50F47D-CA5A-4C94-B715-2EEC7EFC2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556" y="2590800"/>
            <a:ext cx="8732444" cy="4124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одзаголовок 2">
                <a:extLst>
                  <a:ext uri="{FF2B5EF4-FFF2-40B4-BE49-F238E27FC236}">
                    <a16:creationId xmlns:a16="http://schemas.microsoft.com/office/drawing/2014/main" id="{B426BEF1-49D2-4303-9563-908C94BB68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2590800"/>
                <a:ext cx="3505201" cy="4267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ru-RU" sz="2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замыкании фазы на </a:t>
                </a:r>
                <a:r>
                  <a:rPr lang="ru-RU" sz="2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занулённый</a:t>
                </a:r>
                <a:r>
                  <a:rPr lang="ru-RU" sz="2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корпус она автоматически</a:t>
                </a:r>
                <a:r>
                  <a:rPr lang="en-US" sz="2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от-</a:t>
                </a:r>
                <a:r>
                  <a:rPr lang="ru-RU" sz="2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ключится</a:t>
                </a:r>
                <a:r>
                  <a:rPr lang="ru-RU" sz="2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сила тока однофазного за-</a:t>
                </a:r>
                <a:r>
                  <a:rPr lang="ru-RU" sz="2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мыкания</a:t>
                </a:r>
                <a:r>
                  <a:rPr lang="ru-RU" sz="2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между фаз-</a:t>
                </a:r>
                <a:r>
                  <a:rPr lang="ru-RU" sz="2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ным</a:t>
                </a:r>
                <a:r>
                  <a:rPr lang="ru-RU" sz="2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нулевым за-</a:t>
                </a:r>
                <a:r>
                  <a:rPr lang="ru-RU" sz="2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щитным</a:t>
                </a:r>
                <a:r>
                  <a:rPr lang="ru-RU" sz="2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проводниками</a:t>
                </a:r>
                <a:r>
                  <a:rPr lang="en-US" sz="2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кз</m:t>
                        </m:r>
                      </m:sub>
                    </m:sSub>
                  </m:oMath>
                </a14:m>
                <a:r>
                  <a:rPr lang="ru-RU" sz="2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удовлетворяет </a:t>
                </a:r>
                <a:r>
                  <a:rPr lang="ru-RU" sz="26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усло-вию</a:t>
                </a:r>
                <a:r>
                  <a:rPr lang="ru-RU" sz="2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кз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ном</m:t>
                          </m:r>
                        </m:sub>
                      </m:sSub>
                    </m:oMath>
                  </m:oMathPara>
                </a14:m>
                <a:endParaRPr lang="ru-RU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Condensed" panose="020B0502040204020203" pitchFamily="34" charset="0"/>
                </a:endParaRPr>
              </a:p>
            </p:txBody>
          </p:sp>
        </mc:Choice>
        <mc:Fallback>
          <p:sp>
            <p:nvSpPr>
              <p:cNvPr id="7" name="Подзаголовок 2">
                <a:extLst>
                  <a:ext uri="{FF2B5EF4-FFF2-40B4-BE49-F238E27FC236}">
                    <a16:creationId xmlns:a16="http://schemas.microsoft.com/office/drawing/2014/main" id="{B426BEF1-49D2-4303-9563-908C94BB6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590800"/>
                <a:ext cx="3505201" cy="4267199"/>
              </a:xfrm>
              <a:prstGeom prst="rect">
                <a:avLst/>
              </a:prstGeom>
              <a:blipFill>
                <a:blip r:embed="rId4"/>
                <a:stretch>
                  <a:fillRect l="-3130" t="-2143" r="-31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64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E333-9D6A-4F99-ADF7-034C8CC16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58" y="2520950"/>
            <a:ext cx="10283241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br>
              <a:rPr lang="ru-RU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br>
              <a:rPr lang="ru-RU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br>
              <a:rPr lang="ru-RU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endParaRPr lang="ru-RU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F759229C-86C3-4245-B98D-16AAAB10BA6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"/>
                <a:ext cx="12192000" cy="6857999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Ток короткого замыкания, который должен обеспечить отключение неисправного потребителя: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зам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тр</m:t>
                              </m:r>
                            </m:sub>
                          </m:sSub>
                          <m:r>
                            <a:rPr lang="ru-RU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пер</m:t>
                              </m:r>
                            </m:sub>
                          </m:sSub>
                          <m:r>
                            <a:rPr lang="ru-RU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тр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ru-RU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ru-RU" sz="2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8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пер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соответственно, собственные сопротивления обмотки</a:t>
                </a:r>
                <a:r>
                  <a:rPr lang="en-US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трансформатора, фазного и нулевого проводов и переходное сопротивление (дополнительное сопротивление в месте замыкания на корпус).</a:t>
                </a:r>
                <a:endParaRPr 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Сопротивление фазного и нулевого проводов:</a:t>
                </a:r>
              </a:p>
              <a:p>
                <a:pPr algn="just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𝑗𝑥</m:t>
                    </m:r>
                  </m:oMath>
                </a14:m>
                <a:r>
                  <a:rPr lang="en-US" sz="2800" b="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b="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собственное активное</m:t>
                      </m:r>
                    </m:oMath>
                  </m:oMathPara>
                </a14:m>
                <a:endParaRPr lang="ru-RU" sz="28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−индуктив</m:t>
                      </m:r>
                      <m:r>
                        <a:rPr lang="ru-RU" sz="28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ное сопротивление</m:t>
                      </m:r>
                    </m:oMath>
                  </m:oMathPara>
                </a14:m>
                <a:endParaRPr lang="en-US" sz="28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F759229C-86C3-4245-B98D-16AAAB10B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"/>
                <a:ext cx="12192000" cy="6857999"/>
              </a:xfrm>
              <a:blipFill>
                <a:blip r:embed="rId2"/>
                <a:stretch>
                  <a:fillRect l="-1000" t="-1511" r="-1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72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E333-9D6A-4F99-ADF7-034C8CC16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379" y="0"/>
            <a:ext cx="10283241" cy="119379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2F1C5A-FEBB-435C-9610-70085921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924" y="1531176"/>
            <a:ext cx="4677076" cy="4176648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04218508-FF1E-409E-A316-719579562E20}"/>
              </a:ext>
            </a:extLst>
          </p:cNvPr>
          <p:cNvSpPr txBox="1">
            <a:spLocks/>
          </p:cNvSpPr>
          <p:nvPr/>
        </p:nvSpPr>
        <p:spPr>
          <a:xfrm>
            <a:off x="0" y="2355025"/>
            <a:ext cx="7514924" cy="3669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Электроустановки переменного тока с </a:t>
            </a:r>
            <a:r>
              <a:rPr lang="ru-RU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глухозаземлённой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нейтралью и постоянного тока с заземлённой средней точкой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ПУЭ требуют </a:t>
            </a:r>
            <a:r>
              <a:rPr lang="ru-RU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занулять</a:t>
            </a:r>
            <a:r>
              <a:rPr lang="ru-RU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 же металлоконструкции, что и заземлять.</a:t>
            </a:r>
          </a:p>
        </p:txBody>
      </p:sp>
    </p:spTree>
    <p:extLst>
      <p:ext uri="{BB962C8B-B14F-4D97-AF65-F5344CB8AC3E}">
        <p14:creationId xmlns:p14="http://schemas.microsoft.com/office/powerpoint/2010/main" val="26843230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510</TotalTime>
  <Words>409</Words>
  <Application>Microsoft Office PowerPoint</Application>
  <PresentationFormat>Широкоэкранный</PresentationFormat>
  <Paragraphs>35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Bahnschrift Condensed</vt:lpstr>
      <vt:lpstr>Calibri</vt:lpstr>
      <vt:lpstr>Calibri Light</vt:lpstr>
      <vt:lpstr>Cambria Math</vt:lpstr>
      <vt:lpstr>Times New Roman</vt:lpstr>
      <vt:lpstr>Тема Office</vt:lpstr>
      <vt:lpstr>Почему в четырехпроводных сетях с глухим заземлением нейтрали применяют зануление, а не защитное заземление.</vt:lpstr>
      <vt:lpstr>Определения</vt:lpstr>
      <vt:lpstr>    </vt:lpstr>
      <vt:lpstr>    </vt:lpstr>
      <vt:lpstr>Зануление. Назначение и принцип действия. Область применения. Расчет зануления.</vt:lpstr>
      <vt:lpstr>    </vt:lpstr>
      <vt:lpstr>    </vt:lpstr>
      <vt:lpstr>Применение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Lera Chernyakova</dc:creator>
  <cp:lastModifiedBy>Lera Chernyakova</cp:lastModifiedBy>
  <cp:revision>17</cp:revision>
  <dcterms:created xsi:type="dcterms:W3CDTF">2024-09-24T10:15:19Z</dcterms:created>
  <dcterms:modified xsi:type="dcterms:W3CDTF">2024-10-22T21:04:32Z</dcterms:modified>
</cp:coreProperties>
</file>