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9" r:id="rId11"/>
    <p:sldId id="271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E4E9-6151-40F0-AF0B-ADDE8D5157EB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5C6C2-8098-49A5-8207-F5D57C1A7A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593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5C6C2-8098-49A5-8207-F5D57C1A7A2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67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116D33-D539-1A38-F1E6-2E441CCD6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4BC0CA-5340-5B22-ADBB-199EF9510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E2C8A4-37E7-E38E-06D7-448EDA32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B84F4A-721A-480F-CA87-41A508A5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E19B1C-8DAA-2DC8-A4B3-DDAE571B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5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37465-0A8F-17E2-DCAC-33100DF7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689B06-DA46-1272-DCF1-24ED4DE3E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30F4ED-9E5B-EDA0-79C1-65ECA3F3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34DFA-7C6E-4CC2-6CE6-7F4F2825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114258-F19F-7204-6D41-BEF1A33B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13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259260-460F-BC4A-D1B0-BD691D3DD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CA51A2-119A-5EC1-3F82-FBF86CC4B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D8349-EE09-67C2-0379-11C25E4B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5A2D52-2D2F-924A-B3AE-51B2AA6F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FD7A71-EB24-4BCB-7A8F-2D83C151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6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2F5EA-134B-B2D0-432A-6EFAFEAD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6B130-4574-9E43-AF13-257B9723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9D2D2-4997-C73F-E833-F1BA6D4C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1B47D6-E047-F1B2-8323-177C3C5B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695E41-C70E-C8BB-4E8A-7067EE78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95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06957-B8F3-E554-931A-CDD72842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177082-5677-3AE5-0E01-D4C524889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0F751E-045F-6A6E-DEC0-28DCBB4C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44B62-DD85-6439-F7DB-B5C53D30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5E2FB3-D19D-632E-AFE4-5837B89E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57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B1797-72E7-8752-A388-A7A75EB1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CC77EE-07AA-BED9-199A-73351BBFA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9FC041-815E-4812-EAE2-5C989BABC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B5D7E7-73D0-DB80-E1B7-0DABCE50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E9E281-5297-A95E-23FF-0D37D7C23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40C194-7185-1118-BD67-B67EB2D6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90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6E81D-9441-DF49-90C0-DB693CF6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2D0D10-F370-4DAF-CFBF-E311418F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276DF1-4487-AEAD-08D0-BF6C29F4C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54C5E2-5639-1969-CCC3-E059BA747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C2F500-9C96-6CA9-430A-2EB144B00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82C913-8802-B3C4-4687-B7BD999E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D4DA75-4939-2330-4D9B-8F7D542C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CA7B9B9-17EB-58FF-F7EA-EE55AEB4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25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F71C0-525E-AFCE-2EFC-383CCA21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7A0FD1-6BCA-3EC8-9B2E-72B751F9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0E09AF-3C40-CE1D-E8FA-28226458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9D4C22-8FE5-C268-4B6A-EC7990C5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6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4CB3AB-26FC-EC6E-0240-D7701F98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8B8360-8B82-A9DD-930C-E58A88827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A121B1-2C22-5F21-3989-4F1B015E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44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ED744-9711-F611-8433-79380F8A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7A88A-4C81-13F3-C2D6-25111303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8C75B1-04F5-0021-E0E9-E1B331D58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9C2C26-D48C-6710-AD2F-5D036E22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5B52DE-1CC2-A2A7-C895-86D4A9BD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3C5BEA-96F6-A56B-F153-D8078EE8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72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90298-3C6D-AB13-E36E-DFFF659C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F8ECE4-3581-548A-64BF-9D9027873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AF9062-741F-8CCA-EA78-D5043DFB1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0CD729-FDA7-385E-B4E3-CFE4BAFC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01-E434-4B9A-9283-451DDB77306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108D4F-08B4-9D5F-D0CA-DF6FE602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777289-ADC1-1702-EEAB-A271E7B9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37CBE2-1EB8-1A21-5ABD-2C0367842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77DC23-2182-EBD9-F52A-6FAF4DF2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D7FA1D-38F4-BE21-3824-67C4DE33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2C01-E434-4B9A-9283-451DDB773068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22BCF8-2B7C-C679-7B66-E790060E0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0B210-C1D6-5911-4F94-EA7BA7BF4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23D04-96AC-4CDC-A496-701B126EBA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63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DDDCE6-36A5-3A50-755B-299EC0EBF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371" y="3760657"/>
            <a:ext cx="11645258" cy="1655762"/>
          </a:xfrm>
        </p:spPr>
        <p:txBody>
          <a:bodyPr/>
          <a:lstStyle/>
          <a:p>
            <a:r>
              <a:rPr lang="ru-RU" dirty="0"/>
              <a:t>Студент:   ____________________________ Порошина Алина, группа 0361</a:t>
            </a:r>
          </a:p>
          <a:p>
            <a:r>
              <a:rPr lang="ru-RU" dirty="0"/>
              <a:t>Руководитель: ____________________________ Племянников А. К., доцент каф. ИБ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717597B-8A45-5E50-168B-D5A9E7DCA5F0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520059" y="266330"/>
            <a:ext cx="11327363" cy="648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ru-RU" sz="2400" dirty="0">
                <a:latin typeface="+mn-lt"/>
              </a:rPr>
              <a:t>Санкт-Петербургский государственный электротехнический университет «ЛЭТИ»</a:t>
            </a: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им. В.И. Ульянова (Ленина)</a:t>
            </a: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Лабораторная работа №</a:t>
            </a:r>
            <a:r>
              <a:rPr lang="en-US" sz="2400" dirty="0">
                <a:latin typeface="+mn-lt"/>
              </a:rPr>
              <a:t>6</a:t>
            </a: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ИЗУЧЕНИЕ алгоритмов хэширования</a:t>
            </a: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br>
              <a:rPr lang="ru-RU" sz="2400" dirty="0">
                <a:latin typeface="+mn-lt"/>
              </a:rPr>
            </a:br>
            <a:r>
              <a:rPr lang="ru-RU" sz="2400" dirty="0">
                <a:latin typeface="+mn-lt"/>
              </a:rPr>
              <a:t>Санкт-Петербург 2024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3B38811-FB35-9EDF-D043-573533ACC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664" y="5765664"/>
            <a:ext cx="1092336" cy="10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39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752EA-2DB6-A517-EDB0-1794DC5E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9" y="-29857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567D8-2D85-0A90-C71D-D6D6A12A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51" y="914400"/>
            <a:ext cx="12008498" cy="483153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/>
              <a:t>1. Был исследован лавинный эффект хэш-функций MD5, SHA-1, SHA-256, SHA-512.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/>
              <a:t>2. Был изучен алгоритм работы функции перестановок </a:t>
            </a:r>
            <a:r>
              <a:rPr lang="ru-RU" sz="1800" dirty="0" err="1"/>
              <a:t>Keccak</a:t>
            </a:r>
            <a:r>
              <a:rPr lang="ru-RU" sz="1800" dirty="0"/>
              <a:t> и исследован лавинный эффект. Посчитано среднее значение лавинного эффекта – наивысший показатель у </a:t>
            </a:r>
            <a:r>
              <a:rPr lang="ru-RU" sz="1800" dirty="0" err="1"/>
              <a:t>Keccak</a:t>
            </a:r>
            <a:r>
              <a:rPr lang="ru-RU" sz="1800" dirty="0"/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/>
              <a:t>3. Был изучен алгоритм работы функции диверсификации ключа PBKDF-1. Получен симметричный ключ из персонального пароля:  </a:t>
            </a:r>
            <a:r>
              <a:rPr lang="en-US" sz="1800" dirty="0"/>
              <a:t>POROSHINAALINAROMANO14102002</a:t>
            </a:r>
            <a:r>
              <a:rPr lang="ru-RU" sz="1800" dirty="0"/>
              <a:t> 0361: FCF0A05E76FB74C1E34E95E187C489A30CDEF074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/>
              <a:t>4. Был изучен алгоритм вычисления кода аутентификации сообщения HMAC. В качестве ключа использовался полученный на предыдущем шаге симметричный ключ. Были получены два текста от одногруппника и определен модифицированный текст.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1800" dirty="0"/>
              <a:t>5. </a:t>
            </a:r>
            <a:r>
              <a:rPr lang="ru-RU" sz="1800" dirty="0" err="1"/>
              <a:t>Былa</a:t>
            </a:r>
            <a:r>
              <a:rPr lang="ru-RU" sz="1800" dirty="0"/>
              <a:t> проведена атака дополнительной коллизии на хэш-функцию MD-5.</a:t>
            </a:r>
            <a:endParaRPr lang="en-US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2087F0-9F6E-2A5B-7FF8-5ED7F676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721" y="5855160"/>
            <a:ext cx="1091279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8D56F-690A-E063-1196-34E96FB3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62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  <a:br>
              <a:rPr lang="ru-RU" dirty="0"/>
            </a:br>
            <a:r>
              <a:rPr lang="ru-RU" dirty="0"/>
              <a:t>Готова ответить на ваши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259033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BCED4-EF82-0225-807C-C1481434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088F0-502D-8F27-0825-D7621CB8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1825625"/>
            <a:ext cx="11309683" cy="4799764"/>
          </a:xfrm>
        </p:spPr>
        <p:txBody>
          <a:bodyPr>
            <a:normAutofit/>
          </a:bodyPr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Цель работы: 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Приобретение знаний и умений в работе с алгоритмами хэширования.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000" dirty="0"/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Задачи: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1. Оценить лавинный эффект хэш-функций;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2. Изучить алгоритм работы функции перестановок </a:t>
            </a:r>
            <a:r>
              <a:rPr lang="ru-RU" sz="2000" dirty="0" err="1"/>
              <a:t>Keccak</a:t>
            </a:r>
            <a:r>
              <a:rPr lang="ru-RU" sz="2000" dirty="0"/>
              <a:t>;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3. Изучить алгоритм работы функции диверсификации ключа;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4. Изучить алгоритм вычисления кода аутентификации сообщения;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000" dirty="0"/>
              <a:t>5. Провести атаку дополнительной коллизии на </a:t>
            </a:r>
            <a:r>
              <a:rPr lang="ru-RU" sz="2000" dirty="0" err="1"/>
              <a:t>хэшфункцию</a:t>
            </a:r>
            <a:r>
              <a:rPr lang="ru-RU" sz="2000" dirty="0"/>
              <a:t> MD-5;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5D664E-B50C-137E-E2D8-35C0E411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9055" y="5766721"/>
            <a:ext cx="1091279" cy="10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1C855-978A-A2E8-B2C5-15D55943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79" y="349083"/>
            <a:ext cx="11065042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dirty="0"/>
              <a:t>Исследование лавинного эффекта: Шаблонная схема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53CDA1-5844-0CD5-40B4-4AC4365F2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402" y="5766721"/>
            <a:ext cx="1091279" cy="1091279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E5D2B510-BC94-38AB-1F0C-265B231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F6BCE7-3AB0-7CFC-E43F-7A79EF736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35" y="2072628"/>
            <a:ext cx="988833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2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990CD-3AD6-000D-3FDA-37E1FFF5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/>
              <a:t>Исследование лавинного эффекта: таблица с результатами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13F307-E6D1-8783-782C-ECB11D99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21" y="5766721"/>
            <a:ext cx="1091279" cy="1091279"/>
          </a:xfrm>
          <a:prstGeom prst="rect">
            <a:avLst/>
          </a:prstGeom>
        </p:spPr>
      </p:pic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BE47CDA-0E51-E94F-0B6E-F44E37589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257548"/>
              </p:ext>
            </p:extLst>
          </p:nvPr>
        </p:nvGraphicFramePr>
        <p:xfrm>
          <a:off x="1459832" y="2211612"/>
          <a:ext cx="9272336" cy="30341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18084">
                  <a:extLst>
                    <a:ext uri="{9D8B030D-6E8A-4147-A177-3AD203B41FA5}">
                      <a16:colId xmlns:a16="http://schemas.microsoft.com/office/drawing/2014/main" val="2327768152"/>
                    </a:ext>
                  </a:extLst>
                </a:gridCol>
                <a:gridCol w="2318084">
                  <a:extLst>
                    <a:ext uri="{9D8B030D-6E8A-4147-A177-3AD203B41FA5}">
                      <a16:colId xmlns:a16="http://schemas.microsoft.com/office/drawing/2014/main" val="1949047651"/>
                    </a:ext>
                  </a:extLst>
                </a:gridCol>
                <a:gridCol w="2318084">
                  <a:extLst>
                    <a:ext uri="{9D8B030D-6E8A-4147-A177-3AD203B41FA5}">
                      <a16:colId xmlns:a16="http://schemas.microsoft.com/office/drawing/2014/main" val="405814301"/>
                    </a:ext>
                  </a:extLst>
                </a:gridCol>
                <a:gridCol w="2318084">
                  <a:extLst>
                    <a:ext uri="{9D8B030D-6E8A-4147-A177-3AD203B41FA5}">
                      <a16:colId xmlns:a16="http://schemas.microsoft.com/office/drawing/2014/main" val="3580498154"/>
                    </a:ext>
                  </a:extLst>
                </a:gridCol>
              </a:tblGrid>
              <a:tr h="606837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Хэш - 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Изменение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Добавление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Удаление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210532"/>
                  </a:ext>
                </a:extLst>
              </a:tr>
              <a:tr h="606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53,1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064347"/>
                  </a:ext>
                </a:extLst>
              </a:tr>
              <a:tr h="606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48,8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166579"/>
                  </a:ext>
                </a:extLst>
              </a:tr>
              <a:tr h="606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SHA-256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51,6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807141"/>
                  </a:ext>
                </a:extLst>
              </a:tr>
              <a:tr h="6068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SHA-512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52,1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8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7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D8824-45BD-3325-C71D-3C4B6B174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Keccak: </a:t>
            </a:r>
            <a:r>
              <a:rPr lang="ru-RU" sz="3200" dirty="0"/>
              <a:t>Преобразования первого раунда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14BCB4-453D-7327-3059-20921A5FE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006" y="5834983"/>
            <a:ext cx="1091279" cy="1091279"/>
          </a:xfrm>
          <a:prstGeom prst="rect">
            <a:avLst/>
          </a:prstGeom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E2444BDC-4B70-5FB6-6F66-584E6A3B7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167"/>
            <a:ext cx="10856495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822BB0-F6B1-2DBB-B34D-689B5A1B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61" y="1587167"/>
            <a:ext cx="3850760" cy="218434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37F069-76BB-09A1-918B-E6913393C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421" y="1580136"/>
            <a:ext cx="3834881" cy="218269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9DF3C4B-6438-FBDA-144B-AF2F374CB5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609" y="1690387"/>
            <a:ext cx="3834881" cy="202068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27A5FC1-376E-E637-CD66-EB376E8A1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873134"/>
            <a:ext cx="4801270" cy="261974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5EE37F3-5366-4D6A-428C-B3CAD6103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0668" y="3873134"/>
            <a:ext cx="4515267" cy="252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0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0BF83F-654C-B67F-B1E7-DCE12B8B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Величина лавинного эффекта в %%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C2D4AE-2D37-F438-135F-9797BD3F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21" y="5947235"/>
            <a:ext cx="1091279" cy="1091279"/>
          </a:xfrm>
          <a:prstGeom prst="rect">
            <a:avLst/>
          </a:prstGeo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D51CA090-C0E4-E806-7DDD-78D349655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6421134"/>
              </p:ext>
            </p:extLst>
          </p:nvPr>
        </p:nvGraphicFramePr>
        <p:xfrm>
          <a:off x="838200" y="1825625"/>
          <a:ext cx="10515600" cy="37570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300505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475989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38965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959427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022768"/>
                    </a:ext>
                  </a:extLst>
                </a:gridCol>
              </a:tblGrid>
              <a:tr h="62617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Хэш-функция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Изменение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Добавление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Удаление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Среднее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53097"/>
                  </a:ext>
                </a:extLst>
              </a:tr>
              <a:tr h="62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41,4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46,7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63812"/>
                  </a:ext>
                </a:extLst>
              </a:tr>
              <a:tr h="62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48,8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087642"/>
                  </a:ext>
                </a:extLst>
              </a:tr>
              <a:tr h="62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SHA-3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52,7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50,8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53,9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52,5</a:t>
                      </a:r>
                      <a:endParaRPr lang="ru-RU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654152"/>
                  </a:ext>
                </a:extLst>
              </a:tr>
              <a:tr h="62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SHA-256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51,6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52,1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00247"/>
                  </a:ext>
                </a:extLst>
              </a:tr>
              <a:tr h="6261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SHA-512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49</a:t>
                      </a:r>
                      <a:r>
                        <a:rPr lang="en-US" dirty="0"/>
                        <a:t>,</a:t>
                      </a:r>
                      <a:r>
                        <a:rPr lang="ru-R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52,1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49,5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40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58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95EF0-18E6-11F5-BF45-EB2DD465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PBKDF-1: Схема алгоритма диверсификации ключа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88657B-D41F-9A75-32A5-24D3FAF5A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2902" y="5806440"/>
            <a:ext cx="1091279" cy="10912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4B9446-67EC-98CC-D6C4-BD249289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36" y="1081197"/>
            <a:ext cx="2700728" cy="545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8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26323-F619-2677-A7F2-FA6C5783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89" y="65314"/>
            <a:ext cx="11450216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/>
              <a:t>HMAC: Схема алгоритма вычисления кода аутентификации ключа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EB4D9A-CC8C-8123-4165-0F15921C2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21" y="5766721"/>
            <a:ext cx="1091279" cy="10912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CB1BC3D-07B0-EDCF-B0CA-CEE6D07CF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78" y="1325563"/>
            <a:ext cx="1955244" cy="467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4EE4D-9B2D-6B7E-8F57-57DE8805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MD-5: </a:t>
            </a:r>
            <a:r>
              <a:rPr lang="ru-RU" sz="3200" dirty="0"/>
              <a:t>Атака дополнительной коллизии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8B334C-BEDB-EABF-A4B1-674447B23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21" y="5766721"/>
            <a:ext cx="1091279" cy="1091279"/>
          </a:xfrm>
          <a:prstGeom prst="rect">
            <a:avLst/>
          </a:prstGeom>
        </p:spPr>
      </p:pic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6A18A6A4-FC8E-9CBE-A1B5-6A1371600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381529"/>
              </p:ext>
            </p:extLst>
          </p:nvPr>
        </p:nvGraphicFramePr>
        <p:xfrm>
          <a:off x="838200" y="1825625"/>
          <a:ext cx="10515600" cy="39410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885166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627954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76821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28108025"/>
                    </a:ext>
                  </a:extLst>
                </a:gridCol>
              </a:tblGrid>
              <a:tr h="88045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бит совпадающих частей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Кол-во бит совпадающих частей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38872"/>
                  </a:ext>
                </a:extLst>
              </a:tr>
              <a:tr h="510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ч. 35 мин.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610700"/>
                  </a:ext>
                </a:extLst>
              </a:tr>
              <a:tr h="510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1,1 дня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75829"/>
                  </a:ext>
                </a:extLst>
              </a:tr>
              <a:tr h="510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0,06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 дней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97669"/>
                  </a:ext>
                </a:extLst>
              </a:tr>
              <a:tr h="510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1,06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272 дня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532012"/>
                  </a:ext>
                </a:extLst>
              </a:tr>
              <a:tr h="510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17,07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 лет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58019"/>
                  </a:ext>
                </a:extLst>
              </a:tr>
              <a:tr h="5101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 мин. 33,22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200 лет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633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0122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393</Words>
  <Application>Microsoft Office PowerPoint</Application>
  <PresentationFormat>Широкоэкранный</PresentationFormat>
  <Paragraphs>106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Санкт-Петербургский государственный электротехнический университет «ЛЭТИ» им. В.И. Ульянова (Ленина)     Лабораторная работа №6 ИЗУЧЕНИЕ алгоритмов хэширования           Санкт-Петербург 2024</vt:lpstr>
      <vt:lpstr>Цель работы</vt:lpstr>
      <vt:lpstr>Исследование лавинного эффекта: Шаблонная схема</vt:lpstr>
      <vt:lpstr>Исследование лавинного эффекта: таблица с результатами</vt:lpstr>
      <vt:lpstr>Keccak: Преобразования первого раунда</vt:lpstr>
      <vt:lpstr>Величина лавинного эффекта в %%</vt:lpstr>
      <vt:lpstr>PBKDF-1: Схема алгоритма диверсификации ключа</vt:lpstr>
      <vt:lpstr>HMAC: Схема алгоритма вычисления кода аутентификации ключа</vt:lpstr>
      <vt:lpstr>MD-5: Атака дополнительной коллизии</vt:lpstr>
      <vt:lpstr>Выводы</vt:lpstr>
      <vt:lpstr>Спасибо за внимание! Готова ответить на ваши вопросы.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Санкт-Петербургский государственный электротехнический университет «ЛЭТИ» им. В.И. Ульянова (Ленина)     Лабораторная работа №4 ИЗУЧЕНИЕ ШИФРОВ DES и МАГМА           Санкт-Петербург 2024</dc:title>
  <dc:creator>Алина Порошина</dc:creator>
  <cp:lastModifiedBy>Алина Порошина</cp:lastModifiedBy>
  <cp:revision>116</cp:revision>
  <dcterms:created xsi:type="dcterms:W3CDTF">2024-03-10T07:56:17Z</dcterms:created>
  <dcterms:modified xsi:type="dcterms:W3CDTF">2024-04-20T11:45:27Z</dcterms:modified>
</cp:coreProperties>
</file>