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69" r:id="rId26"/>
    <p:sldId id="27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E4E9-6151-40F0-AF0B-ADDE8D5157EB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5C6C2-8098-49A5-8207-F5D57C1A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3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5C6C2-8098-49A5-8207-F5D57C1A7A27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67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16D33-D539-1A38-F1E6-2E441CCD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4BC0CA-5340-5B22-ADBB-199EF9510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E2C8A4-37E7-E38E-06D7-448EDA32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84F4A-721A-480F-CA87-41A508A5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E19B1C-8DAA-2DC8-A4B3-DDAE571B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5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37465-0A8F-17E2-DCAC-33100DF7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689B06-DA46-1272-DCF1-24ED4DE3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30F4ED-9E5B-EDA0-79C1-65ECA3F3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34DFA-7C6E-4CC2-6CE6-7F4F2825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114258-F19F-7204-6D41-BEF1A33B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1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259260-460F-BC4A-D1B0-BD691D3D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A51A2-119A-5EC1-3F82-FBF86CC4B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D8349-EE09-67C2-0379-11C25E4B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A2D52-2D2F-924A-B3AE-51B2AA6F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D7A71-EB24-4BCB-7A8F-2D83C15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2F5EA-134B-B2D0-432A-6EFAFEAD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6B130-4574-9E43-AF13-257B9723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9D2D2-4997-C73F-E833-F1BA6D4C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1B47D6-E047-F1B2-8323-177C3C5B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95E41-C70E-C8BB-4E8A-7067EE7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06957-B8F3-E554-931A-CDD72842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77082-5677-3AE5-0E01-D4C52488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F751E-045F-6A6E-DEC0-28DCBB4C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44B62-DD85-6439-F7DB-B5C53D30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E2FB3-D19D-632E-AFE4-5837B89E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7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B1797-72E7-8752-A388-A7A75EB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C77EE-07AA-BED9-199A-73351BBFA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9FC041-815E-4812-EAE2-5C989BABC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B5D7E7-73D0-DB80-E1B7-0DABCE50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E9E281-5297-A95E-23FF-0D37D7C2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0C194-7185-1118-BD67-B67EB2D6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9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6E81D-9441-DF49-90C0-DB693CF6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D0D10-F370-4DAF-CFBF-E311418F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276DF1-4487-AEAD-08D0-BF6C29F4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54C5E2-5639-1969-CCC3-E059BA747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C2F500-9C96-6CA9-430A-2EB144B0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82C913-8802-B3C4-4687-B7BD999E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D4DA75-4939-2330-4D9B-8F7D542C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A7B9B9-17EB-58FF-F7EA-EE55AEB4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2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F71C0-525E-AFCE-2EFC-383CCA21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7A0FD1-6BCA-3EC8-9B2E-72B751F9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0E09AF-3C40-CE1D-E8FA-28226458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9D4C22-8FE5-C268-4B6A-EC7990C5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4CB3AB-26FC-EC6E-0240-D7701F98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8B8360-8B82-A9DD-930C-E58A8882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A121B1-2C22-5F21-3989-4F1B015E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44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D744-9711-F611-8433-79380F8A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7A88A-4C81-13F3-C2D6-25111303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8C75B1-04F5-0021-E0E9-E1B331D5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9C2C26-D48C-6710-AD2F-5D036E22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5B52DE-1CC2-A2A7-C895-86D4A9BD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C5BEA-96F6-A56B-F153-D8078EE8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2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90298-3C6D-AB13-E36E-DFFF659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F8ECE4-3581-548A-64BF-9D9027873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AF9062-741F-8CCA-EA78-D5043DFB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0CD729-FDA7-385E-B4E3-CFE4BAFC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108D4F-08B4-9D5F-D0CA-DF6FE60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777289-ADC1-1702-EEAB-A271E7B9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7CBE2-1EB8-1A21-5ABD-2C036784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77DC23-2182-EBD9-F52A-6FAF4DF2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7FA1D-38F4-BE21-3824-67C4DE33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2C01-E434-4B9A-9283-451DDB773068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2BCF8-2B7C-C679-7B66-E790060E0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0B210-C1D6-5911-4F94-EA7BA7BF4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DDDCE6-36A5-3A50-755B-299EC0EB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371" y="3760657"/>
            <a:ext cx="11645258" cy="1655762"/>
          </a:xfrm>
        </p:spPr>
        <p:txBody>
          <a:bodyPr/>
          <a:lstStyle/>
          <a:p>
            <a:r>
              <a:rPr lang="ru-RU" dirty="0"/>
              <a:t>Студент:   ____________________________ Порошина Алина, группа 0361</a:t>
            </a:r>
          </a:p>
          <a:p>
            <a:r>
              <a:rPr lang="ru-RU" dirty="0"/>
              <a:t>Руководитель: ____________________________ Племянников А. К., доцент каф. ИБ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17597B-8A45-5E50-168B-D5A9E7DCA5F0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520059" y="266330"/>
            <a:ext cx="11327363" cy="64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ru-RU" sz="2400" dirty="0">
                <a:latin typeface="+mn-lt"/>
              </a:rPr>
              <a:t>Санкт-Петербургский государственный электротехнический университет «ЛЭТИ»</a:t>
            </a: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им. В.И. Ульянова (Ленина)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Лабораторная работа №</a:t>
            </a:r>
            <a:r>
              <a:rPr lang="en-US" sz="2400" dirty="0">
                <a:latin typeface="+mn-lt"/>
              </a:rPr>
              <a:t>8</a:t>
            </a:r>
            <a:br>
              <a:rPr lang="ru-RU" sz="2400" dirty="0">
                <a:latin typeface="+mn-lt"/>
              </a:rPr>
            </a:br>
            <a:r>
              <a:rPr lang="ru-RU" sz="2400" b="1" dirty="0">
                <a:latin typeface="+mn-lt"/>
              </a:rPr>
              <a:t>Изучение алгоритмов создания и</a:t>
            </a:r>
            <a:br>
              <a:rPr lang="ru-RU" sz="2400" b="1" dirty="0">
                <a:latin typeface="+mn-lt"/>
              </a:rPr>
            </a:br>
            <a:r>
              <a:rPr lang="ru-RU" sz="2400" b="1" dirty="0">
                <a:latin typeface="+mn-lt"/>
              </a:rPr>
              <a:t>проверки электронной подписи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Санкт-Петербург 2024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B38811-FB35-9EDF-D043-573533AC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664" y="5765664"/>
            <a:ext cx="1092336" cy="10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3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15AF29-CCC8-D515-72FF-C1402F489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создания и проверки эл. подписи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BD79D0-A332-D793-D0F8-E17343E34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C1493E-890C-76F4-ED30-DC707C33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4" y="1713549"/>
            <a:ext cx="11099976" cy="34309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9A0DBD-E34D-40C5-E407-F695E77E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805" y="5947235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6BCC2-3E20-414D-040E-F703921D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2958" cy="1325563"/>
          </a:xfrm>
        </p:spPr>
        <p:txBody>
          <a:bodyPr/>
          <a:lstStyle/>
          <a:p>
            <a:r>
              <a:rPr lang="ru-RU" dirty="0"/>
              <a:t>Таблица с временами создания эл. подписи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D659825-9668-B23B-48BE-D99C6B378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204969"/>
              </p:ext>
            </p:extLst>
          </p:nvPr>
        </p:nvGraphicFramePr>
        <p:xfrm>
          <a:off x="838200" y="3031311"/>
          <a:ext cx="10515600" cy="1575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770651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33236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64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RSA-2048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 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59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DSA-2048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 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035407"/>
                  </a:ext>
                </a:extLst>
              </a:tr>
              <a:tr h="4627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ECDSA-239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 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21868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65BC02-226D-A949-A4BC-965DF00C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347" y="5947235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30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9F167-3A45-B810-F736-D4C0D18F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Скриншот со значением эл. подписи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6F2DA7-643F-2804-32E6-8E5C4FCA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47E570-B8A2-3718-166D-3E57E760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53" y="1690688"/>
            <a:ext cx="8399094" cy="43513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D929AF-D182-EE29-B9A2-D2CF157F6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947235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6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3C4F1-D60C-683D-E76F-C44F4B63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Скриншот с результатами проверки подписи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19CC0D-AA49-E2A8-F953-4315065D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00D05F-EFB0-24A0-2BE5-9FA731728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559" y="1672335"/>
            <a:ext cx="3742396" cy="465791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857FC6-F80B-A98C-4B70-FFF61F499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947235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0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4282D-B854-C102-F2AD-609F36C2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Схема алгоритма формирования и проверки</a:t>
            </a:r>
            <a:br>
              <a:rPr lang="ru-RU" dirty="0"/>
            </a:br>
            <a:r>
              <a:rPr lang="ru-RU" dirty="0"/>
              <a:t>подписи ECDSA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3FF4-7725-8585-5754-83487274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0F032C-0448-4992-7FC6-C1B0EF15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8" y="2133600"/>
            <a:ext cx="11432724" cy="34330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FCB854-7B5E-C5CB-3CAD-0FD9C1DB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947235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17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47EDD-7388-B27C-F0FE-E2444B9C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пошагового выполнения </a:t>
            </a:r>
            <a:r>
              <a:rPr lang="en-US" dirty="0"/>
              <a:t>ECDSA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AE3DF-DA51-F2DC-CB4A-A013DC00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82CD6E-65C2-D097-0DFF-DBE75E1B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504" y="1616823"/>
            <a:ext cx="9652991" cy="47689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36496F-1881-C900-E6C9-EDC682382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947235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1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BE08F-852D-C5D1-F110-58A3F394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Проверка подписи </a:t>
            </a:r>
            <a:r>
              <a:rPr lang="en-US" dirty="0"/>
              <a:t>ECSP-DSA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86D9F0-C1E0-A24F-9688-C06F0C5B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1FA658-CA94-1685-5C92-798AAA402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968" y="2551313"/>
            <a:ext cx="5983740" cy="25982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688F52-76EC-695C-C856-EB0A8525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947235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0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39B09-DDB1-68E0-19EB-E2DC8F39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Проверка лекционного материала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62421E-89CB-B065-3AAC-776CFBFD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Генерация ключей </a:t>
            </a:r>
            <a:r>
              <a:rPr lang="en-US" dirty="0"/>
              <a:t>ECDSA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2D42910-530E-A1C3-8C82-F124121CC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201811"/>
              </p:ext>
            </p:extLst>
          </p:nvPr>
        </p:nvGraphicFramePr>
        <p:xfrm>
          <a:off x="1724089" y="2604448"/>
          <a:ext cx="8128000" cy="340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05331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45981899"/>
                    </a:ext>
                  </a:extLst>
                </a:gridCol>
              </a:tblGrid>
              <a:tr h="531125">
                <a:tc>
                  <a:txBody>
                    <a:bodyPr/>
                    <a:lstStyle/>
                    <a:p>
                      <a:r>
                        <a:rPr lang="ru-RU" dirty="0"/>
                        <a:t>Выбирается эллиптическая кривая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E7(3, 5)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96873"/>
                  </a:ext>
                </a:extLst>
              </a:tr>
              <a:tr h="531125">
                <a:tc>
                  <a:txBody>
                    <a:bodyPr/>
                    <a:lstStyle/>
                    <a:p>
                      <a:r>
                        <a:rPr lang="ru-RU" dirty="0"/>
                        <a:t>Выбирается точка на кривой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e1=(4, 5)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060079"/>
                  </a:ext>
                </a:extLst>
              </a:tr>
              <a:tr h="531125">
                <a:tc>
                  <a:txBody>
                    <a:bodyPr/>
                    <a:lstStyle/>
                    <a:p>
                      <a:r>
                        <a:rPr lang="ru-RU" dirty="0"/>
                        <a:t>Подбирается порядок циклической подгруппы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q=7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137383"/>
                  </a:ext>
                </a:extLst>
              </a:tr>
              <a:tr h="531125">
                <a:tc>
                  <a:txBody>
                    <a:bodyPr/>
                    <a:lstStyle/>
                    <a:p>
                      <a:r>
                        <a:rPr lang="ru-RU" dirty="0"/>
                        <a:t>Выбирается целое число и назначается закрытым ключом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d=4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975344"/>
                  </a:ext>
                </a:extLst>
              </a:tr>
              <a:tr h="531125">
                <a:tc>
                  <a:txBody>
                    <a:bodyPr/>
                    <a:lstStyle/>
                    <a:p>
                      <a:r>
                        <a:rPr lang="ru-RU" dirty="0"/>
                        <a:t>Вычисляется другая точка на кривой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е2=(6,1)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521547"/>
                  </a:ext>
                </a:extLst>
              </a:tr>
              <a:tr h="531125">
                <a:tc>
                  <a:txBody>
                    <a:bodyPr/>
                    <a:lstStyle/>
                    <a:p>
                      <a:r>
                        <a:rPr lang="ru-RU" dirty="0"/>
                        <a:t>Объявляется открытый 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(3, 5, 7, 7, (4, 5), (6, 1))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88161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388A5C-73A9-E30B-A34B-0B7F9C97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8410" y="5924887"/>
            <a:ext cx="109127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77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44FD1-1706-DB50-F8C5-EF43838E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Проверка лекционного материала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CB4AD-A87D-5891-C790-5674BA88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ECDSA </a:t>
            </a:r>
            <a:r>
              <a:rPr lang="ru-RU" dirty="0"/>
              <a:t>подписание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02501A3-E924-7876-3F55-F894FCC4D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53910"/>
              </p:ext>
            </p:extLst>
          </p:nvPr>
        </p:nvGraphicFramePr>
        <p:xfrm>
          <a:off x="2032000" y="3074194"/>
          <a:ext cx="8128000" cy="321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7615391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75922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Выбирается секретное случайное число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r=3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93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Выбирается третья точка на кривой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e3=(6, 6)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74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Используем абсциссу, чтобы вычислить 1 часть подписи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S1=6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914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Вычисляем дайджест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h(M)=10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11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Используем дайджест сообщения </a:t>
                      </a:r>
                      <a:r>
                        <a:rPr lang="en-US" dirty="0"/>
                        <a:t>h(M)</a:t>
                      </a:r>
                      <a:r>
                        <a:rPr lang="ru-RU" dirty="0"/>
                        <a:t>, закрытый ключ </a:t>
                      </a:r>
                      <a:r>
                        <a:rPr lang="en-US" dirty="0"/>
                        <a:t>d</a:t>
                      </a:r>
                      <a:r>
                        <a:rPr lang="ru-RU" dirty="0"/>
                        <a:t>, секретное случайное число </a:t>
                      </a:r>
                      <a:r>
                        <a:rPr lang="en-US" dirty="0"/>
                        <a:t>r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S1, </a:t>
                      </a:r>
                      <a:r>
                        <a:rPr lang="ru-RU" dirty="0"/>
                        <a:t>чтобы вычислить 2 часть подписи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S2=(10+4*6)*3^(-1) mod 7</a:t>
                      </a:r>
                    </a:p>
                    <a:p>
                      <a:r>
                        <a:rPr lang="en-US" dirty="0"/>
                        <a:t>S2=2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6853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E2B7D6-E0F2-A8B2-84EE-FF856CFA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21" y="5944187"/>
            <a:ext cx="109127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41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4C7C7-5F27-61AE-50FE-BE38918C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Проверка лекционного материала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40912F-1895-B1EE-ED09-80A52C0AB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ECDSA </a:t>
            </a:r>
            <a:r>
              <a:rPr lang="ru-RU" dirty="0"/>
              <a:t>проверка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737FCA7-B715-D857-7FAF-F21EEFCE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00458"/>
              </p:ext>
            </p:extLst>
          </p:nvPr>
        </p:nvGraphicFramePr>
        <p:xfrm>
          <a:off x="1630948" y="3109940"/>
          <a:ext cx="8128000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013725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3795443"/>
                    </a:ext>
                  </a:extLst>
                </a:gridCol>
              </a:tblGrid>
              <a:tr h="685206">
                <a:tc>
                  <a:txBody>
                    <a:bodyPr/>
                    <a:lstStyle/>
                    <a:p>
                      <a:r>
                        <a:rPr lang="ru-RU" dirty="0"/>
                        <a:t>Используем </a:t>
                      </a:r>
                      <a:r>
                        <a:rPr lang="en-US" dirty="0"/>
                        <a:t>M, S1, S2 </a:t>
                      </a:r>
                      <a:r>
                        <a:rPr lang="ru-RU" dirty="0"/>
                        <a:t>для получения промежуточных результатов </a:t>
                      </a:r>
                      <a:r>
                        <a:rPr lang="en-US" dirty="0"/>
                        <a:t>A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A=10*2^(-1) mod 7</a:t>
                      </a:r>
                    </a:p>
                    <a:p>
                      <a:r>
                        <a:rPr lang="en-US" dirty="0"/>
                        <a:t>B=2^(-1)*6 mod 7</a:t>
                      </a:r>
                    </a:p>
                    <a:p>
                      <a:r>
                        <a:rPr lang="en-US" dirty="0"/>
                        <a:t>A=5</a:t>
                      </a:r>
                    </a:p>
                    <a:p>
                      <a:r>
                        <a:rPr lang="en-US" dirty="0"/>
                        <a:t>B=3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57199"/>
                  </a:ext>
                </a:extLst>
              </a:tr>
              <a:tr h="685206">
                <a:tc>
                  <a:txBody>
                    <a:bodyPr/>
                    <a:lstStyle/>
                    <a:p>
                      <a:r>
                        <a:rPr lang="ru-RU" dirty="0"/>
                        <a:t>Восстанавливаем третью точку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T=5*(4,5)+3*(6,1)</a:t>
                      </a:r>
                    </a:p>
                    <a:p>
                      <a:r>
                        <a:rPr lang="en-US" dirty="0"/>
                        <a:t>T=(1,3)+(1,3)</a:t>
                      </a:r>
                    </a:p>
                    <a:p>
                      <a:r>
                        <a:rPr lang="en-US" dirty="0"/>
                        <a:t>T=(6,6)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997596"/>
                  </a:ext>
                </a:extLst>
              </a:tr>
              <a:tr h="685206">
                <a:tc>
                  <a:txBody>
                    <a:bodyPr/>
                    <a:lstStyle/>
                    <a:p>
                      <a:r>
                        <a:rPr lang="ru-RU" dirty="0"/>
                        <a:t>Верификатор </a:t>
                      </a:r>
                      <a:r>
                        <a:rPr lang="en-US" dirty="0"/>
                        <a:t>V=x mod q </a:t>
                      </a:r>
                      <a:r>
                        <a:rPr lang="ru-RU" dirty="0"/>
                        <a:t>сравниваем с </a:t>
                      </a:r>
                      <a:r>
                        <a:rPr lang="en-US" dirty="0"/>
                        <a:t>S1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V=6 mod 7</a:t>
                      </a:r>
                    </a:p>
                    <a:p>
                      <a:r>
                        <a:rPr lang="en-US" dirty="0"/>
                        <a:t>V=6</a:t>
                      </a:r>
                    </a:p>
                    <a:p>
                      <a:r>
                        <a:rPr lang="en-US" dirty="0"/>
                        <a:t>V=S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788996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9F5FE2-9B61-7244-9699-4C6F5213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269" y="5944187"/>
            <a:ext cx="109127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2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BCED4-EF82-0225-807C-C148143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088F0-502D-8F27-0825-D7621CB8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1825625"/>
            <a:ext cx="11309683" cy="4799764"/>
          </a:xfrm>
        </p:spPr>
        <p:txBody>
          <a:bodyPr>
            <a:normAutofit lnSpcReduction="10000"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Цель работы: 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Приобретение знаний и умений в</a:t>
            </a:r>
            <a:r>
              <a:rPr lang="en-US" sz="2000" dirty="0"/>
              <a:t> </a:t>
            </a:r>
            <a:r>
              <a:rPr lang="ru-RU" sz="2000" dirty="0"/>
              <a:t>области алгоритмов создания и проверки электронной</a:t>
            </a:r>
            <a:r>
              <a:rPr lang="en-US" sz="2000" dirty="0"/>
              <a:t> </a:t>
            </a:r>
            <a:r>
              <a:rPr lang="ru-RU" sz="2000" dirty="0"/>
              <a:t>подписи.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Задачи: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1. Изучить генерацию ключевых пар;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2. Изучить процессы создания и проверки электронных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подписей;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3. Изучить создание и проверку электронной подписи на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основе эллиптических кривых;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4. Продемонстрировать процесс подписи в среде PKI;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5. Подписать свой отчет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5D664E-B50C-137E-E2D8-35C0E411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055" y="5766721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DD43C-A6D9-16BD-6F69-ABD75AD4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Проверка лекционного материала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37F94-97FE-B602-D561-7FE6E194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1C1F43-63E0-FE4B-19F3-8AF8A813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655" y="2108614"/>
            <a:ext cx="8110689" cy="35389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5075918-3C78-063D-C77B-6DFADD287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944187"/>
            <a:ext cx="109127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41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FBACB-C717-34EE-4237-DD2413EE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365125"/>
            <a:ext cx="11117179" cy="1325563"/>
          </a:xfrm>
        </p:spPr>
        <p:txBody>
          <a:bodyPr/>
          <a:lstStyle/>
          <a:p>
            <a:r>
              <a:rPr lang="ru-RU" dirty="0"/>
              <a:t>Описание структуры сертификата (</a:t>
            </a:r>
            <a:r>
              <a:rPr lang="ru-RU" dirty="0" err="1"/>
              <a:t>CrypTool</a:t>
            </a:r>
            <a:r>
              <a:rPr lang="ru-RU" dirty="0"/>
              <a:t> 1)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FCF5D6-21E8-A704-751A-F7F4E917A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858884-B631-83A6-6265-350D829F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98" y="2040716"/>
            <a:ext cx="9618445" cy="39211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ABE23B-2320-6439-4D67-EEC03D2ED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763" y="6005988"/>
            <a:ext cx="109127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0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FB890-0E2C-D7B8-D86E-B6E15FF3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Схема процедуры подписания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38757-8CFD-CAAE-AFFB-94C690D4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E70F54-8345-937E-4E1D-C92DFFC7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2" y="1631060"/>
            <a:ext cx="4921633" cy="474046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25A677E-B42C-5680-CD3F-506753408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944187"/>
            <a:ext cx="109127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43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B3983-686E-1C1F-B68D-9BA04D40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Свойства подписи и сертификата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8C1D1-411F-DB6B-37F6-2A4D8B57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EEE5DE-E87A-6447-C115-FC7E206A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31" y="2147298"/>
            <a:ext cx="4715561" cy="416460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69A8B3-1EF2-F3BB-2A30-11F54707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492" y="2012361"/>
            <a:ext cx="5126195" cy="22054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E66EE5-1DF7-EA1A-44CC-318957CFB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492" y="4305798"/>
            <a:ext cx="5648951" cy="14212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C23E2C-C5FD-9F23-AB21-25469651E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0721" y="5853242"/>
            <a:ext cx="109127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08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7A73E-9CFA-93DA-FB2C-B988950D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 проверки после изменений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31D99-DED0-BB87-6FEB-6B4D9B84C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91D99C-2D18-7EC8-CB0A-79001D94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1" y="2855246"/>
            <a:ext cx="7162798" cy="22920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0E18C1-B354-EDC4-DB3B-ECA50B5FF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944187"/>
            <a:ext cx="1091279" cy="10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4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752EA-2DB6-A517-EDB0-1794DC5E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-298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567D8-2D85-0A90-C71D-D6D6A12A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1" y="914400"/>
            <a:ext cx="12008498" cy="4831537"/>
          </a:xfrm>
        </p:spPr>
        <p:txBody>
          <a:bodyPr>
            <a:noAutofit/>
          </a:bodyPr>
          <a:lstStyle/>
          <a:p>
            <a:pPr marL="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800" dirty="0"/>
              <a:t>Были сгенерированы ключевые пары для алгоритмов RSA-2048, DSA2048 и EC-239. Проведено сравнение времени генерации ключа. Наилучший показатель у алгоритма EC-239.</a:t>
            </a:r>
            <a:endParaRPr lang="en-US" sz="1800" dirty="0"/>
          </a:p>
          <a:p>
            <a:pPr marL="0" indent="-3429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800" dirty="0"/>
              <a:t>Был подписан текстовый файл размером 4500 символов и проведена проверка подписи. Проведено сравнение времени для каждого из трех алгоритмов. Наилучший показатель у алгоритма EC-239. Документ подписанный этим алгоритмом был проверен после модификации, она была обнаружена.</a:t>
            </a:r>
            <a:endParaRPr lang="en-US" sz="1800" dirty="0"/>
          </a:p>
          <a:p>
            <a:pPr marL="0" indent="-3429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800" dirty="0"/>
              <a:t>Был исследован протокол электронной подписи ECSP-DSA в пошаговом режиме. С помощью данного протокола создана и проверена цифровая подпись. Был проверен лекционный материал.</a:t>
            </a:r>
            <a:endParaRPr lang="en-US" sz="1800" dirty="0"/>
          </a:p>
          <a:p>
            <a:pPr marL="0" indent="-3429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800" dirty="0"/>
              <a:t>Был создан сертификат для полученного ключа RSA-2048 и с помощью него была создана электронная подпись.</a:t>
            </a:r>
            <a:endParaRPr lang="en-US" sz="1800" dirty="0"/>
          </a:p>
          <a:p>
            <a:pPr marL="0" indent="-3429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1800" dirty="0"/>
              <a:t>Был подписан отчет и проведена проверка после изменения файла.</a:t>
            </a:r>
            <a:endParaRPr lang="en-US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2087F0-9F6E-2A5B-7FF8-5ED7F676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855160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1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8D56F-690A-E063-1196-34E96FB3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62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r>
              <a:rPr lang="ru-RU" dirty="0"/>
              <a:t>Готова ответить на ваши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259033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1C855-978A-A2E8-B2C5-15D55943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79" y="349083"/>
            <a:ext cx="11065042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dirty="0"/>
              <a:t>Генерация ключевых пар для алгоритма RSA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53CDA1-5844-0CD5-40B4-4AC4365F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402" y="5766721"/>
            <a:ext cx="1091279" cy="1091279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5D2B510-BC94-38AB-1F0C-265B231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E70C67-1BDA-9950-9E18-82AB14FB7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2"/>
          <a:stretch/>
        </p:blipFill>
        <p:spPr>
          <a:xfrm>
            <a:off x="4507831" y="1491916"/>
            <a:ext cx="2536759" cy="512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990CD-3AD6-000D-3FDA-37E1FFF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Генерация ключевых пар по алгоритму RSA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13F307-E6D1-8783-782C-ECB11D99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21" y="5766721"/>
            <a:ext cx="1091279" cy="10912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D7622C-4407-6216-F5DC-27BEFDD83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54" y="2226316"/>
            <a:ext cx="10452020" cy="300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D8824-45BD-3325-C71D-3C4B6B17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Генерация ключевых пар для алгоритма DSA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14BCB4-453D-7327-3059-20921A5F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06" y="5834983"/>
            <a:ext cx="1091279" cy="1091279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E2444BDC-4B70-5FB6-6F66-584E6A3B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167"/>
            <a:ext cx="10856495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98BDDB-83B6-4FD0-4C31-2E98FC4A8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109" y="1455988"/>
            <a:ext cx="4014988" cy="49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BF83F-654C-B67F-B1E7-DCE12B8B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Генерация ключевых пар по алгоритму DSA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C2D4AE-2D37-F438-135F-9797BD3F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21" y="5947235"/>
            <a:ext cx="1091279" cy="1091279"/>
          </a:xfrm>
          <a:prstGeom prst="rect">
            <a:avLst/>
          </a:prstGeo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553C37D-4A12-DF20-F012-AD746B44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3303D8-B8C6-3B00-4B51-8D3B751D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92" y="2066857"/>
            <a:ext cx="11748416" cy="35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8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5EF0-18E6-11F5-BF45-EB2DD465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Генерация ключевых пар для алгоритма ECDSA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88657B-D41F-9A75-32A5-24D3FAF5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902" y="5806440"/>
            <a:ext cx="1091279" cy="10912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6BA2B1-677D-6881-0C72-3E375842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487" y="1282936"/>
            <a:ext cx="4179025" cy="506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26323-F619-2677-A7F2-FA6C5783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89" y="65314"/>
            <a:ext cx="11450216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Генерация ключевых пар по алгоритму ECDSA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EB4D9A-CC8C-8123-4165-0F15921C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21" y="5766721"/>
            <a:ext cx="1091279" cy="10912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E4960E-6403-1DEB-0BF5-162AC5F44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68" y="1555466"/>
            <a:ext cx="9669264" cy="42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4EE4D-9B2D-6B7E-8F57-57DE8805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Таблица сравнения времени генерации ключей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8B334C-BEDB-EABF-A4B1-674447B2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21" y="5766721"/>
            <a:ext cx="1091279" cy="1091279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69A2D05-1D62-3753-3E3A-2A970AC0F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770312"/>
              </p:ext>
            </p:extLst>
          </p:nvPr>
        </p:nvGraphicFramePr>
        <p:xfrm>
          <a:off x="998621" y="2687320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22117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9604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Алгоритм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7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RSA-2048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4.280 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336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DSA-2048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6.596 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63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ECDSA-239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 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252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012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615</Words>
  <Application>Microsoft Office PowerPoint</Application>
  <PresentationFormat>Широкоэкранный</PresentationFormat>
  <Paragraphs>99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Тема Office</vt:lpstr>
      <vt:lpstr>Санкт-Петербургский государственный электротехнический университет «ЛЭТИ» им. В.И. Ульянова (Ленина)     Лабораторная работа №8 Изучение алгоритмов создания и проверки электронной подписи           Санкт-Петербург 2024</vt:lpstr>
      <vt:lpstr>Цель работы</vt:lpstr>
      <vt:lpstr>Генерация ключевых пар для алгоритма RSA</vt:lpstr>
      <vt:lpstr>Генерация ключевых пар по алгоритму RSA</vt:lpstr>
      <vt:lpstr>Генерация ключевых пар для алгоритма DSA</vt:lpstr>
      <vt:lpstr>Генерация ключевых пар по алгоритму DSA</vt:lpstr>
      <vt:lpstr>Генерация ключевых пар для алгоритма ECDSA</vt:lpstr>
      <vt:lpstr>Генерация ключевых пар по алгоритму ECDSA</vt:lpstr>
      <vt:lpstr>Таблица сравнения времени генерации ключей</vt:lpstr>
      <vt:lpstr>Схема создания и проверки эл. подписи</vt:lpstr>
      <vt:lpstr>Таблица с временами создания эл. подписи</vt:lpstr>
      <vt:lpstr>Скриншот со значением эл. подписи</vt:lpstr>
      <vt:lpstr>Скриншот с результатами проверки подписи </vt:lpstr>
      <vt:lpstr>Схема алгоритма формирования и проверки подписи ECDSA</vt:lpstr>
      <vt:lpstr>Результаты пошагового выполнения ECDSA</vt:lpstr>
      <vt:lpstr>Проверка подписи ECSP-DSA</vt:lpstr>
      <vt:lpstr>Проверка лекционного материала</vt:lpstr>
      <vt:lpstr>Проверка лекционного материала</vt:lpstr>
      <vt:lpstr>Проверка лекционного материала </vt:lpstr>
      <vt:lpstr>Проверка лекционного материала</vt:lpstr>
      <vt:lpstr>Описание структуры сертификата (CrypTool 1)</vt:lpstr>
      <vt:lpstr>Схема процедуры подписания</vt:lpstr>
      <vt:lpstr>Свойства подписи и сертификата</vt:lpstr>
      <vt:lpstr>Результат проверки после изменений</vt:lpstr>
      <vt:lpstr>Выводы</vt:lpstr>
      <vt:lpstr>Спасибо за внимание! Готова ответить на ваши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государственный электротехнический университет «ЛЭТИ» им. В.И. Ульянова (Ленина)     Лабораторная работа №4 ИЗУЧЕНИЕ ШИФРОВ DES и МАГМА           Санкт-Петербург 2024</dc:title>
  <dc:creator>Алина Порошина</dc:creator>
  <cp:lastModifiedBy>Алина Порошина</cp:lastModifiedBy>
  <cp:revision>122</cp:revision>
  <dcterms:created xsi:type="dcterms:W3CDTF">2024-03-10T07:56:17Z</dcterms:created>
  <dcterms:modified xsi:type="dcterms:W3CDTF">2024-05-04T11:17:38Z</dcterms:modified>
</cp:coreProperties>
</file>