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8" r:id="rId51"/>
    <p:sldId id="307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 Chernyakova" initials="LC" lastIdx="1" clrIdx="0">
    <p:extLst>
      <p:ext uri="{19B8F6BF-5375-455C-9EA6-DF929625EA0E}">
        <p15:presenceInfo xmlns:p15="http://schemas.microsoft.com/office/powerpoint/2012/main" userId="c9f3f5ca67f8ae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CDC5-0502-4FD6-AECC-C979470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D20D9-15AB-414D-8033-950AEC5A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E10F3-9ABF-42FC-9631-7FACC06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DD19E-A16D-41EB-9245-5116288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01F9B-387F-4474-ACB2-393AF10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47CD-8E15-48FE-96F9-AEC4836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1194A-AD77-4385-86DA-4BF2E500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8EE2F-DB4F-4582-B456-468CF92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E9E83-B462-4406-84F3-E0FE9171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7D97B-825C-4A7A-8A12-4056EA3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6FFAF4-B430-4972-BBAA-3C6B22FB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F78EC-5EB6-4269-90E3-FAFB7940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F0F9B-1237-47D5-BC04-3B6CB35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74449-CCF8-4E9B-AEFD-763B31A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868A-03C9-435A-98D6-18EB45A0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D635-E268-480B-8953-D7EBEB8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A59E-7B95-4983-953F-770F0D18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695C1-1888-4565-A4DA-939E0BF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45133-3A8F-4373-A174-3ADB4BA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1743D-A274-4163-B59A-79C0114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85EF-02E6-4D71-90B6-78C46F4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F246-899E-4F76-9FBD-D45CF23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82D8D-0950-41FB-88FA-77BDB9A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9450A-4B48-4D8E-9B3B-28FC3F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D99D1-B268-4D94-8D0D-B56A7D0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F3FB9-E812-4558-AF2F-87BC9A0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0E5B1-7197-4218-A179-88A90E88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C247A-EC24-41E5-B97B-F9CF4454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4B09C-52D3-4DBC-8716-31EE39FC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5028A-136F-44D4-AAB1-0FB13A5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BC7B2-BD1D-4BFF-8238-8FAD2E8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161B-F628-4E0B-9FE0-62F3F12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E3E73-A681-4DAB-8155-5DA0504F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A2976-31A5-4021-BF2E-C1BFEEC7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04B21C-8120-4E1E-9D6C-08FDF7EF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67C3E3-6E9F-4B55-B4B8-9F2D22CE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D6E2A-8CF4-4F8E-8006-89C4086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0C45DD-03CB-4F83-B62E-F73CDF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41B85-5DB4-4F2F-9333-3F2CBDB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2D80-E8D5-4045-9BE4-E42AD09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743DD1-9A25-4CCE-9AC2-FA65DA39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43B73-F029-41FF-9138-C6BAC9E6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16B2CB-5B65-4FF0-A65D-C753BB1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E5DF1-3475-4825-ADFA-D77CA185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90076-E1AC-4C28-8EEC-25ADE7DC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8F194-A631-4E69-AA6E-AAE79F7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88DE-C8C3-4AD5-9A47-DF035092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E5EC9-EA9A-49C6-A112-E3916506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AB82FB-B1E9-4695-904F-1E209892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6C8A56-DA62-4AB9-97E9-8FCEEDB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8C015-237D-4D58-884B-C9423FA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74D61-C2E6-4D62-BB6F-5B2E399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E57F-10B5-4491-B7F8-49F2C30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F46973-CABB-4B4C-9C4C-100D7AE28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45C56-9A60-49AB-B3CA-E592D64D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D5A95-7DC6-4E8B-8186-6F27073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A2A7D-C950-43B8-9B1B-76B7755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2F8FB-962A-4DAF-852E-7ED7297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8DBE-3D25-440E-927C-151BF81E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630CD-8EC5-4EA1-A33D-31799206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B309A-6E7F-4A07-842D-A6B94499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9433-4D1B-45A7-AD53-D2D8E9C5ED03}" type="datetimeFigureOut">
              <a:rPr lang="ru-RU" smtClean="0"/>
              <a:t>14.09.2024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13922-09B7-46C3-B37E-2F219CE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0642-5031-44F5-9A9F-DE4E3E5F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png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png"/><Relationship Id="rId5" Type="http://schemas.openxmlformats.org/officeDocument/2006/relationships/image" Target="../media/image38.emf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E05F-8D83-492C-9A24-D420B416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820" y="2388945"/>
            <a:ext cx="7530353" cy="1107981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 1-3</a:t>
            </a:r>
            <a:br>
              <a:rPr lang="ru-RU" dirty="0"/>
            </a:br>
            <a:r>
              <a:rPr lang="ru-RU" sz="4400" b="1" dirty="0"/>
              <a:t>Изучение классических шифров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5C2CE-F204-47BB-971C-6A88652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95250"/>
            <a:ext cx="9144000" cy="833718"/>
          </a:xfrm>
        </p:spPr>
        <p:txBody>
          <a:bodyPr/>
          <a:lstStyle/>
          <a:p>
            <a:r>
              <a:rPr lang="ru-RU" dirty="0"/>
              <a:t>Санкт-Петербургский государственный электротехнический университет «ЛЭТИ» им. В.И. Ульянова (Ленина)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6CBC20-8B8A-4D67-9901-310FDB99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20471"/>
              </p:ext>
            </p:extLst>
          </p:nvPr>
        </p:nvGraphicFramePr>
        <p:xfrm>
          <a:off x="2141069" y="4956904"/>
          <a:ext cx="79098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257">
                  <a:extLst>
                    <a:ext uri="{9D8B030D-6E8A-4147-A177-3AD203B41FA5}">
                      <a16:colId xmlns:a16="http://schemas.microsoft.com/office/drawing/2014/main" val="11727392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4729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Студент:  ___________________________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Чернякова Валерия, группа 1304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Руководитель:  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Племянников А.К., доцент каф. ИБ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90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04402-0F46-4D3D-ACC0-C1A763486BE6}"/>
              </a:ext>
            </a:extLst>
          </p:cNvPr>
          <p:cNvSpPr txBox="1"/>
          <p:nvPr/>
        </p:nvSpPr>
        <p:spPr>
          <a:xfrm>
            <a:off x="5047091" y="6327304"/>
            <a:ext cx="2097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24475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9" y="2395538"/>
            <a:ext cx="5600701" cy="20669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Шифр Цезаря</a:t>
            </a:r>
            <a:br>
              <a:rPr lang="en-US" sz="6000" b="1" dirty="0"/>
            </a:br>
            <a:r>
              <a:rPr lang="ru-RU" sz="6000" b="1" dirty="0"/>
              <a:t>(</a:t>
            </a:r>
            <a:r>
              <a:rPr lang="en-US" sz="6000" b="1" dirty="0"/>
              <a:t>Caesar</a:t>
            </a:r>
            <a:r>
              <a:rPr lang="ru-RU" sz="6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79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442267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Найти шифр в </a:t>
            </a:r>
            <a:r>
              <a:rPr lang="ru-RU" sz="2400" dirty="0" err="1"/>
              <a:t>CrypTool</a:t>
            </a:r>
            <a:r>
              <a:rPr lang="ru-RU" sz="24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Зашифровать и расшифровать текст, содержащий только фамилию (транслитерация латиницей), вручную и с помощью шифра с ключом, отличным от 0.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Построить гистограмму частот букв английского языка по эталонному файлу </a:t>
            </a:r>
            <a:r>
              <a:rPr lang="en-US" sz="2400" dirty="0"/>
              <a:t>English.txt (</a:t>
            </a:r>
            <a:r>
              <a:rPr lang="ru-RU" sz="2400" dirty="0"/>
              <a:t>папка </a:t>
            </a:r>
            <a:r>
              <a:rPr lang="en-US" sz="2400" dirty="0" err="1"/>
              <a:t>CrypTool</a:t>
            </a:r>
            <a:r>
              <a:rPr lang="en-US" sz="2400" dirty="0"/>
              <a:t>/reference</a:t>
            </a:r>
            <a:r>
              <a:rPr lang="ru-RU" sz="2400" dirty="0"/>
              <a:t>).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Зашифровать ключом отличным от 0 файл </a:t>
            </a:r>
            <a:r>
              <a:rPr lang="en-US" sz="2400" dirty="0"/>
              <a:t>CrypTool-en.txt (</a:t>
            </a:r>
            <a:r>
              <a:rPr lang="ru-RU" sz="2400" dirty="0"/>
              <a:t>папка </a:t>
            </a:r>
            <a:r>
              <a:rPr lang="en-US" sz="2400" dirty="0" err="1"/>
              <a:t>CrypTool</a:t>
            </a:r>
            <a:r>
              <a:rPr lang="en-US" sz="2400" dirty="0"/>
              <a:t>/Examples).</a:t>
            </a:r>
            <a:endParaRPr lang="ru-RU" sz="24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Построить гистограмму частот букв в зашифрованном тексте, сравнить визуально гистограммы и подтвердить ключ зашифрования.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Проверить гипотезу о значении ключа утилитой </a:t>
            </a:r>
            <a:r>
              <a:rPr lang="en-US" sz="2400" dirty="0"/>
              <a:t>Analysis –&gt; Symmetric</a:t>
            </a:r>
            <a:r>
              <a:rPr lang="ru-RU" sz="2400" dirty="0"/>
              <a:t> </a:t>
            </a:r>
            <a:r>
              <a:rPr lang="en-US" sz="2400" dirty="0"/>
              <a:t>Encryption(Classic) –&gt; Cipher Text Only –&gt; Caesar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06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49E6EA-CC66-41B8-A6AD-E4BF884BF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70"/>
          <a:stretch/>
        </p:blipFill>
        <p:spPr>
          <a:xfrm>
            <a:off x="2781300" y="1100137"/>
            <a:ext cx="5676900" cy="50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1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47123"/>
              </p:ext>
            </p:extLst>
          </p:nvPr>
        </p:nvGraphicFramePr>
        <p:xfrm>
          <a:off x="153164" y="1457326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9661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8486010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Вручную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Key = 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Key = 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74CA5D-FE74-4336-A76B-C433C0C35074}"/>
              </a:ext>
            </a:extLst>
          </p:cNvPr>
          <p:cNvSpPr txBox="1"/>
          <p:nvPr/>
        </p:nvSpPr>
        <p:spPr>
          <a:xfrm>
            <a:off x="153165" y="2804544"/>
            <a:ext cx="360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FG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dirty="0"/>
              <a:t>IJ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/>
              <a:t>Z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/>
              <a:t>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dirty="0"/>
              <a:t>VW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XY</a:t>
            </a:r>
            <a:r>
              <a:rPr lang="en-US" dirty="0"/>
              <a:t>ZA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/>
              <a:t>CDE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/>
              <a:t>GH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J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75C51A4-35AE-4E24-B370-1E82B4B9EC64}"/>
              </a:ext>
            </a:extLst>
          </p:cNvPr>
          <p:cNvCxnSpPr/>
          <p:nvPr/>
        </p:nvCxnSpPr>
        <p:spPr>
          <a:xfrm flipH="1">
            <a:off x="1760786" y="3496250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521E0E-6152-4E4F-91F6-644F8D0CD81D}"/>
              </a:ext>
            </a:extLst>
          </p:cNvPr>
          <p:cNvSpPr txBox="1"/>
          <p:nvPr/>
        </p:nvSpPr>
        <p:spPr>
          <a:xfrm>
            <a:off x="1051435" y="2398476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BEA08-46DF-4139-B6AA-33FB4B07A96A}"/>
              </a:ext>
            </a:extLst>
          </p:cNvPr>
          <p:cNvSpPr txBox="1"/>
          <p:nvPr/>
        </p:nvSpPr>
        <p:spPr>
          <a:xfrm>
            <a:off x="1051434" y="5428157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7823CB-B243-49FB-8E0A-73CDE38900B9}"/>
              </a:ext>
            </a:extLst>
          </p:cNvPr>
          <p:cNvCxnSpPr/>
          <p:nvPr/>
        </p:nvCxnSpPr>
        <p:spPr>
          <a:xfrm flipH="1">
            <a:off x="1766112" y="5386440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142284E-1353-4FB0-A16B-1EFD6F4B188C}"/>
              </a:ext>
            </a:extLst>
          </p:cNvPr>
          <p:cNvCxnSpPr/>
          <p:nvPr/>
        </p:nvCxnSpPr>
        <p:spPr>
          <a:xfrm flipH="1">
            <a:off x="1767127" y="4700277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7DF5E0-D0BA-42CA-B24C-EE0E97F17C62}"/>
              </a:ext>
            </a:extLst>
          </p:cNvPr>
          <p:cNvCxnSpPr>
            <a:cxnSpLocks/>
          </p:cNvCxnSpPr>
          <p:nvPr/>
        </p:nvCxnSpPr>
        <p:spPr>
          <a:xfrm>
            <a:off x="1760786" y="2761771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B80854-BB89-4EC9-9BD2-F5CA45A8FF83}"/>
              </a:ext>
            </a:extLst>
          </p:cNvPr>
          <p:cNvSpPr txBox="1"/>
          <p:nvPr/>
        </p:nvSpPr>
        <p:spPr>
          <a:xfrm>
            <a:off x="1051435" y="3530857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MROBXIKUYFK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8AFF3-F784-49D7-94D3-6F13A7A75870}"/>
              </a:ext>
            </a:extLst>
          </p:cNvPr>
          <p:cNvSpPr txBox="1"/>
          <p:nvPr/>
        </p:nvSpPr>
        <p:spPr>
          <a:xfrm>
            <a:off x="1051435" y="4291113"/>
            <a:ext cx="15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MROBXIKUYFK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1DBA0-FA26-4B80-8BDA-335A4F07E6C8}"/>
              </a:ext>
            </a:extLst>
          </p:cNvPr>
          <p:cNvSpPr txBox="1"/>
          <p:nvPr/>
        </p:nvSpPr>
        <p:spPr>
          <a:xfrm>
            <a:off x="220221" y="4700277"/>
            <a:ext cx="360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FG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dirty="0"/>
              <a:t>IJ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/>
              <a:t>Z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/>
              <a:t>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US" dirty="0"/>
              <a:t>VW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XY</a:t>
            </a:r>
            <a:r>
              <a:rPr lang="en-US" dirty="0"/>
              <a:t>ZA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dirty="0"/>
              <a:t>CDE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/>
              <a:t>GH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J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FD61BA-8F6D-4563-ABD1-06493B0E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63" y="2398476"/>
            <a:ext cx="8067173" cy="35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5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Сравнения</a:t>
            </a:r>
            <a:r>
              <a:rPr lang="ru-RU" sz="4400" dirty="0"/>
              <a:t> гистограмм частот символом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596A63-2889-4665-B4B1-5379CFD6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5" y="3780996"/>
            <a:ext cx="8573696" cy="30770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35E775-587E-4D40-85BA-4DF04A29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60" y="809569"/>
            <a:ext cx="7030431" cy="2857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E80613-BE44-4AC1-B98C-E9030670B062}"/>
              </a:ext>
            </a:extLst>
          </p:cNvPr>
          <p:cNvSpPr txBox="1"/>
          <p:nvPr/>
        </p:nvSpPr>
        <p:spPr>
          <a:xfrm>
            <a:off x="113809" y="1419615"/>
            <a:ext cx="4733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Файл </a:t>
            </a:r>
            <a:r>
              <a:rPr lang="en-US" sz="2000" i="1" dirty="0"/>
              <a:t>CrypTool-en.txt </a:t>
            </a:r>
            <a:r>
              <a:rPr lang="ru-RU" sz="2000" dirty="0"/>
              <a:t>был зашифрован с ключом </a:t>
            </a:r>
            <a:r>
              <a:rPr lang="en-US" sz="2000" i="1" dirty="0"/>
              <a:t>key = 3</a:t>
            </a:r>
            <a:r>
              <a:rPr lang="en-US" sz="2000" dirty="0"/>
              <a:t>. </a:t>
            </a:r>
            <a:r>
              <a:rPr lang="ru-RU" sz="2000" dirty="0"/>
              <a:t>То есть </a:t>
            </a:r>
            <a:r>
              <a:rPr lang="en-US" sz="2000" i="1" dirty="0"/>
              <a:t>A -&gt; D</a:t>
            </a:r>
            <a:r>
              <a:rPr lang="en-US" sz="2000" dirty="0"/>
              <a:t>. </a:t>
            </a:r>
            <a:r>
              <a:rPr lang="ru-RU" sz="2000" dirty="0"/>
              <a:t>Гистограмма представлена снизу.</a:t>
            </a:r>
          </a:p>
          <a:p>
            <a:pPr algn="just"/>
            <a:r>
              <a:rPr lang="ru-RU" sz="2000" dirty="0"/>
              <a:t>Справа представлена гистограмма текста </a:t>
            </a:r>
            <a:r>
              <a:rPr lang="en-US" sz="2000" i="1" dirty="0"/>
              <a:t>English.txt</a:t>
            </a:r>
            <a:r>
              <a:rPr lang="en-US" sz="20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6BE08-AF50-4CFF-9E4C-A6390C95D8FF}"/>
              </a:ext>
            </a:extLst>
          </p:cNvPr>
          <p:cNvSpPr txBox="1"/>
          <p:nvPr/>
        </p:nvSpPr>
        <p:spPr>
          <a:xfrm>
            <a:off x="113809" y="3780996"/>
            <a:ext cx="27532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Если начать сравнивать гистограммы, то можно заметить, что при соблюдении смещения и расположении графиков друг под другом, они совпадают.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85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5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Атака с помощью анализа частот символов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F294FF-DBB8-4BA2-A934-7FE14F1F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7" y="779932"/>
            <a:ext cx="11316525" cy="607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737"/>
            <a:ext cx="10515600" cy="595661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Изучен шифр Цезаря и выявлены его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Тип шифра – замена;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Ключ шифра – смещение по алфавиту.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Проведена атака методом грубой силы на шифр Цезаря и выявлены ее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Оценка сложности атаки следующая: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dirty="0"/>
              <a:t>O(n), </a:t>
            </a: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/>
              <a:t>мощность алфавита.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6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4" y="2740819"/>
            <a:ext cx="8896351" cy="1376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b="1" dirty="0"/>
              <a:t>Шифр моноалфавитной подстановки (</a:t>
            </a:r>
            <a:r>
              <a:rPr lang="en-US" sz="6700" b="1" dirty="0"/>
              <a:t>Substitution)</a:t>
            </a:r>
            <a:br>
              <a:rPr lang="en-US" sz="6000" b="1" dirty="0"/>
            </a:b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66328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804217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Найти шифр в </a:t>
            </a:r>
            <a:r>
              <a:rPr lang="ru-RU" sz="1800" dirty="0" err="1"/>
              <a:t>CrypTool</a:t>
            </a:r>
            <a:r>
              <a:rPr lang="ru-RU" sz="1800" dirty="0"/>
              <a:t> 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Зашифровать и расшифровать текст, содержащий только вашу фамилию (транслитерация латиницей), вручную и с помощью шифра c выбранным  ключом и смещением </a:t>
            </a:r>
            <a:r>
              <a:rPr lang="ru-RU" sz="1800" dirty="0" err="1"/>
              <a:t>Offset</a:t>
            </a:r>
            <a:r>
              <a:rPr lang="ru-RU" sz="1800" dirty="0"/>
              <a:t> ≠ 0.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Выполнить зашифрование и расшифрование с различными паролями и смещениями </a:t>
            </a:r>
            <a:r>
              <a:rPr lang="ru-RU" sz="1800" dirty="0" err="1"/>
              <a:t>Offset</a:t>
            </a:r>
            <a:r>
              <a:rPr lang="ru-RU" sz="1800" dirty="0"/>
              <a:t> и разобраться, как формируется алфавит </a:t>
            </a:r>
            <a:r>
              <a:rPr lang="ru-RU" sz="1800" dirty="0" err="1"/>
              <a:t>шифротекста</a:t>
            </a:r>
            <a:r>
              <a:rPr lang="ru-RU" sz="1800" dirty="0"/>
              <a:t>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Выбрать абзац (примерно 600 символов) из файла English.txt (папка </a:t>
            </a:r>
            <a:r>
              <a:rPr lang="ru-RU" sz="1800" dirty="0" err="1"/>
              <a:t>CrypTool</a:t>
            </a:r>
            <a:r>
              <a:rPr lang="ru-RU" sz="1800" dirty="0"/>
              <a:t>/</a:t>
            </a:r>
            <a:r>
              <a:rPr lang="ru-RU" sz="1800" dirty="0" err="1"/>
              <a:t>reference</a:t>
            </a:r>
            <a:r>
              <a:rPr lang="ru-RU" sz="1800" dirty="0"/>
              <a:t>) и зашифровать его.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Выполнить атаку на </a:t>
            </a:r>
            <a:r>
              <a:rPr lang="ru-RU" sz="1800" dirty="0" err="1"/>
              <a:t>шифротекст</a:t>
            </a:r>
            <a:r>
              <a:rPr lang="ru-RU" sz="1800" dirty="0"/>
              <a:t>, используя приложение из Analysis –&gt; </a:t>
            </a:r>
            <a:r>
              <a:rPr lang="ru-RU" sz="1800" dirty="0" err="1"/>
              <a:t>Symmetric</a:t>
            </a:r>
            <a:r>
              <a:rPr lang="ru-RU" sz="1800" dirty="0"/>
              <a:t> </a:t>
            </a:r>
            <a:r>
              <a:rPr lang="ru-RU" sz="1800" dirty="0" err="1"/>
              <a:t>Encryption</a:t>
            </a:r>
            <a:r>
              <a:rPr lang="ru-RU" sz="1800" dirty="0"/>
              <a:t>(</a:t>
            </a:r>
            <a:r>
              <a:rPr lang="ru-RU" sz="1800" dirty="0" err="1"/>
              <a:t>classic</a:t>
            </a:r>
            <a:r>
              <a:rPr lang="ru-RU" sz="1800" dirty="0"/>
              <a:t>) –&gt; </a:t>
            </a:r>
            <a:r>
              <a:rPr lang="ru-RU" sz="1800" dirty="0" err="1"/>
              <a:t>Cipher</a:t>
            </a:r>
            <a:r>
              <a:rPr lang="ru-RU" sz="1800" dirty="0"/>
              <a:t> Text Only.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Повторить шифрование и атаку для тестов примерно в 300 и 150 символов.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Изучить возможности </a:t>
            </a:r>
            <a:r>
              <a:rPr lang="ru-RU" sz="1800" dirty="0" err="1"/>
              <a:t>CrypTool</a:t>
            </a:r>
            <a:r>
              <a:rPr lang="ru-RU" sz="1800" dirty="0"/>
              <a:t> 1 для автоматизации выполнения ручного расшифрования для текстов размером менее 300 символов.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Выбрать новый абзац (примерно 600 символов) из файла English.txt (папка </a:t>
            </a:r>
            <a:r>
              <a:rPr lang="ru-RU" sz="1800" dirty="0" err="1"/>
              <a:t>CrypTool</a:t>
            </a:r>
            <a:r>
              <a:rPr lang="ru-RU" sz="1800" dirty="0"/>
              <a:t>/</a:t>
            </a:r>
            <a:r>
              <a:rPr lang="ru-RU" sz="1800" dirty="0" err="1"/>
              <a:t>reference</a:t>
            </a:r>
            <a:r>
              <a:rPr lang="ru-RU" sz="1800" dirty="0"/>
              <a:t>) и зашифровать его.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1800" dirty="0"/>
              <a:t>Дешифровать этот абзац, используя приложение Analysis –&gt; Tools </a:t>
            </a:r>
            <a:r>
              <a:rPr lang="ru-RU" sz="1800" dirty="0" err="1"/>
              <a:t>for</a:t>
            </a:r>
            <a:r>
              <a:rPr lang="ru-RU" sz="1800" dirty="0"/>
              <a:t> Analysis и Analysis –&gt; </a:t>
            </a:r>
            <a:r>
              <a:rPr lang="ru-RU" sz="1800" dirty="0" err="1"/>
              <a:t>Symmetric</a:t>
            </a:r>
            <a:r>
              <a:rPr lang="ru-RU" sz="1800" dirty="0"/>
              <a:t> </a:t>
            </a:r>
            <a:r>
              <a:rPr lang="ru-RU" sz="1800" dirty="0" err="1"/>
              <a:t>Encryption</a:t>
            </a:r>
            <a:r>
              <a:rPr lang="ru-RU" sz="1800" dirty="0"/>
              <a:t>(</a:t>
            </a:r>
            <a:r>
              <a:rPr lang="ru-RU" sz="1800" dirty="0" err="1"/>
              <a:t>classic</a:t>
            </a:r>
            <a:r>
              <a:rPr lang="ru-RU" sz="1800" dirty="0"/>
              <a:t>) –&gt; </a:t>
            </a:r>
            <a:r>
              <a:rPr lang="ru-RU" sz="1800" dirty="0" err="1"/>
              <a:t>Manual</a:t>
            </a:r>
            <a:r>
              <a:rPr lang="ru-RU" sz="18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65366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71A472-D4A8-4396-80B4-6A6D29EB2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1"/>
          <a:stretch/>
        </p:blipFill>
        <p:spPr>
          <a:xfrm>
            <a:off x="3340099" y="965201"/>
            <a:ext cx="5511801" cy="57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Исследовать шифры </a:t>
            </a:r>
            <a:r>
              <a:rPr lang="en-US" dirty="0"/>
              <a:t>Scytale</a:t>
            </a:r>
            <a:r>
              <a:rPr lang="ru-RU" dirty="0"/>
              <a:t>,</a:t>
            </a:r>
            <a:r>
              <a:rPr lang="en-US" dirty="0"/>
              <a:t> Caesar,</a:t>
            </a:r>
            <a:r>
              <a:rPr lang="ru-RU" dirty="0"/>
              <a:t> </a:t>
            </a:r>
            <a:r>
              <a:rPr lang="en-US" dirty="0"/>
              <a:t>Substitution, Permutation</a:t>
            </a:r>
            <a:r>
              <a:rPr lang="ru-RU" dirty="0"/>
              <a:t>/</a:t>
            </a:r>
            <a:r>
              <a:rPr lang="en-US" dirty="0"/>
              <a:t>Transposition, </a:t>
            </a:r>
            <a:r>
              <a:rPr lang="ru-RU" dirty="0" err="1"/>
              <a:t>Vigenere</a:t>
            </a:r>
            <a:r>
              <a:rPr lang="ru-RU" dirty="0"/>
              <a:t>, </a:t>
            </a:r>
            <a:r>
              <a:rPr lang="en-US" dirty="0"/>
              <a:t>Hill, </a:t>
            </a:r>
            <a:r>
              <a:rPr lang="ru-RU" dirty="0"/>
              <a:t>ADFGVX и</a:t>
            </a:r>
            <a:r>
              <a:rPr lang="en-US" dirty="0"/>
              <a:t> </a:t>
            </a:r>
            <a:r>
              <a:rPr lang="ru-RU" dirty="0"/>
              <a:t>получить практические навыки работы с ними, в том числе с использованием приложений </a:t>
            </a:r>
            <a:r>
              <a:rPr lang="ru-RU" dirty="0" err="1"/>
              <a:t>CrypTool</a:t>
            </a:r>
            <a:r>
              <a:rPr lang="ru-RU" dirty="0"/>
              <a:t> 1 и 2.</a:t>
            </a:r>
          </a:p>
        </p:txBody>
      </p:sp>
    </p:spTree>
    <p:extLst>
      <p:ext uri="{BB962C8B-B14F-4D97-AF65-F5344CB8AC3E}">
        <p14:creationId xmlns:p14="http://schemas.microsoft.com/office/powerpoint/2010/main" val="1001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05383"/>
              </p:ext>
            </p:extLst>
          </p:nvPr>
        </p:nvGraphicFramePr>
        <p:xfrm>
          <a:off x="153164" y="1457326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4411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8581260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Вручную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Key = SCHOOL, Offset = 7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Key = SCHOOL, Offset = 7 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74CA5D-FE74-4336-A76B-C433C0C35074}"/>
              </a:ext>
            </a:extLst>
          </p:cNvPr>
          <p:cNvSpPr txBox="1"/>
          <p:nvPr/>
        </p:nvSpPr>
        <p:spPr>
          <a:xfrm>
            <a:off x="153165" y="2804544"/>
            <a:ext cx="364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FG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dirty="0"/>
              <a:t>IJ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/>
              <a:t>Z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/>
              <a:t>YZ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/>
              <a:t>CH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LA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BD</a:t>
            </a:r>
            <a:r>
              <a:rPr lang="en-US" dirty="0"/>
              <a:t>EF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dirty="0"/>
              <a:t>IJK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/>
              <a:t>NP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US" dirty="0"/>
              <a:t>R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75C51A4-35AE-4E24-B370-1E82B4B9EC64}"/>
              </a:ext>
            </a:extLst>
          </p:cNvPr>
          <p:cNvCxnSpPr/>
          <p:nvPr/>
        </p:nvCxnSpPr>
        <p:spPr>
          <a:xfrm flipH="1">
            <a:off x="1760786" y="3496250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521E0E-6152-4E4F-91F6-644F8D0CD81D}"/>
              </a:ext>
            </a:extLst>
          </p:cNvPr>
          <p:cNvSpPr txBox="1"/>
          <p:nvPr/>
        </p:nvSpPr>
        <p:spPr>
          <a:xfrm>
            <a:off x="1051435" y="2398476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BEA08-46DF-4139-B6AA-33FB4B07A96A}"/>
              </a:ext>
            </a:extLst>
          </p:cNvPr>
          <p:cNvSpPr txBox="1"/>
          <p:nvPr/>
        </p:nvSpPr>
        <p:spPr>
          <a:xfrm>
            <a:off x="1051434" y="5428157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7823CB-B243-49FB-8E0A-73CDE38900B9}"/>
              </a:ext>
            </a:extLst>
          </p:cNvPr>
          <p:cNvCxnSpPr/>
          <p:nvPr/>
        </p:nvCxnSpPr>
        <p:spPr>
          <a:xfrm flipH="1">
            <a:off x="1766112" y="5386440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142284E-1353-4FB0-A16B-1EFD6F4B188C}"/>
              </a:ext>
            </a:extLst>
          </p:cNvPr>
          <p:cNvCxnSpPr/>
          <p:nvPr/>
        </p:nvCxnSpPr>
        <p:spPr>
          <a:xfrm flipH="1">
            <a:off x="1767127" y="4700277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7DF5E0-D0BA-42CA-B24C-EE0E97F17C62}"/>
              </a:ext>
            </a:extLst>
          </p:cNvPr>
          <p:cNvCxnSpPr>
            <a:cxnSpLocks/>
          </p:cNvCxnSpPr>
          <p:nvPr/>
        </p:nvCxnSpPr>
        <p:spPr>
          <a:xfrm>
            <a:off x="1760786" y="2761771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B80854-BB89-4EC9-9BD2-F5CA45A8FF83}"/>
              </a:ext>
            </a:extLst>
          </p:cNvPr>
          <p:cNvSpPr txBox="1"/>
          <p:nvPr/>
        </p:nvSpPr>
        <p:spPr>
          <a:xfrm>
            <a:off x="957297" y="3481746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VSXGBQTODMT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8AFF3-F784-49D7-94D3-6F13A7A75870}"/>
              </a:ext>
            </a:extLst>
          </p:cNvPr>
          <p:cNvSpPr txBox="1"/>
          <p:nvPr/>
        </p:nvSpPr>
        <p:spPr>
          <a:xfrm>
            <a:off x="1051435" y="4291113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VSXGBQTODMT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1DBA0-FA26-4B80-8BDA-335A4F07E6C8}"/>
              </a:ext>
            </a:extLst>
          </p:cNvPr>
          <p:cNvSpPr txBox="1"/>
          <p:nvPr/>
        </p:nvSpPr>
        <p:spPr>
          <a:xfrm>
            <a:off x="220221" y="4700277"/>
            <a:ext cx="3541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/>
              <a:t>YZ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/>
              <a:t>CH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LA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BD</a:t>
            </a:r>
            <a:r>
              <a:rPr lang="en-US" dirty="0"/>
              <a:t>EF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dirty="0"/>
              <a:t>IJK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/>
              <a:t>NP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r>
              <a:rPr lang="en-US" dirty="0"/>
              <a:t>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FG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dirty="0"/>
              <a:t>IJ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LM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dirty="0"/>
              <a:t>PQ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dirty="0"/>
              <a:t>STU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dirty="0"/>
              <a:t>WX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/>
              <a:t>Z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5531DE-66EB-4F78-9E6E-76A35F1F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85" y="2398476"/>
            <a:ext cx="8259006" cy="30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6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9652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Атака на шифр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A99AB3-B62F-4D4E-8FC5-AF60A3A0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850"/>
            <a:ext cx="12214338" cy="3397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091464-E9B1-4E61-BD81-FFF8E6AA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740"/>
            <a:ext cx="12192000" cy="1777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5B8993-B394-4543-AC1E-91DF6EC17C2C}"/>
              </a:ext>
            </a:extLst>
          </p:cNvPr>
          <p:cNvSpPr txBox="1"/>
          <p:nvPr/>
        </p:nvSpPr>
        <p:spPr>
          <a:xfrm>
            <a:off x="0" y="611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Зашифрованный текст из 600 символов (примерно). Ключ подобран неверно, но при расшифровке получился текст близкий к оригиналу.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36D1A-94D3-4487-BA38-DA596BB499A0}"/>
              </a:ext>
            </a:extLst>
          </p:cNvPr>
          <p:cNvSpPr txBox="1"/>
          <p:nvPr/>
        </p:nvSpPr>
        <p:spPr>
          <a:xfrm>
            <a:off x="-22338" y="4522255"/>
            <a:ext cx="12214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Зашифрованный текст из 300 символов (примерно). Ключ подобран неверно, но при расшифровке получился текст близкий к оригиналу.</a:t>
            </a:r>
          </a:p>
        </p:txBody>
      </p:sp>
    </p:spTree>
    <p:extLst>
      <p:ext uri="{BB962C8B-B14F-4D97-AF65-F5344CB8AC3E}">
        <p14:creationId xmlns:p14="http://schemas.microsoft.com/office/powerpoint/2010/main" val="232583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Атака на шифр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E9FA7-5373-48AA-BC57-2B2BF0F0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880"/>
            <a:ext cx="12192000" cy="146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899DE7-7960-4A1F-A050-5A710FFA9CD4}"/>
              </a:ext>
            </a:extLst>
          </p:cNvPr>
          <p:cNvSpPr txBox="1"/>
          <p:nvPr/>
        </p:nvSpPr>
        <p:spPr>
          <a:xfrm>
            <a:off x="0" y="67954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Зашифрованный текст из 150 символов (примерно). Ключ подобран неверно, но при расшифровке получился текст близкий к оригиналу.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F95EF9-6809-4264-A838-090C8B1B9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953" y="3057280"/>
            <a:ext cx="6220693" cy="3505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D7384-196B-408A-A14D-349C07310E61}"/>
              </a:ext>
            </a:extLst>
          </p:cNvPr>
          <p:cNvSpPr txBox="1"/>
          <p:nvPr/>
        </p:nvSpPr>
        <p:spPr>
          <a:xfrm>
            <a:off x="730072" y="4209959"/>
            <a:ext cx="425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en-US" dirty="0" err="1"/>
              <a:t>CrypTool</a:t>
            </a:r>
            <a:r>
              <a:rPr lang="en-US" dirty="0"/>
              <a:t> 1 </a:t>
            </a:r>
            <a:r>
              <a:rPr lang="ru-RU" dirty="0"/>
              <a:t>предусмотрена возможность для ручного улучшения дешифрования текстов, объем которых составляет меньше 300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89950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738"/>
            <a:ext cx="10515600" cy="595661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Изучен шифр моноалфавитной подстановки и выявлены его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Тип шифра – замена;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Ключ шифра – кодовое слово + смещение.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Проведена атака методом грубой силы на шифр моноалфавитной подстановки и выявлены ее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Оценка сложности атаки следующая: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dirty="0"/>
              <a:t>O(n</a:t>
            </a:r>
            <a:r>
              <a:rPr lang="ru-RU" dirty="0"/>
              <a:t>!</a:t>
            </a:r>
            <a:r>
              <a:rPr lang="en-US" dirty="0"/>
              <a:t>), </a:t>
            </a: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/>
              <a:t>мощность алфавита.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740819"/>
            <a:ext cx="10058401" cy="1376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b="1" dirty="0"/>
              <a:t>Шифр двойной перестановки (</a:t>
            </a:r>
            <a:r>
              <a:rPr lang="en-US" sz="6700" b="1" dirty="0"/>
              <a:t>Permutation/Transposition)</a:t>
            </a:r>
            <a:br>
              <a:rPr lang="en-US" sz="6000" b="1" dirty="0"/>
            </a:b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70709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80421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Найти шифр в </a:t>
            </a:r>
            <a:r>
              <a:rPr lang="ru-RU" sz="2400" dirty="0" err="1"/>
              <a:t>CrypTool</a:t>
            </a:r>
            <a:r>
              <a:rPr lang="ru-RU" sz="2400" dirty="0"/>
              <a:t> </a:t>
            </a:r>
            <a:r>
              <a:rPr lang="en-US" sz="2400" dirty="0"/>
              <a:t>2</a:t>
            </a:r>
            <a:r>
              <a:rPr lang="ru-RU" sz="2400" dirty="0"/>
              <a:t>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Зашифровать и расшифровать текст, содержащий ваши </a:t>
            </a:r>
            <a:r>
              <a:rPr lang="ru-RU" sz="2400" dirty="0" err="1"/>
              <a:t>ФамилиюИмяОтчество</a:t>
            </a:r>
            <a:r>
              <a:rPr lang="ru-RU" sz="2400" dirty="0"/>
              <a:t> (транслитерация латиницей), вручную и с помощью шифра c ключами для перестановки столбцов и строк.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Выполнить зашифрование и расшифрование с различными ключами и с различными вариантами перестановки матрицы с текстом по строкам и столбцам. Разобраться с параметрами утилиты.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Зашифровать текст, содержащий </a:t>
            </a:r>
            <a:r>
              <a:rPr lang="ru-RU" sz="2400" dirty="0" err="1"/>
              <a:t>ФамилиюИмяОтчество</a:t>
            </a:r>
            <a:r>
              <a:rPr lang="ru-RU" sz="2400" dirty="0"/>
              <a:t>, и провести атаку, основанную на знании исходного текста, Analysis –&gt; </a:t>
            </a:r>
            <a:r>
              <a:rPr lang="ru-RU" sz="2400" dirty="0" err="1"/>
              <a:t>Symmetric</a:t>
            </a:r>
            <a:r>
              <a:rPr lang="ru-RU" sz="2400" dirty="0"/>
              <a:t> </a:t>
            </a:r>
            <a:r>
              <a:rPr lang="ru-RU" sz="2400" dirty="0" err="1"/>
              <a:t>Encryption</a:t>
            </a:r>
            <a:r>
              <a:rPr lang="ru-RU" sz="2400" dirty="0"/>
              <a:t>(</a:t>
            </a:r>
            <a:r>
              <a:rPr lang="ru-RU" sz="2400" dirty="0" err="1"/>
              <a:t>classic</a:t>
            </a:r>
            <a:r>
              <a:rPr lang="ru-RU" sz="2400" dirty="0"/>
              <a:t>) –&gt; </a:t>
            </a:r>
            <a:r>
              <a:rPr lang="ru-RU" sz="2400" dirty="0" err="1"/>
              <a:t>Known</a:t>
            </a:r>
            <a:r>
              <a:rPr lang="ru-RU" sz="2400" dirty="0"/>
              <a:t> </a:t>
            </a:r>
            <a:r>
              <a:rPr lang="ru-RU" sz="2400" dirty="0" err="1"/>
              <a:t>Plaintex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7920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6830B-0EB3-4F9F-9D17-126A0597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/>
          <a:stretch/>
        </p:blipFill>
        <p:spPr>
          <a:xfrm>
            <a:off x="1748472" y="1309052"/>
            <a:ext cx="869505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3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650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ФИО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73284"/>
              </p:ext>
            </p:extLst>
          </p:nvPr>
        </p:nvGraphicFramePr>
        <p:xfrm>
          <a:off x="153163" y="645188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Столбцы = 3, 2, 1, 4 Строки =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1, 2, 8, 7, 4, 5, 3, 6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Вручную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применением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CrypTool2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F521E0E-6152-4E4F-91F6-644F8D0CD81D}"/>
              </a:ext>
            </a:extLst>
          </p:cNvPr>
          <p:cNvSpPr txBox="1"/>
          <p:nvPr/>
        </p:nvSpPr>
        <p:spPr>
          <a:xfrm>
            <a:off x="1422141" y="1413662"/>
            <a:ext cx="2528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ChernyakovaValeriyaAlekseevna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7DF5E0-D0BA-42CA-B24C-EE0E97F17C62}"/>
              </a:ext>
            </a:extLst>
          </p:cNvPr>
          <p:cNvCxnSpPr>
            <a:cxnSpLocks/>
          </p:cNvCxnSpPr>
          <p:nvPr/>
        </p:nvCxnSpPr>
        <p:spPr>
          <a:xfrm>
            <a:off x="2608198" y="1756230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15A10-D5E0-468C-8388-7EF6387D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71" y="1881917"/>
            <a:ext cx="1218378" cy="19380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E22F71-F02C-4163-9421-02F83EAD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49" y="1855051"/>
            <a:ext cx="1255657" cy="19973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441CE2-7686-4C41-A525-F56D9E55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024" y="1740019"/>
            <a:ext cx="1323300" cy="21370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F2DB36-0F8F-4878-8A1B-011CC769BAE5}"/>
              </a:ext>
            </a:extLst>
          </p:cNvPr>
          <p:cNvSpPr txBox="1"/>
          <p:nvPr/>
        </p:nvSpPr>
        <p:spPr>
          <a:xfrm>
            <a:off x="1422141" y="3883662"/>
            <a:ext cx="280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ehCraynkveenayiAkels</a:t>
            </a:r>
            <a:r>
              <a:rPr lang="en-US" sz="1400" dirty="0"/>
              <a:t>__</a:t>
            </a:r>
            <a:r>
              <a:rPr lang="en-US" sz="1400" dirty="0" err="1"/>
              <a:t>a_elaravoV</a:t>
            </a:r>
            <a:endParaRPr lang="ru-RU" sz="1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C62C23-EAB5-438A-8D3A-2B7FD3C74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175" y="1384814"/>
            <a:ext cx="5876159" cy="5317889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2589092-FB3F-472A-910E-70A703CDB276}"/>
              </a:ext>
            </a:extLst>
          </p:cNvPr>
          <p:cNvCxnSpPr>
            <a:cxnSpLocks/>
          </p:cNvCxnSpPr>
          <p:nvPr/>
        </p:nvCxnSpPr>
        <p:spPr>
          <a:xfrm>
            <a:off x="2279149" y="2763353"/>
            <a:ext cx="6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1067F08-703D-434C-B7A9-70E004BD6237}"/>
              </a:ext>
            </a:extLst>
          </p:cNvPr>
          <p:cNvCxnSpPr>
            <a:cxnSpLocks/>
          </p:cNvCxnSpPr>
          <p:nvPr/>
        </p:nvCxnSpPr>
        <p:spPr>
          <a:xfrm>
            <a:off x="3566024" y="2767709"/>
            <a:ext cx="6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E00BC14-6531-41A8-8308-D81376E4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22" y="4191439"/>
            <a:ext cx="1323300" cy="21370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A7A55D4-201A-4844-840E-110CEDE30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91" y="4317976"/>
            <a:ext cx="1255657" cy="199730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46BECED-9370-4BBD-97DA-4E6F1260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30" y="4255177"/>
            <a:ext cx="1218378" cy="20733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E1DB52-66F0-4F80-9B98-AC8AFB671E95}"/>
              </a:ext>
            </a:extLst>
          </p:cNvPr>
          <p:cNvSpPr txBox="1"/>
          <p:nvPr/>
        </p:nvSpPr>
        <p:spPr>
          <a:xfrm>
            <a:off x="1703372" y="6394926"/>
            <a:ext cx="2528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ChernyakovaValeriyaAlekseevna</a:t>
            </a:r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2EC1FE-074F-4893-B1AE-B74CDEC20CB5}"/>
              </a:ext>
            </a:extLst>
          </p:cNvPr>
          <p:cNvCxnSpPr>
            <a:cxnSpLocks/>
          </p:cNvCxnSpPr>
          <p:nvPr/>
        </p:nvCxnSpPr>
        <p:spPr>
          <a:xfrm>
            <a:off x="2823101" y="4191439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38ACA57-70C7-4D0A-9FE1-879A11CA908A}"/>
              </a:ext>
            </a:extLst>
          </p:cNvPr>
          <p:cNvCxnSpPr>
            <a:cxnSpLocks/>
          </p:cNvCxnSpPr>
          <p:nvPr/>
        </p:nvCxnSpPr>
        <p:spPr>
          <a:xfrm>
            <a:off x="2809970" y="3851475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2F8FBED-2921-4103-99DC-2814CDDE3655}"/>
              </a:ext>
            </a:extLst>
          </p:cNvPr>
          <p:cNvCxnSpPr>
            <a:cxnSpLocks/>
          </p:cNvCxnSpPr>
          <p:nvPr/>
        </p:nvCxnSpPr>
        <p:spPr>
          <a:xfrm>
            <a:off x="2935247" y="6394926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EA8D15E-3FB7-4B00-BC3A-8F80337A2316}"/>
              </a:ext>
            </a:extLst>
          </p:cNvPr>
          <p:cNvCxnSpPr>
            <a:cxnSpLocks/>
          </p:cNvCxnSpPr>
          <p:nvPr/>
        </p:nvCxnSpPr>
        <p:spPr>
          <a:xfrm>
            <a:off x="2438491" y="5291834"/>
            <a:ext cx="6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DD424F1-93B9-4216-900F-AA198915D5E4}"/>
              </a:ext>
            </a:extLst>
          </p:cNvPr>
          <p:cNvCxnSpPr>
            <a:cxnSpLocks/>
          </p:cNvCxnSpPr>
          <p:nvPr/>
        </p:nvCxnSpPr>
        <p:spPr>
          <a:xfrm>
            <a:off x="3749328" y="5279875"/>
            <a:ext cx="6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1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000"/>
            <a:ext cx="12192000" cy="965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Атака на шифр, основанная на знании исходного текста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F446F7-5F57-44C1-A19D-CAD5B78F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782"/>
            <a:ext cx="12192000" cy="41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738"/>
            <a:ext cx="10515600" cy="595661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Изучен шифр двойной перестановки и выявлены его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Тип шифра – перестановка;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Ключ шифра – значения перестановок строк и столбцов.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Проведена атака методом грубой силы на шифр двойной перестановки и выявлены ее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Оценка сложности атаки следующая: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dirty="0"/>
              <a:t>O(n</a:t>
            </a:r>
            <a:r>
              <a:rPr lang="ru-RU" dirty="0"/>
              <a:t>! * </a:t>
            </a:r>
            <a:r>
              <a:rPr lang="en-US" dirty="0"/>
              <a:t>m!), </a:t>
            </a:r>
            <a:r>
              <a:rPr lang="ru-RU" dirty="0"/>
              <a:t>где </a:t>
            </a:r>
            <a:r>
              <a:rPr lang="en-US" dirty="0"/>
              <a:t>n </a:t>
            </a:r>
            <a:r>
              <a:rPr lang="ru-RU" dirty="0"/>
              <a:t>и </a:t>
            </a:r>
            <a:r>
              <a:rPr lang="en-US" dirty="0"/>
              <a:t>m –</a:t>
            </a:r>
            <a:r>
              <a:rPr lang="ru-RU" dirty="0"/>
              <a:t> количество строк и столбцов матрицы.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6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9" y="2395538"/>
            <a:ext cx="5600701" cy="20669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Шифр «</a:t>
            </a:r>
            <a:r>
              <a:rPr lang="ru-RU" sz="6000" b="1" dirty="0" err="1"/>
              <a:t>Сцитала</a:t>
            </a:r>
            <a:r>
              <a:rPr lang="ru-RU" sz="6000" b="1" dirty="0"/>
              <a:t>» </a:t>
            </a:r>
            <a:br>
              <a:rPr lang="en-US" sz="6000" b="1" dirty="0"/>
            </a:br>
            <a:r>
              <a:rPr lang="ru-RU" sz="6000" b="1" dirty="0"/>
              <a:t>(</a:t>
            </a:r>
            <a:r>
              <a:rPr lang="en-US" sz="6000" b="1" dirty="0"/>
              <a:t>Scytale</a:t>
            </a:r>
            <a:r>
              <a:rPr lang="ru-RU" sz="6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28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883059"/>
            <a:ext cx="10058401" cy="1376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b="1" dirty="0"/>
              <a:t>Шифр </a:t>
            </a:r>
            <a:r>
              <a:rPr lang="ru-RU" sz="6700" b="1" dirty="0" err="1"/>
              <a:t>Виженера</a:t>
            </a:r>
            <a:r>
              <a:rPr lang="ru-RU" sz="6700" b="1" dirty="0"/>
              <a:t> (</a:t>
            </a:r>
            <a:r>
              <a:rPr lang="en-US" sz="6700" b="1" dirty="0" err="1"/>
              <a:t>Vigenere</a:t>
            </a:r>
            <a:r>
              <a:rPr lang="en-US" sz="6700" b="1" dirty="0"/>
              <a:t>)</a:t>
            </a:r>
            <a:br>
              <a:rPr lang="en-US" sz="6000" b="1" dirty="0"/>
            </a:b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101426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804217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Найти шифр в </a:t>
            </a:r>
            <a:r>
              <a:rPr lang="en-US" sz="2000" dirty="0" err="1"/>
              <a:t>CrypTool</a:t>
            </a:r>
            <a:r>
              <a:rPr lang="en-US" sz="2000" dirty="0"/>
              <a:t> 2.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Зашифровать и расшифровать текст, содержащий только вашу фамилию (транслитерация латиницей), вручную и с помощью шифра </a:t>
            </a:r>
            <a:r>
              <a:rPr lang="en-US" sz="2000" dirty="0"/>
              <a:t>c </a:t>
            </a:r>
            <a:r>
              <a:rPr lang="ru-RU" sz="2000" dirty="0"/>
              <a:t>выбранным ключом.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Провести атаку на </a:t>
            </a:r>
            <a:r>
              <a:rPr lang="ru-RU" sz="2000" dirty="0" err="1"/>
              <a:t>шифротекст</a:t>
            </a:r>
            <a:r>
              <a:rPr lang="ru-RU" sz="2000" dirty="0"/>
              <a:t>, используя приложение </a:t>
            </a:r>
            <a:r>
              <a:rPr lang="en-US" sz="2000" dirty="0"/>
              <a:t>Analysis –&gt; Symmetric Encryption(Classic) –&gt; Cipher Text Only –&gt; </a:t>
            </a:r>
            <a:r>
              <a:rPr lang="en-US" sz="2000" dirty="0" err="1"/>
              <a:t>Vigenere</a:t>
            </a:r>
            <a:r>
              <a:rPr lang="en-US" sz="2000" dirty="0"/>
              <a:t>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Повторить атаку для фрагмента текста из файла </a:t>
            </a:r>
            <a:r>
              <a:rPr lang="en-US" sz="2000" dirty="0"/>
              <a:t>English.txt (</a:t>
            </a:r>
            <a:r>
              <a:rPr lang="ru-RU" sz="2000" dirty="0"/>
              <a:t>папка </a:t>
            </a:r>
            <a:r>
              <a:rPr lang="en-US" sz="2000" dirty="0" err="1"/>
              <a:t>CrypTool</a:t>
            </a:r>
            <a:r>
              <a:rPr lang="en-US" sz="2000" dirty="0"/>
              <a:t>/reference). </a:t>
            </a:r>
            <a:r>
              <a:rPr lang="ru-RU" sz="2000" dirty="0"/>
              <a:t>Размер текста – не менее 1000 символов.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Воспроизвести эту атаку в автоматизированном режиме:</a:t>
            </a: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dirty="0"/>
              <a:t>а) определить размер ключа с помощью приложения </a:t>
            </a:r>
            <a:r>
              <a:rPr lang="en-US" sz="2000" dirty="0"/>
              <a:t>Analysis –&gt; Tools for Analysis –&gt; Autocorrelation;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dirty="0"/>
              <a:t>б) выполнить перестановку текста с размером столбца, равным размеру ключа, приложением </a:t>
            </a:r>
            <a:r>
              <a:rPr lang="en-US" sz="2000" dirty="0"/>
              <a:t>Permutation/Transposition;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dirty="0"/>
              <a:t>в) определить очередную букву ключа приложением </a:t>
            </a:r>
            <a:r>
              <a:rPr lang="en-US" sz="2000" dirty="0"/>
              <a:t>Analysis –&gt; Symmetric Encryption(Classic) –&gt; Cipher Text Only –&gt; Caesar.</a:t>
            </a:r>
          </a:p>
        </p:txBody>
      </p:sp>
    </p:spTree>
    <p:extLst>
      <p:ext uri="{BB962C8B-B14F-4D97-AF65-F5344CB8AC3E}">
        <p14:creationId xmlns:p14="http://schemas.microsoft.com/office/powerpoint/2010/main" val="1580557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4EF995-FCED-454F-952D-824BD5FAD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5"/>
          <a:stretch/>
        </p:blipFill>
        <p:spPr>
          <a:xfrm>
            <a:off x="2252662" y="1176337"/>
            <a:ext cx="7686676" cy="52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36237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ФИО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32893"/>
              </p:ext>
            </p:extLst>
          </p:nvPr>
        </p:nvGraphicFramePr>
        <p:xfrm>
          <a:off x="153164" y="663759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Кодовое слово =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Вручную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применением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CrypTool2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B26D9-5C43-43DE-8127-CE7FEF37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3" y="1572897"/>
            <a:ext cx="5070097" cy="127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194714-866D-4EC3-A313-E2AEB815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76" y="3072084"/>
            <a:ext cx="3954024" cy="7519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41A62D-392E-4AAA-A32D-58CD3CD71D13}"/>
              </a:ext>
            </a:extLst>
          </p:cNvPr>
          <p:cNvSpPr txBox="1"/>
          <p:nvPr/>
        </p:nvSpPr>
        <p:spPr>
          <a:xfrm>
            <a:off x="2222809" y="3948771"/>
            <a:ext cx="15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ROSERNHYBZP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284CAF-8BA8-4A5A-A9A1-AB9E73F8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83" y="4491044"/>
            <a:ext cx="3954017" cy="751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5F94DA-AAA9-46EA-8935-3CB403C9D3FD}"/>
              </a:ext>
            </a:extLst>
          </p:cNvPr>
          <p:cNvSpPr txBox="1"/>
          <p:nvPr/>
        </p:nvSpPr>
        <p:spPr>
          <a:xfrm>
            <a:off x="2200752" y="5445721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8F55069-A7B1-4C98-8353-0FA75D743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044" y="1656857"/>
            <a:ext cx="6315956" cy="4029637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3C44094-DF12-4D56-AE1E-5B7396C8B3ED}"/>
              </a:ext>
            </a:extLst>
          </p:cNvPr>
          <p:cNvCxnSpPr>
            <a:cxnSpLocks/>
          </p:cNvCxnSpPr>
          <p:nvPr/>
        </p:nvCxnSpPr>
        <p:spPr>
          <a:xfrm>
            <a:off x="3000470" y="2944695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32460EC-BAE8-4774-BFA2-03A47C8BC6C0}"/>
              </a:ext>
            </a:extLst>
          </p:cNvPr>
          <p:cNvCxnSpPr>
            <a:cxnSpLocks/>
          </p:cNvCxnSpPr>
          <p:nvPr/>
        </p:nvCxnSpPr>
        <p:spPr>
          <a:xfrm>
            <a:off x="3034760" y="3923173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F3A56EF-C926-4483-A8BB-7760F6560ABC}"/>
              </a:ext>
            </a:extLst>
          </p:cNvPr>
          <p:cNvCxnSpPr>
            <a:cxnSpLocks/>
          </p:cNvCxnSpPr>
          <p:nvPr/>
        </p:nvCxnSpPr>
        <p:spPr>
          <a:xfrm>
            <a:off x="3032950" y="4318103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9FB8EF3-7E2F-46BD-B838-2D95F37E0C75}"/>
              </a:ext>
            </a:extLst>
          </p:cNvPr>
          <p:cNvCxnSpPr>
            <a:cxnSpLocks/>
          </p:cNvCxnSpPr>
          <p:nvPr/>
        </p:nvCxnSpPr>
        <p:spPr>
          <a:xfrm>
            <a:off x="3000470" y="5394525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3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8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22FA8-33A1-4B8F-91D6-C3EDA15D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682"/>
            <a:ext cx="12192000" cy="46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2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8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 (текст из файла </a:t>
            </a:r>
            <a:r>
              <a:rPr lang="en-US" dirty="0"/>
              <a:t>English.txt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5D8D6-47D0-4323-B4F2-10EC747B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737"/>
            <a:ext cx="12192000" cy="47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43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35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 в автоматизированном режиме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0A75B-B65E-43FC-8C8E-9A37C3E6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" y="1271210"/>
            <a:ext cx="9107171" cy="540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197A6-F37B-42AD-8755-E845CE8B5971}"/>
              </a:ext>
            </a:extLst>
          </p:cNvPr>
          <p:cNvSpPr txBox="1"/>
          <p:nvPr/>
        </p:nvSpPr>
        <p:spPr>
          <a:xfrm>
            <a:off x="9527172" y="3510259"/>
            <a:ext cx="2417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Определение размера ключа с помощью </a:t>
            </a:r>
            <a:r>
              <a:rPr lang="en-US" dirty="0"/>
              <a:t>autocorrelation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87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5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 в автоматизированном режиме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197A6-F37B-42AD-8755-E845CE8B5971}"/>
              </a:ext>
            </a:extLst>
          </p:cNvPr>
          <p:cNvSpPr txBox="1"/>
          <p:nvPr/>
        </p:nvSpPr>
        <p:spPr>
          <a:xfrm>
            <a:off x="6489291" y="2939649"/>
            <a:ext cx="5455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Перестановка текста с размером столбца, равным размеру ключа.</a:t>
            </a:r>
          </a:p>
          <a:p>
            <a:pPr algn="just"/>
            <a:r>
              <a:rPr lang="ru-RU" dirty="0"/>
              <a:t>Далее необходимо будет сгруппировать части текста, зашифрованные одной буквой.</a:t>
            </a:r>
          </a:p>
          <a:p>
            <a:pPr algn="just"/>
            <a:r>
              <a:rPr lang="ru-RU" dirty="0"/>
              <a:t>На каждую часть будет проведена атака аналогичная на шифр Цезаря.</a:t>
            </a:r>
          </a:p>
          <a:p>
            <a:pPr algn="just"/>
            <a:r>
              <a:rPr lang="ru-RU" dirty="0"/>
              <a:t>Так будет получена отдельно каждая буква ключа.</a:t>
            </a:r>
          </a:p>
          <a:p>
            <a:pPr algn="just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EC268C-C124-4F4E-9D4A-1D922264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4" y="1491579"/>
            <a:ext cx="5986638" cy="52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2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Изучен шифр </a:t>
                </a:r>
                <a:r>
                  <a:rPr lang="ru-RU" sz="2400" dirty="0" err="1"/>
                  <a:t>Виженера</a:t>
                </a:r>
                <a:r>
                  <a:rPr lang="ru-RU" sz="2400" dirty="0"/>
                  <a:t> и выявлены его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Тип шифра – замена;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Ключ шифра – кодовое слово.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Проведена атака методом грубой силы на шифр </a:t>
                </a:r>
                <a:r>
                  <a:rPr lang="ru-RU" sz="2400" dirty="0" err="1"/>
                  <a:t>Виженера</a:t>
                </a:r>
                <a:r>
                  <a:rPr lang="ru-RU" sz="2400" dirty="0"/>
                  <a:t> и выявлены ее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Оценка сложности атаки следующая:</a:t>
                </a:r>
              </a:p>
              <a:p>
                <a:pPr marL="914400" lvl="2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 </a:t>
                </a:r>
                <a:r>
                  <a:rPr lang="ru-RU" dirty="0"/>
                  <a:t>и </a:t>
                </a:r>
                <a:r>
                  <a:rPr lang="en-US" dirty="0"/>
                  <a:t>m –</a:t>
                </a:r>
                <a:r>
                  <a:rPr lang="ru-RU" dirty="0"/>
                  <a:t> мощность алфавита и длина кодового слова соответственно.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  <a:blipFill>
                <a:blip r:embed="rId2"/>
                <a:stretch>
                  <a:fillRect l="-812" t="-10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40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883059"/>
            <a:ext cx="10058401" cy="1376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b="1" dirty="0"/>
              <a:t>Шифр Хилла (</a:t>
            </a:r>
            <a:r>
              <a:rPr lang="en-US" sz="6700" b="1" dirty="0"/>
              <a:t>Hill)</a:t>
            </a:r>
            <a:br>
              <a:rPr lang="en-US" sz="6000" b="1" dirty="0"/>
            </a:b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0927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24230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442267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Найти шифр в </a:t>
            </a:r>
            <a:r>
              <a:rPr lang="ru-RU" sz="2400" dirty="0" err="1"/>
              <a:t>CrypTool</a:t>
            </a:r>
            <a:r>
              <a:rPr lang="ru-RU" sz="24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Создать файл с открытым текстом, содержащим последовательность цифр.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Запустить шифр и выполнить зашифровку и расшифровку созданного текста несколько раз.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Установить, как влияют на шифрование параметры Number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Edges</a:t>
            </a:r>
            <a:r>
              <a:rPr lang="ru-RU" sz="2400" dirty="0"/>
              <a:t> и </a:t>
            </a:r>
            <a:r>
              <a:rPr lang="ru-RU" sz="2400" dirty="0" err="1"/>
              <a:t>Offset</a:t>
            </a:r>
            <a:r>
              <a:rPr lang="ru-RU" sz="24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Зашифровать и расшифровать текст, содержащий только фамилию (транслитерация латиницей), вручную и с помощью шифра при Number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Edges</a:t>
            </a:r>
            <a:r>
              <a:rPr lang="ru-RU" sz="2400" dirty="0"/>
              <a:t> &gt; 2, </a:t>
            </a:r>
            <a:r>
              <a:rPr lang="ru-RU" sz="2400" dirty="0" err="1"/>
              <a:t>Offset</a:t>
            </a:r>
            <a:r>
              <a:rPr lang="ru-RU" sz="2400" dirty="0"/>
              <a:t> ≥ 2.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Выполнить самостоятельную работу: взять в </a:t>
            </a:r>
            <a:r>
              <a:rPr lang="ru-RU" sz="2400" dirty="0" err="1"/>
              <a:t>CrypTool</a:t>
            </a:r>
            <a:r>
              <a:rPr lang="ru-RU" sz="2400" dirty="0"/>
              <a:t> 2 шаблон атаки на шифр методом «грубой силы» и модифицировать этот шаблон, заменив блок с </a:t>
            </a:r>
            <a:r>
              <a:rPr lang="ru-RU" sz="2400" dirty="0" err="1"/>
              <a:t>шифротекстом</a:t>
            </a:r>
            <a:r>
              <a:rPr lang="ru-RU" sz="2400" dirty="0"/>
              <a:t> на блок ввода открытого текста и блок зашифрования. Изучить принципы этой автоматической атаки.</a:t>
            </a:r>
          </a:p>
        </p:txBody>
      </p:sp>
    </p:spTree>
    <p:extLst>
      <p:ext uri="{BB962C8B-B14F-4D97-AF65-F5344CB8AC3E}">
        <p14:creationId xmlns:p14="http://schemas.microsoft.com/office/powerpoint/2010/main" val="16011806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80421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Найти шифр в </a:t>
            </a:r>
            <a:r>
              <a:rPr lang="ru-RU" sz="2000" dirty="0" err="1"/>
              <a:t>CrypTool</a:t>
            </a:r>
            <a:r>
              <a:rPr lang="ru-RU" sz="2000" dirty="0"/>
              <a:t> </a:t>
            </a:r>
            <a:r>
              <a:rPr lang="en-US" sz="2000" dirty="0"/>
              <a:t>2</a:t>
            </a:r>
            <a:r>
              <a:rPr lang="ru-RU" sz="2000" dirty="0"/>
              <a:t>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Зашифровать и расшифровать текст, содержащий только вашу фамилию (транслитерация латиницей), вручную и с помощью шифра c выбранным ключом 2 × 2. Убедиться в совпадении результатов. Проверить обратимость шифрующей матрицы (ключа).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Зашифровать текст с произвольным сообщением в формате «DEARMR ФАМИЛИЯ ИМЯ ОТЧЕСТВО THANK YOU VERY MUCH», используя транслитерацию латиницей и шифрующую матрицу 3 × 3.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Выполнить атаку на основе знания открытого текста, используя </a:t>
            </a:r>
            <a:r>
              <a:rPr lang="ru-RU" sz="2000" dirty="0" err="1"/>
              <a:t>приложение</a:t>
            </a:r>
            <a:r>
              <a:rPr lang="ru-RU" sz="2000" dirty="0"/>
              <a:t> из Analysis –&gt; </a:t>
            </a:r>
            <a:r>
              <a:rPr lang="ru-RU" sz="2000" dirty="0" err="1"/>
              <a:t>Symmetric</a:t>
            </a:r>
            <a:r>
              <a:rPr lang="ru-RU" sz="2000" dirty="0"/>
              <a:t> </a:t>
            </a:r>
            <a:r>
              <a:rPr lang="ru-RU" sz="2000" dirty="0" err="1"/>
              <a:t>Encryption</a:t>
            </a:r>
            <a:r>
              <a:rPr lang="ru-RU" sz="2000" dirty="0"/>
              <a:t>(</a:t>
            </a:r>
            <a:r>
              <a:rPr lang="ru-RU" sz="2000" dirty="0" err="1"/>
              <a:t>classic</a:t>
            </a:r>
            <a:r>
              <a:rPr lang="ru-RU" sz="2000" dirty="0"/>
              <a:t>) –&gt; </a:t>
            </a:r>
            <a:r>
              <a:rPr lang="ru-RU" sz="2000" dirty="0" err="1"/>
              <a:t>Known</a:t>
            </a:r>
            <a:r>
              <a:rPr lang="ru-RU" sz="2000" dirty="0"/>
              <a:t> </a:t>
            </a:r>
            <a:r>
              <a:rPr lang="ru-RU" sz="2000" dirty="0" err="1"/>
              <a:t>Plaintext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335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ADB0C3-9CD3-4BE5-A4B0-B41232CC7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/>
          <a:stretch/>
        </p:blipFill>
        <p:spPr>
          <a:xfrm>
            <a:off x="2922494" y="1244228"/>
            <a:ext cx="5746378" cy="505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49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2839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33238"/>
              </p:ext>
            </p:extLst>
          </p:nvPr>
        </p:nvGraphicFramePr>
        <p:xfrm>
          <a:off x="153164" y="663759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BB1C58-264F-4F3D-93E6-DBA4B67A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3" y="887254"/>
            <a:ext cx="11603069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0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2839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/>
        </p:nvGraphicFramePr>
        <p:xfrm>
          <a:off x="153164" y="663759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32DE4C-53C2-4F33-8A7D-93706A9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35" y="912765"/>
            <a:ext cx="8759923" cy="621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0EE30C-F304-4B77-855F-480104DB2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35" y="1914753"/>
            <a:ext cx="665850" cy="1765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E0B681-21A8-473C-B416-D34EFB30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25" y="1914753"/>
            <a:ext cx="665850" cy="1765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074C7F-8B28-4191-8887-25724B373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15" y="2404867"/>
            <a:ext cx="704586" cy="643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EE427B-071A-4BFF-9D4B-A051F86F5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241" y="1914754"/>
            <a:ext cx="897450" cy="1765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FF0D12-115C-4A61-8836-46B20B65BB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107" y="1914753"/>
            <a:ext cx="665850" cy="176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5836AA-4283-4764-919A-EB7475E575AD}"/>
                  </a:ext>
                </a:extLst>
              </p:cNvPr>
              <p:cNvSpPr txBox="1"/>
              <p:nvPr/>
            </p:nvSpPr>
            <p:spPr>
              <a:xfrm>
                <a:off x="2626193" y="2588026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5836AA-4283-4764-919A-EB7475E57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93" y="2588026"/>
                <a:ext cx="226024" cy="276999"/>
              </a:xfrm>
              <a:prstGeom prst="rect">
                <a:avLst/>
              </a:prstGeom>
              <a:blipFill>
                <a:blip r:embed="rId8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EA8C34-D805-40AA-B573-EEEC9B52EA0D}"/>
                  </a:ext>
                </a:extLst>
              </p:cNvPr>
              <p:cNvSpPr txBox="1"/>
              <p:nvPr/>
            </p:nvSpPr>
            <p:spPr>
              <a:xfrm>
                <a:off x="5398836" y="2599291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EA8C34-D805-40AA-B573-EEEC9B52E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836" y="2599291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0AC7E1-7EAC-4770-A15C-89B316F912CD}"/>
                  </a:ext>
                </a:extLst>
              </p:cNvPr>
              <p:cNvSpPr txBox="1"/>
              <p:nvPr/>
            </p:nvSpPr>
            <p:spPr>
              <a:xfrm>
                <a:off x="4030059" y="258802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0AC7E1-7EAC-4770-A15C-89B316F9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59" y="2588025"/>
                <a:ext cx="218008" cy="276999"/>
              </a:xfrm>
              <a:prstGeom prst="rect">
                <a:avLst/>
              </a:prstGeom>
              <a:blipFill>
                <a:blip r:embed="rId10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9D83240-D244-4685-A298-FB3659BBE6CB}"/>
              </a:ext>
            </a:extLst>
          </p:cNvPr>
          <p:cNvSpPr txBox="1"/>
          <p:nvPr/>
        </p:nvSpPr>
        <p:spPr>
          <a:xfrm>
            <a:off x="6829102" y="2541858"/>
            <a:ext cx="97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 26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847130-9D8E-4B20-AA83-66513A78E514}"/>
                  </a:ext>
                </a:extLst>
              </p:cNvPr>
              <p:cNvSpPr txBox="1"/>
              <p:nvPr/>
            </p:nvSpPr>
            <p:spPr>
              <a:xfrm>
                <a:off x="7705412" y="2574643"/>
                <a:ext cx="1928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847130-9D8E-4B20-AA83-66513A78E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12" y="2574643"/>
                <a:ext cx="192837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642EF18-36A1-42A5-8C8B-CB58D832DCF5}"/>
              </a:ext>
            </a:extLst>
          </p:cNvPr>
          <p:cNvSpPr txBox="1"/>
          <p:nvPr/>
        </p:nvSpPr>
        <p:spPr>
          <a:xfrm flipH="1">
            <a:off x="8967396" y="2502888"/>
            <a:ext cx="17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DKNEEPGQZUAA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8C0F6-C326-4334-882E-D96C120BC35C}"/>
                  </a:ext>
                </a:extLst>
              </p:cNvPr>
              <p:cNvSpPr txBox="1"/>
              <p:nvPr/>
            </p:nvSpPr>
            <p:spPr>
              <a:xfrm>
                <a:off x="8774559" y="2551394"/>
                <a:ext cx="1928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B8C0F6-C326-4334-882E-D96C120BC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59" y="2551394"/>
                <a:ext cx="192837" cy="276999"/>
              </a:xfrm>
              <a:prstGeom prst="rect">
                <a:avLst/>
              </a:prstGeom>
              <a:blipFill>
                <a:blip r:embed="rId12"/>
                <a:stretch>
                  <a:fillRect l="-18750" r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901D4-D36F-4069-8BC8-59B9FECB8CE9}"/>
                  </a:ext>
                </a:extLst>
              </p:cNvPr>
              <p:cNvSpPr txBox="1"/>
              <p:nvPr/>
            </p:nvSpPr>
            <p:spPr>
              <a:xfrm>
                <a:off x="2626193" y="481890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8901D4-D36F-4069-8BC8-59B9FECB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93" y="4818907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61621-05D0-44E3-B797-0F6D73659FDE}"/>
                  </a:ext>
                </a:extLst>
              </p:cNvPr>
              <p:cNvSpPr txBox="1"/>
              <p:nvPr/>
            </p:nvSpPr>
            <p:spPr>
              <a:xfrm>
                <a:off x="5398836" y="483017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61621-05D0-44E3-B797-0F6D73659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836" y="483017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8D5794-CECC-4EC6-B588-A2F887FAD9D7}"/>
                  </a:ext>
                </a:extLst>
              </p:cNvPr>
              <p:cNvSpPr txBox="1"/>
              <p:nvPr/>
            </p:nvSpPr>
            <p:spPr>
              <a:xfrm>
                <a:off x="4030059" y="4818906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8D5794-CECC-4EC6-B588-A2F887FA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059" y="4818906"/>
                <a:ext cx="218008" cy="276999"/>
              </a:xfrm>
              <a:prstGeom prst="rect">
                <a:avLst/>
              </a:prstGeom>
              <a:blipFill>
                <a:blip r:embed="rId14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A62888F-4238-478D-A0D1-8D789E44CDFB}"/>
              </a:ext>
            </a:extLst>
          </p:cNvPr>
          <p:cNvSpPr txBox="1"/>
          <p:nvPr/>
        </p:nvSpPr>
        <p:spPr>
          <a:xfrm>
            <a:off x="6829102" y="4772739"/>
            <a:ext cx="97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 26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3E784C-EF42-4ED5-B3D5-1EC605B83E98}"/>
                  </a:ext>
                </a:extLst>
              </p:cNvPr>
              <p:cNvSpPr txBox="1"/>
              <p:nvPr/>
            </p:nvSpPr>
            <p:spPr>
              <a:xfrm>
                <a:off x="7705412" y="4805524"/>
                <a:ext cx="1928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3E784C-EF42-4ED5-B3D5-1EC605B83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12" y="4805524"/>
                <a:ext cx="192837" cy="276999"/>
              </a:xfrm>
              <a:prstGeom prst="rect">
                <a:avLst/>
              </a:prstGeom>
              <a:blipFill>
                <a:blip r:embed="rId11"/>
                <a:stretch>
                  <a:fillRect l="-18750" r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E395F74-95DA-4FEA-AED2-F932064038F5}"/>
              </a:ext>
            </a:extLst>
          </p:cNvPr>
          <p:cNvSpPr txBox="1"/>
          <p:nvPr/>
        </p:nvSpPr>
        <p:spPr>
          <a:xfrm flipH="1">
            <a:off x="8967396" y="4733769"/>
            <a:ext cx="17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84D826-068C-49D1-93E1-59F63A17E58E}"/>
                  </a:ext>
                </a:extLst>
              </p:cNvPr>
              <p:cNvSpPr txBox="1"/>
              <p:nvPr/>
            </p:nvSpPr>
            <p:spPr>
              <a:xfrm>
                <a:off x="8774559" y="4782275"/>
                <a:ext cx="19283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84D826-068C-49D1-93E1-59F63A17E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59" y="4782275"/>
                <a:ext cx="192837" cy="276999"/>
              </a:xfrm>
              <a:prstGeom prst="rect">
                <a:avLst/>
              </a:prstGeom>
              <a:blipFill>
                <a:blip r:embed="rId15"/>
                <a:stretch>
                  <a:fillRect l="-18750" r="-21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7C20641-57FE-41C1-8E33-63E26BEBEC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16035" y="4145634"/>
            <a:ext cx="665850" cy="17659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A102741-0861-44EF-8053-489178A1A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2266" y="4135592"/>
            <a:ext cx="665850" cy="17659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CEE6626-691B-4990-AF60-6FDBA1556B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90751" y="4657931"/>
            <a:ext cx="680669" cy="62148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9A9829-880E-4277-892A-4E485D58A7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15949" y="4145634"/>
            <a:ext cx="892346" cy="175590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7DF52E7-8FF1-420E-A8AC-D5A79521F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70" y="4085696"/>
            <a:ext cx="665850" cy="17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83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88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/>
        </p:nvGraphicFramePr>
        <p:xfrm>
          <a:off x="153164" y="663759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A711A6-EBA5-4443-A603-A369FB59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89" y="2238045"/>
            <a:ext cx="3155950" cy="22722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2FA0E8-9987-4E11-9FD9-188EAEBD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22" y="1041572"/>
            <a:ext cx="5629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1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Изучен шифр Хилла и выявлены его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Тип шифра – замена;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Ключ шифра – шифрующая матрица.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Проведена атака методом грубой силы на шифр Хилла и выявлены ее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Оценка сложности атаки следующая:</a:t>
                </a:r>
              </a:p>
              <a:p>
                <a:pPr marL="914400" lvl="2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 </a:t>
                </a:r>
                <a:r>
                  <a:rPr lang="ru-RU" dirty="0"/>
                  <a:t>и </a:t>
                </a:r>
                <a:r>
                  <a:rPr lang="en-US" dirty="0"/>
                  <a:t>m –</a:t>
                </a:r>
                <a:r>
                  <a:rPr lang="ru-RU" dirty="0"/>
                  <a:t> мощность алфавита и размер матрицы соответственно.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  <a:blipFill>
                <a:blip r:embed="rId2"/>
                <a:stretch>
                  <a:fillRect l="-812" t="-10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64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883059"/>
            <a:ext cx="10058401" cy="1376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700" b="1" dirty="0"/>
              <a:t>Шифр </a:t>
            </a:r>
            <a:r>
              <a:rPr lang="en-US" sz="6700" b="1" dirty="0"/>
              <a:t>ADFGVX</a:t>
            </a:r>
            <a:br>
              <a:rPr lang="en-US" sz="6000" b="1" dirty="0"/>
            </a:b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675951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80421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Найти шифр в </a:t>
            </a:r>
            <a:r>
              <a:rPr lang="ru-RU" sz="2000" dirty="0" err="1"/>
              <a:t>CrypTool</a:t>
            </a:r>
            <a:r>
              <a:rPr lang="ru-RU" sz="2000" dirty="0"/>
              <a:t>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Зашифровать и расшифровать текст, содержащий только вашу фамилию (транслитерация латиницей), вручную и с помощью шифра c выбранным ключом. Убедиться в совпадении результатов.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Выбрать абзац (примерно 600 символов) из файла English.txt (папка </a:t>
            </a:r>
            <a:r>
              <a:rPr lang="ru-RU" sz="2000" dirty="0" err="1"/>
              <a:t>CrypTool</a:t>
            </a:r>
            <a:r>
              <a:rPr lang="ru-RU" sz="2000" dirty="0"/>
              <a:t>/</a:t>
            </a:r>
            <a:r>
              <a:rPr lang="ru-RU" sz="2000" dirty="0" err="1"/>
              <a:t>reference</a:t>
            </a:r>
            <a:r>
              <a:rPr lang="ru-RU" sz="2000" dirty="0"/>
              <a:t>) и зашифровать его.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Выполнить атаку на </a:t>
            </a:r>
            <a:r>
              <a:rPr lang="ru-RU" sz="2000" dirty="0" err="1"/>
              <a:t>шифротекст</a:t>
            </a:r>
            <a:r>
              <a:rPr lang="ru-RU" sz="2000" dirty="0"/>
              <a:t>, используя приложение из Analysis –&gt; </a:t>
            </a:r>
            <a:r>
              <a:rPr lang="ru-RU" sz="2000" dirty="0" err="1"/>
              <a:t>Symmetric</a:t>
            </a:r>
            <a:r>
              <a:rPr lang="ru-RU" sz="2000" dirty="0"/>
              <a:t> </a:t>
            </a:r>
            <a:r>
              <a:rPr lang="ru-RU" sz="2000" dirty="0" err="1"/>
              <a:t>Encryption</a:t>
            </a:r>
            <a:r>
              <a:rPr lang="ru-RU" sz="2000" dirty="0"/>
              <a:t>(</a:t>
            </a:r>
            <a:r>
              <a:rPr lang="ru-RU" sz="2000" dirty="0" err="1"/>
              <a:t>classic</a:t>
            </a:r>
            <a:r>
              <a:rPr lang="ru-RU" sz="2000" dirty="0"/>
              <a:t>) –&gt; </a:t>
            </a:r>
            <a:r>
              <a:rPr lang="ru-RU" sz="2000" dirty="0" err="1"/>
              <a:t>Cipher</a:t>
            </a:r>
            <a:r>
              <a:rPr lang="ru-RU" sz="2000" dirty="0"/>
              <a:t> Text Only.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Повторить шифрование и атаку для тестов примерно в 300 и 150 символов.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000" dirty="0"/>
              <a:t>Изучить инструмент автоматизации ручного расшифрования для текстов менее 300 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573154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80C131-5E7B-4D71-843E-11A74141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4"/>
          <a:stretch/>
        </p:blipFill>
        <p:spPr>
          <a:xfrm>
            <a:off x="2380129" y="1091313"/>
            <a:ext cx="7431741" cy="51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4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2839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Работа шифра на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21929"/>
              </p:ext>
            </p:extLst>
          </p:nvPr>
        </p:nvGraphicFramePr>
        <p:xfrm>
          <a:off x="287490" y="754268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CAC8B-C538-4606-8102-A799FBE7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" y="810041"/>
            <a:ext cx="2284069" cy="20658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EF3606-54FD-4A8C-915C-7BA9B727E921}"/>
              </a:ext>
            </a:extLst>
          </p:cNvPr>
          <p:cNvSpPr txBox="1"/>
          <p:nvPr/>
        </p:nvSpPr>
        <p:spPr>
          <a:xfrm>
            <a:off x="2531451" y="1669819"/>
            <a:ext cx="3032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AFDDAVFXFDVAAADVFFGGAA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041FF6D-BD76-4B96-90CF-C9C93A0A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29" y="911036"/>
            <a:ext cx="1452883" cy="196485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5D07484-EFCA-4951-B56C-8D84A59D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18" y="893337"/>
            <a:ext cx="1771132" cy="19648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E8FD363-6E08-4216-8695-EA94551D4D23}"/>
              </a:ext>
            </a:extLst>
          </p:cNvPr>
          <p:cNvSpPr txBox="1"/>
          <p:nvPr/>
        </p:nvSpPr>
        <p:spPr>
          <a:xfrm>
            <a:off x="9196281" y="1669819"/>
            <a:ext cx="297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DXAFAVVVADFAGFFAFAADDG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46BDDDE-303B-40E2-93C5-ABEF84601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80" y="2948085"/>
            <a:ext cx="9497040" cy="37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0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5200"/>
          </a:xfrm>
        </p:spPr>
        <p:txBody>
          <a:bodyPr/>
          <a:lstStyle/>
          <a:p>
            <a:pPr algn="ctr"/>
            <a:r>
              <a:rPr lang="ru-RU" dirty="0"/>
              <a:t>Схема работы шифра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6F9321-D614-49DF-83A6-463CEEBD3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2"/>
          <a:stretch/>
        </p:blipFill>
        <p:spPr>
          <a:xfrm>
            <a:off x="3225799" y="838346"/>
            <a:ext cx="5321301" cy="58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66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884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/>
        </p:nvGraphicFramePr>
        <p:xfrm>
          <a:off x="153164" y="663759"/>
          <a:ext cx="1188567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112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6028559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rtl="0" eaLnBrk="1" fontAlgn="auto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eaLnBrk="1" latinLnBrk="0" hangingPunct="1"/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C6E975-7846-4C3D-8B1E-702C34E8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1285"/>
            <a:ext cx="12192000" cy="57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89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1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Изучен шифр </a:t>
                </a:r>
                <a:r>
                  <a:rPr lang="en-US" sz="2400" dirty="0"/>
                  <a:t>ADFGVX</a:t>
                </a:r>
                <a:r>
                  <a:rPr lang="ru-RU" sz="2400" dirty="0"/>
                  <a:t> и выявлены его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Тип шифра – комбинированный, замена + перестановка;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Ключ шифра –</a:t>
                </a:r>
                <a:r>
                  <a:rPr lang="en-US" sz="2200" dirty="0"/>
                  <a:t> </a:t>
                </a:r>
                <a:r>
                  <a:rPr lang="ru-RU" sz="2200" dirty="0"/>
                  <a:t>матрица</a:t>
                </a:r>
                <a:r>
                  <a:rPr lang="en-US" sz="2200" dirty="0"/>
                  <a:t> + </a:t>
                </a:r>
                <a:r>
                  <a:rPr lang="ru-RU" sz="2200" dirty="0"/>
                  <a:t>ключевое слово.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/>
                  <a:t>Проведена атака методом грубой силы на шифр </a:t>
                </a:r>
                <a:r>
                  <a:rPr lang="en-US" sz="2400" dirty="0"/>
                  <a:t>ADFGVX</a:t>
                </a:r>
                <a:r>
                  <a:rPr lang="ru-RU" sz="2400" dirty="0"/>
                  <a:t> и выявлены ее следующие основные характеристики:</a:t>
                </a:r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r>
                  <a:rPr lang="ru-RU" sz="2200" dirty="0"/>
                  <a:t>Оценка сложности атаки следующая:</a:t>
                </a:r>
              </a:p>
              <a:p>
                <a:pPr marL="914400" lvl="2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36!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!) 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n – </a:t>
                </a:r>
                <a:r>
                  <a:rPr lang="ru-RU" dirty="0"/>
                  <a:t>длина ключевого слова.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A6D24B-23DC-4F4A-831D-2F28819A3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3738"/>
                <a:ext cx="10515600" cy="5956618"/>
              </a:xfrm>
              <a:blipFill>
                <a:blip r:embed="rId2"/>
                <a:stretch>
                  <a:fillRect l="-812" t="-102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7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последовательности цифр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31FAC6-895E-487A-BA52-6E24FB3F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292"/>
            <a:ext cx="12192000" cy="40114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20C938-CCE3-4A61-8DE8-9540A1DE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3" y="5572126"/>
            <a:ext cx="1404833" cy="119697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7B7D36-5DFD-4A98-90A7-D3CAE17596E2}"/>
              </a:ext>
            </a:extLst>
          </p:cNvPr>
          <p:cNvSpPr txBox="1"/>
          <p:nvPr/>
        </p:nvSpPr>
        <p:spPr>
          <a:xfrm>
            <a:off x="1666874" y="5708948"/>
            <a:ext cx="378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Значение, указываемое в данном окне (</a:t>
            </a:r>
            <a:r>
              <a:rPr lang="en-US" dirty="0"/>
              <a:t>key</a:t>
            </a:r>
            <a:r>
              <a:rPr lang="ru-RU" dirty="0"/>
              <a:t>), соответствует </a:t>
            </a:r>
            <a:r>
              <a:rPr lang="en-US" i="1" dirty="0"/>
              <a:t>Number of Edges </a:t>
            </a:r>
            <a:r>
              <a:rPr lang="ru-RU" dirty="0"/>
              <a:t>(количество граней цилиндра)</a:t>
            </a:r>
          </a:p>
        </p:txBody>
      </p:sp>
    </p:spTree>
    <p:extLst>
      <p:ext uri="{BB962C8B-B14F-4D97-AF65-F5344CB8AC3E}">
        <p14:creationId xmlns:p14="http://schemas.microsoft.com/office/powerpoint/2010/main" val="42847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Шифрование и расшифровка фамилии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3CC45D1-6B81-46AD-B926-48E7EF05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04207"/>
              </p:ext>
            </p:extLst>
          </p:nvPr>
        </p:nvGraphicFramePr>
        <p:xfrm>
          <a:off x="1571624" y="1335405"/>
          <a:ext cx="907732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1">
                  <a:extLst>
                    <a:ext uri="{9D8B030D-6E8A-4147-A177-3AD203B41FA5}">
                      <a16:colId xmlns:a16="http://schemas.microsoft.com/office/drawing/2014/main" val="3175977160"/>
                    </a:ext>
                  </a:extLst>
                </a:gridCol>
                <a:gridCol w="4524375">
                  <a:extLst>
                    <a:ext uri="{9D8B030D-6E8A-4147-A177-3AD203B41FA5}">
                      <a16:colId xmlns:a16="http://schemas.microsoft.com/office/drawing/2014/main" val="1928693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Вручную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 применением </a:t>
                      </a:r>
                      <a:r>
                        <a:rPr lang="en-US" b="1" dirty="0"/>
                        <a:t>CrypTool2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6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Number of Edges  = 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Number of Edges  = 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7756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1F15A6-03C5-4D42-AE3E-6DE30830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39" y="2065497"/>
            <a:ext cx="4718886" cy="4482941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C63BF8F-08CC-47B4-AE67-C1D5BBCDB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01684"/>
              </p:ext>
            </p:extLst>
          </p:nvPr>
        </p:nvGraphicFramePr>
        <p:xfrm>
          <a:off x="2203449" y="2481024"/>
          <a:ext cx="1080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916512207"/>
                    </a:ext>
                  </a:extLst>
                </a:gridCol>
                <a:gridCol w="294051">
                  <a:extLst>
                    <a:ext uri="{9D8B030D-6E8A-4147-A177-3AD203B41FA5}">
                      <a16:colId xmlns:a16="http://schemas.microsoft.com/office/drawing/2014/main" val="2503117581"/>
                    </a:ext>
                  </a:extLst>
                </a:gridCol>
                <a:gridCol w="425949">
                  <a:extLst>
                    <a:ext uri="{9D8B030D-6E8A-4147-A177-3AD203B41FA5}">
                      <a16:colId xmlns:a16="http://schemas.microsoft.com/office/drawing/2014/main" val="140178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4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4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52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74CA5D-FE74-4336-A76B-C433C0C35074}"/>
              </a:ext>
            </a:extLst>
          </p:cNvPr>
          <p:cNvSpPr txBox="1"/>
          <p:nvPr/>
        </p:nvSpPr>
        <p:spPr>
          <a:xfrm>
            <a:off x="1813698" y="2077085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CHE|RNY|AKO|VA_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EF320-E849-4AE3-B5EC-4A266DDA8D05}"/>
              </a:ext>
            </a:extLst>
          </p:cNvPr>
          <p:cNvSpPr txBox="1"/>
          <p:nvPr/>
        </p:nvSpPr>
        <p:spPr>
          <a:xfrm>
            <a:off x="1970216" y="3964384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CRAVHNKAEYO_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75C51A4-35AE-4E24-B370-1E82B4B9EC64}"/>
              </a:ext>
            </a:extLst>
          </p:cNvPr>
          <p:cNvCxnSpPr/>
          <p:nvPr/>
        </p:nvCxnSpPr>
        <p:spPr>
          <a:xfrm flipH="1">
            <a:off x="2743448" y="3999388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Таблица 6">
            <a:extLst>
              <a:ext uri="{FF2B5EF4-FFF2-40B4-BE49-F238E27FC236}">
                <a16:creationId xmlns:a16="http://schemas.microsoft.com/office/drawing/2014/main" id="{2CC3DB8E-BE7B-48DD-92CC-8C2A26380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81254"/>
              </p:ext>
            </p:extLst>
          </p:nvPr>
        </p:nvGraphicFramePr>
        <p:xfrm>
          <a:off x="2203447" y="4870292"/>
          <a:ext cx="1080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9165122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31175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1784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4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4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43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529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F521E0E-6152-4E4F-91F6-644F8D0CD81D}"/>
              </a:ext>
            </a:extLst>
          </p:cNvPr>
          <p:cNvSpPr txBox="1"/>
          <p:nvPr/>
        </p:nvSpPr>
        <p:spPr>
          <a:xfrm>
            <a:off x="1864417" y="4466353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CRAV|HNKA|EYO_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BEA08-46DF-4139-B6AA-33FB4B07A96A}"/>
              </a:ext>
            </a:extLst>
          </p:cNvPr>
          <p:cNvSpPr txBox="1"/>
          <p:nvPr/>
        </p:nvSpPr>
        <p:spPr>
          <a:xfrm>
            <a:off x="1970214" y="6353652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CHERNYAKOVA</a:t>
            </a:r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7823CB-B243-49FB-8E0A-73CDE38900B9}"/>
              </a:ext>
            </a:extLst>
          </p:cNvPr>
          <p:cNvCxnSpPr/>
          <p:nvPr/>
        </p:nvCxnSpPr>
        <p:spPr>
          <a:xfrm flipH="1">
            <a:off x="2743446" y="6388656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142284E-1353-4FB0-A16B-1EFD6F4B188C}"/>
              </a:ext>
            </a:extLst>
          </p:cNvPr>
          <p:cNvCxnSpPr/>
          <p:nvPr/>
        </p:nvCxnSpPr>
        <p:spPr>
          <a:xfrm flipH="1">
            <a:off x="2743446" y="4870292"/>
            <a:ext cx="1" cy="34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7DF5E0-D0BA-42CA-B24C-EE0E97F17C62}"/>
              </a:ext>
            </a:extLst>
          </p:cNvPr>
          <p:cNvCxnSpPr>
            <a:cxnSpLocks/>
          </p:cNvCxnSpPr>
          <p:nvPr/>
        </p:nvCxnSpPr>
        <p:spPr>
          <a:xfrm>
            <a:off x="2712150" y="2446020"/>
            <a:ext cx="0" cy="5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70FF6B7-30C1-462D-84E0-9A5A71C185F1}"/>
              </a:ext>
            </a:extLst>
          </p:cNvPr>
          <p:cNvCxnSpPr>
            <a:cxnSpLocks/>
          </p:cNvCxnSpPr>
          <p:nvPr/>
        </p:nvCxnSpPr>
        <p:spPr>
          <a:xfrm>
            <a:off x="2554224" y="2578608"/>
            <a:ext cx="0" cy="128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FAA0CEA-84FD-4967-9375-12AD59812357}"/>
              </a:ext>
            </a:extLst>
          </p:cNvPr>
          <p:cNvCxnSpPr>
            <a:cxnSpLocks/>
          </p:cNvCxnSpPr>
          <p:nvPr/>
        </p:nvCxnSpPr>
        <p:spPr>
          <a:xfrm>
            <a:off x="2286000" y="5248656"/>
            <a:ext cx="859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A475-5504-4E6B-B0AA-8A6D14AA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35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Атака на шифр методом «грубой силы»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04134-1AD0-4F20-926E-CBB5FCC8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94" y="872502"/>
            <a:ext cx="9348212" cy="56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00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64"/>
            <a:ext cx="10515600" cy="595661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sz="2400" dirty="0"/>
              <a:t>Изучен шифр «</a:t>
            </a:r>
            <a:r>
              <a:rPr lang="ru-RU" sz="2400" dirty="0" err="1"/>
              <a:t>Сцитала</a:t>
            </a:r>
            <a:r>
              <a:rPr lang="ru-RU" sz="2400" dirty="0"/>
              <a:t>» и выявлены его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Тип шифра – перестановка;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Ключ шифра – количество граней цилиндра.</a:t>
            </a:r>
          </a:p>
          <a:p>
            <a:pPr algn="just">
              <a:lnSpc>
                <a:spcPct val="120000"/>
              </a:lnSpc>
            </a:pPr>
            <a:r>
              <a:rPr lang="ru-RU" sz="2400" dirty="0"/>
              <a:t>Проведена атака методом грубой силы на шифр «</a:t>
            </a:r>
            <a:r>
              <a:rPr lang="ru-RU" sz="2400" dirty="0" err="1"/>
              <a:t>Сцитала</a:t>
            </a:r>
            <a:r>
              <a:rPr lang="ru-RU" sz="2400" dirty="0"/>
              <a:t>» и выявлены ее следующие основные характеристики: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ru-RU" sz="2200" dirty="0"/>
              <a:t>Оценка сложности атаки следующая:</a:t>
            </a: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dirty="0"/>
              <a:t>O(n), </a:t>
            </a:r>
            <a:r>
              <a:rPr lang="ru-RU" dirty="0"/>
              <a:t>где </a:t>
            </a:r>
            <a:r>
              <a:rPr lang="en-US" dirty="0"/>
              <a:t>n – </a:t>
            </a:r>
            <a:r>
              <a:rPr lang="ru-RU" dirty="0"/>
              <a:t>длина зашифрованного текста.</a:t>
            </a:r>
            <a:endParaRPr lang="en-US" dirty="0"/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dirty="0"/>
              <a:t>O(n^2), </a:t>
            </a:r>
            <a:r>
              <a:rPr lang="ru-RU" dirty="0"/>
              <a:t>когда используется смещение.</a:t>
            </a:r>
            <a:endParaRPr lang="ru-RU" sz="2000" dirty="0"/>
          </a:p>
          <a:p>
            <a:pPr lvl="1" algn="just">
              <a:lnSpc>
                <a:spcPct val="12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8311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1854</Words>
  <Application>Microsoft Office PowerPoint</Application>
  <PresentationFormat>Широкоэкранный</PresentationFormat>
  <Paragraphs>240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Тема Office</vt:lpstr>
      <vt:lpstr>Лабораторная работа № 1-3 Изучение классических шифров</vt:lpstr>
      <vt:lpstr>Цель работы</vt:lpstr>
      <vt:lpstr>Шифр «Сцитала»  (Scytale)</vt:lpstr>
      <vt:lpstr>Задание</vt:lpstr>
      <vt:lpstr>Схема работы шифра</vt:lpstr>
      <vt:lpstr>Шифрование и расшифровка последовательности цифр</vt:lpstr>
      <vt:lpstr>Шифрование и расшифровка фамилии</vt:lpstr>
      <vt:lpstr>Атака на шифр методом «грубой силы»</vt:lpstr>
      <vt:lpstr>Заключение</vt:lpstr>
      <vt:lpstr>Шифр Цезаря (Caesar)</vt:lpstr>
      <vt:lpstr>Задание</vt:lpstr>
      <vt:lpstr>Схема работы шифра</vt:lpstr>
      <vt:lpstr>Шифрование и расшифровка фамилии</vt:lpstr>
      <vt:lpstr>Сравнения гистограмм частот символом</vt:lpstr>
      <vt:lpstr>Атака с помощью анализа частот символов</vt:lpstr>
      <vt:lpstr>Заключение</vt:lpstr>
      <vt:lpstr>Шифр моноалфавитной подстановки (Substitution) </vt:lpstr>
      <vt:lpstr>Задание</vt:lpstr>
      <vt:lpstr>Схема работы шифра</vt:lpstr>
      <vt:lpstr>Шифрование и расшифровка фамилии</vt:lpstr>
      <vt:lpstr>Атака на шифр</vt:lpstr>
      <vt:lpstr>Атака на шифр</vt:lpstr>
      <vt:lpstr>Заключение</vt:lpstr>
      <vt:lpstr>Шифр двойной перестановки (Permutation/Transposition) </vt:lpstr>
      <vt:lpstr>Задание</vt:lpstr>
      <vt:lpstr>Схема работы шифра</vt:lpstr>
      <vt:lpstr>Шифрование и расшифровка ФИО</vt:lpstr>
      <vt:lpstr>Атака на шифр, основанная на знании исходного текста</vt:lpstr>
      <vt:lpstr>Заключение</vt:lpstr>
      <vt:lpstr>Шифр Виженера (Vigenere) </vt:lpstr>
      <vt:lpstr>Задание</vt:lpstr>
      <vt:lpstr>Схема работы шифра</vt:lpstr>
      <vt:lpstr>Шифрование и расшифровка ФИО</vt:lpstr>
      <vt:lpstr>Атака на шифр</vt:lpstr>
      <vt:lpstr>Атака на шифр (текст из файла English.txt)</vt:lpstr>
      <vt:lpstr>Атака на шифр в автоматизированном режиме</vt:lpstr>
      <vt:lpstr>Атака на шифр в автоматизированном режиме</vt:lpstr>
      <vt:lpstr>Заключение</vt:lpstr>
      <vt:lpstr>Шифр Хилла (Hill) </vt:lpstr>
      <vt:lpstr>Задание</vt:lpstr>
      <vt:lpstr>Схема работы шифра</vt:lpstr>
      <vt:lpstr>Шифрование и расшифровка фамилии</vt:lpstr>
      <vt:lpstr>Шифрование и расшифровка фамилии</vt:lpstr>
      <vt:lpstr>Атака на шифр</vt:lpstr>
      <vt:lpstr>Заключение</vt:lpstr>
      <vt:lpstr>Шифр ADFGVX </vt:lpstr>
      <vt:lpstr>Задание</vt:lpstr>
      <vt:lpstr>Схема работы шифра</vt:lpstr>
      <vt:lpstr>Работа шифра на фамилии</vt:lpstr>
      <vt:lpstr>Атака на шифр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Изучение классических шифров</dc:title>
  <dc:creator>Lera Chernyakova</dc:creator>
  <cp:lastModifiedBy>Lera Chernyakova</cp:lastModifiedBy>
  <cp:revision>84</cp:revision>
  <dcterms:created xsi:type="dcterms:W3CDTF">2024-09-08T13:06:25Z</dcterms:created>
  <dcterms:modified xsi:type="dcterms:W3CDTF">2024-09-16T22:26:06Z</dcterms:modified>
</cp:coreProperties>
</file>