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6" r:id="rId5"/>
    <p:sldId id="318" r:id="rId6"/>
    <p:sldId id="319" r:id="rId7"/>
    <p:sldId id="323" r:id="rId8"/>
    <p:sldId id="340" r:id="rId9"/>
    <p:sldId id="320" r:id="rId10"/>
    <p:sldId id="321" r:id="rId11"/>
    <p:sldId id="343" r:id="rId12"/>
    <p:sldId id="341" r:id="rId13"/>
    <p:sldId id="342" r:id="rId14"/>
    <p:sldId id="344" r:id="rId15"/>
    <p:sldId id="345" r:id="rId16"/>
    <p:sldId id="346" r:id="rId17"/>
    <p:sldId id="347" r:id="rId18"/>
    <p:sldId id="348" r:id="rId19"/>
    <p:sldId id="258" r:id="rId20"/>
    <p:sldId id="266" r:id="rId21"/>
    <p:sldId id="308" r:id="rId22"/>
    <p:sldId id="333" r:id="rId23"/>
    <p:sldId id="337" r:id="rId24"/>
    <p:sldId id="349" r:id="rId25"/>
    <p:sldId id="350" r:id="rId26"/>
    <p:sldId id="307" r:id="rId27"/>
    <p:sldId id="351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a Chernyakova" initials="LC" lastIdx="2" clrIdx="0">
    <p:extLst>
      <p:ext uri="{19B8F6BF-5375-455C-9EA6-DF929625EA0E}">
        <p15:presenceInfo xmlns:p15="http://schemas.microsoft.com/office/powerpoint/2012/main" userId="c9f3f5ca67f8ae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1CDC5-0502-4FD6-AECC-C979470D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D20D9-15AB-414D-8033-950AEC5A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E10F3-9ABF-42FC-9631-7FACC06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DD19E-A16D-41EB-9245-5116288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01F9B-387F-4474-ACB2-393AF10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47CD-8E15-48FE-96F9-AEC48360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1194A-AD77-4385-86DA-4BF2E500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8EE2F-DB4F-4582-B456-468CF92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E9E83-B462-4406-84F3-E0FE9171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7D97B-825C-4A7A-8A12-4056EA3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6FFAF4-B430-4972-BBAA-3C6B22FB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F78EC-5EB6-4269-90E3-FAFB7940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F0F9B-1237-47D5-BC04-3B6CB35D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74449-CCF8-4E9B-AEFD-763B31A5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868A-03C9-435A-98D6-18EB45A0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5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D635-E268-480B-8953-D7EBEB8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A59E-7B95-4983-953F-770F0D18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695C1-1888-4565-A4DA-939E0BF4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45133-3A8F-4373-A174-3ADB4BA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1743D-A274-4163-B59A-79C0114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85EF-02E6-4D71-90B6-78C46F4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4F246-899E-4F76-9FBD-D45CF23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82D8D-0950-41FB-88FA-77BDB9A6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9450A-4B48-4D8E-9B3B-28FC3F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D99D1-B268-4D94-8D0D-B56A7D0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F3FB9-E812-4558-AF2F-87BC9A0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0E5B1-7197-4218-A179-88A90E88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C247A-EC24-41E5-B97B-F9CF4454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4B09C-52D3-4DBC-8716-31EE39FC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5028A-136F-44D4-AAB1-0FB13A54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BC7B2-BD1D-4BFF-8238-8FAD2E8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161B-F628-4E0B-9FE0-62F3F128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E3E73-A681-4DAB-8155-5DA0504F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A2976-31A5-4021-BF2E-C1BFEEC7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04B21C-8120-4E1E-9D6C-08FDF7EF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67C3E3-6E9F-4B55-B4B8-9F2D22CE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D6E2A-8CF4-4F8E-8006-89C40865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0C45DD-03CB-4F83-B62E-F73CDF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E41B85-5DB4-4F2F-9333-3F2CBDB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4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62D80-E8D5-4045-9BE4-E42AD09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743DD1-9A25-4CCE-9AC2-FA65DA39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743B73-F029-41FF-9138-C6BAC9E6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16B2CB-5B65-4FF0-A65D-C753BB18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5E5DF1-3475-4825-ADFA-D77CA185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C90076-E1AC-4C28-8EEC-25ADE7DC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8F194-A631-4E69-AA6E-AAE79F7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B88DE-C8C3-4AD5-9A47-DF035092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E5EC9-EA9A-49C6-A112-E3916506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AB82FB-B1E9-4695-904F-1E209892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6C8A56-DA62-4AB9-97E9-8FCEEDB7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8C015-237D-4D58-884B-C9423FA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74D61-C2E6-4D62-BB6F-5B2E399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E57F-10B5-4491-B7F8-49F2C30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F46973-CABB-4B4C-9C4C-100D7AE28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A45C56-9A60-49AB-B3CA-E592D64D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D5A95-7DC6-4E8B-8186-6F27073B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A2A7D-C950-43B8-9B1B-76B7755F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2F8FB-962A-4DAF-852E-7ED7297B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7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8DBE-3D25-440E-927C-151BF81E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630CD-8EC5-4EA1-A33D-31799206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B309A-6E7F-4A07-842D-A6B94499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9433-4D1B-45A7-AD53-D2D8E9C5ED03}" type="datetimeFigureOut">
              <a:rPr lang="ru-RU" smtClean="0"/>
              <a:t>27.10.2024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13922-09B7-46C3-B37E-2F219CE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0642-5031-44F5-9A9F-DE4E3E5F4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E05F-8D83-492C-9A24-D420B416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2657" y="2388945"/>
            <a:ext cx="8146680" cy="1107981"/>
          </a:xfrm>
        </p:spPr>
        <p:txBody>
          <a:bodyPr>
            <a:normAutofit/>
          </a:bodyPr>
          <a:lstStyle/>
          <a:p>
            <a:r>
              <a:rPr lang="ru-RU" sz="2800" dirty="0"/>
              <a:t>Лабораторная работа № 5</a:t>
            </a:r>
            <a:br>
              <a:rPr lang="ru-RU" dirty="0"/>
            </a:br>
            <a:r>
              <a:rPr lang="ru-RU" sz="4400" b="1" dirty="0"/>
              <a:t>Изучение шифров </a:t>
            </a:r>
            <a:r>
              <a:rPr lang="en-US" sz="4400" b="1" dirty="0"/>
              <a:t>AES, </a:t>
            </a:r>
            <a:r>
              <a:rPr lang="ru-RU" sz="4400" b="1" dirty="0"/>
              <a:t>Кузнечик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5C2CE-F204-47BB-971C-6A88652E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95250"/>
            <a:ext cx="9144000" cy="833718"/>
          </a:xfrm>
        </p:spPr>
        <p:txBody>
          <a:bodyPr/>
          <a:lstStyle/>
          <a:p>
            <a:r>
              <a:rPr lang="ru-RU" dirty="0"/>
              <a:t>Санкт-Петербургский государственный электротехнический университет «ЛЭТИ» им. В.И. Ульянова (Ленина)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C6CBC20-8B8A-4D67-9901-310FDB99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0746"/>
              </p:ext>
            </p:extLst>
          </p:nvPr>
        </p:nvGraphicFramePr>
        <p:xfrm>
          <a:off x="2141069" y="4956904"/>
          <a:ext cx="790985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257">
                  <a:extLst>
                    <a:ext uri="{9D8B030D-6E8A-4147-A177-3AD203B41FA5}">
                      <a16:colId xmlns:a16="http://schemas.microsoft.com/office/drawing/2014/main" val="11727392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4729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Студент:  ___________________________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Чернякова Валерия, группа 1304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1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Руководитель:  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Племянников А.К., доцент каф. ИБ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907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E04402-0F46-4D3D-ACC0-C1A763486BE6}"/>
              </a:ext>
            </a:extLst>
          </p:cNvPr>
          <p:cNvSpPr txBox="1"/>
          <p:nvPr/>
        </p:nvSpPr>
        <p:spPr>
          <a:xfrm>
            <a:off x="5047091" y="6327304"/>
            <a:ext cx="2097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Санкт-Петербург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24475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CrypTool</a:t>
            </a:r>
            <a:r>
              <a:rPr lang="en-US" dirty="0"/>
              <a:t> 2.</a:t>
            </a:r>
            <a:r>
              <a:rPr lang="ru-RU" dirty="0"/>
              <a:t> Матрица состояния после 1 раунда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5F9717-90E5-4B0D-8121-49E6E60B6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33" y="1178459"/>
            <a:ext cx="8451333" cy="52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57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грубой силы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4214F1-A13C-4556-BCC7-7DCC210B9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186"/>
            <a:ext cx="12192000" cy="534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9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грубой силы. Энтропия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9E0C7AF3-9E70-41C0-A084-EBF04162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742764"/>
              </p:ext>
            </p:extLst>
          </p:nvPr>
        </p:nvGraphicFramePr>
        <p:xfrm>
          <a:off x="711200" y="2138937"/>
          <a:ext cx="11125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773187787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229992852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24643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известных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Затраченное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ядер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2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ym typeface="Symbol" panose="05050102010706020507" pitchFamily="18" charset="2"/>
                        </a:rPr>
                        <a:t> 4 часа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12400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8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45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2000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2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30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9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1000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41452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E11B3D-00CF-420B-9FE9-5FE3C9CFD1F7}"/>
              </a:ext>
            </a:extLst>
          </p:cNvPr>
          <p:cNvSpPr/>
          <p:nvPr/>
        </p:nvSpPr>
        <p:spPr>
          <a:xfrm>
            <a:off x="711200" y="772954"/>
            <a:ext cx="11125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br>
              <a:rPr lang="ru-RU" sz="2400" b="0" cap="none" spc="0" dirty="0">
                <a:ln w="0"/>
                <a:solidFill>
                  <a:schemeClr val="tx1"/>
                </a:solidFill>
              </a:rPr>
            </a:br>
            <a:r>
              <a:rPr lang="ru-RU" sz="2400" b="0" cap="none" spc="0" dirty="0">
                <a:ln w="0"/>
                <a:solidFill>
                  <a:schemeClr val="tx1"/>
                </a:solidFill>
              </a:rPr>
              <a:t>Размер открытого текста – 1000 знаков.</a:t>
            </a:r>
          </a:p>
          <a:p>
            <a:pPr algn="just"/>
            <a:r>
              <a:rPr lang="ru-RU" sz="2400" dirty="0">
                <a:ln w="0"/>
              </a:rPr>
              <a:t>Оценочная функция – энтропия.</a:t>
            </a:r>
          </a:p>
          <a:p>
            <a:pPr algn="just"/>
            <a:r>
              <a:rPr lang="ru-RU" sz="2400" b="0" cap="none" spc="0" dirty="0">
                <a:ln w="0"/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274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грубой силы. </a:t>
            </a:r>
            <a:r>
              <a:rPr lang="en-US" dirty="0"/>
              <a:t>DEAR SIRS</a:t>
            </a:r>
            <a:endParaRPr lang="ru-RU" dirty="0"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9E0C7AF3-9E70-41C0-A084-EBF04162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2351"/>
              </p:ext>
            </p:extLst>
          </p:nvPr>
        </p:nvGraphicFramePr>
        <p:xfrm>
          <a:off x="711200" y="2138937"/>
          <a:ext cx="111252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773187787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229992852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22464347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известных байт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Затраченное 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Количество ядер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92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 1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7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ym typeface="Symbol" panose="05050102010706020507" pitchFamily="18" charset="2"/>
                        </a:rPr>
                        <a:t></a:t>
                      </a:r>
                      <a:r>
                        <a:rPr lang="en-US" dirty="0">
                          <a:sym typeface="Symbol" panose="05050102010706020507" pitchFamily="18" charset="2"/>
                        </a:rPr>
                        <a:t> 2 </a:t>
                      </a:r>
                      <a:r>
                        <a:rPr lang="ru-RU" dirty="0">
                          <a:sym typeface="Symbol" panose="05050102010706020507" pitchFamily="18" charset="2"/>
                        </a:rPr>
                        <a:t>часа 30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9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7100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411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48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30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1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1500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25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 1 </a:t>
                      </a:r>
                      <a:r>
                        <a:rPr lang="ru-RU" dirty="0"/>
                        <a:t>секунды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1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18 минут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92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ym typeface="Symbol" panose="05050102010706020507" pitchFamily="18" charset="2"/>
                        </a:rPr>
                        <a:t> 850 дней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641452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E11B3D-00CF-420B-9FE9-5FE3C9CFD1F7}"/>
              </a:ext>
            </a:extLst>
          </p:cNvPr>
          <p:cNvSpPr/>
          <p:nvPr/>
        </p:nvSpPr>
        <p:spPr>
          <a:xfrm>
            <a:off x="711200" y="772954"/>
            <a:ext cx="111252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br>
              <a:rPr lang="ru-RU" sz="2400" b="0" cap="none" spc="0" dirty="0">
                <a:ln w="0"/>
                <a:solidFill>
                  <a:schemeClr val="tx1"/>
                </a:solidFill>
              </a:rPr>
            </a:br>
            <a:r>
              <a:rPr lang="ru-RU" sz="2400" b="0" cap="none" spc="0" dirty="0">
                <a:ln w="0"/>
                <a:solidFill>
                  <a:schemeClr val="tx1"/>
                </a:solidFill>
              </a:rPr>
              <a:t>Размер открытого текста – 1000 знаков.</a:t>
            </a:r>
          </a:p>
          <a:p>
            <a:pPr algn="just"/>
            <a:r>
              <a:rPr lang="ru-RU" sz="2400" dirty="0">
                <a:ln w="0"/>
              </a:rPr>
              <a:t>Оценочная функция – </a:t>
            </a:r>
            <a:r>
              <a:rPr lang="en-US" sz="2400" dirty="0">
                <a:ln w="0"/>
              </a:rPr>
              <a:t>DEAR SIRS</a:t>
            </a:r>
            <a:r>
              <a:rPr lang="ru-RU" sz="2400" dirty="0">
                <a:ln w="0"/>
              </a:rPr>
              <a:t>.</a:t>
            </a:r>
          </a:p>
          <a:p>
            <a:pPr algn="just"/>
            <a:r>
              <a:rPr lang="ru-RU" sz="2400" b="0" cap="none" spc="0" dirty="0">
                <a:ln w="0"/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048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предсказанием дополнения на  шифр в режиме CBC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CB9FFE-D202-4BA5-8722-8B8B70458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78" y="1771942"/>
            <a:ext cx="4966325" cy="390919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0122506-4C6A-45AA-91B3-0941C81DF792}"/>
              </a:ext>
            </a:extLst>
          </p:cNvPr>
          <p:cNvSpPr/>
          <p:nvPr/>
        </p:nvSpPr>
        <p:spPr>
          <a:xfrm>
            <a:off x="160867" y="3126372"/>
            <a:ext cx="67926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</a:rPr>
              <a:t>В исходный текст внедрена фамилия и имя:</a:t>
            </a:r>
          </a:p>
          <a:p>
            <a:pPr algn="just"/>
            <a:r>
              <a:rPr lang="en-US" sz="2400" dirty="0" err="1">
                <a:ln w="0"/>
              </a:rPr>
              <a:t>chernyakova_valeri</a:t>
            </a:r>
            <a:endParaRPr lang="en-US" sz="2400" dirty="0">
              <a:ln w="0"/>
            </a:endParaRPr>
          </a:p>
          <a:p>
            <a:pPr algn="just"/>
            <a:r>
              <a:rPr lang="en-US" sz="2400" dirty="0">
                <a:ln w="0"/>
              </a:rPr>
              <a:t>43 48 45 52 4e 59 41 4b 4f 56 41 5f 56 41 4c 45 52 49</a:t>
            </a:r>
            <a:endParaRPr lang="ru-RU" sz="24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152900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предсказанием дополнения на  шифр в режиме CBC</a:t>
            </a:r>
            <a:r>
              <a:rPr lang="en-US" dirty="0"/>
              <a:t>. 1 </a:t>
            </a:r>
            <a:r>
              <a:rPr lang="ru-RU" dirty="0"/>
              <a:t>фаза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96C381-DD85-4DC2-906B-11D437344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14" y="1912850"/>
            <a:ext cx="10012172" cy="442021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861B38E-C005-40A8-A5BF-64B2330442F9}"/>
              </a:ext>
            </a:extLst>
          </p:cNvPr>
          <p:cNvSpPr/>
          <p:nvPr/>
        </p:nvSpPr>
        <p:spPr>
          <a:xfrm>
            <a:off x="1089914" y="1279408"/>
            <a:ext cx="110236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</a:rPr>
              <a:t>Поиск допустимого дополнения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80014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предсказанием дополнения на  шифр в режиме CBC</a:t>
            </a:r>
            <a:r>
              <a:rPr lang="en-US" dirty="0"/>
              <a:t>. 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фаза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1B6CA9-D0D9-4938-8572-63C61FDAE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2110405"/>
            <a:ext cx="9812119" cy="451548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24744E9-4883-4D3F-A343-5F9D00173699}"/>
              </a:ext>
            </a:extLst>
          </p:cNvPr>
          <p:cNvSpPr/>
          <p:nvPr/>
        </p:nvSpPr>
        <p:spPr>
          <a:xfrm>
            <a:off x="1189940" y="1279408"/>
            <a:ext cx="981211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</a:rPr>
              <a:t>Поиск первого байта дополнения -</a:t>
            </a:r>
            <a:r>
              <a:rPr lang="en-US" sz="2400" dirty="0">
                <a:ln w="0"/>
              </a:rPr>
              <a:t>&gt; </a:t>
            </a:r>
            <a:r>
              <a:rPr lang="ru-RU" sz="2400" dirty="0">
                <a:ln w="0"/>
              </a:rPr>
              <a:t>определение допустимой длины дополнения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6085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Атака предсказанием дополнения на  шифр в режиме CBC</a:t>
            </a:r>
            <a:r>
              <a:rPr lang="en-US" dirty="0"/>
              <a:t>. </a:t>
            </a:r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фаза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91A7BC-1B1B-49F3-8232-4EBE69DFA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61" y="2007374"/>
            <a:ext cx="10050278" cy="4458322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91ED481-D28F-4F04-A8D8-4EBA17998454}"/>
              </a:ext>
            </a:extLst>
          </p:cNvPr>
          <p:cNvSpPr/>
          <p:nvPr/>
        </p:nvSpPr>
        <p:spPr>
          <a:xfrm>
            <a:off x="1070861" y="1350976"/>
            <a:ext cx="98121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</a:rPr>
              <a:t>Расшифровка сообщения по байтам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A61210-1F69-4A0C-8BD6-DBBC5F3E1900}"/>
              </a:ext>
            </a:extLst>
          </p:cNvPr>
          <p:cNvSpPr txBox="1"/>
          <p:nvPr/>
        </p:nvSpPr>
        <p:spPr>
          <a:xfrm>
            <a:off x="3048000" y="30084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656565"/>
                </a:solidFill>
                <a:effectLst/>
                <a:latin typeface="Century Gothic" panose="020B0502020202020204" pitchFamily="34" charset="0"/>
              </a:rPr>
              <a:t> атаке предсказанием дополнения на  шифр  AES  в режиме CBC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61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AES. </a:t>
            </a:r>
            <a:r>
              <a:rPr lang="ru-RU" dirty="0"/>
              <a:t>Схема действия нарушителя при атаке по дополнению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E8F78D-9DC5-4CBD-8779-19044267B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67" y="1295400"/>
            <a:ext cx="6371066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65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791" y="2395538"/>
            <a:ext cx="6466418" cy="20669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Шифр «Кузнечик»</a:t>
            </a:r>
          </a:p>
        </p:txBody>
      </p:sp>
    </p:spTree>
    <p:extLst>
      <p:ext uri="{BB962C8B-B14F-4D97-AF65-F5344CB8AC3E}">
        <p14:creationId xmlns:p14="http://schemas.microsoft.com/office/powerpoint/2010/main" val="328528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5026-4F89-445B-AA2F-0AC683DC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5695"/>
            <a:ext cx="12191999" cy="55181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Повысить компетенции в работе с методами симметричного шифрования: </a:t>
            </a:r>
            <a:r>
              <a:rPr lang="en-US" dirty="0"/>
              <a:t>AES</a:t>
            </a:r>
            <a:r>
              <a:rPr lang="ru-RU" dirty="0"/>
              <a:t> и Кузнечик. Исследовать на практике режимы работы данных шифров.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Задачи: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преобразования </a:t>
            </a:r>
            <a:r>
              <a:rPr lang="en-US" dirty="0"/>
              <a:t>AES</a:t>
            </a:r>
            <a:endParaRPr lang="ru-RU" dirty="0"/>
          </a:p>
          <a:p>
            <a:pPr algn="just">
              <a:lnSpc>
                <a:spcPct val="100000"/>
              </a:lnSpc>
            </a:pPr>
            <a:r>
              <a:rPr lang="ru-RU" dirty="0"/>
              <a:t>Исследовать криптостойкость </a:t>
            </a:r>
            <a:r>
              <a:rPr lang="en-US" dirty="0"/>
              <a:t>AES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действия нарушителя при атаке с предсказанием дополнения </a:t>
            </a:r>
            <a:r>
              <a:rPr lang="en-US" dirty="0"/>
              <a:t>AES CBC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алгоритм развертывания ключа шифра Кузнечик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раундовые преобразования шифра Кузнечик</a:t>
            </a:r>
          </a:p>
        </p:txBody>
      </p:sp>
    </p:spTree>
    <p:extLst>
      <p:ext uri="{BB962C8B-B14F-4D97-AF65-F5344CB8AC3E}">
        <p14:creationId xmlns:p14="http://schemas.microsoft.com/office/powerpoint/2010/main" val="1001605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442267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Изучить алгоритм развертывания ключа шифра Кузнечик с помощью приложения ЛИТОРЕЯ.  В качестве секретного ключа выбрать использованный в п. 1,  В качестве  материала для итерационного ключа выбрать  константу N+2, где N - последняя цифра в номере студенческого  билета.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Изучить раундовые преобразования шифра Кузнечик с помощью приложения ЛИТОРЕЯ.  В качестве блока данных и секретного ключа выбрать использованные в п. 1. а в качестве  эталонного раунда - раунд с номером  N+2, где N - последняя цифра в номере студенческого  билета.</a:t>
            </a:r>
          </a:p>
        </p:txBody>
      </p:sp>
    </p:spTree>
    <p:extLst>
      <p:ext uri="{BB962C8B-B14F-4D97-AF65-F5344CB8AC3E}">
        <p14:creationId xmlns:p14="http://schemas.microsoft.com/office/powerpoint/2010/main" val="3672068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4422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dirty="0"/>
              <a:t>Открытый текст </a:t>
            </a:r>
            <a:r>
              <a:rPr lang="en-US" sz="2400" dirty="0"/>
              <a:t>M = “</a:t>
            </a:r>
            <a:r>
              <a:rPr lang="en-US" sz="2400" dirty="0" err="1"/>
              <a:t>chernyakova_valeria</a:t>
            </a:r>
            <a:r>
              <a:rPr lang="en-US" sz="2400" dirty="0"/>
              <a:t>”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dirty="0"/>
              <a:t>Ключ </a:t>
            </a:r>
            <a:r>
              <a:rPr lang="en-US" sz="2400" dirty="0"/>
              <a:t>K = “1304_alekseevna”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dirty="0"/>
              <a:t>Байтовое представление: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M16 = 63 68 65 72 6e 79 61 6b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K16 = 31 33 30 34 5f 61 6c 65 6b 73 65 65 76 6e 61 00</a:t>
            </a:r>
          </a:p>
        </p:txBody>
      </p:sp>
    </p:spTree>
    <p:extLst>
      <p:ext uri="{BB962C8B-B14F-4D97-AF65-F5344CB8AC3E}">
        <p14:creationId xmlns:p14="http://schemas.microsoft.com/office/powerpoint/2010/main" val="3548468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Развертывание ключа. Итерация 9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F081F8B5-026D-477F-B132-8D2DCFDD3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30" y="1235399"/>
            <a:ext cx="7347403" cy="5300867"/>
          </a:xfrm>
        </p:spPr>
      </p:pic>
    </p:spTree>
    <p:extLst>
      <p:ext uri="{BB962C8B-B14F-4D97-AF65-F5344CB8AC3E}">
        <p14:creationId xmlns:p14="http://schemas.microsoft.com/office/powerpoint/2010/main" val="2840010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ЛИТОРЕЯ</a:t>
            </a:r>
            <a:r>
              <a:rPr lang="en-US" dirty="0"/>
              <a:t>.</a:t>
            </a:r>
            <a:r>
              <a:rPr lang="ru-RU" dirty="0"/>
              <a:t> Развертывание ключа. Раунд 9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8DA86A91-CC3D-49E7-86F8-0C4B9A003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566" y="1357243"/>
            <a:ext cx="7026868" cy="5116053"/>
          </a:xfrm>
        </p:spPr>
      </p:pic>
    </p:spTree>
    <p:extLst>
      <p:ext uri="{BB962C8B-B14F-4D97-AF65-F5344CB8AC3E}">
        <p14:creationId xmlns:p14="http://schemas.microsoft.com/office/powerpoint/2010/main" val="20394500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Шифрование. Раунд 8</a:t>
            </a: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A5115D06-9FE1-4166-8799-1C7249111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1" y="1123710"/>
            <a:ext cx="7629837" cy="550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09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ЛИТОРЕЯ. Шифрование. Раунд 8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BFD4DF4-F1BF-4AE4-837E-15F0E8DE4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18" t="25757" r="15608" b="12368"/>
          <a:stretch/>
        </p:blipFill>
        <p:spPr>
          <a:xfrm>
            <a:off x="2439390" y="1444467"/>
            <a:ext cx="7313219" cy="4896008"/>
          </a:xfrm>
        </p:spPr>
      </p:pic>
    </p:spTree>
    <p:extLst>
      <p:ext uri="{BB962C8B-B14F-4D97-AF65-F5344CB8AC3E}">
        <p14:creationId xmlns:p14="http://schemas.microsoft.com/office/powerpoint/2010/main" val="99647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8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125"/>
            <a:ext cx="12192000" cy="63098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000" u="sng" dirty="0"/>
              <a:t>Изучен шифр </a:t>
            </a:r>
            <a:r>
              <a:rPr lang="en-US" sz="2000" u="sng" dirty="0"/>
              <a:t>AES </a:t>
            </a:r>
            <a:r>
              <a:rPr lang="ru-RU" sz="2000" u="sng" dirty="0"/>
              <a:t>и выявлены следующие характеристики: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Блоковый симметричный шифр, размер блока 128 бит. Шифр основан на подстановочно-перестановочной сети. Количество раундов следующее:</a:t>
            </a:r>
          </a:p>
          <a:p>
            <a:pPr lvl="1" algn="just">
              <a:lnSpc>
                <a:spcPct val="120000"/>
              </a:lnSpc>
            </a:pPr>
            <a:r>
              <a:rPr lang="ru-RU" sz="2000" dirty="0"/>
              <a:t>10 для 128-битного ключа</a:t>
            </a:r>
          </a:p>
          <a:p>
            <a:pPr lvl="1" algn="just">
              <a:lnSpc>
                <a:spcPct val="120000"/>
              </a:lnSpc>
            </a:pPr>
            <a:r>
              <a:rPr lang="ru-RU" sz="2000" dirty="0"/>
              <a:t>12 для 192-битного ключа</a:t>
            </a:r>
          </a:p>
          <a:p>
            <a:pPr lvl="1" algn="just">
              <a:lnSpc>
                <a:spcPct val="120000"/>
              </a:lnSpc>
            </a:pPr>
            <a:r>
              <a:rPr lang="ru-RU" sz="2000" dirty="0"/>
              <a:t>14 для 256-битного ключа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000" u="sng" dirty="0"/>
              <a:t>Исследована криптостойкость шифра AES и выявлено следующее: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Как шифрование, так и дешифрование AES распараллеливаемо. Благодаря этому атака грубой силы с использование большего количества ядер более эффективна.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Облегчить взлом может использование в качестве оценочной функции части выражения исходного текста (вместо энтропии) и знание части ключа.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Для шифра AES в режиме работы CBC была проведена атака с предсказанием дополнения в среде CrypTool2. Данная атака позволила достаточно быстро расшифровать один из блоков сообщения без знания самого ключа шифрования.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79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8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Заключение. Продолжение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48125"/>
            <a:ext cx="12192000" cy="63098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000" u="sng" dirty="0"/>
              <a:t>Изучен шифр Кузнечик</a:t>
            </a:r>
            <a:r>
              <a:rPr lang="en-US" sz="2000" u="sng" dirty="0"/>
              <a:t> </a:t>
            </a:r>
            <a:r>
              <a:rPr lang="ru-RU" sz="2000" u="sng" dirty="0"/>
              <a:t>и выявлены следующие характеристики: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Симметричный блочный шифр, длина ключа – 256 бит, размер блока – 128 бит. 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В основе алгоритма - SP-сеть из 10 раундов, в последнем раунде осуществляется только сложение с раундовым ключом, - и сеть </a:t>
            </a:r>
            <a:r>
              <a:rPr lang="ru-RU" sz="2000" dirty="0" err="1"/>
              <a:t>Фейстеля</a:t>
            </a:r>
            <a:r>
              <a:rPr lang="ru-RU" sz="2000" dirty="0"/>
              <a:t> с 32 раундами для развертывания ключа.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ru-RU" sz="2000" dirty="0"/>
          </a:p>
          <a:p>
            <a:pPr marL="0" indent="0" algn="just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3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1C6A1-18BB-46F9-A2A6-8816074E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649" y="2395538"/>
            <a:ext cx="5600701" cy="2066924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/>
              <a:t>Шифр «</a:t>
            </a:r>
            <a:r>
              <a:rPr lang="en-US" sz="6000" b="1" dirty="0"/>
              <a:t>AES</a:t>
            </a:r>
            <a:r>
              <a:rPr lang="ru-RU" sz="6000" b="1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46476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630"/>
            <a:ext cx="10515600" cy="5881370"/>
          </a:xfrm>
        </p:spPr>
        <p:txBody>
          <a:bodyPr>
            <a:normAutofit fontScale="55000" lnSpcReduction="2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Изучить преобразования шифра </a:t>
            </a:r>
            <a:r>
              <a:rPr lang="en-US" sz="2500" dirty="0"/>
              <a:t> </a:t>
            </a:r>
            <a:r>
              <a:rPr lang="ru-RU" sz="2500" dirty="0"/>
              <a:t>AES с помощью демонстрационного приложения</a:t>
            </a:r>
            <a:r>
              <a:rPr lang="en-US" sz="2500" dirty="0"/>
              <a:t>.</a:t>
            </a:r>
            <a:endParaRPr lang="ru-RU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Выполнить вручную преобразования для одного раунда и вычисление</a:t>
            </a:r>
            <a:r>
              <a:rPr lang="en-US" sz="2500" dirty="0"/>
              <a:t> </a:t>
            </a:r>
            <a:r>
              <a:rPr lang="ru-RU" sz="2500" dirty="0"/>
              <a:t>раундового ключа при следующих исходных данных: а) открытый текст – свои </a:t>
            </a:r>
            <a:r>
              <a:rPr lang="ru-RU" sz="2500" dirty="0" err="1"/>
              <a:t>фамилия_имя</a:t>
            </a:r>
            <a:r>
              <a:rPr lang="ru-RU" sz="2500" dirty="0"/>
              <a:t> (транслитерация латиницей); б) ключ – номер </a:t>
            </a:r>
            <a:r>
              <a:rPr lang="ru-RU" sz="2500" dirty="0" err="1"/>
              <a:t>группы_отчество</a:t>
            </a:r>
            <a:r>
              <a:rPr lang="ru-RU" sz="25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Проверить полученные результаты с помощью приложения</a:t>
            </a:r>
            <a:r>
              <a:rPr lang="en-US" sz="2500" dirty="0"/>
              <a:t> </a:t>
            </a:r>
            <a:r>
              <a:rPr lang="ru-RU" sz="2500" dirty="0"/>
              <a:t>инспектора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Найти и запустить шаблон атаки в </a:t>
            </a:r>
            <a:r>
              <a:rPr lang="ru-RU" sz="2500" dirty="0" err="1"/>
              <a:t>CrypTool</a:t>
            </a:r>
            <a:r>
              <a:rPr lang="ru-RU" sz="2500" dirty="0"/>
              <a:t> 2: AES Analysis </a:t>
            </a:r>
            <a:r>
              <a:rPr lang="ru-RU" sz="2500" dirty="0" err="1"/>
              <a:t>using</a:t>
            </a:r>
            <a:r>
              <a:rPr lang="ru-RU" sz="2500" dirty="0"/>
              <a:t> </a:t>
            </a:r>
            <a:r>
              <a:rPr lang="ru-RU" sz="2500" dirty="0" err="1"/>
              <a:t>Entropy</a:t>
            </a:r>
            <a:r>
              <a:rPr lang="ru-RU" sz="2500" dirty="0"/>
              <a:t>(2).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Выбрать открытый текст (примерно 1000 знаков) и загрузить его в шаблон.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Провести атаку «грубой силы», когда известно n – 2, n – 4, n – 6 байт секретного ключа, используя в качестве оценочной функции энтропию и за действовав 1 ядро процессора. Зафиксировать затраты времени.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Выполнить атаку повторно с средним и максимальным количеством процессорных ядер. Зафиксировать затраты времени. 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Сформировать текст со произвольным сообщением в формате «DEAR SIRS </a:t>
            </a:r>
            <a:r>
              <a:rPr lang="ru-RU" sz="2500" dirty="0" err="1"/>
              <a:t>message</a:t>
            </a:r>
            <a:r>
              <a:rPr lang="ru-RU" sz="2500" dirty="0"/>
              <a:t> THANKS» и загрузить его в шаблон. 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Провести атаку «грубой силы», когда известно n – 2, n – 4, n – 6 байт секретного ключа, используя в качестве оценочной функции словосочетание DEAR SIRS и </a:t>
            </a:r>
            <a:r>
              <a:rPr lang="ru-RU" sz="2500" dirty="0" err="1"/>
              <a:t>задействуя</a:t>
            </a:r>
            <a:r>
              <a:rPr lang="ru-RU" sz="2500" dirty="0"/>
              <a:t> 1 ядро процессора. Зафиксировать затраты времени. 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Выполнить атаку повторно со средним и максимальным количествами процессорных ядер. Зафиксировать затраты времени.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Найти и запустить шаблон атаки в </a:t>
            </a:r>
            <a:r>
              <a:rPr lang="ru-RU" sz="2500" dirty="0" err="1"/>
              <a:t>CrypTool</a:t>
            </a:r>
            <a:r>
              <a:rPr lang="ru-RU" sz="2500" dirty="0"/>
              <a:t> 2: </a:t>
            </a:r>
            <a:r>
              <a:rPr lang="ru-RU" sz="2500" dirty="0" err="1"/>
              <a:t>Padding</a:t>
            </a:r>
            <a:r>
              <a:rPr lang="ru-RU" sz="2500" dirty="0"/>
              <a:t> Oracle </a:t>
            </a:r>
            <a:r>
              <a:rPr lang="ru-RU" sz="2500" dirty="0" err="1"/>
              <a:t>Attack</a:t>
            </a:r>
            <a:r>
              <a:rPr lang="ru-RU" sz="2500" dirty="0"/>
              <a:t> </a:t>
            </a:r>
            <a:r>
              <a:rPr lang="ru-RU" sz="2500" dirty="0" err="1"/>
              <a:t>on</a:t>
            </a:r>
            <a:r>
              <a:rPr lang="ru-RU" sz="2500" dirty="0"/>
              <a:t> AES.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Подготовиться к атаке теоретически, т. е. изучить: а) комментарии к шаблону; б) действия атакующего злоумышленника.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Внедрить во второй блок исходного текста коды символов своего имени.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Выполнить 3 фазы атаки и сохранить итоговые скриншоты по окончании каждой фазы.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Убедиться, что атака удалась. 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5016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Исходные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783"/>
            <a:ext cx="10515600" cy="54422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 dirty="0"/>
              <a:t>Открытый текст</a:t>
            </a:r>
            <a:r>
              <a:rPr lang="en-US" sz="2400" dirty="0"/>
              <a:t>:</a:t>
            </a:r>
            <a:endParaRPr lang="ru-RU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M = </a:t>
            </a:r>
            <a:r>
              <a:rPr lang="en-US" sz="2400" dirty="0" err="1"/>
              <a:t>chernyak_valeria</a:t>
            </a:r>
            <a:endParaRPr lang="en-US" sz="2400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dirty="0"/>
              <a:t>Ключ (</a:t>
            </a:r>
            <a:r>
              <a:rPr lang="en-US" sz="2400" dirty="0"/>
              <a:t>64</a:t>
            </a:r>
            <a:r>
              <a:rPr lang="ru-RU" sz="2400" dirty="0"/>
              <a:t> бит):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K = 1304_allekseevna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 dirty="0"/>
              <a:t>Байтовое представление: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M</a:t>
            </a:r>
            <a:r>
              <a:rPr lang="en-US" sz="1200" dirty="0"/>
              <a:t>16</a:t>
            </a:r>
            <a:r>
              <a:rPr lang="en-US" sz="2400" dirty="0"/>
              <a:t> = 63 68 65 72 6e 79 61 6b 5f 76 61 6c 65 72 69 61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400" dirty="0"/>
              <a:t>K</a:t>
            </a:r>
            <a:r>
              <a:rPr lang="en-US" sz="1200" dirty="0"/>
              <a:t>16</a:t>
            </a:r>
            <a:r>
              <a:rPr lang="en-US" sz="2400" dirty="0"/>
              <a:t> = </a:t>
            </a:r>
            <a:r>
              <a:rPr lang="pt-BR" sz="2400" dirty="0"/>
              <a:t>31 33 30 34 5f 61 6c 6c 65 6b 73 65 65 76 6e 61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25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Ручные преобразования 1 раунда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13021B8-6291-4400-8449-86EC1996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033" y="976630"/>
            <a:ext cx="8017933" cy="5784628"/>
          </a:xfrm>
        </p:spPr>
      </p:pic>
    </p:spTree>
    <p:extLst>
      <p:ext uri="{BB962C8B-B14F-4D97-AF65-F5344CB8AC3E}">
        <p14:creationId xmlns:p14="http://schemas.microsoft.com/office/powerpoint/2010/main" val="114860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Ручные преобразования 1 раунда. Продолжение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A03E605-B140-44BE-8BEE-286C2AD2ED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881" y="976630"/>
            <a:ext cx="8036237" cy="5797834"/>
          </a:xfrm>
        </p:spPr>
      </p:pic>
    </p:spTree>
    <p:extLst>
      <p:ext uri="{BB962C8B-B14F-4D97-AF65-F5344CB8AC3E}">
        <p14:creationId xmlns:p14="http://schemas.microsoft.com/office/powerpoint/2010/main" val="22662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1925"/>
            <a:ext cx="12192000" cy="81470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Ручные преобразования 1 раунда. Конец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4CA7482-2BA6-4EA1-A495-2493996A5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79" y="1148491"/>
            <a:ext cx="7333642" cy="5290939"/>
          </a:xfrm>
        </p:spPr>
      </p:pic>
    </p:spTree>
    <p:extLst>
      <p:ext uri="{BB962C8B-B14F-4D97-AF65-F5344CB8AC3E}">
        <p14:creationId xmlns:p14="http://schemas.microsoft.com/office/powerpoint/2010/main" val="345685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en-US" dirty="0" err="1"/>
              <a:t>CrypTool</a:t>
            </a:r>
            <a:r>
              <a:rPr lang="en-US" dirty="0"/>
              <a:t> 2.</a:t>
            </a:r>
            <a:r>
              <a:rPr lang="ru-RU" dirty="0"/>
              <a:t> Ключ первого раунда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61AFF7-C017-4CD2-9BD7-A4BFD874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165" y="1193833"/>
            <a:ext cx="8575670" cy="518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98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1094</Words>
  <Application>Microsoft Office PowerPoint</Application>
  <PresentationFormat>Широкоэкранный</PresentationFormat>
  <Paragraphs>154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Symbol</vt:lpstr>
      <vt:lpstr>Тема Office</vt:lpstr>
      <vt:lpstr>Лабораторная работа № 5 Изучение шифров AES, Кузнечик</vt:lpstr>
      <vt:lpstr>Цель работы</vt:lpstr>
      <vt:lpstr>Шифр «AES»</vt:lpstr>
      <vt:lpstr>Задание</vt:lpstr>
      <vt:lpstr>Исходные данные</vt:lpstr>
      <vt:lpstr>Ручные преобразования 1 раунда</vt:lpstr>
      <vt:lpstr>Ручные преобразования 1 раунда. Продолжение</vt:lpstr>
      <vt:lpstr>Ручные преобразования 1 раунда. Конец</vt:lpstr>
      <vt:lpstr>CrypTool 2. Ключ первого раунда</vt:lpstr>
      <vt:lpstr>CrypTool 2. Матрица состояния после 1 раунда</vt:lpstr>
      <vt:lpstr>AES. Атака грубой силы</vt:lpstr>
      <vt:lpstr>AES. Атака грубой силы. Энтропия</vt:lpstr>
      <vt:lpstr>AES. Атака грубой силы. DEAR SIRS</vt:lpstr>
      <vt:lpstr>AES. Атака предсказанием дополнения на  шифр в режиме CBC</vt:lpstr>
      <vt:lpstr>AES. Атака предсказанием дополнения на  шифр в режиме CBC. 1 фаза</vt:lpstr>
      <vt:lpstr>AES. Атака предсказанием дополнения на  шифр в режиме CBC. 2 фаза</vt:lpstr>
      <vt:lpstr>AES. Атака предсказанием дополнения на  шифр в режиме CBC. 3 фаза</vt:lpstr>
      <vt:lpstr>AES. Схема действия нарушителя при атаке по дополнению</vt:lpstr>
      <vt:lpstr>Шифр «Кузнечик»</vt:lpstr>
      <vt:lpstr>Задание</vt:lpstr>
      <vt:lpstr>Исходные данные</vt:lpstr>
      <vt:lpstr>Развертывание ключа. Итерация 9</vt:lpstr>
      <vt:lpstr>ЛИТОРЕЯ. Развертывание ключа. Раунд 9</vt:lpstr>
      <vt:lpstr>Шифрование. Раунд 8</vt:lpstr>
      <vt:lpstr>ЛИТОРЕЯ. Шифрование. Раунд 8</vt:lpstr>
      <vt:lpstr>Заключение</vt:lpstr>
      <vt:lpstr>Заключение. Продолжение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Изучение классических шифров</dc:title>
  <dc:creator>Lera Chernyakova</dc:creator>
  <cp:lastModifiedBy>Lera Chernyakova</cp:lastModifiedBy>
  <cp:revision>140</cp:revision>
  <dcterms:created xsi:type="dcterms:W3CDTF">2024-09-08T13:06:25Z</dcterms:created>
  <dcterms:modified xsi:type="dcterms:W3CDTF">2024-10-27T21:12:08Z</dcterms:modified>
</cp:coreProperties>
</file>