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18" r:id="rId5"/>
    <p:sldId id="319" r:id="rId6"/>
    <p:sldId id="352" r:id="rId7"/>
    <p:sldId id="353" r:id="rId8"/>
    <p:sldId id="354" r:id="rId9"/>
    <p:sldId id="355" r:id="rId10"/>
    <p:sldId id="356" r:id="rId11"/>
    <p:sldId id="357" r:id="rId12"/>
    <p:sldId id="359" r:id="rId13"/>
    <p:sldId id="358" r:id="rId14"/>
    <p:sldId id="30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ra Chernyakova" initials="LC" lastIdx="2" clrIdx="0">
    <p:extLst>
      <p:ext uri="{19B8F6BF-5375-455C-9EA6-DF929625EA0E}">
        <p15:presenceInfo xmlns:p15="http://schemas.microsoft.com/office/powerpoint/2012/main" userId="c9f3f5ca67f8ae2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C1CDC5-0502-4FD6-AECC-C979470D8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1D20D9-15AB-414D-8033-950AEC5A7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E10F3-9ABF-42FC-9631-7FACC0655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8DD19E-A16D-41EB-9245-5116288C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F01F9B-387F-4474-ACB2-393AF109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845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747CD-8E15-48FE-96F9-AEC483608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01194A-AD77-4385-86DA-4BF2E5007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58EE2F-DB4F-4582-B456-468CF925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E9E83-B462-4406-84F3-E0FE91714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67D97B-825C-4A7A-8A12-4056EA37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7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6FFAF4-B430-4972-BBAA-3C6B22FBE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0F78EC-5EB6-4269-90E3-FAFB79403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4F0F9B-1237-47D5-BC04-3B6CB35D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274449-CCF8-4E9B-AEFD-763B31A51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5868A-03C9-435A-98D6-18EB45A0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5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5D635-E268-480B-8953-D7EBEB85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E3A59E-7B95-4983-953F-770F0D18F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695C1-1888-4565-A4DA-939E0BF4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45133-3A8F-4373-A174-3ADB4BA07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11743D-A274-4163-B59A-79C01144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6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A85EF-02E6-4D71-90B6-78C46F40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E4F246-899E-4F76-9FBD-D45CF230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082D8D-0950-41FB-88FA-77BDB9A6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C9450A-4B48-4D8E-9B3B-28FC3FA7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7D99D1-B268-4D94-8D0D-B56A7D07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25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8F3FB9-E812-4558-AF2F-87BC9A02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0E5B1-7197-4218-A179-88A90E8867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9C247A-EC24-41E5-B97B-F9CF44542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154B09C-52D3-4DBC-8716-31EE39FC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E5028A-136F-44D4-AAB1-0FB13A54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DBC7B2-BD1D-4BFF-8238-8FAD2E8F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573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1161B-F628-4E0B-9FE0-62F3F128F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3E3E73-A681-4DAB-8155-5DA0504FC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4A2976-31A5-4021-BF2E-C1BFEEC7D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04B21C-8120-4E1E-9D6C-08FDF7EFA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467C3E3-6E9F-4B55-B4B8-9F2D22CE5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8FD6E2A-8CF4-4F8E-8006-89C40865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30C45DD-03CB-4F83-B62E-F73CDF5F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DE41B85-5DB4-4F2F-9333-3F2CBDBA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346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62D80-E8D5-4045-9BE4-E42AD09F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743DD1-9A25-4CCE-9AC2-FA65DA39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743B73-F029-41FF-9138-C6BAC9E6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16B2CB-5B65-4FF0-A65D-C753BB18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08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95E5DF1-3475-4825-ADFA-D77CA185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7C90076-E1AC-4C28-8EEC-25ADE7DC3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48F194-A631-4E69-AA6E-AAE79F7C3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166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B88DE-C8C3-4AD5-9A47-DF035092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DE5EC9-EA9A-49C6-A112-E3916506B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AB82FB-B1E9-4695-904F-1E2098926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6C8A56-DA62-4AB9-97E9-8FCEEDB7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68C015-237D-4D58-884B-C9423FAF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574D61-C2E6-4D62-BB6F-5B2E3998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36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B2E57F-10B5-4491-B7F8-49F2C30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DF46973-CABB-4B4C-9C4C-100D7AE28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A45C56-9A60-49AB-B3CA-E592D64D2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CD5A95-7DC6-4E8B-8186-6F27073B0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1A2A7D-C950-43B8-9B1B-76B7755F2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F2F8FB-962A-4DAF-852E-7ED7297BE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472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D8DBE-3D25-440E-927C-151BF81E4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A630CD-8EC5-4EA1-A33D-317992060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B309A-6E7F-4A07-842D-A6B94499F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39433-4D1B-45A7-AD53-D2D8E9C5ED03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B13922-09B7-46C3-B37E-2F219CE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260642-5031-44F5-9A9F-DE4E3E5F4D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3A67A-E715-4630-AD45-63A179A8EC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268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DBE05F-8D83-492C-9A24-D420B416D0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2388945"/>
            <a:ext cx="9144000" cy="1107981"/>
          </a:xfrm>
        </p:spPr>
        <p:txBody>
          <a:bodyPr>
            <a:normAutofit/>
          </a:bodyPr>
          <a:lstStyle/>
          <a:p>
            <a:r>
              <a:rPr lang="ru-RU" sz="2800" dirty="0"/>
              <a:t>Лабораторная работа № </a:t>
            </a:r>
            <a:r>
              <a:rPr lang="en-US" sz="2800" dirty="0"/>
              <a:t>6</a:t>
            </a:r>
            <a:br>
              <a:rPr lang="ru-RU" dirty="0"/>
            </a:br>
            <a:r>
              <a:rPr lang="ru-RU" sz="4400" b="1" dirty="0"/>
              <a:t>Изучение алгоритмов хэширования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15C2CE-F204-47BB-971C-6A88652E7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95250"/>
            <a:ext cx="9144000" cy="833718"/>
          </a:xfrm>
        </p:spPr>
        <p:txBody>
          <a:bodyPr/>
          <a:lstStyle/>
          <a:p>
            <a:r>
              <a:rPr lang="ru-RU" dirty="0"/>
              <a:t>Санкт-Петербургский государственный электротехнический университет «ЛЭТИ» им. В.И. Ульянова (Ленина) 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8C6CBC20-8B8A-4D67-9901-310FDB990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70746"/>
              </p:ext>
            </p:extLst>
          </p:nvPr>
        </p:nvGraphicFramePr>
        <p:xfrm>
          <a:off x="2141069" y="4956904"/>
          <a:ext cx="790985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52257">
                  <a:extLst>
                    <a:ext uri="{9D8B030D-6E8A-4147-A177-3AD203B41FA5}">
                      <a16:colId xmlns:a16="http://schemas.microsoft.com/office/drawing/2014/main" val="117273924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747292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Студент:  ___________________________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Чернякова Валерия, группа 1304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0516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Руководитель:  ______________________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Племянников А.К., доцент каф. ИБ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26907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E04402-0F46-4D3D-ACC0-C1A763486BE6}"/>
              </a:ext>
            </a:extLst>
          </p:cNvPr>
          <p:cNvSpPr txBox="1"/>
          <p:nvPr/>
        </p:nvSpPr>
        <p:spPr>
          <a:xfrm>
            <a:off x="5047091" y="6327304"/>
            <a:ext cx="2097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Санкт-Петербург 2024</a:t>
            </a:r>
          </a:p>
        </p:txBody>
      </p:sp>
    </p:spTree>
    <p:extLst>
      <p:ext uri="{BB962C8B-B14F-4D97-AF65-F5344CB8AC3E}">
        <p14:creationId xmlns:p14="http://schemas.microsoft.com/office/powerpoint/2010/main" val="3244752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3"/>
            <a:ext cx="12192000" cy="81470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</a:t>
            </a:r>
            <a:r>
              <a:rPr lang="ru-RU" sz="4400" dirty="0"/>
              <a:t>лгоритм  вычисления код аутентификации сообщения HMAC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AB5163-6513-429E-94CB-9A0709A3D4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90" t="14509"/>
          <a:stretch/>
        </p:blipFill>
        <p:spPr>
          <a:xfrm>
            <a:off x="3580007" y="1380564"/>
            <a:ext cx="5031985" cy="53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7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573"/>
            <a:ext cx="12192000" cy="81470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/>
              <a:t>Вычисление кода аутентификации сообщения HMAC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5C7AC4-FA8E-4639-9B13-46216EDD2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53" y="984569"/>
            <a:ext cx="9985493" cy="57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973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78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983"/>
            <a:ext cx="10515600" cy="5881370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Сформировать два текста на английском языке – истинный и фальсифицированный. Сохранить тексты в файлах формата .</a:t>
            </a:r>
            <a:r>
              <a:rPr lang="ru-RU" sz="2500" dirty="0" err="1"/>
              <a:t>txt</a:t>
            </a:r>
            <a:r>
              <a:rPr lang="ru-RU" sz="2500" dirty="0"/>
              <a:t>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Утилитой Analysis –&gt; </a:t>
            </a:r>
            <a:r>
              <a:rPr lang="ru-RU" sz="2500" dirty="0" err="1"/>
              <a:t>Attack</a:t>
            </a:r>
            <a:r>
              <a:rPr lang="ru-RU" sz="2500" dirty="0"/>
              <a:t> </a:t>
            </a:r>
            <a:r>
              <a:rPr lang="ru-RU" sz="2500" dirty="0" err="1"/>
              <a:t>on</a:t>
            </a:r>
            <a:r>
              <a:rPr lang="ru-RU" sz="2500" dirty="0"/>
              <a:t> </a:t>
            </a:r>
            <a:r>
              <a:rPr lang="ru-RU" sz="2500" dirty="0" err="1"/>
              <a:t>the</a:t>
            </a:r>
            <a:r>
              <a:rPr lang="ru-RU" sz="2500" dirty="0"/>
              <a:t> </a:t>
            </a:r>
            <a:r>
              <a:rPr lang="ru-RU" sz="2500" dirty="0" err="1"/>
              <a:t>hash</a:t>
            </a:r>
            <a:r>
              <a:rPr lang="ru-RU" sz="2500" dirty="0"/>
              <a:t> </a:t>
            </a:r>
            <a:r>
              <a:rPr lang="ru-RU" sz="2500" dirty="0" err="1"/>
              <a:t>value</a:t>
            </a:r>
            <a:r>
              <a:rPr lang="ru-RU" sz="2500" dirty="0"/>
              <a:t>... модифицировать сообщения для получения одинакового дайджеста. В качестве метода модификации выбрать </a:t>
            </a:r>
            <a:r>
              <a:rPr lang="ru-RU" sz="2500" dirty="0" err="1"/>
              <a:t>Attach</a:t>
            </a:r>
            <a:r>
              <a:rPr lang="ru-RU" sz="2500" dirty="0"/>
              <a:t> </a:t>
            </a:r>
            <a:r>
              <a:rPr lang="ru-RU" sz="2500" dirty="0" err="1"/>
              <a:t>characters</a:t>
            </a:r>
            <a:r>
              <a:rPr lang="ru-RU" sz="2500" dirty="0"/>
              <a:t> –&gt; </a:t>
            </a:r>
            <a:r>
              <a:rPr lang="ru-RU" sz="2500" dirty="0" err="1"/>
              <a:t>Printable</a:t>
            </a:r>
            <a:r>
              <a:rPr lang="ru-RU" sz="2500" dirty="0"/>
              <a:t> </a:t>
            </a:r>
            <a:r>
              <a:rPr lang="ru-RU" sz="2500" dirty="0" err="1"/>
              <a:t>characters</a:t>
            </a:r>
            <a:r>
              <a:rPr lang="ru-RU" sz="2500" dirty="0"/>
              <a:t>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Проверить, что дайджесты сообщений действительно совпадают с заданной точностью.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Сохранить исходные тексты, итоговые тексты и статистику атаки для отчета.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Зафиксировать временную сложность атаки для 8, 16, 32, 40, 48, … бит совпадающих частей дайджестов.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26034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4678"/>
            <a:ext cx="12192000" cy="81470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Атака дополнительной коллизии  на хэш-функцию</a:t>
            </a:r>
            <a:r>
              <a:rPr lang="en-US" dirty="0"/>
              <a:t> </a:t>
            </a:r>
            <a:r>
              <a:rPr lang="ru-RU" dirty="0"/>
              <a:t>MD5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326B4531-5F9B-42DC-A406-6EAB031FD6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478689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870351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58414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466463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66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бит совпадающих частей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Кол-во бит совпадающих частей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018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 ч 35 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79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1.1 дня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32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 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17 дней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45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 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272 дня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85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17.07 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67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ru-RU" dirty="0"/>
                        <a:t>м 33.2 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200 лет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586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82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933"/>
            <a:ext cx="10515600" cy="54812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85192"/>
            <a:ext cx="12192000" cy="607280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ru-RU" sz="2000" dirty="0"/>
              <a:t>Исследован лавинный эффект в результате операций преобразования исходного текста для хэш-функций </a:t>
            </a:r>
            <a:r>
              <a:rPr lang="en-US" sz="2000" dirty="0"/>
              <a:t>MD5, SHA-1, SHA-256, SHA-512.</a:t>
            </a:r>
            <a:r>
              <a:rPr lang="ru-RU" sz="2000" dirty="0"/>
              <a:t> В среднем значение лавинного эффекта для всех функций составило 50%, то есть</a:t>
            </a:r>
            <a:r>
              <a:rPr lang="en-US" sz="2000" dirty="0"/>
              <a:t> </a:t>
            </a:r>
            <a:r>
              <a:rPr lang="ru-RU" sz="2000" dirty="0"/>
              <a:t>при изменении одного бита во входных данных примерно половина битов в выходном хэше изменится.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Изучен алгоритм работы функции перестановок </a:t>
            </a:r>
            <a:r>
              <a:rPr lang="en-US" sz="2000" dirty="0"/>
              <a:t>Keccak</a:t>
            </a:r>
            <a:r>
              <a:rPr lang="ru-RU" sz="2000" dirty="0"/>
              <a:t>(</a:t>
            </a:r>
            <a:r>
              <a:rPr lang="en-US" sz="2000" dirty="0"/>
              <a:t>SHA-3</a:t>
            </a:r>
            <a:r>
              <a:rPr lang="ru-RU" sz="2000" dirty="0"/>
              <a:t>)</a:t>
            </a:r>
            <a:r>
              <a:rPr lang="en-US" sz="2000" dirty="0"/>
              <a:t> </a:t>
            </a:r>
            <a:r>
              <a:rPr lang="ru-RU" sz="2000" dirty="0"/>
              <a:t>и исследован лавинный эффект. Среднее значение лавинного эффекта составило 55% </a:t>
            </a:r>
            <a:r>
              <a:rPr lang="en-US" sz="2000" dirty="0"/>
              <a:t>(</a:t>
            </a:r>
            <a:r>
              <a:rPr lang="ru-RU" sz="2000" dirty="0"/>
              <a:t>наивысший показатель</a:t>
            </a:r>
            <a:r>
              <a:rPr lang="en-US" sz="2000" dirty="0"/>
              <a:t>)</a:t>
            </a:r>
            <a:r>
              <a:rPr lang="ru-RU" sz="20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Изучен алгоритм работы функции диверсификации ключа PBKDF-1</a:t>
            </a:r>
            <a:r>
              <a:rPr lang="en-US" sz="2000" dirty="0"/>
              <a:t>. </a:t>
            </a:r>
            <a:r>
              <a:rPr lang="ru-RU" sz="2000" dirty="0"/>
              <a:t>Основное свойство алгоритма PBKDF1</a:t>
            </a:r>
            <a:r>
              <a:rPr lang="en-US" sz="2000" dirty="0"/>
              <a:t> </a:t>
            </a:r>
            <a:r>
              <a:rPr lang="ru-RU" sz="2000" dirty="0"/>
              <a:t>заключается в использовании пароля и случайной соли для генерации</a:t>
            </a:r>
            <a:r>
              <a:rPr lang="en-US" sz="2000" dirty="0"/>
              <a:t> </a:t>
            </a:r>
            <a:r>
              <a:rPr lang="ru-RU" sz="2000" dirty="0"/>
              <a:t>ключа. Был получен симметричный ключ из персонального пароля ФИО и дата рождения: </a:t>
            </a:r>
            <a:r>
              <a:rPr lang="en-US" sz="2000" dirty="0"/>
              <a:t>ChernyakovaValeriaAlekseevna_27082003 </a:t>
            </a:r>
            <a:r>
              <a:rPr lang="ru-RU" sz="2000" dirty="0"/>
              <a:t>и </a:t>
            </a:r>
            <a:r>
              <a:rPr lang="pt-BR" sz="2000" dirty="0"/>
              <a:t>FF C6 3F 56 A7 CB 42 21 9E FE C5 94 2B D3 2A 5E 76 4A 51 C0</a:t>
            </a:r>
            <a:r>
              <a:rPr lang="ru-RU" sz="2000" dirty="0"/>
              <a:t>.</a:t>
            </a:r>
            <a:endParaRPr lang="pt-BR" sz="2000" dirty="0"/>
          </a:p>
          <a:p>
            <a:pPr algn="just">
              <a:lnSpc>
                <a:spcPct val="120000"/>
              </a:lnSpc>
            </a:pPr>
            <a:r>
              <a:rPr lang="ru-RU" sz="2000" dirty="0"/>
              <a:t>Изучен  алгоритм  вычисления код аутентификации сообщения HMAC. Основное свойство алгоритма это использование хэш-функции в сочетании с секретным ключом для проверки целостности и аутентичности данных.</a:t>
            </a:r>
          </a:p>
          <a:p>
            <a:pPr algn="just">
              <a:lnSpc>
                <a:spcPct val="120000"/>
              </a:lnSpc>
            </a:pPr>
            <a:r>
              <a:rPr lang="ru-RU" sz="2000" dirty="0"/>
              <a:t>Провести атаку дополнительной коллизии  на хэш-функцию  MD5. С увеличением количества совпадающих битов в дайджестах хэш-функции MD5 время выполнения атаки возрастает, так как требуется больше вычислений для нахождения подходящих входных данных.</a:t>
            </a:r>
            <a:endParaRPr lang="en-US" sz="2000" dirty="0"/>
          </a:p>
          <a:p>
            <a:pPr algn="just">
              <a:lnSpc>
                <a:spcPct val="120000"/>
              </a:lnSpc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507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AB04B-6F84-44C5-AE91-DF9A3F13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877095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AE5026-4F89-445B-AA2F-0AC683DC5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5695"/>
            <a:ext cx="12191999" cy="551815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Повысить компетенции в работе с алгоритмами хэширования.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ru-RU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Задачи: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Оценить лавинный эффект хэш-функций;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Изучить алгоритм работы функции перестановок </a:t>
            </a:r>
            <a:r>
              <a:rPr lang="en-US" dirty="0"/>
              <a:t>Keccak;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Изучить алгоритм работы функции диверсификации ключа;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Изучить алгоритм вычисления кода аутентификации сообщения;</a:t>
            </a:r>
          </a:p>
          <a:p>
            <a:pPr algn="just">
              <a:lnSpc>
                <a:spcPct val="100000"/>
              </a:lnSpc>
            </a:pPr>
            <a:r>
              <a:rPr lang="ru-RU"/>
              <a:t>Провести </a:t>
            </a:r>
            <a:r>
              <a:rPr lang="ru-RU" dirty="0"/>
              <a:t>атаку дополнительной коллизии на хэш</a:t>
            </a:r>
            <a:r>
              <a:rPr lang="en-US" dirty="0"/>
              <a:t>-</a:t>
            </a:r>
            <a:r>
              <a:rPr lang="ru-RU" dirty="0"/>
              <a:t>функцию </a:t>
            </a:r>
            <a:r>
              <a:rPr lang="en-US" dirty="0"/>
              <a:t>MD-5.</a:t>
            </a:r>
            <a:endParaRPr lang="ru-RU" dirty="0"/>
          </a:p>
          <a:p>
            <a:pPr algn="just">
              <a:lnSpc>
                <a:spcPct val="100000"/>
              </a:lnSpc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1605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78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983"/>
            <a:ext cx="10515600" cy="5881370"/>
          </a:xfrm>
        </p:spPr>
        <p:txBody>
          <a:bodyPr>
            <a:normAutofit lnSpcReduction="10000"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Открыть текст не менее 1000 знаков. Добавить ваши ФИО последней строкой.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Задать хеш-функцию, подлежащую исследованию: MD5, SHA-1, SHA-256, SHA-512.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Для каждой хеш-функции повторить следующие действия: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500" dirty="0"/>
              <a:t>а)изменить (добавлением, заменой, удалением символа) исходный файл;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500" dirty="0"/>
              <a:t>б)зафиксировать количество измененных битов в дайджесте модифицированного сообщения;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500" dirty="0"/>
              <a:t>в)вернуть сообщение в исходное состояние.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500" dirty="0"/>
              <a:t>4. Выполнить процедуру 3 раза (добавлением, заменой, удалением символа) и подсчитать среднее количество измененных бит дайджеста. Зафиксировать результаты в таблице.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3501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Измерение лавинного эффекта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8FD0C1-CE68-457C-B52F-A7FE2C230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420" y="976630"/>
            <a:ext cx="9389159" cy="565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2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875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Исследование лавинного эффекта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2C1A9B7-3FDA-44E8-84C5-1E97B9BC4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155651"/>
              </p:ext>
            </p:extLst>
          </p:nvPr>
        </p:nvGraphicFramePr>
        <p:xfrm>
          <a:off x="838200" y="553720"/>
          <a:ext cx="105156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76">
                  <a:extLst>
                    <a:ext uri="{9D8B030D-6E8A-4147-A177-3AD203B41FA5}">
                      <a16:colId xmlns:a16="http://schemas.microsoft.com/office/drawing/2014/main" val="1020134856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3132702672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3841676488"/>
                    </a:ext>
                  </a:extLst>
                </a:gridCol>
                <a:gridCol w="2366683">
                  <a:extLst>
                    <a:ext uri="{9D8B030D-6E8A-4147-A177-3AD203B41FA5}">
                      <a16:colId xmlns:a16="http://schemas.microsoft.com/office/drawing/2014/main" val="960147253"/>
                    </a:ext>
                  </a:extLst>
                </a:gridCol>
                <a:gridCol w="2622176">
                  <a:extLst>
                    <a:ext uri="{9D8B030D-6E8A-4147-A177-3AD203B41FA5}">
                      <a16:colId xmlns:a16="http://schemas.microsoft.com/office/drawing/2014/main" val="154366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Хэш-функция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№ измерения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Вставка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Замена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0078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  <a:spcBef>
                          <a:spcPts val="1200"/>
                        </a:spcBef>
                      </a:pPr>
                      <a:r>
                        <a:rPr lang="en-US" dirty="0"/>
                        <a:t>MD5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44.3%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47.1%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48.4%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989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44.5%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582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50.2%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49.6%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51.6%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17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Среднее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r>
                        <a:rPr lang="en-US" b="1" dirty="0"/>
                        <a:t>%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48.67%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52.33%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6292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  <a:spcBef>
                          <a:spcPts val="1200"/>
                        </a:spcBef>
                      </a:pPr>
                      <a:r>
                        <a:rPr lang="en-US" dirty="0"/>
                        <a:t>SHA-1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  <a:r>
                        <a:rPr lang="ru-RU" dirty="0"/>
                        <a:t>1</a:t>
                      </a:r>
                      <a:r>
                        <a:rPr lang="en-US" dirty="0"/>
                        <a:t>.1%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49</a:t>
                      </a:r>
                      <a:r>
                        <a:rPr lang="en-US" dirty="0"/>
                        <a:t>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ru-RU" dirty="0"/>
                        <a:t>8</a:t>
                      </a:r>
                      <a:r>
                        <a:rPr lang="en-US" dirty="0"/>
                        <a:t>.4%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3553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</a:t>
                      </a:r>
                      <a:r>
                        <a:rPr lang="en-US" dirty="0"/>
                        <a:t>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</a:t>
                      </a:r>
                      <a:r>
                        <a:rPr lang="en-US" dirty="0"/>
                        <a:t>.5%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3347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45</a:t>
                      </a:r>
                      <a:r>
                        <a:rPr lang="en-US" dirty="0"/>
                        <a:t>.1%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49</a:t>
                      </a:r>
                      <a:r>
                        <a:rPr lang="en-US" dirty="0"/>
                        <a:t>.5%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45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612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Среднее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49</a:t>
                      </a:r>
                      <a:r>
                        <a:rPr lang="en-US" b="1" dirty="0"/>
                        <a:t>.67%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49.57%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r>
                        <a:rPr lang="ru-RU" b="1" dirty="0"/>
                        <a:t>9</a:t>
                      </a:r>
                      <a:r>
                        <a:rPr lang="en-US" b="1" dirty="0"/>
                        <a:t>.97%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51515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  <a:spcBef>
                          <a:spcPts val="1200"/>
                        </a:spcBef>
                      </a:pPr>
                      <a:r>
                        <a:rPr lang="en-US" dirty="0"/>
                        <a:t>SHA-256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50</a:t>
                      </a:r>
                      <a:r>
                        <a:rPr lang="en-US" dirty="0"/>
                        <a:t>.3%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50</a:t>
                      </a:r>
                      <a:r>
                        <a:rPr lang="en-US" dirty="0"/>
                        <a:t>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46</a:t>
                      </a:r>
                      <a:r>
                        <a:rPr lang="en-US" dirty="0"/>
                        <a:t>.8%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562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47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47</a:t>
                      </a:r>
                      <a:r>
                        <a:rPr lang="en-US" dirty="0"/>
                        <a:t>.4%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49</a:t>
                      </a:r>
                      <a:r>
                        <a:rPr lang="en-US" dirty="0"/>
                        <a:t>.8%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9706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45</a:t>
                      </a:r>
                      <a:r>
                        <a:rPr lang="en-US" dirty="0"/>
                        <a:t>.4%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51</a:t>
                      </a:r>
                      <a:r>
                        <a:rPr lang="en-US" dirty="0"/>
                        <a:t>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49.2%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42176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Среднее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r>
                        <a:rPr lang="ru-RU" b="1" dirty="0"/>
                        <a:t>8</a:t>
                      </a:r>
                      <a:r>
                        <a:rPr lang="en-US" b="1" dirty="0"/>
                        <a:t>.23%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49</a:t>
                      </a:r>
                      <a:r>
                        <a:rPr lang="en-US" b="1" dirty="0"/>
                        <a:t>.47%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48</a:t>
                      </a:r>
                      <a:r>
                        <a:rPr lang="en-US" b="1" dirty="0"/>
                        <a:t>.6%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96891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  <a:spcBef>
                          <a:spcPts val="1200"/>
                        </a:spcBef>
                      </a:pPr>
                      <a:r>
                        <a:rPr lang="en-US" dirty="0"/>
                        <a:t>SHA-512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47</a:t>
                      </a:r>
                      <a:r>
                        <a:rPr lang="en-US" dirty="0"/>
                        <a:t>.7%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ru-RU" dirty="0"/>
                        <a:t>6</a:t>
                      </a:r>
                      <a:r>
                        <a:rPr lang="en-US" dirty="0"/>
                        <a:t>.8%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6745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ru-RU" dirty="0"/>
                        <a:t>7</a:t>
                      </a:r>
                      <a:r>
                        <a:rPr lang="en-US" dirty="0"/>
                        <a:t>.6%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44</a:t>
                      </a:r>
                      <a:r>
                        <a:rPr lang="en-US" dirty="0"/>
                        <a:t>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4963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ru-RU" dirty="0"/>
                        <a:t>8</a:t>
                      </a:r>
                      <a:r>
                        <a:rPr lang="en-US" dirty="0"/>
                        <a:t>.6%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53</a:t>
                      </a:r>
                      <a:r>
                        <a:rPr lang="en-US" dirty="0"/>
                        <a:t>.8%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ru-RU" dirty="0"/>
                        <a:t>7</a:t>
                      </a:r>
                      <a:r>
                        <a:rPr lang="en-US" dirty="0"/>
                        <a:t>.6%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0690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Среднее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r>
                        <a:rPr lang="ru-RU" b="1" dirty="0"/>
                        <a:t>8</a:t>
                      </a:r>
                      <a:r>
                        <a:rPr lang="en-US" b="1" dirty="0"/>
                        <a:t>.07%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48</a:t>
                      </a:r>
                      <a:r>
                        <a:rPr lang="en-US" b="1" dirty="0"/>
                        <a:t>.1%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r>
                        <a:rPr lang="ru-RU" b="1" dirty="0"/>
                        <a:t>8</a:t>
                      </a:r>
                      <a:r>
                        <a:rPr lang="en-US" b="1" dirty="0"/>
                        <a:t>.47%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48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60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678"/>
            <a:ext cx="10515600" cy="81470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Алгоритм работы функции перестановок </a:t>
            </a:r>
            <a:r>
              <a:rPr lang="en-US" dirty="0"/>
              <a:t>Keccak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29391A-9C49-4968-85EB-4A2C038D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2018"/>
            <a:ext cx="4007374" cy="22331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DD8689-5A93-406F-9AEF-A9361EBBE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329" y="1532018"/>
            <a:ext cx="4303059" cy="22331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E436D6-EB01-4A27-91EF-10950C3FC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388" y="1532018"/>
            <a:ext cx="4159624" cy="223060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3AA2329-98E3-4C70-83A9-6688D99C4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4899" y="3759801"/>
            <a:ext cx="5084950" cy="223821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DA42D40-687B-4E2E-9375-492A6C4C64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9849" y="3767412"/>
            <a:ext cx="4043326" cy="223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04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890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Исследование лавинного эффекта</a:t>
            </a:r>
            <a:r>
              <a:rPr lang="en-US" dirty="0"/>
              <a:t>. SHA-3</a:t>
            </a:r>
            <a:endParaRPr lang="ru-RU" dirty="0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B2C1A9B7-3FDA-44E8-84C5-1E97B9BC4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10611"/>
              </p:ext>
            </p:extLst>
          </p:nvPr>
        </p:nvGraphicFramePr>
        <p:xfrm>
          <a:off x="838200" y="2501900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7776">
                  <a:extLst>
                    <a:ext uri="{9D8B030D-6E8A-4147-A177-3AD203B41FA5}">
                      <a16:colId xmlns:a16="http://schemas.microsoft.com/office/drawing/2014/main" val="1020134856"/>
                    </a:ext>
                  </a:extLst>
                </a:gridCol>
                <a:gridCol w="1694330">
                  <a:extLst>
                    <a:ext uri="{9D8B030D-6E8A-4147-A177-3AD203B41FA5}">
                      <a16:colId xmlns:a16="http://schemas.microsoft.com/office/drawing/2014/main" val="3132702672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3841676488"/>
                    </a:ext>
                  </a:extLst>
                </a:gridCol>
                <a:gridCol w="2366683">
                  <a:extLst>
                    <a:ext uri="{9D8B030D-6E8A-4147-A177-3AD203B41FA5}">
                      <a16:colId xmlns:a16="http://schemas.microsoft.com/office/drawing/2014/main" val="960147253"/>
                    </a:ext>
                  </a:extLst>
                </a:gridCol>
                <a:gridCol w="2622176">
                  <a:extLst>
                    <a:ext uri="{9D8B030D-6E8A-4147-A177-3AD203B41FA5}">
                      <a16:colId xmlns:a16="http://schemas.microsoft.com/office/drawing/2014/main" val="1543668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Хэш-функция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№ измерения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Вставка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Замена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0078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>
                        <a:lnSpc>
                          <a:spcPct val="400000"/>
                        </a:lnSpc>
                        <a:spcBef>
                          <a:spcPts val="1200"/>
                        </a:spcBef>
                      </a:pPr>
                      <a:r>
                        <a:rPr lang="en-US" dirty="0"/>
                        <a:t>SHA-3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ru-RU" dirty="0"/>
                        <a:t>4</a:t>
                      </a:r>
                      <a:r>
                        <a:rPr lang="en-US" dirty="0"/>
                        <a:t>.6%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59</a:t>
                      </a:r>
                      <a:r>
                        <a:rPr lang="en-US" dirty="0"/>
                        <a:t>.4%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989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55</a:t>
                      </a:r>
                      <a:r>
                        <a:rPr lang="en-US" dirty="0"/>
                        <a:t>.7%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ru-RU" dirty="0"/>
                        <a:t>6</a:t>
                      </a:r>
                      <a:r>
                        <a:rPr lang="en-US" dirty="0"/>
                        <a:t>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ru-RU" dirty="0"/>
                        <a:t>5</a:t>
                      </a:r>
                      <a:r>
                        <a:rPr lang="en-US" dirty="0"/>
                        <a:t>,4%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4582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57</a:t>
                      </a:r>
                      <a:r>
                        <a:rPr lang="en-US" dirty="0"/>
                        <a:t>.4%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</a:t>
                      </a:r>
                      <a:r>
                        <a:rPr lang="en-US" dirty="0"/>
                        <a:t>.2%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56</a:t>
                      </a:r>
                      <a:r>
                        <a:rPr lang="en-US" dirty="0"/>
                        <a:t>.7%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01795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Среднее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56</a:t>
                      </a:r>
                      <a:r>
                        <a:rPr lang="en-US" b="1" dirty="0"/>
                        <a:t>.7%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r>
                        <a:rPr lang="ru-RU" b="1" dirty="0"/>
                        <a:t>5</a:t>
                      </a:r>
                      <a:r>
                        <a:rPr lang="en-US" b="1" dirty="0"/>
                        <a:t>.9%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57</a:t>
                      </a:r>
                      <a:r>
                        <a:rPr lang="en-US" b="1" dirty="0"/>
                        <a:t>.17%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76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447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278"/>
            <a:ext cx="10515600" cy="814705"/>
          </a:xfrm>
        </p:spPr>
        <p:txBody>
          <a:bodyPr/>
          <a:lstStyle/>
          <a:p>
            <a:pPr algn="ctr"/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A6D24B-23DC-4F4A-831D-2F28819A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6983"/>
            <a:ext cx="10515600" cy="5881370"/>
          </a:xfrm>
        </p:spPr>
        <p:txBody>
          <a:bodyPr>
            <a:normAutofit fontScale="92500" lnSpcReduction="20000"/>
          </a:bodyPr>
          <a:lstStyle/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500" dirty="0"/>
              <a:t>Изучить алгоритм работы функции диверсификации ключа с помощью шаблонной схемы  PBKDF-1  в </a:t>
            </a:r>
            <a:r>
              <a:rPr lang="ru-RU" sz="2500" dirty="0" err="1"/>
              <a:t>CrypTool</a:t>
            </a:r>
            <a:r>
              <a:rPr lang="ru-RU" sz="2500" dirty="0"/>
              <a:t> 2.   Получить симметричный ключ  из персонального пароля, содержащего Фамилию, Имя, Отчество и дату рождения. Сохранить ключ для использования в 4 этого задания.</a:t>
            </a:r>
            <a:endParaRPr lang="en-US" sz="2500" dirty="0"/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Выбрать текст на английском языке (не менее 1000 знаков), добавить ваши ФИО и сохранить в файле формата .</a:t>
            </a:r>
            <a:r>
              <a:rPr lang="ru-RU" sz="2400" dirty="0" err="1"/>
              <a:t>txt</a:t>
            </a:r>
            <a:r>
              <a:rPr lang="ru-RU" sz="2400" dirty="0"/>
              <a:t>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Придумать пароль и сгенерировать секретный ключ утилитой </a:t>
            </a:r>
            <a:r>
              <a:rPr lang="ru-RU" sz="2400" dirty="0" err="1"/>
              <a:t>Indiv.Procedures</a:t>
            </a:r>
            <a:r>
              <a:rPr lang="ru-RU" sz="2400" dirty="0"/>
              <a:t> –&gt; </a:t>
            </a:r>
            <a:r>
              <a:rPr lang="ru-RU" sz="2400" dirty="0" err="1"/>
              <a:t>Hash</a:t>
            </a:r>
            <a:r>
              <a:rPr lang="ru-RU" sz="2400" dirty="0"/>
              <a:t> –&gt; Key Generation из </a:t>
            </a:r>
            <a:r>
              <a:rPr lang="ru-RU" sz="2400" dirty="0" err="1"/>
              <a:t>CrypTool</a:t>
            </a:r>
            <a:r>
              <a:rPr lang="ru-RU" sz="2400" dirty="0"/>
              <a:t> 1. Сохранить ключ в файле формата .</a:t>
            </a:r>
            <a:r>
              <a:rPr lang="ru-RU" sz="2400" dirty="0" err="1"/>
              <a:t>txt</a:t>
            </a:r>
            <a:r>
              <a:rPr lang="ru-RU" sz="2400" dirty="0"/>
              <a:t>. Прочитать Help к этой утилите.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Сгенерировать HMAC для имеющегося текста и ключа с помощью утилиты </a:t>
            </a:r>
            <a:r>
              <a:rPr lang="ru-RU" sz="2400" dirty="0" err="1"/>
              <a:t>Indiv.Procedures</a:t>
            </a:r>
            <a:r>
              <a:rPr lang="ru-RU" sz="2400" dirty="0"/>
              <a:t> –&gt; </a:t>
            </a:r>
            <a:r>
              <a:rPr lang="ru-RU" sz="2400" dirty="0" err="1"/>
              <a:t>Hash</a:t>
            </a:r>
            <a:r>
              <a:rPr lang="ru-RU" sz="2400" dirty="0"/>
              <a:t> –&gt; Generation </a:t>
            </a:r>
            <a:r>
              <a:rPr lang="ru-RU" sz="2400" dirty="0" err="1"/>
              <a:t>of</a:t>
            </a:r>
            <a:r>
              <a:rPr lang="ru-RU" sz="2400" dirty="0"/>
              <a:t> </a:t>
            </a:r>
            <a:r>
              <a:rPr lang="ru-RU" sz="2400" dirty="0" err="1"/>
              <a:t>HMACs</a:t>
            </a:r>
            <a:r>
              <a:rPr lang="ru-RU" sz="2400" dirty="0"/>
              <a:t>. Сохранить HMAC в файле формата .</a:t>
            </a:r>
            <a:r>
              <a:rPr lang="ru-RU" sz="2400" dirty="0" err="1"/>
              <a:t>txt</a:t>
            </a:r>
            <a:r>
              <a:rPr lang="ru-RU" sz="2400" dirty="0"/>
              <a:t>. Прочитать Help к этой утилите. </a:t>
            </a:r>
          </a:p>
          <a:p>
            <a:pPr marL="514350" indent="-514350" algn="just">
              <a:lnSpc>
                <a:spcPct val="120000"/>
              </a:lnSpc>
              <a:buAutoNum type="arabicPeriod"/>
            </a:pPr>
            <a:r>
              <a:rPr lang="ru-RU" sz="2400" dirty="0"/>
              <a:t>Передать пароль, HMAC (и его характеристики), исходный и модифицированный тексты коллеге, не раскрывая, какой текст корректен. Попросить коллегу определить это самостоятельно. </a:t>
            </a:r>
          </a:p>
        </p:txBody>
      </p:sp>
    </p:spTree>
    <p:extLst>
      <p:ext uri="{BB962C8B-B14F-4D97-AF65-F5344CB8AC3E}">
        <p14:creationId xmlns:p14="http://schemas.microsoft.com/office/powerpoint/2010/main" val="2888385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9FD87-6626-4A09-847E-FAF9A7019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0890"/>
            <a:ext cx="12192000" cy="81470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А</a:t>
            </a:r>
            <a:r>
              <a:rPr lang="ru-RU" sz="4400" dirty="0"/>
              <a:t>лгоритм работы функции диверсификации ключа PBKDF-1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B308BDB-CCFE-4931-9002-C3640F74F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4" t="12641"/>
          <a:stretch/>
        </p:blipFill>
        <p:spPr>
          <a:xfrm>
            <a:off x="2178422" y="1272988"/>
            <a:ext cx="2545978" cy="54141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3C97F1-FC0B-4276-8134-9FDB14B2ED2B}"/>
              </a:ext>
            </a:extLst>
          </p:cNvPr>
          <p:cNvSpPr txBox="1"/>
          <p:nvPr/>
        </p:nvSpPr>
        <p:spPr>
          <a:xfrm>
            <a:off x="5531225" y="3105834"/>
            <a:ext cx="5926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Сгенерированный ключ:</a:t>
            </a:r>
          </a:p>
          <a:p>
            <a:r>
              <a:rPr lang="pt-BR" dirty="0"/>
              <a:t>FF C6 3F 56 A7 CB 42 21 9E FE C5 94 2B D3 2A 5E 76 4A 51 C0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7848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8134</TotalTime>
  <Words>957</Words>
  <Application>Microsoft Office PowerPoint</Application>
  <PresentationFormat>Широкоэкранный</PresentationFormat>
  <Paragraphs>175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Лабораторная работа № 6 Изучение алгоритмов хэширования</vt:lpstr>
      <vt:lpstr>Цель работы</vt:lpstr>
      <vt:lpstr>Задание</vt:lpstr>
      <vt:lpstr>Измерение лавинного эффекта</vt:lpstr>
      <vt:lpstr>Исследование лавинного эффекта</vt:lpstr>
      <vt:lpstr>Алгоритм работы функции перестановок Keccak</vt:lpstr>
      <vt:lpstr>Исследование лавинного эффекта. SHA-3</vt:lpstr>
      <vt:lpstr>Задание</vt:lpstr>
      <vt:lpstr>Алгоритм работы функции диверсификации ключа PBKDF-1</vt:lpstr>
      <vt:lpstr>Алгоритм  вычисления код аутентификации сообщения HMAC</vt:lpstr>
      <vt:lpstr>Вычисление кода аутентификации сообщения HMAC</vt:lpstr>
      <vt:lpstr>Задание</vt:lpstr>
      <vt:lpstr>Атака дополнительной коллизии  на хэш-функцию MD5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 1 Изучение классических шифров</dc:title>
  <dc:creator>Lera Chernyakova</dc:creator>
  <cp:lastModifiedBy>Lera Chernyakova</cp:lastModifiedBy>
  <cp:revision>161</cp:revision>
  <dcterms:created xsi:type="dcterms:W3CDTF">2024-09-08T13:06:25Z</dcterms:created>
  <dcterms:modified xsi:type="dcterms:W3CDTF">2024-11-18T18:51:23Z</dcterms:modified>
</cp:coreProperties>
</file>