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6" r:id="rId4"/>
    <p:sldId id="318" r:id="rId5"/>
    <p:sldId id="360" r:id="rId6"/>
    <p:sldId id="361" r:id="rId7"/>
    <p:sldId id="362" r:id="rId8"/>
    <p:sldId id="354" r:id="rId9"/>
    <p:sldId id="363" r:id="rId10"/>
    <p:sldId id="364" r:id="rId11"/>
    <p:sldId id="365" r:id="rId12"/>
    <p:sldId id="359" r:id="rId13"/>
    <p:sldId id="372" r:id="rId14"/>
    <p:sldId id="373" r:id="rId15"/>
    <p:sldId id="374" r:id="rId16"/>
    <p:sldId id="375" r:id="rId17"/>
    <p:sldId id="366" r:id="rId18"/>
    <p:sldId id="368" r:id="rId19"/>
    <p:sldId id="367" r:id="rId20"/>
    <p:sldId id="369" r:id="rId21"/>
    <p:sldId id="370" r:id="rId22"/>
    <p:sldId id="371" r:id="rId23"/>
    <p:sldId id="307"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ra Chernyakova" initials="LC" lastIdx="2" clrIdx="0">
    <p:extLst>
      <p:ext uri="{19B8F6BF-5375-455C-9EA6-DF929625EA0E}">
        <p15:presenceInfo xmlns:p15="http://schemas.microsoft.com/office/powerpoint/2012/main" userId="c9f3f5ca67f8ae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C1CDC5-0502-4FD6-AECC-C979470D8C2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D1D20D9-15AB-414D-8033-950AEC5A7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17E10F3-9ABF-42FC-9631-7FACC0655FDD}"/>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B28DD19E-A16D-41EB-9245-5116288C340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0F01F9B-387F-4474-ACB2-393AF1092529}"/>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220845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7747CD-8E15-48FE-96F9-AEC483608E8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F01194A-AD77-4385-86DA-4BF2E5007420}"/>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758EE2F-DB4F-4582-B456-468CF9253B66}"/>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D5EE9E83-B462-4406-84F3-E0FE9171449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967D97B-825C-4A7A-8A12-4056EA37A3B4}"/>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343587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C6FFAF4-B430-4972-BBAA-3C6B22FBEF1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10F78EC-5EB6-4269-90E3-FAFB794035C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F4F0F9B-1237-47D5-BC04-3B6CB35D5B9C}"/>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F6274449-CCF8-4E9B-AEFD-763B31A5176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D5868A-03C9-435A-98D6-18EB45A04FED}"/>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169655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85D635-E268-480B-8953-D7EBEB8554A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4E3A59E-7B95-4983-953F-770F0D18F9B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6C695C1-1888-4565-A4DA-939E0BF471E2}"/>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11345133-3A8F-4373-A174-3ADB4BA07A6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111743D-A274-4163-B59A-79C0114401D4}"/>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32556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EA85EF-02E6-4D71-90B6-78C46F40F8A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CE4F246-899E-4F76-9FBD-D45CF2305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3082D8D-0950-41FB-88FA-77BDB9A6D9E7}"/>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ABC9450A-4B48-4D8E-9B3B-28FC3FA7A3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7D99D1-B268-4D94-8D0D-B56A7D07E776}"/>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53362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F3FB9-E812-4558-AF2F-87BC9A028FF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8E0E5B1-7197-4218-A179-88A90E88676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79C247A-EC24-41E5-B97B-F9CF4454229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154B09C-52D3-4DBC-8716-31EE39FC81FA}"/>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6" name="Нижний колонтитул 5">
            <a:extLst>
              <a:ext uri="{FF2B5EF4-FFF2-40B4-BE49-F238E27FC236}">
                <a16:creationId xmlns:a16="http://schemas.microsoft.com/office/drawing/2014/main" id="{13E5028A-136F-44D4-AAB1-0FB13A5438A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9DBC7B2-BD1D-4BFF-8238-8FAD2E8FB78B}"/>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76957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D1161B-F628-4E0B-9FE0-62F3F128F26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E3E3E73-A681-4DAB-8155-5DA0504FC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84A2976-31A5-4021-BF2E-C1BFEEC7D58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D04B21C-8120-4E1E-9D6C-08FDF7EFA5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467C3E3-6E9F-4B55-B4B8-9F2D22CE547A}"/>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8FD6E2A-8CF4-4F8E-8006-89C40865D203}"/>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8" name="Нижний колонтитул 7">
            <a:extLst>
              <a:ext uri="{FF2B5EF4-FFF2-40B4-BE49-F238E27FC236}">
                <a16:creationId xmlns:a16="http://schemas.microsoft.com/office/drawing/2014/main" id="{F30C45DD-03CB-4F83-B62E-F73CDF5F23C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DE41B85-5DB4-4F2F-9333-3F2CBDBA97F9}"/>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394834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62D80-E8D5-4045-9BE4-E42AD09F5F6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D743DD1-9A25-4CCE-9AC2-FA65DA39F9A4}"/>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4" name="Нижний колонтитул 3">
            <a:extLst>
              <a:ext uri="{FF2B5EF4-FFF2-40B4-BE49-F238E27FC236}">
                <a16:creationId xmlns:a16="http://schemas.microsoft.com/office/drawing/2014/main" id="{7E743B73-F029-41FF-9138-C6BAC9E65942}"/>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916B2CB-5B65-4FF0-A65D-C753BB1824A7}"/>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236800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95E5DF1-3475-4825-ADFA-D77CA185F55A}"/>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3" name="Нижний колонтитул 2">
            <a:extLst>
              <a:ext uri="{FF2B5EF4-FFF2-40B4-BE49-F238E27FC236}">
                <a16:creationId xmlns:a16="http://schemas.microsoft.com/office/drawing/2014/main" id="{C7C90076-E1AC-4C28-8EEC-25ADE7DC31D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E48F194-A631-4E69-AA6E-AAE79F7C3593}"/>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3105166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1B88DE-C8C3-4AD5-9A47-DF0350923F4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9DE5EC9-EA9A-49C6-A112-E3916506B1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AAB82FB-B1E9-4695-904F-1E209892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66C8A56-DA62-4AB9-97E9-8FCEEDB79DD9}"/>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6" name="Нижний колонтитул 5">
            <a:extLst>
              <a:ext uri="{FF2B5EF4-FFF2-40B4-BE49-F238E27FC236}">
                <a16:creationId xmlns:a16="http://schemas.microsoft.com/office/drawing/2014/main" id="{6E68C015-237D-4D58-884B-C9423FAF56B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E574D61-C2E6-4D62-BB6F-5B2E39989610}"/>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253436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B2E57F-10B5-4491-B7F8-49F2C306A7A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DF46973-CABB-4B4C-9C4C-100D7AE28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BA45C56-9A60-49AB-B3CA-E592D64D2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9CD5A95-7DC6-4E8B-8186-6F27073B07D3}"/>
              </a:ext>
            </a:extLst>
          </p:cNvPr>
          <p:cNvSpPr>
            <a:spLocks noGrp="1"/>
          </p:cNvSpPr>
          <p:nvPr>
            <p:ph type="dt" sz="half" idx="10"/>
          </p:nvPr>
        </p:nvSpPr>
        <p:spPr/>
        <p:txBody>
          <a:bodyPr/>
          <a:lstStyle/>
          <a:p>
            <a:fld id="{84A39433-4D1B-45A7-AD53-D2D8E9C5ED03}" type="datetimeFigureOut">
              <a:rPr lang="ru-RU" smtClean="0"/>
              <a:t>02.12.2024</a:t>
            </a:fld>
            <a:endParaRPr lang="ru-RU"/>
          </a:p>
        </p:txBody>
      </p:sp>
      <p:sp>
        <p:nvSpPr>
          <p:cNvPr id="6" name="Нижний колонтитул 5">
            <a:extLst>
              <a:ext uri="{FF2B5EF4-FFF2-40B4-BE49-F238E27FC236}">
                <a16:creationId xmlns:a16="http://schemas.microsoft.com/office/drawing/2014/main" id="{661A2A7D-C950-43B8-9B1B-76B7755F26B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AF2F8FB-962A-4DAF-852E-7ED7297BEA56}"/>
              </a:ext>
            </a:extLst>
          </p:cNvPr>
          <p:cNvSpPr>
            <a:spLocks noGrp="1"/>
          </p:cNvSpPr>
          <p:nvPr>
            <p:ph type="sldNum" sz="quarter" idx="12"/>
          </p:nvPr>
        </p:nvSpPr>
        <p:spPr/>
        <p:txBody>
          <a:bodyPr/>
          <a:lstStyle/>
          <a:p>
            <a:fld id="{C653A67A-E715-4630-AD45-63A179A8EC04}" type="slidenum">
              <a:rPr lang="ru-RU" smtClean="0"/>
              <a:t>‹#›</a:t>
            </a:fld>
            <a:endParaRPr lang="ru-RU"/>
          </a:p>
        </p:txBody>
      </p:sp>
    </p:spTree>
    <p:extLst>
      <p:ext uri="{BB962C8B-B14F-4D97-AF65-F5344CB8AC3E}">
        <p14:creationId xmlns:p14="http://schemas.microsoft.com/office/powerpoint/2010/main" val="1124472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9D8DBE-3D25-440E-927C-151BF81E4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DA630CD-8EC5-4EA1-A33D-3179920606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7B309A-6E7F-4A07-842D-A6B94499F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39433-4D1B-45A7-AD53-D2D8E9C5ED03}" type="datetimeFigureOut">
              <a:rPr lang="ru-RU" smtClean="0"/>
              <a:t>02.12.2024</a:t>
            </a:fld>
            <a:endParaRPr lang="ru-RU"/>
          </a:p>
        </p:txBody>
      </p:sp>
      <p:sp>
        <p:nvSpPr>
          <p:cNvPr id="5" name="Нижний колонтитул 4">
            <a:extLst>
              <a:ext uri="{FF2B5EF4-FFF2-40B4-BE49-F238E27FC236}">
                <a16:creationId xmlns:a16="http://schemas.microsoft.com/office/drawing/2014/main" id="{11B13922-09B7-46C3-B37E-2F219CE9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4260642-5031-44F5-9A9F-DE4E3E5F4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3A67A-E715-4630-AD45-63A179A8EC04}" type="slidenum">
              <a:rPr lang="ru-RU" smtClean="0"/>
              <a:t>‹#›</a:t>
            </a:fld>
            <a:endParaRPr lang="ru-RU"/>
          </a:p>
        </p:txBody>
      </p:sp>
    </p:spTree>
    <p:extLst>
      <p:ext uri="{BB962C8B-B14F-4D97-AF65-F5344CB8AC3E}">
        <p14:creationId xmlns:p14="http://schemas.microsoft.com/office/powerpoint/2010/main" val="177226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DBE05F-8D83-492C-9A24-D420B416D049}"/>
              </a:ext>
            </a:extLst>
          </p:cNvPr>
          <p:cNvSpPr>
            <a:spLocks noGrp="1"/>
          </p:cNvSpPr>
          <p:nvPr>
            <p:ph type="ctrTitle"/>
          </p:nvPr>
        </p:nvSpPr>
        <p:spPr>
          <a:xfrm>
            <a:off x="874054" y="2487557"/>
            <a:ext cx="10443885" cy="1107981"/>
          </a:xfrm>
        </p:spPr>
        <p:txBody>
          <a:bodyPr>
            <a:normAutofit fontScale="90000"/>
          </a:bodyPr>
          <a:lstStyle/>
          <a:p>
            <a:r>
              <a:rPr lang="ru-RU" sz="2800" dirty="0"/>
              <a:t>Лабораторная работа № </a:t>
            </a:r>
            <a:r>
              <a:rPr lang="en-US" sz="2800" dirty="0"/>
              <a:t>7</a:t>
            </a:r>
            <a:br>
              <a:rPr lang="ru-RU" dirty="0"/>
            </a:br>
            <a:r>
              <a:rPr lang="ru-RU" sz="4400" b="1" dirty="0"/>
              <a:t>Изучение ассиметричных протоколов и шифров</a:t>
            </a:r>
            <a:endParaRPr lang="ru-RU" b="1" dirty="0"/>
          </a:p>
        </p:txBody>
      </p:sp>
      <p:sp>
        <p:nvSpPr>
          <p:cNvPr id="3" name="Подзаголовок 2">
            <a:extLst>
              <a:ext uri="{FF2B5EF4-FFF2-40B4-BE49-F238E27FC236}">
                <a16:creationId xmlns:a16="http://schemas.microsoft.com/office/drawing/2014/main" id="{3715C2CE-F204-47BB-971C-6A88652E7AB2}"/>
              </a:ext>
            </a:extLst>
          </p:cNvPr>
          <p:cNvSpPr>
            <a:spLocks noGrp="1"/>
          </p:cNvSpPr>
          <p:nvPr>
            <p:ph type="subTitle" idx="1"/>
          </p:nvPr>
        </p:nvSpPr>
        <p:spPr>
          <a:xfrm>
            <a:off x="1523997" y="95250"/>
            <a:ext cx="9144000" cy="833718"/>
          </a:xfrm>
        </p:spPr>
        <p:txBody>
          <a:bodyPr/>
          <a:lstStyle/>
          <a:p>
            <a:r>
              <a:rPr lang="ru-RU" dirty="0"/>
              <a:t>Санкт-Петербургский государственный электротехнический университет «ЛЭТИ» им. В.И. Ульянова (Ленина) </a:t>
            </a:r>
          </a:p>
        </p:txBody>
      </p:sp>
      <p:graphicFrame>
        <p:nvGraphicFramePr>
          <p:cNvPr id="5" name="Таблица 5">
            <a:extLst>
              <a:ext uri="{FF2B5EF4-FFF2-40B4-BE49-F238E27FC236}">
                <a16:creationId xmlns:a16="http://schemas.microsoft.com/office/drawing/2014/main" id="{8C6CBC20-8B8A-4D67-9901-310FDB9903B6}"/>
              </a:ext>
            </a:extLst>
          </p:cNvPr>
          <p:cNvGraphicFramePr>
            <a:graphicFrameLocks noGrp="1"/>
          </p:cNvGraphicFramePr>
          <p:nvPr>
            <p:extLst>
              <p:ext uri="{D42A27DB-BD31-4B8C-83A1-F6EECF244321}">
                <p14:modId xmlns:p14="http://schemas.microsoft.com/office/powerpoint/2010/main" val="357370746"/>
              </p:ext>
            </p:extLst>
          </p:nvPr>
        </p:nvGraphicFramePr>
        <p:xfrm>
          <a:off x="2141069" y="4956904"/>
          <a:ext cx="7909857" cy="741680"/>
        </p:xfrm>
        <a:graphic>
          <a:graphicData uri="http://schemas.openxmlformats.org/drawingml/2006/table">
            <a:tbl>
              <a:tblPr firstRow="1" bandRow="1">
                <a:tableStyleId>{2D5ABB26-0587-4C30-8999-92F81FD0307C}</a:tableStyleId>
              </a:tblPr>
              <a:tblGrid>
                <a:gridCol w="4252257">
                  <a:extLst>
                    <a:ext uri="{9D8B030D-6E8A-4147-A177-3AD203B41FA5}">
                      <a16:colId xmlns:a16="http://schemas.microsoft.com/office/drawing/2014/main" val="1172739242"/>
                    </a:ext>
                  </a:extLst>
                </a:gridCol>
                <a:gridCol w="3657600">
                  <a:extLst>
                    <a:ext uri="{9D8B030D-6E8A-4147-A177-3AD203B41FA5}">
                      <a16:colId xmlns:a16="http://schemas.microsoft.com/office/drawing/2014/main" val="3747292484"/>
                    </a:ext>
                  </a:extLst>
                </a:gridCol>
              </a:tblGrid>
              <a:tr h="370840">
                <a:tc>
                  <a:txBody>
                    <a:bodyPr/>
                    <a:lstStyle/>
                    <a:p>
                      <a:r>
                        <a:rPr lang="ru-RU" dirty="0"/>
                        <a:t>Студент:  ___________________________</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Чернякова Валерия, группа 1304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516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Руководитель:  ______________________</a:t>
                      </a:r>
                    </a:p>
                  </a:txBody>
                  <a:tcP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Племянников А.К., доцент каф. ИБ</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02690701"/>
                  </a:ext>
                </a:extLst>
              </a:tr>
            </a:tbl>
          </a:graphicData>
        </a:graphic>
      </p:graphicFrame>
      <p:sp>
        <p:nvSpPr>
          <p:cNvPr id="6" name="TextBox 5">
            <a:extLst>
              <a:ext uri="{FF2B5EF4-FFF2-40B4-BE49-F238E27FC236}">
                <a16:creationId xmlns:a16="http://schemas.microsoft.com/office/drawing/2014/main" id="{69E04402-0F46-4D3D-ACC0-C1A763486BE6}"/>
              </a:ext>
            </a:extLst>
          </p:cNvPr>
          <p:cNvSpPr txBox="1"/>
          <p:nvPr/>
        </p:nvSpPr>
        <p:spPr>
          <a:xfrm>
            <a:off x="5047091" y="6327304"/>
            <a:ext cx="2097818" cy="338554"/>
          </a:xfrm>
          <a:prstGeom prst="rect">
            <a:avLst/>
          </a:prstGeom>
          <a:noFill/>
        </p:spPr>
        <p:txBody>
          <a:bodyPr wrap="none" rtlCol="0">
            <a:spAutoFit/>
          </a:bodyPr>
          <a:lstStyle/>
          <a:p>
            <a:r>
              <a:rPr lang="ru-RU" sz="1600" dirty="0"/>
              <a:t>Санкт-Петербург 2024</a:t>
            </a:r>
          </a:p>
        </p:txBody>
      </p:sp>
    </p:spTree>
    <p:extLst>
      <p:ext uri="{BB962C8B-B14F-4D97-AF65-F5344CB8AC3E}">
        <p14:creationId xmlns:p14="http://schemas.microsoft.com/office/powerpoint/2010/main" val="3244752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90208"/>
            <a:ext cx="12192000" cy="814705"/>
          </a:xfrm>
        </p:spPr>
        <p:txBody>
          <a:bodyPr>
            <a:noAutofit/>
          </a:bodyPr>
          <a:lstStyle/>
          <a:p>
            <a:pPr algn="ctr"/>
            <a:r>
              <a:rPr lang="en-US" sz="2800" dirty="0"/>
              <a:t>RSA. </a:t>
            </a:r>
            <a:r>
              <a:rPr lang="ru-RU" sz="2800" dirty="0"/>
              <a:t>Атака </a:t>
            </a:r>
            <a:r>
              <a:rPr lang="ru-RU" sz="2800"/>
              <a:t>«коротким </a:t>
            </a:r>
            <a:r>
              <a:rPr lang="ru-RU" sz="2800" dirty="0"/>
              <a:t>сообщением»</a:t>
            </a:r>
          </a:p>
        </p:txBody>
      </p:sp>
      <p:pic>
        <p:nvPicPr>
          <p:cNvPr id="4" name="Рисунок 3">
            <a:extLst>
              <a:ext uri="{FF2B5EF4-FFF2-40B4-BE49-F238E27FC236}">
                <a16:creationId xmlns:a16="http://schemas.microsoft.com/office/drawing/2014/main" id="{48335E8E-4CCC-4C71-BE49-539A3BDE3170}"/>
              </a:ext>
            </a:extLst>
          </p:cNvPr>
          <p:cNvPicPr>
            <a:picLocks noChangeAspect="1"/>
          </p:cNvPicPr>
          <p:nvPr/>
        </p:nvPicPr>
        <p:blipFill>
          <a:blip r:embed="rId2"/>
          <a:stretch>
            <a:fillRect/>
          </a:stretch>
        </p:blipFill>
        <p:spPr>
          <a:xfrm>
            <a:off x="0" y="904913"/>
            <a:ext cx="12192000" cy="5456934"/>
          </a:xfrm>
          <a:prstGeom prst="rect">
            <a:avLst/>
          </a:prstGeom>
        </p:spPr>
      </p:pic>
    </p:spTree>
    <p:extLst>
      <p:ext uri="{BB962C8B-B14F-4D97-AF65-F5344CB8AC3E}">
        <p14:creationId xmlns:p14="http://schemas.microsoft.com/office/powerpoint/2010/main" val="122608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00368"/>
            <a:ext cx="12192000" cy="814705"/>
          </a:xfrm>
        </p:spPr>
        <p:txBody>
          <a:bodyPr>
            <a:noAutofit/>
          </a:bodyPr>
          <a:lstStyle/>
          <a:p>
            <a:pPr algn="ctr"/>
            <a:r>
              <a:rPr lang="en-US" sz="2800" dirty="0"/>
              <a:t>RSA. </a:t>
            </a:r>
            <a:r>
              <a:rPr lang="ru-RU" sz="2800" dirty="0"/>
              <a:t>Атака «коротким сообщением»</a:t>
            </a:r>
            <a:r>
              <a:rPr lang="en-US" sz="2800" dirty="0"/>
              <a:t>. </a:t>
            </a:r>
            <a:r>
              <a:rPr lang="ru-RU" sz="2800" dirty="0"/>
              <a:t>Схема</a:t>
            </a:r>
          </a:p>
        </p:txBody>
      </p:sp>
      <p:pic>
        <p:nvPicPr>
          <p:cNvPr id="4" name="Рисунок 3">
            <a:extLst>
              <a:ext uri="{FF2B5EF4-FFF2-40B4-BE49-F238E27FC236}">
                <a16:creationId xmlns:a16="http://schemas.microsoft.com/office/drawing/2014/main" id="{4FA2A2C6-C8C8-4826-A889-26F9718A33DB}"/>
              </a:ext>
            </a:extLst>
          </p:cNvPr>
          <p:cNvPicPr>
            <a:picLocks noChangeAspect="1"/>
          </p:cNvPicPr>
          <p:nvPr/>
        </p:nvPicPr>
        <p:blipFill rotWithShape="1">
          <a:blip r:embed="rId2">
            <a:extLst>
              <a:ext uri="{28A0092B-C50C-407E-A947-70E740481C1C}">
                <a14:useLocalDpi xmlns:a14="http://schemas.microsoft.com/office/drawing/2010/main" val="0"/>
              </a:ext>
            </a:extLst>
          </a:blip>
          <a:srcRect l="30648"/>
          <a:stretch/>
        </p:blipFill>
        <p:spPr>
          <a:xfrm>
            <a:off x="2442882" y="915073"/>
            <a:ext cx="7306236" cy="5030740"/>
          </a:xfrm>
          <a:prstGeom prst="rect">
            <a:avLst/>
          </a:prstGeom>
        </p:spPr>
      </p:pic>
    </p:spTree>
    <p:extLst>
      <p:ext uri="{BB962C8B-B14F-4D97-AF65-F5344CB8AC3E}">
        <p14:creationId xmlns:p14="http://schemas.microsoft.com/office/powerpoint/2010/main" val="211842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838200" y="72278"/>
            <a:ext cx="10515600" cy="814705"/>
          </a:xfrm>
        </p:spPr>
        <p:txBody>
          <a:bodyPr/>
          <a:lstStyle/>
          <a:p>
            <a:pPr algn="ctr"/>
            <a:r>
              <a:rPr lang="ru-RU" dirty="0"/>
              <a:t>Задание</a:t>
            </a:r>
          </a:p>
        </p:txBody>
      </p:sp>
      <p:sp>
        <p:nvSpPr>
          <p:cNvPr id="3" name="Объект 2">
            <a:extLst>
              <a:ext uri="{FF2B5EF4-FFF2-40B4-BE49-F238E27FC236}">
                <a16:creationId xmlns:a16="http://schemas.microsoft.com/office/drawing/2014/main" id="{02A6D24B-23DC-4F4A-831D-2F28819A30AF}"/>
              </a:ext>
            </a:extLst>
          </p:cNvPr>
          <p:cNvSpPr>
            <a:spLocks noGrp="1"/>
          </p:cNvSpPr>
          <p:nvPr>
            <p:ph idx="1"/>
          </p:nvPr>
        </p:nvSpPr>
        <p:spPr>
          <a:xfrm>
            <a:off x="838200" y="886983"/>
            <a:ext cx="10515600" cy="5881370"/>
          </a:xfrm>
        </p:spPr>
        <p:txBody>
          <a:bodyPr>
            <a:normAutofit/>
          </a:bodyPr>
          <a:lstStyle/>
          <a:p>
            <a:pPr marL="514350" indent="-514350" algn="just">
              <a:lnSpc>
                <a:spcPct val="120000"/>
              </a:lnSpc>
              <a:buAutoNum type="arabicPeriod"/>
            </a:pPr>
            <a:r>
              <a:rPr lang="ru-RU" sz="2500" dirty="0"/>
              <a:t>Изучить протокол асимметричного шифрования RSA  по шаблонной схеме RSA </a:t>
            </a:r>
            <a:r>
              <a:rPr lang="ru-RU" sz="2500" dirty="0" err="1"/>
              <a:t>Cipher</a:t>
            </a:r>
            <a:r>
              <a:rPr lang="ru-RU" sz="2500" dirty="0"/>
              <a:t> из </a:t>
            </a:r>
            <a:r>
              <a:rPr lang="ru-RU" sz="2500" dirty="0" err="1"/>
              <a:t>CrypTool</a:t>
            </a:r>
            <a:r>
              <a:rPr lang="ru-RU" sz="2500" dirty="0"/>
              <a:t> 2.  </a:t>
            </a:r>
          </a:p>
          <a:p>
            <a:pPr marL="514350" indent="-514350" algn="just">
              <a:lnSpc>
                <a:spcPct val="120000"/>
              </a:lnSpc>
              <a:buAutoNum type="arabicPeriod"/>
            </a:pPr>
            <a:r>
              <a:rPr lang="ru-RU" sz="2500" dirty="0"/>
              <a:t>Изменить эту шаблонную схему для зашифрования  и  расшифрования  симметричного ключа  размером 128 бит, полученного из парольной фразы.  В качестве парольной фразы использовать  Фамилию и две последние цифры студенческого билета. </a:t>
            </a:r>
          </a:p>
          <a:p>
            <a:pPr marL="514350" indent="-514350" algn="just">
              <a:lnSpc>
                <a:spcPct val="120000"/>
              </a:lnSpc>
              <a:buAutoNum type="arabicPeriod"/>
            </a:pPr>
            <a:r>
              <a:rPr lang="ru-RU" sz="2500" dirty="0"/>
              <a:t>В отчет включить скриншот шаблонной схемы и схему, иллюстрирующую атаку протокола  " посредником" .</a:t>
            </a:r>
            <a:endParaRPr lang="ru-RU" sz="2400" dirty="0"/>
          </a:p>
        </p:txBody>
      </p:sp>
    </p:spTree>
    <p:extLst>
      <p:ext uri="{BB962C8B-B14F-4D97-AF65-F5344CB8AC3E}">
        <p14:creationId xmlns:p14="http://schemas.microsoft.com/office/powerpoint/2010/main" val="102603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90208"/>
            <a:ext cx="12192000" cy="814705"/>
          </a:xfrm>
        </p:spPr>
        <p:txBody>
          <a:bodyPr>
            <a:noAutofit/>
          </a:bodyPr>
          <a:lstStyle/>
          <a:p>
            <a:pPr algn="ctr"/>
            <a:r>
              <a:rPr lang="ru-RU" sz="2800" dirty="0"/>
              <a:t>Протокол  асимметричного шифрования RSA</a:t>
            </a:r>
          </a:p>
        </p:txBody>
      </p:sp>
      <p:pic>
        <p:nvPicPr>
          <p:cNvPr id="5" name="Рисунок 4">
            <a:extLst>
              <a:ext uri="{FF2B5EF4-FFF2-40B4-BE49-F238E27FC236}">
                <a16:creationId xmlns:a16="http://schemas.microsoft.com/office/drawing/2014/main" id="{CEEC09FD-049B-472B-A0F7-915D3AA110B6}"/>
              </a:ext>
            </a:extLst>
          </p:cNvPr>
          <p:cNvPicPr>
            <a:picLocks noChangeAspect="1"/>
          </p:cNvPicPr>
          <p:nvPr/>
        </p:nvPicPr>
        <p:blipFill>
          <a:blip r:embed="rId2"/>
          <a:stretch>
            <a:fillRect/>
          </a:stretch>
        </p:blipFill>
        <p:spPr>
          <a:xfrm>
            <a:off x="0" y="921589"/>
            <a:ext cx="12192000" cy="5014822"/>
          </a:xfrm>
          <a:prstGeom prst="rect">
            <a:avLst/>
          </a:prstGeom>
        </p:spPr>
      </p:pic>
    </p:spTree>
    <p:extLst>
      <p:ext uri="{BB962C8B-B14F-4D97-AF65-F5344CB8AC3E}">
        <p14:creationId xmlns:p14="http://schemas.microsoft.com/office/powerpoint/2010/main" val="297327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233643"/>
            <a:ext cx="12192000" cy="814705"/>
          </a:xfrm>
        </p:spPr>
        <p:txBody>
          <a:bodyPr>
            <a:noAutofit/>
          </a:bodyPr>
          <a:lstStyle/>
          <a:p>
            <a:pPr algn="ctr">
              <a:lnSpc>
                <a:spcPct val="120000"/>
              </a:lnSpc>
            </a:pPr>
            <a:r>
              <a:rPr lang="ru-RU" sz="2800" dirty="0"/>
              <a:t>Зашифрование  и  расшифрование  симметричного ключа  размером 128 бит, полученного из парольной фразы</a:t>
            </a:r>
          </a:p>
        </p:txBody>
      </p:sp>
      <p:pic>
        <p:nvPicPr>
          <p:cNvPr id="4" name="Рисунок 3">
            <a:extLst>
              <a:ext uri="{FF2B5EF4-FFF2-40B4-BE49-F238E27FC236}">
                <a16:creationId xmlns:a16="http://schemas.microsoft.com/office/drawing/2014/main" id="{E1B6B14B-D100-4CDA-81E8-E8F2C0FDA77E}"/>
              </a:ext>
            </a:extLst>
          </p:cNvPr>
          <p:cNvPicPr>
            <a:picLocks noChangeAspect="1"/>
          </p:cNvPicPr>
          <p:nvPr/>
        </p:nvPicPr>
        <p:blipFill>
          <a:blip r:embed="rId2"/>
          <a:stretch>
            <a:fillRect/>
          </a:stretch>
        </p:blipFill>
        <p:spPr>
          <a:xfrm>
            <a:off x="418307" y="1349701"/>
            <a:ext cx="11355385" cy="4696480"/>
          </a:xfrm>
          <a:prstGeom prst="rect">
            <a:avLst/>
          </a:prstGeom>
        </p:spPr>
      </p:pic>
    </p:spTree>
    <p:extLst>
      <p:ext uri="{BB962C8B-B14F-4D97-AF65-F5344CB8AC3E}">
        <p14:creationId xmlns:p14="http://schemas.microsoft.com/office/powerpoint/2010/main" val="373055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17102"/>
            <a:ext cx="12192000" cy="814705"/>
          </a:xfrm>
        </p:spPr>
        <p:txBody>
          <a:bodyPr>
            <a:noAutofit/>
          </a:bodyPr>
          <a:lstStyle/>
          <a:p>
            <a:pPr algn="ctr"/>
            <a:r>
              <a:rPr lang="en-US" sz="2800" dirty="0"/>
              <a:t>RSA. </a:t>
            </a:r>
            <a:r>
              <a:rPr lang="ru-RU" sz="2800" dirty="0"/>
              <a:t>Атака посредника (</a:t>
            </a:r>
            <a:r>
              <a:rPr lang="en-US" sz="2800" dirty="0"/>
              <a:t>main in the middle</a:t>
            </a:r>
            <a:r>
              <a:rPr lang="ru-RU" sz="2800" dirty="0"/>
              <a:t>)</a:t>
            </a:r>
          </a:p>
        </p:txBody>
      </p:sp>
      <p:pic>
        <p:nvPicPr>
          <p:cNvPr id="5" name="Рисунок 4">
            <a:extLst>
              <a:ext uri="{FF2B5EF4-FFF2-40B4-BE49-F238E27FC236}">
                <a16:creationId xmlns:a16="http://schemas.microsoft.com/office/drawing/2014/main" id="{3E354F08-F56B-4328-ACFE-862418456011}"/>
              </a:ext>
            </a:extLst>
          </p:cNvPr>
          <p:cNvPicPr>
            <a:picLocks noChangeAspect="1"/>
          </p:cNvPicPr>
          <p:nvPr/>
        </p:nvPicPr>
        <p:blipFill>
          <a:blip r:embed="rId2"/>
          <a:stretch>
            <a:fillRect/>
          </a:stretch>
        </p:blipFill>
        <p:spPr>
          <a:xfrm>
            <a:off x="0" y="1698995"/>
            <a:ext cx="12192000" cy="3460009"/>
          </a:xfrm>
          <a:prstGeom prst="rect">
            <a:avLst/>
          </a:prstGeom>
        </p:spPr>
      </p:pic>
    </p:spTree>
    <p:extLst>
      <p:ext uri="{BB962C8B-B14F-4D97-AF65-F5344CB8AC3E}">
        <p14:creationId xmlns:p14="http://schemas.microsoft.com/office/powerpoint/2010/main" val="355056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00368"/>
            <a:ext cx="12192000" cy="814705"/>
          </a:xfrm>
        </p:spPr>
        <p:txBody>
          <a:bodyPr>
            <a:noAutofit/>
          </a:bodyPr>
          <a:lstStyle/>
          <a:p>
            <a:pPr algn="ctr"/>
            <a:r>
              <a:rPr lang="en-US" sz="2800" dirty="0"/>
              <a:t>RSA. </a:t>
            </a:r>
            <a:r>
              <a:rPr lang="ru-RU" sz="2800" dirty="0"/>
              <a:t>Атака посредника (</a:t>
            </a:r>
            <a:r>
              <a:rPr lang="en-US" sz="2800" dirty="0"/>
              <a:t>main in the middle</a:t>
            </a:r>
            <a:r>
              <a:rPr lang="ru-RU" sz="2800" dirty="0"/>
              <a:t>). Схема</a:t>
            </a:r>
          </a:p>
        </p:txBody>
      </p:sp>
      <p:pic>
        <p:nvPicPr>
          <p:cNvPr id="6" name="Рисунок 5">
            <a:extLst>
              <a:ext uri="{FF2B5EF4-FFF2-40B4-BE49-F238E27FC236}">
                <a16:creationId xmlns:a16="http://schemas.microsoft.com/office/drawing/2014/main" id="{476A683D-8331-4D57-9F3E-5C14F23A7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55" y="1617385"/>
            <a:ext cx="11044490" cy="3623229"/>
          </a:xfrm>
          <a:prstGeom prst="rect">
            <a:avLst/>
          </a:prstGeom>
        </p:spPr>
      </p:pic>
    </p:spTree>
    <p:extLst>
      <p:ext uri="{BB962C8B-B14F-4D97-AF65-F5344CB8AC3E}">
        <p14:creationId xmlns:p14="http://schemas.microsoft.com/office/powerpoint/2010/main" val="255983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838200" y="72278"/>
            <a:ext cx="10515600" cy="814705"/>
          </a:xfrm>
        </p:spPr>
        <p:txBody>
          <a:bodyPr/>
          <a:lstStyle/>
          <a:p>
            <a:pPr algn="ctr"/>
            <a:r>
              <a:rPr lang="ru-RU" dirty="0"/>
              <a:t>Задание</a:t>
            </a:r>
          </a:p>
        </p:txBody>
      </p:sp>
      <p:sp>
        <p:nvSpPr>
          <p:cNvPr id="3" name="Объект 2">
            <a:extLst>
              <a:ext uri="{FF2B5EF4-FFF2-40B4-BE49-F238E27FC236}">
                <a16:creationId xmlns:a16="http://schemas.microsoft.com/office/drawing/2014/main" id="{02A6D24B-23DC-4F4A-831D-2F28819A30AF}"/>
              </a:ext>
            </a:extLst>
          </p:cNvPr>
          <p:cNvSpPr>
            <a:spLocks noGrp="1"/>
          </p:cNvSpPr>
          <p:nvPr>
            <p:ph idx="1"/>
          </p:nvPr>
        </p:nvSpPr>
        <p:spPr>
          <a:xfrm>
            <a:off x="838200" y="886983"/>
            <a:ext cx="10515600" cy="5881370"/>
          </a:xfrm>
        </p:spPr>
        <p:txBody>
          <a:bodyPr>
            <a:normAutofit lnSpcReduction="10000"/>
          </a:bodyPr>
          <a:lstStyle/>
          <a:p>
            <a:pPr marL="514350" indent="-514350" algn="just">
              <a:lnSpc>
                <a:spcPct val="120000"/>
              </a:lnSpc>
              <a:buAutoNum type="arabicPeriod"/>
            </a:pPr>
            <a:r>
              <a:rPr lang="ru-RU" sz="2500" dirty="0"/>
              <a:t>Выполнить атаку  на  шифр  RSA  факторизацией модуля, используя </a:t>
            </a:r>
            <a:r>
              <a:rPr lang="ru-RU" sz="2500" dirty="0" err="1"/>
              <a:t>CrypTool</a:t>
            </a:r>
            <a:r>
              <a:rPr lang="ru-RU" sz="2500" dirty="0"/>
              <a:t> 1</a:t>
            </a:r>
          </a:p>
          <a:p>
            <a:pPr marL="514350" indent="-514350" algn="just">
              <a:lnSpc>
                <a:spcPct val="120000"/>
              </a:lnSpc>
              <a:buAutoNum type="arabicPeriod"/>
            </a:pPr>
            <a:r>
              <a:rPr lang="ru-RU" sz="2400" dirty="0"/>
              <a:t>Запустить утилиту </a:t>
            </a:r>
            <a:r>
              <a:rPr lang="ru-RU" sz="2400" dirty="0" err="1"/>
              <a:t>Indiv.Procedures</a:t>
            </a:r>
            <a:r>
              <a:rPr lang="ru-RU" sz="2400" dirty="0"/>
              <a:t> –&gt; </a:t>
            </a:r>
            <a:r>
              <a:rPr lang="ru-RU" sz="2400" dirty="0" err="1"/>
              <a:t>RSACryptosystem</a:t>
            </a:r>
            <a:r>
              <a:rPr lang="ru-RU" sz="2400" dirty="0"/>
              <a:t> –&gt; RSA </a:t>
            </a:r>
            <a:r>
              <a:rPr lang="ru-RU" sz="2400" dirty="0" err="1"/>
              <a:t>Demonstration</a:t>
            </a:r>
            <a:r>
              <a:rPr lang="ru-RU" sz="2400" dirty="0"/>
              <a:t>. </a:t>
            </a:r>
          </a:p>
          <a:p>
            <a:pPr marL="514350" indent="-514350" algn="just">
              <a:lnSpc>
                <a:spcPct val="120000"/>
              </a:lnSpc>
              <a:buAutoNum type="arabicPeriod"/>
            </a:pPr>
            <a:r>
              <a:rPr lang="ru-RU" sz="2400" dirty="0"/>
              <a:t>Установить переключатель в режим «</a:t>
            </a:r>
            <a:r>
              <a:rPr lang="ru-RU" sz="2400" dirty="0" err="1"/>
              <a:t>Choose</a:t>
            </a:r>
            <a:r>
              <a:rPr lang="ru-RU" sz="2400" dirty="0"/>
              <a:t> </a:t>
            </a:r>
            <a:r>
              <a:rPr lang="ru-RU" sz="2400" dirty="0" err="1"/>
              <a:t>two</a:t>
            </a:r>
            <a:r>
              <a:rPr lang="ru-RU" sz="2400" dirty="0"/>
              <a:t> </a:t>
            </a:r>
            <a:r>
              <a:rPr lang="ru-RU" sz="2400" dirty="0" err="1"/>
              <a:t>prime</a:t>
            </a:r>
            <a:r>
              <a:rPr lang="ru-RU" sz="2400" dirty="0"/>
              <a:t>…». </a:t>
            </a:r>
          </a:p>
          <a:p>
            <a:pPr marL="514350" indent="-514350" algn="just">
              <a:lnSpc>
                <a:spcPct val="120000"/>
              </a:lnSpc>
              <a:buAutoNum type="arabicPeriod"/>
            </a:pPr>
            <a:r>
              <a:rPr lang="ru-RU" sz="2400" dirty="0"/>
              <a:t>Выбрать параметры p и q так, чтобы n = </a:t>
            </a:r>
            <a:r>
              <a:rPr lang="ru-RU" sz="2400" dirty="0" err="1"/>
              <a:t>pq</a:t>
            </a:r>
            <a:r>
              <a:rPr lang="ru-RU" sz="2400" dirty="0"/>
              <a:t> &gt; 256. </a:t>
            </a:r>
          </a:p>
          <a:p>
            <a:pPr marL="514350" indent="-514350" algn="just">
              <a:lnSpc>
                <a:spcPct val="120000"/>
              </a:lnSpc>
              <a:buAutoNum type="arabicPeriod"/>
            </a:pPr>
            <a:r>
              <a:rPr lang="ru-RU" sz="2400" dirty="0"/>
              <a:t>Задать открытый ключ e. </a:t>
            </a:r>
          </a:p>
          <a:p>
            <a:pPr marL="514350" indent="-514350" algn="just">
              <a:lnSpc>
                <a:spcPct val="120000"/>
              </a:lnSpc>
              <a:buAutoNum type="arabicPeriod"/>
            </a:pPr>
            <a:r>
              <a:rPr lang="ru-RU" sz="2400" dirty="0"/>
              <a:t>Зашифровать произвольное сообщение и передать его вместе с открытым ключом (n, e) коллеге. В ответ получить аналогичные данные. </a:t>
            </a:r>
          </a:p>
          <a:p>
            <a:pPr marL="514350" indent="-514350" algn="just">
              <a:lnSpc>
                <a:spcPct val="120000"/>
              </a:lnSpc>
              <a:buAutoNum type="arabicPeriod"/>
            </a:pPr>
            <a:r>
              <a:rPr lang="ru-RU" sz="2400" dirty="0"/>
              <a:t>Запустить утилиту </a:t>
            </a:r>
            <a:r>
              <a:rPr lang="ru-RU" sz="2400" dirty="0" err="1"/>
              <a:t>Indiv.Procedures</a:t>
            </a:r>
            <a:r>
              <a:rPr lang="ru-RU" sz="2400" dirty="0"/>
              <a:t> –&gt; </a:t>
            </a:r>
            <a:r>
              <a:rPr lang="ru-RU" sz="2400" dirty="0" err="1"/>
              <a:t>RSACryptosystem</a:t>
            </a:r>
            <a:r>
              <a:rPr lang="ru-RU" sz="2400" dirty="0"/>
              <a:t> –&gt; </a:t>
            </a:r>
            <a:r>
              <a:rPr lang="ru-RU" sz="2400" dirty="0" err="1"/>
              <a:t>RSADemonstration</a:t>
            </a:r>
            <a:r>
              <a:rPr lang="ru-RU" sz="2400" dirty="0"/>
              <a:t> и установить переключатель в режим «For </a:t>
            </a:r>
            <a:r>
              <a:rPr lang="ru-RU" sz="2400" dirty="0" err="1"/>
              <a:t>data</a:t>
            </a:r>
            <a:r>
              <a:rPr lang="ru-RU" sz="2400" dirty="0"/>
              <a:t> </a:t>
            </a:r>
            <a:r>
              <a:rPr lang="ru-RU" sz="2400" dirty="0" err="1"/>
              <a:t>encryption</a:t>
            </a:r>
            <a:r>
              <a:rPr lang="ru-RU" sz="2400" dirty="0"/>
              <a:t>…». </a:t>
            </a:r>
          </a:p>
          <a:p>
            <a:pPr marL="514350" indent="-514350" algn="just">
              <a:lnSpc>
                <a:spcPct val="120000"/>
              </a:lnSpc>
              <a:buAutoNum type="arabicPeriod"/>
            </a:pPr>
            <a:r>
              <a:rPr lang="ru-RU" sz="2400" dirty="0"/>
              <a:t>Выполнить факторизацию модуля n командой </a:t>
            </a:r>
            <a:r>
              <a:rPr lang="ru-RU" sz="2400" dirty="0" err="1"/>
              <a:t>Factorize</a:t>
            </a:r>
            <a:r>
              <a:rPr lang="ru-RU" sz="2400" dirty="0"/>
              <a:t>… </a:t>
            </a:r>
          </a:p>
        </p:txBody>
      </p:sp>
    </p:spTree>
    <p:extLst>
      <p:ext uri="{BB962C8B-B14F-4D97-AF65-F5344CB8AC3E}">
        <p14:creationId xmlns:p14="http://schemas.microsoft.com/office/powerpoint/2010/main" val="185362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00368"/>
            <a:ext cx="12192000" cy="814705"/>
          </a:xfrm>
        </p:spPr>
        <p:txBody>
          <a:bodyPr>
            <a:noAutofit/>
          </a:bodyPr>
          <a:lstStyle/>
          <a:p>
            <a:pPr algn="ctr"/>
            <a:r>
              <a:rPr lang="en-US" sz="2800" dirty="0"/>
              <a:t>RSA. </a:t>
            </a:r>
            <a:r>
              <a:rPr lang="ru-RU" sz="2800" dirty="0"/>
              <a:t>Атака факторизацией модуля </a:t>
            </a:r>
          </a:p>
        </p:txBody>
      </p:sp>
      <p:pic>
        <p:nvPicPr>
          <p:cNvPr id="6" name="Рисунок 5">
            <a:extLst>
              <a:ext uri="{FF2B5EF4-FFF2-40B4-BE49-F238E27FC236}">
                <a16:creationId xmlns:a16="http://schemas.microsoft.com/office/drawing/2014/main" id="{1FC147E7-5939-438C-9BA6-42FADC28556E}"/>
              </a:ext>
            </a:extLst>
          </p:cNvPr>
          <p:cNvPicPr>
            <a:picLocks noChangeAspect="1"/>
          </p:cNvPicPr>
          <p:nvPr/>
        </p:nvPicPr>
        <p:blipFill>
          <a:blip r:embed="rId2"/>
          <a:stretch>
            <a:fillRect/>
          </a:stretch>
        </p:blipFill>
        <p:spPr>
          <a:xfrm>
            <a:off x="516943" y="875827"/>
            <a:ext cx="5142177" cy="5881805"/>
          </a:xfrm>
          <a:prstGeom prst="rect">
            <a:avLst/>
          </a:prstGeom>
        </p:spPr>
      </p:pic>
      <p:pic>
        <p:nvPicPr>
          <p:cNvPr id="8" name="Рисунок 7">
            <a:extLst>
              <a:ext uri="{FF2B5EF4-FFF2-40B4-BE49-F238E27FC236}">
                <a16:creationId xmlns:a16="http://schemas.microsoft.com/office/drawing/2014/main" id="{48E3F106-FEDB-45DE-A2C7-16AC7F44B371}"/>
              </a:ext>
            </a:extLst>
          </p:cNvPr>
          <p:cNvPicPr>
            <a:picLocks noChangeAspect="1"/>
          </p:cNvPicPr>
          <p:nvPr/>
        </p:nvPicPr>
        <p:blipFill>
          <a:blip r:embed="rId3"/>
          <a:stretch>
            <a:fillRect/>
          </a:stretch>
        </p:blipFill>
        <p:spPr>
          <a:xfrm>
            <a:off x="5984492" y="875827"/>
            <a:ext cx="5690565" cy="5881357"/>
          </a:xfrm>
          <a:prstGeom prst="rect">
            <a:avLst/>
          </a:prstGeom>
        </p:spPr>
      </p:pic>
    </p:spTree>
    <p:extLst>
      <p:ext uri="{BB962C8B-B14F-4D97-AF65-F5344CB8AC3E}">
        <p14:creationId xmlns:p14="http://schemas.microsoft.com/office/powerpoint/2010/main" val="1234441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838200" y="72278"/>
            <a:ext cx="10515600" cy="814705"/>
          </a:xfrm>
        </p:spPr>
        <p:txBody>
          <a:bodyPr/>
          <a:lstStyle/>
          <a:p>
            <a:pPr algn="ctr"/>
            <a:r>
              <a:rPr lang="ru-RU" dirty="0"/>
              <a:t>Задание</a:t>
            </a:r>
          </a:p>
        </p:txBody>
      </p:sp>
      <p:sp>
        <p:nvSpPr>
          <p:cNvPr id="3" name="Объект 2">
            <a:extLst>
              <a:ext uri="{FF2B5EF4-FFF2-40B4-BE49-F238E27FC236}">
                <a16:creationId xmlns:a16="http://schemas.microsoft.com/office/drawing/2014/main" id="{02A6D24B-23DC-4F4A-831D-2F28819A30AF}"/>
              </a:ext>
            </a:extLst>
          </p:cNvPr>
          <p:cNvSpPr>
            <a:spLocks noGrp="1"/>
          </p:cNvSpPr>
          <p:nvPr>
            <p:ph idx="1"/>
          </p:nvPr>
        </p:nvSpPr>
        <p:spPr>
          <a:xfrm>
            <a:off x="838200" y="886983"/>
            <a:ext cx="10515600" cy="5881370"/>
          </a:xfrm>
        </p:spPr>
        <p:txBody>
          <a:bodyPr>
            <a:normAutofit/>
          </a:bodyPr>
          <a:lstStyle/>
          <a:p>
            <a:pPr marL="514350" indent="-514350" algn="just">
              <a:lnSpc>
                <a:spcPct val="120000"/>
              </a:lnSpc>
              <a:buAutoNum type="arabicPeriod"/>
            </a:pPr>
            <a:r>
              <a:rPr lang="ru-RU" sz="2500" dirty="0"/>
              <a:t>Изучить и выполнить имитацию атаки на гибридную систему шифрования , используя </a:t>
            </a:r>
            <a:r>
              <a:rPr lang="ru-RU" sz="2500" dirty="0" err="1"/>
              <a:t>CrypTool</a:t>
            </a:r>
            <a:r>
              <a:rPr lang="ru-RU" sz="2500" dirty="0"/>
              <a:t> 1</a:t>
            </a:r>
          </a:p>
          <a:p>
            <a:pPr marL="514350" indent="-514350" algn="just">
              <a:lnSpc>
                <a:spcPct val="120000"/>
              </a:lnSpc>
              <a:buAutoNum type="arabicPeriod"/>
            </a:pPr>
            <a:r>
              <a:rPr lang="ru-RU" sz="2400" dirty="0"/>
              <a:t> Подготовить текст передаваемого сообщения на английском с вашим именем в конце. </a:t>
            </a:r>
          </a:p>
          <a:p>
            <a:pPr marL="514350" indent="-514350" algn="just">
              <a:lnSpc>
                <a:spcPct val="120000"/>
              </a:lnSpc>
              <a:buAutoNum type="arabicPeriod"/>
            </a:pPr>
            <a:r>
              <a:rPr lang="ru-RU" sz="2400" dirty="0"/>
              <a:t>Запустить утилиту Analysis –&gt; </a:t>
            </a:r>
            <a:r>
              <a:rPr lang="ru-RU" sz="2400" dirty="0" err="1"/>
              <a:t>Asymmetric</a:t>
            </a:r>
            <a:r>
              <a:rPr lang="ru-RU" sz="2400" dirty="0"/>
              <a:t> </a:t>
            </a:r>
            <a:r>
              <a:rPr lang="ru-RU" sz="2400" dirty="0" err="1"/>
              <a:t>Encr</a:t>
            </a:r>
            <a:r>
              <a:rPr lang="ru-RU" sz="2400" dirty="0"/>
              <a:t>… –&gt; Side-Channel </a:t>
            </a:r>
            <a:r>
              <a:rPr lang="ru-RU" sz="2400" dirty="0" err="1"/>
              <a:t>attack</a:t>
            </a:r>
            <a:r>
              <a:rPr lang="ru-RU" sz="2400" dirty="0"/>
              <a:t> </a:t>
            </a:r>
            <a:r>
              <a:rPr lang="ru-RU" sz="2400" dirty="0" err="1"/>
              <a:t>on</a:t>
            </a:r>
            <a:r>
              <a:rPr lang="ru-RU" sz="2400" dirty="0"/>
              <a:t> «</a:t>
            </a:r>
            <a:r>
              <a:rPr lang="ru-RU" sz="2400" dirty="0" err="1"/>
              <a:t>Textbook</a:t>
            </a:r>
            <a:r>
              <a:rPr lang="ru-RU" sz="2400" dirty="0"/>
              <a:t> RSA»… </a:t>
            </a:r>
          </a:p>
          <a:p>
            <a:pPr marL="514350" indent="-514350" algn="just">
              <a:lnSpc>
                <a:spcPct val="120000"/>
              </a:lnSpc>
              <a:buAutoNum type="arabicPeriod"/>
            </a:pPr>
            <a:r>
              <a:rPr lang="ru-RU" sz="2400" dirty="0"/>
              <a:t>Настроить сервер, указав в качестве ключевого слова ваше имя, используемое в конце текста. </a:t>
            </a:r>
          </a:p>
          <a:p>
            <a:pPr marL="514350" indent="-514350" algn="just">
              <a:lnSpc>
                <a:spcPct val="120000"/>
              </a:lnSpc>
              <a:buAutoNum type="arabicPeriod"/>
            </a:pPr>
            <a:r>
              <a:rPr lang="ru-RU" sz="2400" dirty="0"/>
              <a:t>Выполнить последовательно все шаги протокола. </a:t>
            </a:r>
          </a:p>
          <a:p>
            <a:pPr marL="514350" indent="-514350" algn="just">
              <a:lnSpc>
                <a:spcPct val="120000"/>
              </a:lnSpc>
              <a:buAutoNum type="arabicPeriod"/>
            </a:pPr>
            <a:r>
              <a:rPr lang="ru-RU" sz="2400" dirty="0"/>
              <a:t>Сохранить лог-файлы участников протокола для отчета. </a:t>
            </a:r>
          </a:p>
        </p:txBody>
      </p:sp>
    </p:spTree>
    <p:extLst>
      <p:ext uri="{BB962C8B-B14F-4D97-AF65-F5344CB8AC3E}">
        <p14:creationId xmlns:p14="http://schemas.microsoft.com/office/powerpoint/2010/main" val="37855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CAB04B-6F84-44C5-AE91-DF9A3F1344A9}"/>
              </a:ext>
            </a:extLst>
          </p:cNvPr>
          <p:cNvSpPr>
            <a:spLocks noGrp="1"/>
          </p:cNvSpPr>
          <p:nvPr>
            <p:ph type="title"/>
          </p:nvPr>
        </p:nvSpPr>
        <p:spPr>
          <a:xfrm>
            <a:off x="838200" y="142875"/>
            <a:ext cx="10515600" cy="877095"/>
          </a:xfrm>
        </p:spPr>
        <p:txBody>
          <a:bodyPr>
            <a:normAutofit/>
          </a:bodyPr>
          <a:lstStyle/>
          <a:p>
            <a:pPr algn="ctr"/>
            <a:r>
              <a:rPr lang="ru-RU" dirty="0"/>
              <a:t>Цель работы</a:t>
            </a:r>
          </a:p>
        </p:txBody>
      </p:sp>
      <p:sp>
        <p:nvSpPr>
          <p:cNvPr id="3" name="Объект 2">
            <a:extLst>
              <a:ext uri="{FF2B5EF4-FFF2-40B4-BE49-F238E27FC236}">
                <a16:creationId xmlns:a16="http://schemas.microsoft.com/office/drawing/2014/main" id="{27AE5026-4F89-445B-AA2F-0AC683DC5103}"/>
              </a:ext>
            </a:extLst>
          </p:cNvPr>
          <p:cNvSpPr>
            <a:spLocks noGrp="1"/>
          </p:cNvSpPr>
          <p:nvPr>
            <p:ph idx="1"/>
          </p:nvPr>
        </p:nvSpPr>
        <p:spPr>
          <a:xfrm>
            <a:off x="0" y="1105694"/>
            <a:ext cx="12191999" cy="5752305"/>
          </a:xfrm>
        </p:spPr>
        <p:txBody>
          <a:bodyPr>
            <a:normAutofit/>
          </a:bodyPr>
          <a:lstStyle/>
          <a:p>
            <a:pPr marL="0" indent="0" algn="just">
              <a:lnSpc>
                <a:spcPct val="100000"/>
              </a:lnSpc>
              <a:buNone/>
            </a:pPr>
            <a:r>
              <a:rPr lang="ru-RU" dirty="0"/>
              <a:t>Повысить компетенции в работе с ассиметричными протоколами и шифрами.</a:t>
            </a:r>
          </a:p>
          <a:p>
            <a:pPr marL="0" indent="0" algn="just">
              <a:lnSpc>
                <a:spcPct val="100000"/>
              </a:lnSpc>
              <a:buNone/>
            </a:pPr>
            <a:endParaRPr lang="ru-RU" dirty="0"/>
          </a:p>
          <a:p>
            <a:pPr marL="0" indent="0" algn="just">
              <a:lnSpc>
                <a:spcPct val="100000"/>
              </a:lnSpc>
              <a:buNone/>
            </a:pPr>
            <a:r>
              <a:rPr lang="ru-RU" dirty="0"/>
              <a:t>Задачи:</a:t>
            </a:r>
          </a:p>
          <a:p>
            <a:pPr algn="just">
              <a:lnSpc>
                <a:spcPct val="100000"/>
              </a:lnSpc>
            </a:pPr>
            <a:r>
              <a:rPr lang="ru-RU" dirty="0"/>
              <a:t>Изучить протокол согласования ключей </a:t>
            </a:r>
            <a:r>
              <a:rPr lang="ru-RU" sz="2800" dirty="0" err="1"/>
              <a:t>Diffie-Hellman</a:t>
            </a:r>
            <a:r>
              <a:rPr lang="ru-RU" sz="2800" dirty="0"/>
              <a:t> Key Exchange и атаку на него </a:t>
            </a:r>
            <a:r>
              <a:rPr lang="ru-RU" dirty="0"/>
              <a:t>"</a:t>
            </a:r>
            <a:r>
              <a:rPr lang="ru-RU" sz="2800" dirty="0"/>
              <a:t>посредником</a:t>
            </a:r>
            <a:r>
              <a:rPr lang="ru-RU" dirty="0"/>
              <a:t>"</a:t>
            </a:r>
            <a:r>
              <a:rPr lang="ru-RU" sz="2800" dirty="0"/>
              <a:t>;</a:t>
            </a:r>
          </a:p>
          <a:p>
            <a:pPr algn="just">
              <a:lnSpc>
                <a:spcPct val="100000"/>
              </a:lnSpc>
            </a:pPr>
            <a:r>
              <a:rPr lang="ru-RU" dirty="0"/>
              <a:t>Изучить алгоритм и протокол асимметричного шифрования RSA и атаки методом "малого сообщения" и "посредником";</a:t>
            </a:r>
            <a:endParaRPr lang="en-US" dirty="0"/>
          </a:p>
          <a:p>
            <a:pPr algn="just">
              <a:lnSpc>
                <a:spcPct val="100000"/>
              </a:lnSpc>
            </a:pPr>
            <a:r>
              <a:rPr lang="ru-RU" dirty="0"/>
              <a:t>Выполнить атаку на шифр RSA факторизацией модуля;</a:t>
            </a:r>
          </a:p>
          <a:p>
            <a:pPr algn="just">
              <a:lnSpc>
                <a:spcPct val="100000"/>
              </a:lnSpc>
            </a:pPr>
            <a:r>
              <a:rPr lang="ru-RU" dirty="0"/>
              <a:t>Выполнить имитацию атаки на гибридную систему шифрования.</a:t>
            </a:r>
          </a:p>
          <a:p>
            <a:pPr algn="just">
              <a:lnSpc>
                <a:spcPct val="100000"/>
              </a:lnSpc>
            </a:pPr>
            <a:endParaRPr lang="ru-RU" dirty="0"/>
          </a:p>
          <a:p>
            <a:pPr algn="just">
              <a:lnSpc>
                <a:spcPct val="100000"/>
              </a:lnSpc>
            </a:pPr>
            <a:endParaRPr lang="ru-RU" dirty="0"/>
          </a:p>
        </p:txBody>
      </p:sp>
    </p:spTree>
    <p:extLst>
      <p:ext uri="{BB962C8B-B14F-4D97-AF65-F5344CB8AC3E}">
        <p14:creationId xmlns:p14="http://schemas.microsoft.com/office/powerpoint/2010/main" val="1001605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00368"/>
            <a:ext cx="12192000" cy="814705"/>
          </a:xfrm>
        </p:spPr>
        <p:txBody>
          <a:bodyPr>
            <a:noAutofit/>
          </a:bodyPr>
          <a:lstStyle/>
          <a:p>
            <a:pPr algn="ctr"/>
            <a:r>
              <a:rPr lang="ru-RU" sz="2800" dirty="0"/>
              <a:t>Имитация атаки на гибридную систему шифрования</a:t>
            </a:r>
          </a:p>
        </p:txBody>
      </p:sp>
      <p:pic>
        <p:nvPicPr>
          <p:cNvPr id="7" name="Рисунок 6">
            <a:extLst>
              <a:ext uri="{FF2B5EF4-FFF2-40B4-BE49-F238E27FC236}">
                <a16:creationId xmlns:a16="http://schemas.microsoft.com/office/drawing/2014/main" id="{4FAFD157-A6AA-4497-8BA9-36D1E84B0291}"/>
              </a:ext>
            </a:extLst>
          </p:cNvPr>
          <p:cNvPicPr>
            <a:picLocks noChangeAspect="1"/>
          </p:cNvPicPr>
          <p:nvPr/>
        </p:nvPicPr>
        <p:blipFill>
          <a:blip r:embed="rId2"/>
          <a:stretch>
            <a:fillRect/>
          </a:stretch>
        </p:blipFill>
        <p:spPr>
          <a:xfrm>
            <a:off x="624938" y="1811557"/>
            <a:ext cx="5664102" cy="3234885"/>
          </a:xfrm>
          <a:prstGeom prst="rect">
            <a:avLst/>
          </a:prstGeom>
        </p:spPr>
      </p:pic>
      <p:pic>
        <p:nvPicPr>
          <p:cNvPr id="10" name="Рисунок 9">
            <a:extLst>
              <a:ext uri="{FF2B5EF4-FFF2-40B4-BE49-F238E27FC236}">
                <a16:creationId xmlns:a16="http://schemas.microsoft.com/office/drawing/2014/main" id="{1C6AC44F-2C92-4205-845B-3F7CF9DA6A69}"/>
              </a:ext>
            </a:extLst>
          </p:cNvPr>
          <p:cNvPicPr>
            <a:picLocks noChangeAspect="1"/>
          </p:cNvPicPr>
          <p:nvPr/>
        </p:nvPicPr>
        <p:blipFill>
          <a:blip r:embed="rId3"/>
          <a:stretch>
            <a:fillRect/>
          </a:stretch>
        </p:blipFill>
        <p:spPr>
          <a:xfrm>
            <a:off x="6598875" y="1822195"/>
            <a:ext cx="5049467" cy="3224247"/>
          </a:xfrm>
          <a:prstGeom prst="rect">
            <a:avLst/>
          </a:prstGeom>
        </p:spPr>
      </p:pic>
    </p:spTree>
    <p:extLst>
      <p:ext uri="{BB962C8B-B14F-4D97-AF65-F5344CB8AC3E}">
        <p14:creationId xmlns:p14="http://schemas.microsoft.com/office/powerpoint/2010/main" val="3240206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00368"/>
            <a:ext cx="12192000" cy="814705"/>
          </a:xfrm>
        </p:spPr>
        <p:txBody>
          <a:bodyPr>
            <a:noAutofit/>
          </a:bodyPr>
          <a:lstStyle/>
          <a:p>
            <a:pPr algn="ctr"/>
            <a:r>
              <a:rPr lang="ru-RU" sz="2800" dirty="0"/>
              <a:t>Имитация атаки на гибридную систему шифрования</a:t>
            </a:r>
          </a:p>
        </p:txBody>
      </p:sp>
      <p:pic>
        <p:nvPicPr>
          <p:cNvPr id="5" name="Рисунок 4">
            <a:extLst>
              <a:ext uri="{FF2B5EF4-FFF2-40B4-BE49-F238E27FC236}">
                <a16:creationId xmlns:a16="http://schemas.microsoft.com/office/drawing/2014/main" id="{C7805A97-2939-4FE5-AB1B-BEBF8DAA039E}"/>
              </a:ext>
            </a:extLst>
          </p:cNvPr>
          <p:cNvPicPr>
            <a:picLocks noChangeAspect="1"/>
          </p:cNvPicPr>
          <p:nvPr/>
        </p:nvPicPr>
        <p:blipFill>
          <a:blip r:embed="rId2"/>
          <a:stretch>
            <a:fillRect/>
          </a:stretch>
        </p:blipFill>
        <p:spPr>
          <a:xfrm>
            <a:off x="2962356" y="755160"/>
            <a:ext cx="6267287" cy="6002472"/>
          </a:xfrm>
          <a:prstGeom prst="rect">
            <a:avLst/>
          </a:prstGeom>
        </p:spPr>
      </p:pic>
    </p:spTree>
    <p:extLst>
      <p:ext uri="{BB962C8B-B14F-4D97-AF65-F5344CB8AC3E}">
        <p14:creationId xmlns:p14="http://schemas.microsoft.com/office/powerpoint/2010/main" val="4134661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100368"/>
            <a:ext cx="12192000" cy="814705"/>
          </a:xfrm>
        </p:spPr>
        <p:txBody>
          <a:bodyPr>
            <a:noAutofit/>
          </a:bodyPr>
          <a:lstStyle/>
          <a:p>
            <a:pPr algn="ctr"/>
            <a:r>
              <a:rPr lang="ru-RU" sz="2800" dirty="0"/>
              <a:t>Имитация атаки на гибридную систему шифрования</a:t>
            </a:r>
          </a:p>
        </p:txBody>
      </p:sp>
      <p:graphicFrame>
        <p:nvGraphicFramePr>
          <p:cNvPr id="3" name="Таблица 3">
            <a:extLst>
              <a:ext uri="{FF2B5EF4-FFF2-40B4-BE49-F238E27FC236}">
                <a16:creationId xmlns:a16="http://schemas.microsoft.com/office/drawing/2014/main" id="{D46AD997-3571-42E9-871C-118E7509A49B}"/>
              </a:ext>
            </a:extLst>
          </p:cNvPr>
          <p:cNvGraphicFramePr>
            <a:graphicFrameLocks noGrp="1"/>
          </p:cNvGraphicFramePr>
          <p:nvPr>
            <p:extLst>
              <p:ext uri="{D42A27DB-BD31-4B8C-83A1-F6EECF244321}">
                <p14:modId xmlns:p14="http://schemas.microsoft.com/office/powerpoint/2010/main" val="3873289190"/>
              </p:ext>
            </p:extLst>
          </p:nvPr>
        </p:nvGraphicFramePr>
        <p:xfrm>
          <a:off x="1747520" y="815378"/>
          <a:ext cx="9032240" cy="6042622"/>
        </p:xfrm>
        <a:graphic>
          <a:graphicData uri="http://schemas.openxmlformats.org/drawingml/2006/table">
            <a:tbl>
              <a:tblPr firstRow="1" bandRow="1">
                <a:tableStyleId>{0505E3EF-67EA-436B-97B2-0124C06EBD24}</a:tableStyleId>
              </a:tblPr>
              <a:tblGrid>
                <a:gridCol w="9032240">
                  <a:extLst>
                    <a:ext uri="{9D8B030D-6E8A-4147-A177-3AD203B41FA5}">
                      <a16:colId xmlns:a16="http://schemas.microsoft.com/office/drawing/2014/main" val="3082952668"/>
                    </a:ext>
                  </a:extLst>
                </a:gridCol>
              </a:tblGrid>
              <a:tr h="6042622">
                <a:tc>
                  <a:txBody>
                    <a:bodyPr/>
                    <a:lstStyle/>
                    <a:p>
                      <a:r>
                        <a:rPr lang="en-US" sz="1150" b="0" dirty="0">
                          <a:latin typeface="Courier New" panose="02070309020205020404" pitchFamily="49" charset="0"/>
                          <a:cs typeface="Courier New" panose="02070309020205020404" pitchFamily="49" charset="0"/>
                        </a:rPr>
                        <a:t>I. PREPARATIONS</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Alice composes a message M, addressed to Bob.</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Alice chooses a random session key S:</a:t>
                      </a:r>
                    </a:p>
                    <a:p>
                      <a:r>
                        <a:rPr lang="en-US" sz="1150" b="0" dirty="0">
                          <a:latin typeface="Courier New" panose="02070309020205020404" pitchFamily="49" charset="0"/>
                          <a:cs typeface="Courier New" panose="02070309020205020404" pitchFamily="49" charset="0"/>
                        </a:rPr>
                        <a:t>50B5BDADFD761EFF768FE9041EC1BBD9</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Alice symmetrically encrypts the message M with the session key S.</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Alice chooses Bob's public key e:</a:t>
                      </a:r>
                    </a:p>
                    <a:p>
                      <a:r>
                        <a:rPr lang="en-US" sz="1150" b="0" dirty="0">
                          <a:latin typeface="Courier New" panose="02070309020205020404" pitchFamily="49" charset="0"/>
                          <a:cs typeface="Courier New" panose="02070309020205020404" pitchFamily="49" charset="0"/>
                        </a:rPr>
                        <a:t>010001</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Alice asymmetrically encrypts the session key S with Bob's public RSA key e:</a:t>
                      </a:r>
                    </a:p>
                    <a:p>
                      <a:r>
                        <a:rPr lang="en-US" sz="1150" b="0" dirty="0">
                          <a:latin typeface="Courier New" panose="02070309020205020404" pitchFamily="49" charset="0"/>
                          <a:cs typeface="Courier New" panose="02070309020205020404" pitchFamily="49" charset="0"/>
                        </a:rPr>
                        <a:t>E6A148EC677D2BFB059BEDDEBEF9A154DFAF5558F86B9A6BBDA07AFA2D6B3D50A90E03236A99A8797366C90027A1EF379EF81B4434755CFAD6ECEAEE6853700B</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II. MESSAGE TRANSMISSION</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Alice sends the hybrid encrypted file to Bob over an insecure channel.</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III. MESSAGE INTERCEPTION</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Trudy intercepts the hybrid encrypted file and isolates the encrypted session key S:</a:t>
                      </a:r>
                    </a:p>
                    <a:p>
                      <a:r>
                        <a:rPr lang="en-US" sz="1150" b="0" dirty="0">
                          <a:latin typeface="Courier New" panose="02070309020205020404" pitchFamily="49" charset="0"/>
                          <a:cs typeface="Courier New" panose="02070309020205020404" pitchFamily="49" charset="0"/>
                        </a:rPr>
                        <a:t>E6A148EC677D2BFB059BEDDEBEF9A154DFAF5558F86B9A6BBDA07AFA2D6B3D50A90E03236A99A8797366C90027A1EF379EF81B4434755CFAD6ECEAEE6853700B</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IV. BEGINNING OF THE ATTACK CYCLE</a:t>
                      </a:r>
                    </a:p>
                    <a:p>
                      <a:endParaRPr lang="en-US" sz="1150" b="0" dirty="0">
                        <a:latin typeface="Courier New" panose="02070309020205020404" pitchFamily="49" charset="0"/>
                        <a:cs typeface="Courier New" panose="02070309020205020404" pitchFamily="49" charset="0"/>
                      </a:endParaRPr>
                    </a:p>
                    <a:p>
                      <a:r>
                        <a:rPr lang="en-US" sz="1150" b="0" dirty="0">
                          <a:latin typeface="Courier New" panose="02070309020205020404" pitchFamily="49" charset="0"/>
                          <a:cs typeface="Courier New" panose="02070309020205020404" pitchFamily="49" charset="0"/>
                        </a:rPr>
                        <a:t>She sends an exact copy of the original, encrypted message to Bob and extends it with the session key S' (encrypted with Bob's public key). Compared to the message sent by Alice, Trudy simply replaces the encrypted session key [ENC(S, </a:t>
                      </a:r>
                      <a:r>
                        <a:rPr lang="en-US" sz="1150" b="0" dirty="0" err="1">
                          <a:latin typeface="Courier New" panose="02070309020205020404" pitchFamily="49" charset="0"/>
                          <a:cs typeface="Courier New" panose="02070309020205020404" pitchFamily="49" charset="0"/>
                        </a:rPr>
                        <a:t>PubKeyBob</a:t>
                      </a:r>
                      <a:r>
                        <a:rPr lang="en-US" sz="1150" b="0" dirty="0">
                          <a:latin typeface="Courier New" panose="02070309020205020404" pitchFamily="49" charset="0"/>
                          <a:cs typeface="Courier New" panose="02070309020205020404" pitchFamily="49" charset="0"/>
                        </a:rPr>
                        <a:t>) is replaced by ENC(S', </a:t>
                      </a:r>
                      <a:r>
                        <a:rPr lang="en-US" sz="1150" b="0" dirty="0" err="1">
                          <a:latin typeface="Courier New" panose="02070309020205020404" pitchFamily="49" charset="0"/>
                          <a:cs typeface="Courier New" panose="02070309020205020404" pitchFamily="49" charset="0"/>
                        </a:rPr>
                        <a:t>PubKeyBob</a:t>
                      </a:r>
                      <a:r>
                        <a:rPr lang="en-US" sz="1150" b="0" dirty="0">
                          <a:latin typeface="Courier New" panose="02070309020205020404" pitchFamily="49" charset="0"/>
                          <a:cs typeface="Courier New" panose="02070309020205020404" pitchFamily="49" charset="0"/>
                        </a:rPr>
                        <a:t>)].</a:t>
                      </a:r>
                    </a:p>
                    <a:p>
                      <a:r>
                        <a:rPr lang="en-US" sz="1150" b="0" dirty="0">
                          <a:latin typeface="Courier New" panose="02070309020205020404" pitchFamily="49" charset="0"/>
                          <a:cs typeface="Courier New" panose="02070309020205020404" pitchFamily="49" charset="0"/>
                        </a:rPr>
                        <a:t>Trudy repeats this step 130 times, whereas the step count depends on the bit length of the used session key (step count = bit length + 2).</a:t>
                      </a:r>
                      <a:endParaRPr lang="ru-RU" sz="115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62061447"/>
                  </a:ext>
                </a:extLst>
              </a:tr>
            </a:tbl>
          </a:graphicData>
        </a:graphic>
      </p:graphicFrame>
    </p:spTree>
    <p:extLst>
      <p:ext uri="{BB962C8B-B14F-4D97-AF65-F5344CB8AC3E}">
        <p14:creationId xmlns:p14="http://schemas.microsoft.com/office/powerpoint/2010/main" val="1548423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838200" y="143933"/>
            <a:ext cx="10515600" cy="548125"/>
          </a:xfrm>
        </p:spPr>
        <p:txBody>
          <a:bodyPr>
            <a:normAutofit fontScale="90000"/>
          </a:bodyPr>
          <a:lstStyle/>
          <a:p>
            <a:pPr algn="ctr"/>
            <a:r>
              <a:rPr lang="ru-RU" dirty="0"/>
              <a:t>Заключение</a:t>
            </a:r>
          </a:p>
        </p:txBody>
      </p:sp>
      <p:sp>
        <p:nvSpPr>
          <p:cNvPr id="3" name="Объект 2">
            <a:extLst>
              <a:ext uri="{FF2B5EF4-FFF2-40B4-BE49-F238E27FC236}">
                <a16:creationId xmlns:a16="http://schemas.microsoft.com/office/drawing/2014/main" id="{02A6D24B-23DC-4F4A-831D-2F28819A30AF}"/>
              </a:ext>
            </a:extLst>
          </p:cNvPr>
          <p:cNvSpPr>
            <a:spLocks noGrp="1"/>
          </p:cNvSpPr>
          <p:nvPr>
            <p:ph idx="1"/>
          </p:nvPr>
        </p:nvSpPr>
        <p:spPr>
          <a:xfrm>
            <a:off x="0" y="785192"/>
            <a:ext cx="12192000" cy="6072808"/>
          </a:xfrm>
        </p:spPr>
        <p:txBody>
          <a:bodyPr>
            <a:normAutofit/>
          </a:bodyPr>
          <a:lstStyle/>
          <a:p>
            <a:pPr algn="just">
              <a:lnSpc>
                <a:spcPct val="120000"/>
              </a:lnSpc>
            </a:pPr>
            <a:r>
              <a:rPr lang="ru-RU" sz="2000" dirty="0"/>
              <a:t>Исследован протокол согласования ключей </a:t>
            </a:r>
            <a:r>
              <a:rPr lang="ru-RU" sz="2000" dirty="0" err="1"/>
              <a:t>Диффи-Хеллмана</a:t>
            </a:r>
            <a:r>
              <a:rPr lang="ru-RU" sz="2000" dirty="0"/>
              <a:t>. Рассмотрена и проведена атака протокола  "посредником" для случая, когда  только одна уполномоченная сторона создает параметры открытого ключа. Были получены одинаковые значения ключа для стороны отправителя и посредника, а также посредника и получателя. </a:t>
            </a:r>
          </a:p>
          <a:p>
            <a:pPr algn="just">
              <a:lnSpc>
                <a:spcPct val="120000"/>
              </a:lnSpc>
            </a:pPr>
            <a:r>
              <a:rPr lang="ru-RU" sz="2000" dirty="0"/>
              <a:t>Исследован алгоритм ассиметричного шифрования </a:t>
            </a:r>
            <a:r>
              <a:rPr lang="en-US" sz="2000" dirty="0"/>
              <a:t>RSA.</a:t>
            </a:r>
            <a:r>
              <a:rPr lang="ru-RU" sz="2000" dirty="0"/>
              <a:t> Средствами </a:t>
            </a:r>
            <a:r>
              <a:rPr lang="en-US" sz="2000" dirty="0"/>
              <a:t>CrypTool2 </a:t>
            </a:r>
            <a:r>
              <a:rPr lang="ru-RU" sz="2000" dirty="0"/>
              <a:t>была составлена схема атаки коротким сообщением. Атака успешно сработала, были найдены верные значения исходного текста и его зашифрованного</a:t>
            </a:r>
            <a:r>
              <a:rPr lang="en-US" sz="2000" dirty="0"/>
              <a:t>.</a:t>
            </a:r>
          </a:p>
          <a:p>
            <a:pPr algn="just">
              <a:lnSpc>
                <a:spcPct val="120000"/>
              </a:lnSpc>
            </a:pPr>
            <a:r>
              <a:rPr lang="ru-RU" sz="2000" dirty="0"/>
              <a:t>Исследован протокол ассиметричного шифрования </a:t>
            </a:r>
            <a:r>
              <a:rPr lang="en-US" sz="2000" dirty="0"/>
              <a:t>RSA. </a:t>
            </a:r>
            <a:r>
              <a:rPr lang="ru-RU" sz="2000" dirty="0"/>
              <a:t>Средствами </a:t>
            </a:r>
            <a:r>
              <a:rPr lang="en-US" sz="2000" dirty="0"/>
              <a:t>CrypTool2 </a:t>
            </a:r>
            <a:r>
              <a:rPr lang="ru-RU" sz="2000" dirty="0"/>
              <a:t>была составлена схема атаки</a:t>
            </a:r>
            <a:r>
              <a:rPr lang="en-US" sz="2000" dirty="0"/>
              <a:t> </a:t>
            </a:r>
            <a:r>
              <a:rPr lang="ru-RU" sz="2000" dirty="0"/>
              <a:t>протокола «посредником». Атака успешно сработала, значение зашифрованного текста, найденного посредником, совпала с тем, что было у получателя.</a:t>
            </a:r>
            <a:endParaRPr lang="en-US" sz="2000" dirty="0"/>
          </a:p>
          <a:p>
            <a:pPr algn="just">
              <a:lnSpc>
                <a:spcPct val="120000"/>
              </a:lnSpc>
            </a:pPr>
            <a:r>
              <a:rPr lang="ru-RU" sz="2000" dirty="0"/>
              <a:t>Изучена атака факторизацией модуля на шифр </a:t>
            </a:r>
            <a:r>
              <a:rPr lang="en-US" sz="2000" dirty="0"/>
              <a:t>RSA. </a:t>
            </a:r>
            <a:r>
              <a:rPr lang="ru-RU" sz="2000" dirty="0"/>
              <a:t>Она заключается в разложении модуля 𝑛 на простые множители 𝑝 и 𝑞, что позволяет вычислить приватный ключ и взломать шифр.</a:t>
            </a:r>
          </a:p>
          <a:p>
            <a:pPr algn="just">
              <a:lnSpc>
                <a:spcPct val="120000"/>
              </a:lnSpc>
            </a:pPr>
            <a:r>
              <a:rPr lang="ru-RU" sz="2000" dirty="0"/>
              <a:t>Была проведена атака на гибридную систему, основанная на том, что злоумышленник перехватывает цифровой конверт с зашифрованным сообщением и зашифрованным секретным ключом. Модифицируя полученные данные и анализируя ответы сервера, можно побитово восстановить целиком секретный ключ.</a:t>
            </a:r>
          </a:p>
        </p:txBody>
      </p:sp>
    </p:spTree>
    <p:extLst>
      <p:ext uri="{BB962C8B-B14F-4D97-AF65-F5344CB8AC3E}">
        <p14:creationId xmlns:p14="http://schemas.microsoft.com/office/powerpoint/2010/main" val="284507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838200" y="72278"/>
            <a:ext cx="10515600" cy="814705"/>
          </a:xfrm>
        </p:spPr>
        <p:txBody>
          <a:bodyPr/>
          <a:lstStyle/>
          <a:p>
            <a:pPr algn="ctr"/>
            <a:r>
              <a:rPr lang="ru-RU" dirty="0"/>
              <a:t>Задание</a:t>
            </a:r>
          </a:p>
        </p:txBody>
      </p:sp>
      <p:sp>
        <p:nvSpPr>
          <p:cNvPr id="3" name="Объект 2">
            <a:extLst>
              <a:ext uri="{FF2B5EF4-FFF2-40B4-BE49-F238E27FC236}">
                <a16:creationId xmlns:a16="http://schemas.microsoft.com/office/drawing/2014/main" id="{02A6D24B-23DC-4F4A-831D-2F28819A30AF}"/>
              </a:ext>
            </a:extLst>
          </p:cNvPr>
          <p:cNvSpPr>
            <a:spLocks noGrp="1"/>
          </p:cNvSpPr>
          <p:nvPr>
            <p:ph idx="1"/>
          </p:nvPr>
        </p:nvSpPr>
        <p:spPr>
          <a:xfrm>
            <a:off x="838200" y="886983"/>
            <a:ext cx="10515600" cy="5881370"/>
          </a:xfrm>
        </p:spPr>
        <p:txBody>
          <a:bodyPr>
            <a:normAutofit/>
          </a:bodyPr>
          <a:lstStyle/>
          <a:p>
            <a:pPr marL="514350" indent="-514350" algn="just">
              <a:lnSpc>
                <a:spcPct val="120000"/>
              </a:lnSpc>
              <a:buAutoNum type="arabicPeriod"/>
            </a:pPr>
            <a:r>
              <a:rPr lang="ru-RU" sz="2500" dirty="0"/>
              <a:t>Изучить протокол согласования ключей по шаблонной схеме </a:t>
            </a:r>
            <a:r>
              <a:rPr lang="ru-RU" sz="2500" dirty="0" err="1"/>
              <a:t>Diffie-Hellman</a:t>
            </a:r>
            <a:r>
              <a:rPr lang="ru-RU" sz="2500" dirty="0"/>
              <a:t> Key Exchange из </a:t>
            </a:r>
            <a:r>
              <a:rPr lang="ru-RU" sz="2500" dirty="0" err="1"/>
              <a:t>CrypTool</a:t>
            </a:r>
            <a:r>
              <a:rPr lang="ru-RU" sz="2500" dirty="0"/>
              <a:t> 2 . </a:t>
            </a:r>
          </a:p>
          <a:p>
            <a:pPr marL="514350" indent="-514350" algn="just">
              <a:lnSpc>
                <a:spcPct val="120000"/>
              </a:lnSpc>
              <a:buAutoNum type="arabicPeriod"/>
            </a:pPr>
            <a:r>
              <a:rPr lang="ru-RU" sz="2500" dirty="0"/>
              <a:t>Выполнить модификацию схемы для преобразования полученного ключевого материала в симметричный ключ длиной 256 бит.  </a:t>
            </a:r>
          </a:p>
          <a:p>
            <a:pPr marL="514350" indent="-514350" algn="just">
              <a:lnSpc>
                <a:spcPct val="120000"/>
              </a:lnSpc>
              <a:buAutoNum type="arabicPeriod"/>
            </a:pPr>
            <a:r>
              <a:rPr lang="ru-RU" sz="2500" dirty="0"/>
              <a:t>В отчет включить скриншот шаблонной схемы и  схему, иллюстрирующую атаку протокола  " посредником" для случая, когда  только одна уполномоченная сторона создает параметры открытого ключа. </a:t>
            </a:r>
            <a:endParaRPr lang="ru-RU" sz="2400" dirty="0"/>
          </a:p>
        </p:txBody>
      </p:sp>
    </p:spTree>
    <p:extLst>
      <p:ext uri="{BB962C8B-B14F-4D97-AF65-F5344CB8AC3E}">
        <p14:creationId xmlns:p14="http://schemas.microsoft.com/office/powerpoint/2010/main" val="43501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72278"/>
            <a:ext cx="12192000" cy="814705"/>
          </a:xfrm>
        </p:spPr>
        <p:txBody>
          <a:bodyPr>
            <a:noAutofit/>
          </a:bodyPr>
          <a:lstStyle/>
          <a:p>
            <a:pPr algn="ctr"/>
            <a:r>
              <a:rPr lang="ru-RU" sz="2800" dirty="0"/>
              <a:t>Протокол согласования ключей по шаблонной схеме </a:t>
            </a:r>
            <a:r>
              <a:rPr lang="ru-RU" sz="2800" dirty="0" err="1"/>
              <a:t>Diffie-Hellman</a:t>
            </a:r>
            <a:r>
              <a:rPr lang="ru-RU" sz="2800" dirty="0"/>
              <a:t> Key Exchange</a:t>
            </a:r>
          </a:p>
        </p:txBody>
      </p:sp>
      <p:pic>
        <p:nvPicPr>
          <p:cNvPr id="4" name="Рисунок 3">
            <a:extLst>
              <a:ext uri="{FF2B5EF4-FFF2-40B4-BE49-F238E27FC236}">
                <a16:creationId xmlns:a16="http://schemas.microsoft.com/office/drawing/2014/main" id="{E957609A-51EB-4823-88CD-7011FD1CF777}"/>
              </a:ext>
            </a:extLst>
          </p:cNvPr>
          <p:cNvPicPr>
            <a:picLocks noChangeAspect="1"/>
          </p:cNvPicPr>
          <p:nvPr/>
        </p:nvPicPr>
        <p:blipFill>
          <a:blip r:embed="rId2"/>
          <a:stretch>
            <a:fillRect/>
          </a:stretch>
        </p:blipFill>
        <p:spPr>
          <a:xfrm>
            <a:off x="1850131" y="1004047"/>
            <a:ext cx="8491737" cy="5680508"/>
          </a:xfrm>
          <a:prstGeom prst="rect">
            <a:avLst/>
          </a:prstGeom>
        </p:spPr>
      </p:pic>
    </p:spTree>
    <p:extLst>
      <p:ext uri="{BB962C8B-B14F-4D97-AF65-F5344CB8AC3E}">
        <p14:creationId xmlns:p14="http://schemas.microsoft.com/office/powerpoint/2010/main" val="21625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90208"/>
            <a:ext cx="12192000" cy="814705"/>
          </a:xfrm>
        </p:spPr>
        <p:txBody>
          <a:bodyPr>
            <a:noAutofit/>
          </a:bodyPr>
          <a:lstStyle/>
          <a:p>
            <a:pPr algn="ctr"/>
            <a:r>
              <a:rPr lang="ru-RU" sz="2800" dirty="0"/>
              <a:t>Протокол согласования ключей по шаблонной схеме </a:t>
            </a:r>
            <a:r>
              <a:rPr lang="ru-RU" sz="2800" dirty="0" err="1"/>
              <a:t>Diffie-Hellman</a:t>
            </a:r>
            <a:r>
              <a:rPr lang="ru-RU" sz="2800" dirty="0"/>
              <a:t> Key Exchange</a:t>
            </a:r>
            <a:r>
              <a:rPr lang="en-US" sz="2800" dirty="0"/>
              <a:t>. </a:t>
            </a:r>
            <a:r>
              <a:rPr lang="ru-RU" sz="2800" dirty="0"/>
              <a:t>Преобразование ключа в симметричный ключ длинной 256 бит</a:t>
            </a:r>
          </a:p>
        </p:txBody>
      </p:sp>
      <p:pic>
        <p:nvPicPr>
          <p:cNvPr id="5" name="Рисунок 4">
            <a:extLst>
              <a:ext uri="{FF2B5EF4-FFF2-40B4-BE49-F238E27FC236}">
                <a16:creationId xmlns:a16="http://schemas.microsoft.com/office/drawing/2014/main" id="{1172B90D-ECEE-40BA-B6F8-6FA915E02AFB}"/>
              </a:ext>
            </a:extLst>
          </p:cNvPr>
          <p:cNvPicPr>
            <a:picLocks noChangeAspect="1"/>
          </p:cNvPicPr>
          <p:nvPr/>
        </p:nvPicPr>
        <p:blipFill>
          <a:blip r:embed="rId2"/>
          <a:stretch>
            <a:fillRect/>
          </a:stretch>
        </p:blipFill>
        <p:spPr>
          <a:xfrm>
            <a:off x="3898989" y="1111624"/>
            <a:ext cx="7884206" cy="5483974"/>
          </a:xfrm>
          <a:prstGeom prst="rect">
            <a:avLst/>
          </a:prstGeom>
        </p:spPr>
      </p:pic>
      <p:pic>
        <p:nvPicPr>
          <p:cNvPr id="11" name="Рисунок 10">
            <a:extLst>
              <a:ext uri="{FF2B5EF4-FFF2-40B4-BE49-F238E27FC236}">
                <a16:creationId xmlns:a16="http://schemas.microsoft.com/office/drawing/2014/main" id="{96ABCD79-DA83-4373-A7E6-9F231303F252}"/>
              </a:ext>
            </a:extLst>
          </p:cNvPr>
          <p:cNvPicPr>
            <a:picLocks noChangeAspect="1"/>
          </p:cNvPicPr>
          <p:nvPr/>
        </p:nvPicPr>
        <p:blipFill>
          <a:blip r:embed="rId3"/>
          <a:stretch>
            <a:fillRect/>
          </a:stretch>
        </p:blipFill>
        <p:spPr>
          <a:xfrm>
            <a:off x="539772" y="4847663"/>
            <a:ext cx="1091803" cy="1165290"/>
          </a:xfrm>
          <a:prstGeom prst="rect">
            <a:avLst/>
          </a:prstGeom>
        </p:spPr>
      </p:pic>
      <p:pic>
        <p:nvPicPr>
          <p:cNvPr id="13" name="Рисунок 12">
            <a:extLst>
              <a:ext uri="{FF2B5EF4-FFF2-40B4-BE49-F238E27FC236}">
                <a16:creationId xmlns:a16="http://schemas.microsoft.com/office/drawing/2014/main" id="{F65734D5-1811-445D-80C4-8CC8D3E1D5C7}"/>
              </a:ext>
            </a:extLst>
          </p:cNvPr>
          <p:cNvPicPr>
            <a:picLocks noChangeAspect="1"/>
          </p:cNvPicPr>
          <p:nvPr/>
        </p:nvPicPr>
        <p:blipFill>
          <a:blip r:embed="rId4"/>
          <a:stretch>
            <a:fillRect/>
          </a:stretch>
        </p:blipFill>
        <p:spPr>
          <a:xfrm>
            <a:off x="539773" y="2395614"/>
            <a:ext cx="1091803" cy="1243297"/>
          </a:xfrm>
          <a:prstGeom prst="rect">
            <a:avLst/>
          </a:prstGeom>
        </p:spPr>
      </p:pic>
      <p:sp>
        <p:nvSpPr>
          <p:cNvPr id="14" name="Объект 2">
            <a:extLst>
              <a:ext uri="{FF2B5EF4-FFF2-40B4-BE49-F238E27FC236}">
                <a16:creationId xmlns:a16="http://schemas.microsoft.com/office/drawing/2014/main" id="{5FD9F40D-66AD-442A-B0B2-16ADEEFAA0E5}"/>
              </a:ext>
            </a:extLst>
          </p:cNvPr>
          <p:cNvSpPr>
            <a:spLocks noGrp="1"/>
          </p:cNvSpPr>
          <p:nvPr>
            <p:ph idx="1"/>
          </p:nvPr>
        </p:nvSpPr>
        <p:spPr>
          <a:xfrm>
            <a:off x="539773" y="1111624"/>
            <a:ext cx="3288156" cy="1499143"/>
          </a:xfrm>
        </p:spPr>
        <p:txBody>
          <a:bodyPr>
            <a:normAutofit/>
          </a:bodyPr>
          <a:lstStyle/>
          <a:p>
            <a:pPr marL="0" indent="0">
              <a:lnSpc>
                <a:spcPct val="120000"/>
              </a:lnSpc>
              <a:buNone/>
            </a:pPr>
            <a:r>
              <a:rPr lang="ru-RU" sz="2000" dirty="0">
                <a:latin typeface="Calibri Light" panose="020F0302020204030204" pitchFamily="34" charset="0"/>
                <a:ea typeface="Calibri Light" panose="020F0302020204030204" pitchFamily="34" charset="0"/>
                <a:cs typeface="Calibri Light" panose="020F0302020204030204" pitchFamily="34" charset="0"/>
              </a:rPr>
              <a:t>Преобразование данных для дальнейшего использования в блоке </a:t>
            </a:r>
            <a:r>
              <a:rPr lang="en-US" sz="2000" dirty="0">
                <a:latin typeface="Calibri Light" panose="020F0302020204030204" pitchFamily="34" charset="0"/>
                <a:ea typeface="Calibri Light" panose="020F0302020204030204" pitchFamily="34" charset="0"/>
                <a:cs typeface="Calibri Light" panose="020F0302020204030204" pitchFamily="34" charset="0"/>
              </a:rPr>
              <a:t>SHA-256</a:t>
            </a:r>
            <a:endParaRPr lang="ru-RU" sz="24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Объект 2">
            <a:extLst>
              <a:ext uri="{FF2B5EF4-FFF2-40B4-BE49-F238E27FC236}">
                <a16:creationId xmlns:a16="http://schemas.microsoft.com/office/drawing/2014/main" id="{E72FFC91-65CD-4DD4-A0C8-616AACBECD6C}"/>
              </a:ext>
            </a:extLst>
          </p:cNvPr>
          <p:cNvSpPr txBox="1">
            <a:spLocks/>
          </p:cNvSpPr>
          <p:nvPr/>
        </p:nvSpPr>
        <p:spPr>
          <a:xfrm>
            <a:off x="539773" y="3931165"/>
            <a:ext cx="3288156" cy="1499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ru-RU" sz="2000" dirty="0">
                <a:latin typeface="Calibri Light" panose="020F0302020204030204" pitchFamily="34" charset="0"/>
                <a:ea typeface="Calibri Light" panose="020F0302020204030204" pitchFamily="34" charset="0"/>
                <a:cs typeface="Calibri Light" panose="020F0302020204030204" pitchFamily="34" charset="0"/>
              </a:rPr>
              <a:t>Получение симметричного ключа длинной 256 бит.</a:t>
            </a:r>
            <a:endParaRPr lang="ru-RU"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89172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0"/>
            <a:ext cx="12192000" cy="814705"/>
          </a:xfrm>
        </p:spPr>
        <p:txBody>
          <a:bodyPr>
            <a:noAutofit/>
          </a:bodyPr>
          <a:lstStyle/>
          <a:p>
            <a:pPr algn="ctr"/>
            <a:r>
              <a:rPr lang="ru-RU" sz="2800" dirty="0" err="1"/>
              <a:t>Diffie-Hellman</a:t>
            </a:r>
            <a:r>
              <a:rPr lang="ru-RU" sz="2800" dirty="0"/>
              <a:t> Key Exchange. Атака посредника (</a:t>
            </a:r>
            <a:r>
              <a:rPr lang="en-US" sz="2800"/>
              <a:t>man </a:t>
            </a:r>
            <a:r>
              <a:rPr lang="en-US" sz="2800" dirty="0"/>
              <a:t>in the middle</a:t>
            </a:r>
            <a:r>
              <a:rPr lang="ru-RU" sz="2800" dirty="0"/>
              <a:t>)</a:t>
            </a:r>
          </a:p>
        </p:txBody>
      </p:sp>
      <p:pic>
        <p:nvPicPr>
          <p:cNvPr id="4" name="Рисунок 3">
            <a:extLst>
              <a:ext uri="{FF2B5EF4-FFF2-40B4-BE49-F238E27FC236}">
                <a16:creationId xmlns:a16="http://schemas.microsoft.com/office/drawing/2014/main" id="{846B2641-9888-4D62-8D93-93140CD6C999}"/>
              </a:ext>
            </a:extLst>
          </p:cNvPr>
          <p:cNvPicPr>
            <a:picLocks noChangeAspect="1"/>
          </p:cNvPicPr>
          <p:nvPr/>
        </p:nvPicPr>
        <p:blipFill>
          <a:blip r:embed="rId2"/>
          <a:stretch>
            <a:fillRect/>
          </a:stretch>
        </p:blipFill>
        <p:spPr>
          <a:xfrm>
            <a:off x="587188" y="729724"/>
            <a:ext cx="11017624" cy="5993244"/>
          </a:xfrm>
          <a:prstGeom prst="rect">
            <a:avLst/>
          </a:prstGeom>
        </p:spPr>
      </p:pic>
    </p:spTree>
    <p:extLst>
      <p:ext uri="{BB962C8B-B14F-4D97-AF65-F5344CB8AC3E}">
        <p14:creationId xmlns:p14="http://schemas.microsoft.com/office/powerpoint/2010/main" val="768288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90208"/>
            <a:ext cx="12192000" cy="814705"/>
          </a:xfrm>
        </p:spPr>
        <p:txBody>
          <a:bodyPr>
            <a:noAutofit/>
          </a:bodyPr>
          <a:lstStyle/>
          <a:p>
            <a:pPr algn="ctr"/>
            <a:r>
              <a:rPr lang="ru-RU" sz="2800" dirty="0" err="1"/>
              <a:t>Diffie-Hellman</a:t>
            </a:r>
            <a:r>
              <a:rPr lang="ru-RU" sz="2800" dirty="0"/>
              <a:t> Key Exchange. Атака посредника (</a:t>
            </a:r>
            <a:r>
              <a:rPr lang="en-US" sz="2800" dirty="0"/>
              <a:t>main in the middle</a:t>
            </a:r>
            <a:r>
              <a:rPr lang="ru-RU" sz="2800" dirty="0"/>
              <a:t>). Схема</a:t>
            </a:r>
          </a:p>
        </p:txBody>
      </p:sp>
      <p:pic>
        <p:nvPicPr>
          <p:cNvPr id="4" name="Рисунок 3">
            <a:extLst>
              <a:ext uri="{FF2B5EF4-FFF2-40B4-BE49-F238E27FC236}">
                <a16:creationId xmlns:a16="http://schemas.microsoft.com/office/drawing/2014/main" id="{03AC457C-8E2B-400A-B0E5-25B156C08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73" y="1196788"/>
            <a:ext cx="10447053" cy="4464423"/>
          </a:xfrm>
          <a:prstGeom prst="rect">
            <a:avLst/>
          </a:prstGeom>
        </p:spPr>
      </p:pic>
    </p:spTree>
    <p:extLst>
      <p:ext uri="{BB962C8B-B14F-4D97-AF65-F5344CB8AC3E}">
        <p14:creationId xmlns:p14="http://schemas.microsoft.com/office/powerpoint/2010/main" val="338447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838200" y="72278"/>
            <a:ext cx="10515600" cy="814705"/>
          </a:xfrm>
        </p:spPr>
        <p:txBody>
          <a:bodyPr/>
          <a:lstStyle/>
          <a:p>
            <a:pPr algn="ctr"/>
            <a:r>
              <a:rPr lang="ru-RU" dirty="0"/>
              <a:t>Задание</a:t>
            </a:r>
          </a:p>
        </p:txBody>
      </p:sp>
      <p:sp>
        <p:nvSpPr>
          <p:cNvPr id="3" name="Объект 2">
            <a:extLst>
              <a:ext uri="{FF2B5EF4-FFF2-40B4-BE49-F238E27FC236}">
                <a16:creationId xmlns:a16="http://schemas.microsoft.com/office/drawing/2014/main" id="{02A6D24B-23DC-4F4A-831D-2F28819A30AF}"/>
              </a:ext>
            </a:extLst>
          </p:cNvPr>
          <p:cNvSpPr>
            <a:spLocks noGrp="1"/>
          </p:cNvSpPr>
          <p:nvPr>
            <p:ph idx="1"/>
          </p:nvPr>
        </p:nvSpPr>
        <p:spPr>
          <a:xfrm>
            <a:off x="838200" y="886983"/>
            <a:ext cx="10515600" cy="5881370"/>
          </a:xfrm>
        </p:spPr>
        <p:txBody>
          <a:bodyPr>
            <a:normAutofit/>
          </a:bodyPr>
          <a:lstStyle/>
          <a:p>
            <a:pPr marL="514350" indent="-514350" algn="just">
              <a:lnSpc>
                <a:spcPct val="120000"/>
              </a:lnSpc>
              <a:buAutoNum type="arabicPeriod"/>
            </a:pPr>
            <a:r>
              <a:rPr lang="ru-RU" sz="2500" dirty="0"/>
              <a:t>Изучить алгоритм  асимметричного шифрования RSA  по шаблонной схеме RSA </a:t>
            </a:r>
            <a:r>
              <a:rPr lang="ru-RU" sz="2500" dirty="0" err="1"/>
              <a:t>Encryption</a:t>
            </a:r>
            <a:r>
              <a:rPr lang="ru-RU" sz="2500" dirty="0"/>
              <a:t>  из </a:t>
            </a:r>
            <a:r>
              <a:rPr lang="ru-RU" sz="2500" dirty="0" err="1"/>
              <a:t>CrypTool</a:t>
            </a:r>
            <a:r>
              <a:rPr lang="ru-RU" sz="2500" dirty="0"/>
              <a:t> 2.  </a:t>
            </a:r>
          </a:p>
          <a:p>
            <a:pPr marL="514350" indent="-514350" algn="just">
              <a:lnSpc>
                <a:spcPct val="120000"/>
              </a:lnSpc>
              <a:buAutoNum type="arabicPeriod"/>
            </a:pPr>
            <a:r>
              <a:rPr lang="ru-RU" sz="2500" dirty="0"/>
              <a:t>Изменить эту шаблонную схему для проведение атаки коротким сообщением. В качестве сообщения использовать  две последние цифры студенческого билета. </a:t>
            </a:r>
          </a:p>
          <a:p>
            <a:pPr marL="514350" indent="-514350" algn="just">
              <a:lnSpc>
                <a:spcPct val="120000"/>
              </a:lnSpc>
              <a:buAutoNum type="arabicPeriod"/>
            </a:pPr>
            <a:r>
              <a:rPr lang="ru-RU" sz="2500" dirty="0"/>
              <a:t>В отчет включить скриншот шаблонной схемы и  схему  алгоритма атаки  шифровки методом "малого сообщения"</a:t>
            </a:r>
            <a:endParaRPr lang="ru-RU" sz="2400" dirty="0"/>
          </a:p>
        </p:txBody>
      </p:sp>
    </p:spTree>
    <p:extLst>
      <p:ext uri="{BB962C8B-B14F-4D97-AF65-F5344CB8AC3E}">
        <p14:creationId xmlns:p14="http://schemas.microsoft.com/office/powerpoint/2010/main" val="288838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9FD87-6626-4A09-847E-FAF9A70199B7}"/>
              </a:ext>
            </a:extLst>
          </p:cNvPr>
          <p:cNvSpPr>
            <a:spLocks noGrp="1"/>
          </p:cNvSpPr>
          <p:nvPr>
            <p:ph type="title"/>
          </p:nvPr>
        </p:nvSpPr>
        <p:spPr>
          <a:xfrm>
            <a:off x="0" y="90208"/>
            <a:ext cx="12192000" cy="814705"/>
          </a:xfrm>
        </p:spPr>
        <p:txBody>
          <a:bodyPr>
            <a:noAutofit/>
          </a:bodyPr>
          <a:lstStyle/>
          <a:p>
            <a:pPr algn="ctr"/>
            <a:r>
              <a:rPr lang="ru-RU" sz="2800" dirty="0"/>
              <a:t>Алгоритм  асимметричного шифрования RSA</a:t>
            </a:r>
          </a:p>
        </p:txBody>
      </p:sp>
      <p:pic>
        <p:nvPicPr>
          <p:cNvPr id="3" name="Рисунок 2">
            <a:extLst>
              <a:ext uri="{FF2B5EF4-FFF2-40B4-BE49-F238E27FC236}">
                <a16:creationId xmlns:a16="http://schemas.microsoft.com/office/drawing/2014/main" id="{9792FFA3-0017-44AC-B320-9FB466F85259}"/>
              </a:ext>
            </a:extLst>
          </p:cNvPr>
          <p:cNvPicPr>
            <a:picLocks noChangeAspect="1"/>
          </p:cNvPicPr>
          <p:nvPr/>
        </p:nvPicPr>
        <p:blipFill>
          <a:blip r:embed="rId2"/>
          <a:stretch>
            <a:fillRect/>
          </a:stretch>
        </p:blipFill>
        <p:spPr>
          <a:xfrm>
            <a:off x="0" y="1246790"/>
            <a:ext cx="12192000" cy="4364419"/>
          </a:xfrm>
          <a:prstGeom prst="rect">
            <a:avLst/>
          </a:prstGeom>
        </p:spPr>
      </p:pic>
    </p:spTree>
    <p:extLst>
      <p:ext uri="{BB962C8B-B14F-4D97-AF65-F5344CB8AC3E}">
        <p14:creationId xmlns:p14="http://schemas.microsoft.com/office/powerpoint/2010/main" val="376240488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8682</TotalTime>
  <Words>971</Words>
  <Application>Microsoft Office PowerPoint</Application>
  <PresentationFormat>Широкоэкранный</PresentationFormat>
  <Paragraphs>94</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Courier New</vt:lpstr>
      <vt:lpstr>Тема Office</vt:lpstr>
      <vt:lpstr>Лабораторная работа № 7 Изучение ассиметричных протоколов и шифров</vt:lpstr>
      <vt:lpstr>Цель работы</vt:lpstr>
      <vt:lpstr>Задание</vt:lpstr>
      <vt:lpstr>Протокол согласования ключей по шаблонной схеме Diffie-Hellman Key Exchange</vt:lpstr>
      <vt:lpstr>Протокол согласования ключей по шаблонной схеме Diffie-Hellman Key Exchange. Преобразование ключа в симметричный ключ длинной 256 бит</vt:lpstr>
      <vt:lpstr>Diffie-Hellman Key Exchange. Атака посредника (man in the middle)</vt:lpstr>
      <vt:lpstr>Diffie-Hellman Key Exchange. Атака посредника (main in the middle). Схема</vt:lpstr>
      <vt:lpstr>Задание</vt:lpstr>
      <vt:lpstr>Алгоритм  асимметричного шифрования RSA</vt:lpstr>
      <vt:lpstr>RSA. Атака «коротким сообщением»</vt:lpstr>
      <vt:lpstr>RSA. Атака «коротким сообщением». Схема</vt:lpstr>
      <vt:lpstr>Задание</vt:lpstr>
      <vt:lpstr>Протокол  асимметричного шифрования RSA</vt:lpstr>
      <vt:lpstr>Зашифрование  и  расшифрование  симметричного ключа  размером 128 бит, полученного из парольной фразы</vt:lpstr>
      <vt:lpstr>RSA. Атака посредника (main in the middle)</vt:lpstr>
      <vt:lpstr>RSA. Атака посредника (main in the middle). Схема</vt:lpstr>
      <vt:lpstr>Задание</vt:lpstr>
      <vt:lpstr>RSA. Атака факторизацией модуля </vt:lpstr>
      <vt:lpstr>Задание</vt:lpstr>
      <vt:lpstr>Имитация атаки на гибридную систему шифрования</vt:lpstr>
      <vt:lpstr>Имитация атаки на гибридную систему шифрования</vt:lpstr>
      <vt:lpstr>Имитация атаки на гибридную систему шифрования</vt:lpstr>
      <vt:lpstr>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 № 1 Изучение классических шифров</dc:title>
  <dc:creator>Lera Chernyakova</dc:creator>
  <cp:lastModifiedBy>Lera Chernyakova</cp:lastModifiedBy>
  <cp:revision>187</cp:revision>
  <dcterms:created xsi:type="dcterms:W3CDTF">2024-09-08T13:06:25Z</dcterms:created>
  <dcterms:modified xsi:type="dcterms:W3CDTF">2024-12-02T20:51:35Z</dcterms:modified>
</cp:coreProperties>
</file>