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8" r:id="rId5"/>
    <p:sldId id="323" r:id="rId6"/>
    <p:sldId id="322" r:id="rId7"/>
    <p:sldId id="321" r:id="rId8"/>
    <p:sldId id="324" r:id="rId9"/>
    <p:sldId id="325" r:id="rId10"/>
    <p:sldId id="326" r:id="rId11"/>
    <p:sldId id="328" r:id="rId12"/>
    <p:sldId id="329" r:id="rId13"/>
    <p:sldId id="330" r:id="rId14"/>
    <p:sldId id="327" r:id="rId15"/>
    <p:sldId id="30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a Chernyakova" initials="LC" lastIdx="2" clrIdx="0">
    <p:extLst>
      <p:ext uri="{19B8F6BF-5375-455C-9EA6-DF929625EA0E}">
        <p15:presenceInfo xmlns:p15="http://schemas.microsoft.com/office/powerpoint/2012/main" userId="c9f3f5ca67f8ae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1CDC5-0502-4FD6-AECC-C979470D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D20D9-15AB-414D-8033-950AEC5A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E10F3-9ABF-42FC-9631-7FACC06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DD19E-A16D-41EB-9245-5116288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01F9B-387F-4474-ACB2-393AF10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747CD-8E15-48FE-96F9-AEC48360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1194A-AD77-4385-86DA-4BF2E500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8EE2F-DB4F-4582-B456-468CF925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E9E83-B462-4406-84F3-E0FE9171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7D97B-825C-4A7A-8A12-4056EA3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6FFAF4-B430-4972-BBAA-3C6B22FB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F78EC-5EB6-4269-90E3-FAFB7940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F0F9B-1237-47D5-BC04-3B6CB35D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74449-CCF8-4E9B-AEFD-763B31A5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5868A-03C9-435A-98D6-18EB45A0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5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5D635-E268-480B-8953-D7EBEB8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3A59E-7B95-4983-953F-770F0D18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695C1-1888-4565-A4DA-939E0BF4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45133-3A8F-4373-A174-3ADB4BA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1743D-A274-4163-B59A-79C0114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85EF-02E6-4D71-90B6-78C46F4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4F246-899E-4F76-9FBD-D45CF230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82D8D-0950-41FB-88FA-77BDB9A6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9450A-4B48-4D8E-9B3B-28FC3F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D99D1-B268-4D94-8D0D-B56A7D07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F3FB9-E812-4558-AF2F-87BC9A0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0E5B1-7197-4218-A179-88A90E88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9C247A-EC24-41E5-B97B-F9CF4454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54B09C-52D3-4DBC-8716-31EE39FC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5028A-136F-44D4-AAB1-0FB13A54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BC7B2-BD1D-4BFF-8238-8FAD2E8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161B-F628-4E0B-9FE0-62F3F128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E3E73-A681-4DAB-8155-5DA0504F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A2976-31A5-4021-BF2E-C1BFEEC7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04B21C-8120-4E1E-9D6C-08FDF7EF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67C3E3-6E9F-4B55-B4B8-9F2D22CE5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FD6E2A-8CF4-4F8E-8006-89C40865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0C45DD-03CB-4F83-B62E-F73CDF5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E41B85-5DB4-4F2F-9333-3F2CBDBA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4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62D80-E8D5-4045-9BE4-E42AD09F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743DD1-9A25-4CCE-9AC2-FA65DA39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743B73-F029-41FF-9138-C6BAC9E6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16B2CB-5B65-4FF0-A65D-C753BB18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5E5DF1-3475-4825-ADFA-D77CA185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C90076-E1AC-4C28-8EEC-25ADE7DC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8F194-A631-4E69-AA6E-AAE79F7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16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B88DE-C8C3-4AD5-9A47-DF035092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E5EC9-EA9A-49C6-A112-E3916506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AB82FB-B1E9-4695-904F-1E209892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6C8A56-DA62-4AB9-97E9-8FCEEDB7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68C015-237D-4D58-884B-C9423FA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74D61-C2E6-4D62-BB6F-5B2E399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E57F-10B5-4491-B7F8-49F2C30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F46973-CABB-4B4C-9C4C-100D7AE28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A45C56-9A60-49AB-B3CA-E592D64D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D5A95-7DC6-4E8B-8186-6F27073B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A2A7D-C950-43B8-9B1B-76B7755F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F2F8FB-962A-4DAF-852E-7ED7297B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7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8DBE-3D25-440E-927C-151BF81E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630CD-8EC5-4EA1-A33D-31799206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B309A-6E7F-4A07-842D-A6B94499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9433-4D1B-45A7-AD53-D2D8E9C5ED0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13922-09B7-46C3-B37E-2F219CE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0642-5031-44F5-9A9F-DE4E3E5F4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E05F-8D83-492C-9A24-D420B416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54" y="2487557"/>
            <a:ext cx="10443885" cy="1107981"/>
          </a:xfrm>
        </p:spPr>
        <p:txBody>
          <a:bodyPr>
            <a:normAutofit/>
          </a:bodyPr>
          <a:lstStyle/>
          <a:p>
            <a:r>
              <a:rPr lang="ru-RU" sz="2800" dirty="0"/>
              <a:t>Лабораторная работа № </a:t>
            </a:r>
            <a:r>
              <a:rPr lang="en-US" sz="2800" dirty="0"/>
              <a:t>8</a:t>
            </a:r>
            <a:br>
              <a:rPr lang="ru-RU" dirty="0"/>
            </a:br>
            <a:r>
              <a:rPr lang="ru-RU" sz="4400" b="1" dirty="0"/>
              <a:t>Изучение электронной подписи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5C2CE-F204-47BB-971C-6A88652E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95250"/>
            <a:ext cx="9144000" cy="833718"/>
          </a:xfrm>
        </p:spPr>
        <p:txBody>
          <a:bodyPr/>
          <a:lstStyle/>
          <a:p>
            <a:r>
              <a:rPr lang="ru-RU" dirty="0"/>
              <a:t>Санкт-Петербургский государственный электротехнический университет «ЛЭТИ» им. В.И. Ульянова (Ленина)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C6CBC20-8B8A-4D67-9901-310FDB99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0746"/>
              </p:ext>
            </p:extLst>
          </p:nvPr>
        </p:nvGraphicFramePr>
        <p:xfrm>
          <a:off x="2141069" y="4956904"/>
          <a:ext cx="790985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257">
                  <a:extLst>
                    <a:ext uri="{9D8B030D-6E8A-4147-A177-3AD203B41FA5}">
                      <a16:colId xmlns:a16="http://schemas.microsoft.com/office/drawing/2014/main" val="117273924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4729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Студент:  ___________________________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Чернякова Валерия, группа 1304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51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Руководитель:  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Племянников А.К., доцент каф. ИБ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6907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E04402-0F46-4D3D-ACC0-C1A763486BE6}"/>
              </a:ext>
            </a:extLst>
          </p:cNvPr>
          <p:cNvSpPr txBox="1"/>
          <p:nvPr/>
        </p:nvSpPr>
        <p:spPr>
          <a:xfrm>
            <a:off x="5047091" y="6327304"/>
            <a:ext cx="2097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Санкт-Петербург 2024</a:t>
            </a:r>
          </a:p>
        </p:txBody>
      </p:sp>
    </p:spTree>
    <p:extLst>
      <p:ext uri="{BB962C8B-B14F-4D97-AF65-F5344CB8AC3E}">
        <p14:creationId xmlns:p14="http://schemas.microsoft.com/office/powerpoint/2010/main" val="324475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Создание и проверка подписи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94C14-A0C9-48CC-9ECE-719478CC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85" y="1019970"/>
            <a:ext cx="9117029" cy="53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4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474F42-B557-4B8B-82F0-47C5D688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3" y="2325595"/>
            <a:ext cx="5127812" cy="453240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Электронная подпись. </a:t>
            </a:r>
            <a:r>
              <a:rPr lang="en-US" dirty="0"/>
              <a:t>RSA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C7947E-4332-4DE0-ABC3-4F5185E0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85" y="1019970"/>
            <a:ext cx="5587044" cy="22395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DCDF2A-C8A4-4134-B2F1-9FC5C564A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822" y="1019970"/>
            <a:ext cx="2899963" cy="13064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9FED3A-CD29-4D16-91A9-C02E7DDE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270" y="2326464"/>
            <a:ext cx="4500282" cy="453153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0EAF540-050A-4CD5-A056-65C4886D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19970"/>
            <a:ext cx="3157823" cy="13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Электронная подпись. </a:t>
            </a:r>
            <a:r>
              <a:rPr lang="en-US" dirty="0"/>
              <a:t>DSA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CAE3C-FD2E-4DF2-9A12-CF763FC1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99" y="1277551"/>
            <a:ext cx="4954196" cy="24959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D006D1-01DB-4733-A2E4-6A1972B1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750" y="1277551"/>
            <a:ext cx="2864348" cy="12444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2DE19E-E14F-47E5-9FC1-0E9CFF6F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17" y="2691243"/>
            <a:ext cx="4555182" cy="41667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ABED90-866F-41F6-8E0F-3C89DE43C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36" y="2516835"/>
            <a:ext cx="4727482" cy="43411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E1EC60-7138-414F-9AB6-3FDCD8518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277553"/>
            <a:ext cx="3021106" cy="12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Электронная подпись. </a:t>
            </a:r>
            <a:r>
              <a:rPr lang="en-US" dirty="0"/>
              <a:t>ECDSA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5F376F-6880-4769-A5C8-38EEC5DC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" y="1029832"/>
            <a:ext cx="3317569" cy="14424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F70752-A894-4E6D-B601-915EDA3B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9" y="2464549"/>
            <a:ext cx="4401671" cy="43801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E692BA-3907-4697-B1C6-FED69007C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484334"/>
            <a:ext cx="4285129" cy="437578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21635C-0F4F-4BA2-BD16-B9FF65C5E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800" y="1029833"/>
            <a:ext cx="3427376" cy="14347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223E24-1032-42B8-81A7-541CC5D86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457" y="1019970"/>
            <a:ext cx="4894730" cy="26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Электронная подпись.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31BDF4F-3BE1-4C4C-8AAE-467787CC2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41911"/>
              </p:ext>
            </p:extLst>
          </p:nvPr>
        </p:nvGraphicFramePr>
        <p:xfrm>
          <a:off x="838200" y="2689860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841968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93515788"/>
                    </a:ext>
                  </a:extLst>
                </a:gridCol>
              </a:tblGrid>
              <a:tr h="17940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ECDSA-239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6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54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33"/>
            <a:ext cx="10515600" cy="548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192"/>
            <a:ext cx="12192000" cy="607280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000" dirty="0"/>
              <a:t>Исследован протокол согласования ключей </a:t>
            </a:r>
            <a:r>
              <a:rPr lang="ru-RU" sz="2000" dirty="0" err="1"/>
              <a:t>Диффи-Хеллмана</a:t>
            </a:r>
            <a:r>
              <a:rPr lang="ru-RU" sz="2000" dirty="0"/>
              <a:t>. Рассмотрена и проведена атака протокола  "посредником" для случая, когда  только одна уполномоченная сторона создает параметры открытого ключа. Были получены одинаковые значения ключа для стороны отправителя и посредника, а также посредника и получателя. 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Исследован алгоритм ассиметричного шифрования </a:t>
            </a:r>
            <a:r>
              <a:rPr lang="en-US" sz="2000" dirty="0"/>
              <a:t>RSA.</a:t>
            </a:r>
            <a:r>
              <a:rPr lang="ru-RU" sz="2000" dirty="0"/>
              <a:t> Средствами </a:t>
            </a:r>
            <a:r>
              <a:rPr lang="en-US" sz="2000" dirty="0"/>
              <a:t>CrypTool2 </a:t>
            </a:r>
            <a:r>
              <a:rPr lang="ru-RU" sz="2000" dirty="0"/>
              <a:t>была составлена схема атаки коротким сообщением. Атака успешно сработала, были найдены верные значения исходного текста и его зашифрованного</a:t>
            </a:r>
            <a:r>
              <a:rPr lang="en-US" sz="20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Исследован протокол ассиметричного шифрования </a:t>
            </a:r>
            <a:r>
              <a:rPr lang="en-US" sz="2000" dirty="0"/>
              <a:t>RSA. </a:t>
            </a:r>
            <a:r>
              <a:rPr lang="ru-RU" sz="2000" dirty="0"/>
              <a:t>Средствами </a:t>
            </a:r>
            <a:r>
              <a:rPr lang="en-US" sz="2000" dirty="0"/>
              <a:t>CrypTool2 </a:t>
            </a:r>
            <a:r>
              <a:rPr lang="ru-RU" sz="2000" dirty="0"/>
              <a:t>была составлена схема атаки</a:t>
            </a:r>
            <a:r>
              <a:rPr lang="en-US" sz="2000" dirty="0"/>
              <a:t> </a:t>
            </a:r>
            <a:r>
              <a:rPr lang="ru-RU" sz="2000" dirty="0"/>
              <a:t>протокола «посредником». Атака успешно сработала, значение зашифрованного текста, найденного посредником, совпала с тем, что было у получателя.</a:t>
            </a:r>
            <a:endParaRPr lang="en-US" sz="2000" dirty="0"/>
          </a:p>
          <a:p>
            <a:pPr algn="just">
              <a:lnSpc>
                <a:spcPct val="120000"/>
              </a:lnSpc>
            </a:pPr>
            <a:r>
              <a:rPr lang="ru-RU" sz="2000" dirty="0"/>
              <a:t>Изучена атака факторизацией модуля на шифр </a:t>
            </a:r>
            <a:r>
              <a:rPr lang="en-US" sz="2000" dirty="0"/>
              <a:t>RSA. </a:t>
            </a:r>
            <a:r>
              <a:rPr lang="ru-RU" sz="2000" dirty="0"/>
              <a:t>Она заключается в разложении модуля 𝑛 на простые множители 𝑝 и 𝑞, что позволяет вычислить приватный ключ и взломать шифр.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Была проведена атака на гибридную систему, основанная на том, что злоумышленник перехватывает цифровой конверт с зашифрованным сообщением и зашифрованным секретным ключом. Модифицируя полученные данные и анализируя ответы сервера, можно побитово восстановить целиком секретный ключ.</a:t>
            </a:r>
          </a:p>
        </p:txBody>
      </p:sp>
    </p:spTree>
    <p:extLst>
      <p:ext uri="{BB962C8B-B14F-4D97-AF65-F5344CB8AC3E}">
        <p14:creationId xmlns:p14="http://schemas.microsoft.com/office/powerpoint/2010/main" val="28450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E5026-4F89-445B-AA2F-0AC683DC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5694"/>
            <a:ext cx="12191999" cy="57523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Повысить компетенции в работе с ассиметричными протоколами и шифрами.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Задачи: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генерацию ключевых пар;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ru-RU" dirty="0"/>
              <a:t>Изучить процесс создания и проверки электронной подписи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E5026-4F89-445B-AA2F-0AC683DC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5694"/>
            <a:ext cx="12191999" cy="575230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 Перейти к утилите «</a:t>
            </a:r>
            <a:r>
              <a:rPr lang="en-US" dirty="0"/>
              <a:t>Digital Signatures/PKI –&gt; PKI/Generate…».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Сгенерировать ключевые пары по алгоритмам </a:t>
            </a:r>
            <a:r>
              <a:rPr lang="en-US" dirty="0"/>
              <a:t>RSA-2048, DSA-2048,</a:t>
            </a:r>
            <a:r>
              <a:rPr lang="ru-RU" dirty="0"/>
              <a:t> </a:t>
            </a:r>
            <a:r>
              <a:rPr lang="en-US" dirty="0"/>
              <a:t>EC-239.</a:t>
            </a:r>
            <a:r>
              <a:rPr lang="ru-RU" dirty="0"/>
              <a:t> Зафиксировать время генерации в таблице.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 помощью утилиты «</a:t>
            </a:r>
            <a:r>
              <a:rPr lang="en-US" dirty="0"/>
              <a:t>Digital Signatures/PKI –&gt; PKI/Display…» </a:t>
            </a:r>
            <a:r>
              <a:rPr lang="ru-RU" dirty="0"/>
              <a:t>вывести сгенерированный открытый ключ и сохранить соответствующий скриншот. 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8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Алгоритм генерации ключевых пар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B02FF6-1A89-489D-8EA9-E6DA060EB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4" y="1739153"/>
            <a:ext cx="2225586" cy="5118847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4C1E3E4-38D7-4120-9347-05AF7C25F650}"/>
              </a:ext>
            </a:extLst>
          </p:cNvPr>
          <p:cNvSpPr txBox="1">
            <a:spLocks/>
          </p:cNvSpPr>
          <p:nvPr/>
        </p:nvSpPr>
        <p:spPr>
          <a:xfrm>
            <a:off x="1440007" y="941014"/>
            <a:ext cx="1335740" cy="87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RSA</a:t>
            </a:r>
            <a:endParaRPr lang="ru-RU" sz="32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2A766A5-C77C-4431-92C6-2E438A08932A}"/>
              </a:ext>
            </a:extLst>
          </p:cNvPr>
          <p:cNvSpPr txBox="1">
            <a:spLocks/>
          </p:cNvSpPr>
          <p:nvPr/>
        </p:nvSpPr>
        <p:spPr>
          <a:xfrm>
            <a:off x="5223113" y="941014"/>
            <a:ext cx="1335740" cy="87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DSA</a:t>
            </a:r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2385C6F-6149-4A84-9F04-C0B7720092AF}"/>
              </a:ext>
            </a:extLst>
          </p:cNvPr>
          <p:cNvSpPr txBox="1">
            <a:spLocks/>
          </p:cNvSpPr>
          <p:nvPr/>
        </p:nvSpPr>
        <p:spPr>
          <a:xfrm>
            <a:off x="9572652" y="941014"/>
            <a:ext cx="1335740" cy="87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ECDSA</a:t>
            </a:r>
            <a:endParaRPr lang="ru-RU" sz="3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09322D-5E43-416D-8269-377461A53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71" y="1739153"/>
            <a:ext cx="2559424" cy="5118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A863C2-64CA-423B-AD43-B6DED9FC5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497" y="1814837"/>
            <a:ext cx="2980050" cy="50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Генерация ключевых пар. </a:t>
            </a:r>
            <a:r>
              <a:rPr lang="en-US" dirty="0"/>
              <a:t>RSA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533AA7F-7148-48E0-871A-5304A3D41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556" y="3729878"/>
            <a:ext cx="5235125" cy="2985247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5AB58F-A54F-4436-98FF-B7491ED8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56" y="1076876"/>
            <a:ext cx="5234941" cy="2653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92605A-201A-463E-B41D-BB37643E4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72" y="956973"/>
            <a:ext cx="6528269" cy="59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Генерация ключевых пар. </a:t>
            </a:r>
            <a:r>
              <a:rPr lang="en-US" dirty="0"/>
              <a:t>DSA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F3BED2-6A00-4592-B829-CC2F0144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1" y="1019970"/>
            <a:ext cx="6374673" cy="5838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11D5CC-02D1-49B4-811A-648F88669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94" y="1016739"/>
            <a:ext cx="4967897" cy="26346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B4899E-9AE8-4136-BCAD-CE476ABCA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94" y="3648167"/>
            <a:ext cx="5041017" cy="32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0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Генерация ключевых пар. </a:t>
            </a:r>
            <a:r>
              <a:rPr lang="en-US" dirty="0"/>
              <a:t>ECDSA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5B48E-4DD6-4B29-9DAE-3B83E5FE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4" y="1019970"/>
            <a:ext cx="6382253" cy="5838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842088-9B72-4998-AEA1-F8157A28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87" y="1019970"/>
            <a:ext cx="3996073" cy="20293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060980-EFC5-42F2-88AD-31816C869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187" y="3049296"/>
            <a:ext cx="4709284" cy="38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Генерация ключевых пар.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31BDF4F-3BE1-4C4C-8AAE-467787CC2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17514"/>
              </p:ext>
            </p:extLst>
          </p:nvPr>
        </p:nvGraphicFramePr>
        <p:xfrm>
          <a:off x="838200" y="2689860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841968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93515788"/>
                    </a:ext>
                  </a:extLst>
                </a:gridCol>
              </a:tblGrid>
              <a:tr h="17940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2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2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ECDSA-239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6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3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E5026-4F89-445B-AA2F-0AC683DC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5694"/>
            <a:ext cx="12191999" cy="575230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Открыть текст не менее 5000 знаков. Перейти к приложению Digital </a:t>
            </a:r>
            <a:r>
              <a:rPr lang="ru-RU" dirty="0" err="1"/>
              <a:t>Signatures</a:t>
            </a:r>
            <a:r>
              <a:rPr lang="ru-RU" dirty="0"/>
              <a:t>/PKI –&gt; </a:t>
            </a:r>
            <a:r>
              <a:rPr lang="ru-RU" dirty="0" err="1"/>
              <a:t>Sign</a:t>
            </a:r>
            <a:r>
              <a:rPr lang="ru-RU" dirty="0"/>
              <a:t> Document…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Задать хеш-функцию и другие параметры электронной подписи.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Создать подписи, используя закрытые ключи, сгенерированные в предыдущем задании. Зафиксировать время создания электронной подписи для каждого ключа (опция Display </a:t>
            </a:r>
            <a:r>
              <a:rPr lang="ru-RU" dirty="0" err="1"/>
              <a:t>signature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 должна быть включена) 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Сохранить скриншот любой электронной подписи с помощью приложения Digital </a:t>
            </a:r>
            <a:r>
              <a:rPr lang="ru-RU" dirty="0" err="1"/>
              <a:t>Signatures</a:t>
            </a:r>
            <a:r>
              <a:rPr lang="ru-RU" dirty="0"/>
              <a:t>/PKI –&gt; </a:t>
            </a:r>
            <a:r>
              <a:rPr lang="ru-RU" dirty="0" err="1"/>
              <a:t>Extract</a:t>
            </a:r>
            <a:r>
              <a:rPr lang="ru-RU" dirty="0"/>
              <a:t> </a:t>
            </a:r>
            <a:r>
              <a:rPr lang="ru-RU" dirty="0" err="1"/>
              <a:t>Signature</a:t>
            </a:r>
            <a:r>
              <a:rPr lang="ru-RU" dirty="0"/>
              <a:t>.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Выполнить процедуру проверки любой подписи Digital </a:t>
            </a:r>
            <a:r>
              <a:rPr lang="ru-RU" dirty="0" err="1"/>
              <a:t>Signatures</a:t>
            </a:r>
            <a:r>
              <a:rPr lang="ru-RU" dirty="0"/>
              <a:t>/ PKI –&gt; </a:t>
            </a:r>
            <a:r>
              <a:rPr lang="ru-RU" dirty="0" err="1"/>
              <a:t>Verify</a:t>
            </a:r>
            <a:r>
              <a:rPr lang="ru-RU" dirty="0"/>
              <a:t> </a:t>
            </a:r>
            <a:r>
              <a:rPr lang="ru-RU" dirty="0" err="1"/>
              <a:t>Signature</a:t>
            </a:r>
            <a:r>
              <a:rPr lang="ru-RU" dirty="0"/>
              <a:t> для случаев сохранения и нарушения целостности исходного текста. Сохранить скриншоты результатов.</a:t>
            </a:r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042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468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Лабораторная работа № 8 Изучение электронной подписи</vt:lpstr>
      <vt:lpstr>Цель работы</vt:lpstr>
      <vt:lpstr>Задание</vt:lpstr>
      <vt:lpstr>Алгоритм генерации ключевых пар</vt:lpstr>
      <vt:lpstr>Генерация ключевых пар. RSA</vt:lpstr>
      <vt:lpstr>Генерация ключевых пар. DSA</vt:lpstr>
      <vt:lpstr>Генерация ключевых пар. ECDSA</vt:lpstr>
      <vt:lpstr>Генерация ключевых пар.</vt:lpstr>
      <vt:lpstr>Задание</vt:lpstr>
      <vt:lpstr>Создание и проверка подписи</vt:lpstr>
      <vt:lpstr>Электронная подпись. RSA</vt:lpstr>
      <vt:lpstr>Электронная подпись. DSA</vt:lpstr>
      <vt:lpstr>Электронная подпись. ECDSA</vt:lpstr>
      <vt:lpstr>Электронная подпись.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Изучение классических шифров</dc:title>
  <dc:creator>Lera Chernyakova</dc:creator>
  <cp:lastModifiedBy>Lera Chernyakova</cp:lastModifiedBy>
  <cp:revision>192</cp:revision>
  <dcterms:created xsi:type="dcterms:W3CDTF">2024-09-08T13:06:25Z</dcterms:created>
  <dcterms:modified xsi:type="dcterms:W3CDTF">2024-12-08T14:40:03Z</dcterms:modified>
</cp:coreProperties>
</file>