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5" r:id="rId4"/>
    <p:sldId id="286" r:id="rId5"/>
    <p:sldId id="261" r:id="rId6"/>
    <p:sldId id="281" r:id="rId7"/>
    <p:sldId id="280" r:id="rId8"/>
    <p:sldId id="282" r:id="rId9"/>
    <p:sldId id="283" r:id="rId10"/>
    <p:sldId id="28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Раздел по умолчанию" id="{425092D9-3143-47B3-A837-4C2CDCDE2D47}">
          <p14:sldIdLst>
            <p14:sldId id="256"/>
            <p14:sldId id="257"/>
            <p14:sldId id="285"/>
            <p14:sldId id="286"/>
            <p14:sldId id="261"/>
            <p14:sldId id="281"/>
            <p14:sldId id="282"/>
            <p14:sldId id="283"/>
            <p14:sldId id="280"/>
            <p14:sldId id="28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42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93734" y="2109355"/>
            <a:ext cx="6337301" cy="3022984"/>
          </a:xfrm>
        </p:spPr>
        <p:txBody>
          <a:bodyPr/>
          <a:lstStyle/>
          <a:p>
            <a:r>
              <a:rPr lang="ru-RU" dirty="0" smtClean="0"/>
              <a:t>Описание предметной области. 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112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50328"/>
          <a:stretch/>
        </p:blipFill>
        <p:spPr>
          <a:xfrm>
            <a:off x="768928" y="644236"/>
            <a:ext cx="5444836" cy="55514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0268" b="27289"/>
          <a:stretch/>
        </p:blipFill>
        <p:spPr>
          <a:xfrm>
            <a:off x="6213764" y="1446467"/>
            <a:ext cx="5330537" cy="39469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426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967654"/>
            <a:ext cx="7419109" cy="5027866"/>
          </a:xfrm>
        </p:spPr>
      </p:pic>
      <p:sp>
        <p:nvSpPr>
          <p:cNvPr id="6" name="Скругленный прямоугольник 5"/>
          <p:cNvSpPr/>
          <p:nvPr/>
        </p:nvSpPr>
        <p:spPr>
          <a:xfrm>
            <a:off x="1999733" y="829119"/>
            <a:ext cx="3574475" cy="2026227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26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31209" y="1934544"/>
            <a:ext cx="4177147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400" b="1" u="sng" dirty="0" smtClean="0"/>
              <a:t>Описание</a:t>
            </a:r>
          </a:p>
          <a:p>
            <a:pPr algn="ctr"/>
            <a:r>
              <a:rPr lang="ru-RU" sz="4400" b="1" u="sng" dirty="0" smtClean="0"/>
              <a:t>предметной</a:t>
            </a:r>
          </a:p>
          <a:p>
            <a:pPr algn="ctr"/>
            <a:r>
              <a:rPr lang="ru-RU" sz="4400" b="1" u="sng" dirty="0" smtClean="0"/>
              <a:t>области</a:t>
            </a:r>
            <a:endParaRPr lang="ru-RU" dirty="0"/>
          </a:p>
        </p:txBody>
      </p:sp>
      <p:sp>
        <p:nvSpPr>
          <p:cNvPr id="4" name="Двойная стрелка влево/вправо 3"/>
          <p:cNvSpPr/>
          <p:nvPr/>
        </p:nvSpPr>
        <p:spPr>
          <a:xfrm>
            <a:off x="4705856" y="2866318"/>
            <a:ext cx="2017061" cy="305424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712316" y="655320"/>
            <a:ext cx="41771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Vision</a:t>
            </a:r>
            <a:endParaRPr lang="ru-RU" sz="4400" b="1" u="sng" dirty="0" smtClean="0"/>
          </a:p>
          <a:p>
            <a:r>
              <a:rPr lang="en-US" sz="4400" dirty="0" smtClean="0"/>
              <a:t>(</a:t>
            </a:r>
            <a:r>
              <a:rPr lang="ru-RU" sz="4400" dirty="0" smtClean="0"/>
              <a:t>Видение</a:t>
            </a:r>
            <a:r>
              <a:rPr lang="en-US" sz="4400" dirty="0" smtClean="0"/>
              <a:t>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53505" y="2411084"/>
            <a:ext cx="3564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Glossary</a:t>
            </a:r>
            <a:r>
              <a:rPr lang="ru-RU" sz="4400" b="1" u="sng" dirty="0" smtClean="0"/>
              <a:t> </a:t>
            </a:r>
            <a:r>
              <a:rPr lang="en-US" sz="4400" dirty="0" smtClean="0"/>
              <a:t>(</a:t>
            </a:r>
            <a:r>
              <a:rPr lang="ru-RU" sz="4400" dirty="0" smtClean="0"/>
              <a:t>Глоссарий</a:t>
            </a:r>
            <a:r>
              <a:rPr lang="en-US" sz="4400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87601" y="4419960"/>
            <a:ext cx="105158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 smtClean="0"/>
              <a:t>Search</a:t>
            </a:r>
            <a:r>
              <a:rPr lang="ru-RU" sz="4000" b="1" u="sng" dirty="0"/>
              <a:t> </a:t>
            </a:r>
            <a:r>
              <a:rPr lang="ru-RU" sz="4000" b="1" u="sng" dirty="0" smtClean="0"/>
              <a:t>+ </a:t>
            </a:r>
            <a:r>
              <a:rPr lang="en-US" sz="4000" b="1" u="sng" dirty="0"/>
              <a:t>Use </a:t>
            </a:r>
            <a:r>
              <a:rPr lang="en-US" sz="4000" b="1" u="sng" dirty="0" smtClean="0"/>
              <a:t>Cases</a:t>
            </a:r>
            <a:r>
              <a:rPr lang="ru-RU" sz="4000" b="1" u="sng" dirty="0" smtClean="0"/>
              <a:t> + </a:t>
            </a:r>
            <a:r>
              <a:rPr lang="en-US" sz="4000" b="1" u="sng" dirty="0" smtClean="0"/>
              <a:t>Essential</a:t>
            </a:r>
            <a:r>
              <a:rPr lang="ru-RU" sz="4000" b="1" u="sng" dirty="0" smtClean="0"/>
              <a:t> </a:t>
            </a:r>
          </a:p>
          <a:p>
            <a:r>
              <a:rPr lang="ru-RU" sz="4000" dirty="0" smtClean="0"/>
              <a:t>(Варианты использования, бизнес-правила)</a:t>
            </a:r>
            <a:endParaRPr lang="ru-RU" sz="4000" dirty="0"/>
          </a:p>
        </p:txBody>
      </p:sp>
    </p:spTree>
    <p:extLst>
      <p:ext uri="{BB962C8B-B14F-4D97-AF65-F5344CB8AC3E}">
        <p14:creationId xmlns="" xmlns:p14="http://schemas.microsoft.com/office/powerpoint/2010/main" val="2153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84119" y="1048712"/>
            <a:ext cx="954578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/>
              <a:t>Предметная область</a:t>
            </a:r>
            <a:r>
              <a:rPr lang="ru-RU" sz="2800" dirty="0"/>
              <a:t> — часть реального мира, рассматриваемая в пределах данного контекста. Под контекстом здесь может пониматься, например, область исследования или область, которая является объектом некоторой деятельности.</a:t>
            </a:r>
          </a:p>
          <a:p>
            <a:pPr algn="just"/>
            <a:endParaRPr lang="ru-RU" sz="2800" b="1" dirty="0" smtClean="0"/>
          </a:p>
          <a:p>
            <a:pPr algn="just"/>
            <a:endParaRPr lang="ru-RU" sz="2800" b="1" dirty="0"/>
          </a:p>
          <a:p>
            <a:pPr algn="just"/>
            <a:r>
              <a:rPr lang="ru-RU" sz="2800" b="1" dirty="0" smtClean="0"/>
              <a:t>Предметная область</a:t>
            </a:r>
            <a:r>
              <a:rPr lang="ru-RU" sz="2800" dirty="0" smtClean="0"/>
              <a:t> — </a:t>
            </a:r>
            <a:r>
              <a:rPr lang="ru-RU" sz="2800" dirty="0"/>
              <a:t>множество всех </a:t>
            </a:r>
            <a:r>
              <a:rPr lang="ru-RU" sz="2800" u="sng" dirty="0"/>
              <a:t>предметов</a:t>
            </a:r>
            <a:r>
              <a:rPr lang="ru-RU" sz="2800" dirty="0"/>
              <a:t>, </a:t>
            </a:r>
            <a:r>
              <a:rPr lang="ru-RU" sz="2800" u="sng" dirty="0"/>
              <a:t>свойства</a:t>
            </a:r>
            <a:r>
              <a:rPr lang="ru-RU" sz="2800" dirty="0"/>
              <a:t> которых и </a:t>
            </a:r>
            <a:r>
              <a:rPr lang="ru-RU" sz="2800" u="sng" dirty="0"/>
              <a:t>отношения</a:t>
            </a:r>
            <a:r>
              <a:rPr lang="ru-RU" sz="2800" dirty="0"/>
              <a:t> между которыми рассматриваются в научной теории. </a:t>
            </a:r>
          </a:p>
          <a:p>
            <a:pPr algn="just"/>
            <a:endParaRPr lang="ru-RU" sz="2800" dirty="0" smtClean="0"/>
          </a:p>
          <a:p>
            <a:pPr algn="just"/>
            <a:endParaRPr lang="ru-RU" sz="2800" dirty="0"/>
          </a:p>
        </p:txBody>
      </p:sp>
    </p:spTree>
    <p:extLst>
      <p:ext uri="{BB962C8B-B14F-4D97-AF65-F5344CB8AC3E}">
        <p14:creationId xmlns="" xmlns:p14="http://schemas.microsoft.com/office/powerpoint/2010/main" val="27130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6106" y="567058"/>
            <a:ext cx="10920845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>
              <a:defRPr sz="4400">
                <a:latin typeface="Ubuntu" panose="020B0504030602030204" pitchFamily="34" charset="0"/>
              </a:defRPr>
            </a:lvl1pPr>
          </a:lstStyle>
          <a:p>
            <a:pPr algn="ctr"/>
            <a:r>
              <a:rPr lang="ru-RU" sz="2800" dirty="0"/>
              <a:t>Продается автомобиль Лада Приора, 2000 года выпуска.</a:t>
            </a:r>
            <a:r>
              <a:rPr lang="en-US" sz="2800" dirty="0"/>
              <a:t> </a:t>
            </a:r>
            <a:endParaRPr lang="ru-RU" sz="2800" dirty="0" smtClean="0"/>
          </a:p>
          <a:p>
            <a:pPr algn="ctr"/>
            <a:r>
              <a:rPr lang="ru-RU" sz="2800" dirty="0" smtClean="0"/>
              <a:t>На </a:t>
            </a:r>
            <a:r>
              <a:rPr lang="ru-RU" sz="2800" dirty="0"/>
              <a:t>ходу. Двигатель объемом 1,6. Два владельца. </a:t>
            </a:r>
            <a:endParaRPr lang="ru-RU" sz="2800" dirty="0" smtClean="0"/>
          </a:p>
          <a:p>
            <a:pPr algn="ctr"/>
            <a:r>
              <a:rPr lang="ru-RU" sz="2800" dirty="0" smtClean="0"/>
              <a:t>Цена </a:t>
            </a:r>
            <a:r>
              <a:rPr lang="en-US" sz="2800" dirty="0"/>
              <a:t>ZZZ</a:t>
            </a:r>
            <a:r>
              <a:rPr lang="ru-RU" sz="2800" dirty="0"/>
              <a:t> рублей.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779318" y="2021606"/>
            <a:ext cx="105052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96068962"/>
              </p:ext>
            </p:extLst>
          </p:nvPr>
        </p:nvGraphicFramePr>
        <p:xfrm>
          <a:off x="779318" y="2021606"/>
          <a:ext cx="10577946" cy="4211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563580"/>
                <a:gridCol w="8014366"/>
              </a:tblGrid>
              <a:tr h="38435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Сущность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класс однотипных объектов</a:t>
                      </a:r>
                      <a:endParaRPr lang="ru-RU" sz="2000" b="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20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Свойство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характеристическая черта сущности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06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ru-RU" sz="2000" dirty="0">
                          <a:effectLst/>
                        </a:rPr>
                        <a:t>между сущностями)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показывает, что сущности каким-то образом связаны между собой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204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Роль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псевдоним сущности в отношении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0097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Жизненный цикл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набор связанных по смыслу и рассматриваемых с одной точки зрения возможных состояний сущности, а также условия перехода из одного состояния в другое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06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Состояние</a:t>
                      </a:r>
                      <a:endParaRPr lang="ru-RU" sz="200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характеризуется набором условий, которые не изменяются некоторый период времени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0065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Переход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отношение между состояниями, которое отражает их смену при возникновении подходящих условий</a:t>
                      </a:r>
                      <a:endParaRPr lang="ru-RU" sz="2000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Ubuntu Light" panose="020B03040306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6939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2231" y="624068"/>
            <a:ext cx="1021360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ru-RU"/>
            </a:defPPr>
            <a:lvl1pPr>
              <a:defRPr sz="4400">
                <a:latin typeface="Ubuntu" panose="020B0504030602030204" pitchFamily="34" charset="0"/>
              </a:defRPr>
            </a:lvl1pPr>
          </a:lstStyle>
          <a:p>
            <a:r>
              <a:rPr lang="ru-RU" sz="2400" dirty="0"/>
              <a:t>Продается автомобиль Лада Приора, 2000 года выпуска.</a:t>
            </a:r>
            <a:r>
              <a:rPr lang="en-US" sz="2400" dirty="0"/>
              <a:t> </a:t>
            </a:r>
            <a:endParaRPr lang="ru-RU" sz="2400" dirty="0" smtClean="0"/>
          </a:p>
          <a:p>
            <a:r>
              <a:rPr lang="ru-RU" sz="2400" dirty="0" smtClean="0"/>
              <a:t>На </a:t>
            </a:r>
            <a:r>
              <a:rPr lang="ru-RU" sz="2400" dirty="0"/>
              <a:t>ходу. Двигатель объемом 1,6. Два владельца. Цена </a:t>
            </a:r>
            <a:r>
              <a:rPr lang="en-US" sz="2400" dirty="0"/>
              <a:t>ZZZ</a:t>
            </a:r>
            <a:r>
              <a:rPr lang="ru-RU" sz="2400" dirty="0"/>
              <a:t> рублей.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26470357"/>
              </p:ext>
            </p:extLst>
          </p:nvPr>
        </p:nvGraphicFramePr>
        <p:xfrm>
          <a:off x="505365" y="1460804"/>
          <a:ext cx="11181270" cy="53026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727090"/>
                <a:gridCol w="3727090"/>
                <a:gridCol w="3727090"/>
              </a:tblGrid>
              <a:tr h="4977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Уровень</a:t>
                      </a:r>
                      <a:r>
                        <a:rPr lang="ru-RU" sz="2400" baseline="0" dirty="0" smtClean="0"/>
                        <a:t> классификаторов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Уровень экземпляров</a:t>
                      </a:r>
                      <a:endParaRPr lang="ru-RU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/>
                        <a:t>Тип</a:t>
                      </a:r>
                      <a:endParaRPr lang="ru-RU" sz="2400" dirty="0"/>
                    </a:p>
                  </a:txBody>
                  <a:tcPr anchor="ctr"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ЖЦ (торговля)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Продается (автомобиль)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Состояние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Автомобиль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Сущность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Лада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Модель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Приора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Год</a:t>
                      </a:r>
                      <a:r>
                        <a:rPr lang="ru-RU" baseline="0" dirty="0" smtClean="0"/>
                        <a:t> выпуска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ЖЦ (эксплуатация)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 ходу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Состояние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Объем двигателя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1,6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владельцев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Свойство</a:t>
                      </a:r>
                      <a:endParaRPr lang="ru-RU" dirty="0"/>
                    </a:p>
                  </a:txBody>
                  <a:tcPr/>
                </a:tc>
              </a:tr>
              <a:tr h="497744">
                <a:tc>
                  <a:txBody>
                    <a:bodyPr/>
                    <a:lstStyle/>
                    <a:p>
                      <a:r>
                        <a:rPr lang="ru-RU" dirty="0" smtClean="0"/>
                        <a:t>Цена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ZZZ </a:t>
                      </a:r>
                      <a:r>
                        <a:rPr lang="ru-RU" dirty="0" smtClean="0"/>
                        <a:t>рублей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Свойство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6544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09" y="659407"/>
            <a:ext cx="6958874" cy="5419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847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8804" y="1939909"/>
            <a:ext cx="10731586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latin typeface="Ubuntu" panose="020B0504030602030204" pitchFamily="34" charset="0"/>
              </a:rPr>
              <a:t>Продается автомобиль Лада Приора, 2000 года </a:t>
            </a:r>
            <a:r>
              <a:rPr lang="ru-RU" sz="4000" dirty="0" smtClean="0">
                <a:latin typeface="Ubuntu" panose="020B0504030602030204" pitchFamily="34" charset="0"/>
              </a:rPr>
              <a:t>выпуска.</a:t>
            </a:r>
            <a:r>
              <a:rPr lang="en-US" sz="4000" dirty="0" smtClean="0">
                <a:latin typeface="Ubuntu" panose="020B0504030602030204" pitchFamily="34" charset="0"/>
              </a:rPr>
              <a:t> </a:t>
            </a:r>
            <a:r>
              <a:rPr lang="ru-RU" sz="4000" dirty="0" smtClean="0">
                <a:latin typeface="Ubuntu" panose="020B0504030602030204" pitchFamily="34" charset="0"/>
              </a:rPr>
              <a:t>На </a:t>
            </a:r>
            <a:r>
              <a:rPr lang="ru-RU" sz="4000" dirty="0">
                <a:latin typeface="Ubuntu" panose="020B0504030602030204" pitchFamily="34" charset="0"/>
              </a:rPr>
              <a:t>ходу. </a:t>
            </a:r>
            <a:r>
              <a:rPr lang="ru-RU" sz="4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Бензиновый </a:t>
            </a:r>
            <a:r>
              <a:rPr lang="ru-RU" sz="4000" dirty="0" smtClean="0">
                <a:latin typeface="Ubuntu" panose="020B0504030602030204" pitchFamily="34" charset="0"/>
              </a:rPr>
              <a:t>двигатель </a:t>
            </a:r>
            <a:r>
              <a:rPr lang="ru-RU" sz="4000" dirty="0">
                <a:latin typeface="Ubuntu" panose="020B0504030602030204" pitchFamily="34" charset="0"/>
              </a:rPr>
              <a:t>объемом 1,6. </a:t>
            </a:r>
            <a:r>
              <a:rPr lang="ru-RU" sz="4000" dirty="0" smtClean="0">
                <a:latin typeface="Ubuntu" panose="020B0504030602030204" pitchFamily="34" charset="0"/>
              </a:rPr>
              <a:t>Два </a:t>
            </a:r>
            <a:r>
              <a:rPr lang="ru-RU" sz="4000" dirty="0">
                <a:latin typeface="Ubuntu" panose="020B0504030602030204" pitchFamily="34" charset="0"/>
              </a:rPr>
              <a:t>владельца. </a:t>
            </a:r>
            <a:r>
              <a:rPr lang="ru-RU" sz="4000" dirty="0" smtClean="0">
                <a:latin typeface="Ubuntu" panose="020B0504030602030204" pitchFamily="34" charset="0"/>
              </a:rPr>
              <a:t>Цена </a:t>
            </a:r>
            <a:r>
              <a:rPr lang="en-US" sz="4000" dirty="0">
                <a:latin typeface="Ubuntu" panose="020B0504030602030204" pitchFamily="34" charset="0"/>
              </a:rPr>
              <a:t>ZZZ</a:t>
            </a:r>
            <a:r>
              <a:rPr lang="ru-RU" sz="4000" dirty="0">
                <a:latin typeface="Ubuntu" panose="020B0504030602030204" pitchFamily="34" charset="0"/>
              </a:rPr>
              <a:t> рублей</a:t>
            </a:r>
            <a:r>
              <a:rPr lang="ru-RU" sz="4000" dirty="0" smtClean="0">
                <a:latin typeface="Ubuntu" panose="020B0504030602030204" pitchFamily="34" charset="0"/>
              </a:rPr>
              <a:t>.</a:t>
            </a:r>
            <a:endParaRPr lang="ru-RU" sz="4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287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457" y="1810949"/>
            <a:ext cx="10700416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4000" dirty="0">
                <a:latin typeface="Ubuntu" panose="020B0504030602030204" pitchFamily="34" charset="0"/>
              </a:rPr>
              <a:t>Продается автомобиль Лада Приора, 2000 года </a:t>
            </a:r>
            <a:r>
              <a:rPr lang="ru-RU" sz="4000" dirty="0" smtClean="0">
                <a:latin typeface="Ubuntu" panose="020B0504030602030204" pitchFamily="34" charset="0"/>
              </a:rPr>
              <a:t>выпуска.</a:t>
            </a:r>
            <a:r>
              <a:rPr lang="en-US" sz="4000" dirty="0" smtClean="0">
                <a:latin typeface="Ubuntu" panose="020B0504030602030204" pitchFamily="34" charset="0"/>
              </a:rPr>
              <a:t> </a:t>
            </a:r>
            <a:r>
              <a:rPr lang="ru-RU" sz="4000" dirty="0" smtClean="0">
                <a:latin typeface="Ubuntu" panose="020B0504030602030204" pitchFamily="34" charset="0"/>
              </a:rPr>
              <a:t>На </a:t>
            </a:r>
            <a:r>
              <a:rPr lang="ru-RU" sz="4000" dirty="0">
                <a:latin typeface="Ubuntu" panose="020B0504030602030204" pitchFamily="34" charset="0"/>
              </a:rPr>
              <a:t>ходу. Бензиновый </a:t>
            </a:r>
            <a:r>
              <a:rPr lang="ru-RU" sz="4000" dirty="0" smtClean="0">
                <a:latin typeface="Ubuntu" panose="020B0504030602030204" pitchFamily="34" charset="0"/>
              </a:rPr>
              <a:t>двигатель </a:t>
            </a:r>
            <a:r>
              <a:rPr lang="ru-RU" sz="4000" dirty="0">
                <a:latin typeface="Ubuntu" panose="020B0504030602030204" pitchFamily="34" charset="0"/>
              </a:rPr>
              <a:t>объемом 1,6. </a:t>
            </a:r>
            <a:r>
              <a:rPr lang="ru-RU" sz="4000" dirty="0" smtClean="0">
                <a:latin typeface="Ubuntu" panose="020B0504030602030204" pitchFamily="34" charset="0"/>
              </a:rPr>
              <a:t>Два владельца</a:t>
            </a:r>
            <a:r>
              <a:rPr lang="ru-RU" sz="4000" dirty="0">
                <a:latin typeface="Ubuntu" panose="020B0504030602030204" pitchFamily="34" charset="0"/>
              </a:rPr>
              <a:t> </a:t>
            </a:r>
            <a:r>
              <a:rPr lang="ru-RU" sz="4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(пенсионеры</a:t>
            </a:r>
            <a:r>
              <a:rPr lang="ru-RU" sz="4000" dirty="0">
                <a:solidFill>
                  <a:srgbClr val="C00000"/>
                </a:solidFill>
                <a:latin typeface="Ubuntu" panose="020B0504030602030204" pitchFamily="34" charset="0"/>
              </a:rPr>
              <a:t>). Последний владел машиной 3 </a:t>
            </a:r>
            <a:r>
              <a:rPr lang="ru-RU" sz="4000" dirty="0" smtClean="0">
                <a:solidFill>
                  <a:srgbClr val="C00000"/>
                </a:solidFill>
                <a:latin typeface="Ubuntu" panose="020B0504030602030204" pitchFamily="34" charset="0"/>
              </a:rPr>
              <a:t>года. </a:t>
            </a:r>
            <a:r>
              <a:rPr lang="ru-RU" sz="4000" dirty="0" smtClean="0">
                <a:latin typeface="Ubuntu" panose="020B0504030602030204" pitchFamily="34" charset="0"/>
              </a:rPr>
              <a:t>Цена </a:t>
            </a:r>
            <a:r>
              <a:rPr lang="en-US" sz="4000" dirty="0">
                <a:latin typeface="Ubuntu" panose="020B0504030602030204" pitchFamily="34" charset="0"/>
              </a:rPr>
              <a:t>ZZZ</a:t>
            </a:r>
            <a:r>
              <a:rPr lang="ru-RU" sz="4000" dirty="0">
                <a:latin typeface="Ubuntu" panose="020B0504030602030204" pitchFamily="34" charset="0"/>
              </a:rPr>
              <a:t> рублей</a:t>
            </a:r>
            <a:r>
              <a:rPr lang="ru-RU" sz="4000" dirty="0" smtClean="0">
                <a:latin typeface="Ubuntu" panose="020B0504030602030204" pitchFamily="34" charset="0"/>
              </a:rPr>
              <a:t>.</a:t>
            </a:r>
            <a:endParaRPr lang="ru-RU" sz="4000" dirty="0"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90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576</TotalTime>
  <Words>300</Words>
  <Application>Microsoft Office PowerPoint</Application>
  <PresentationFormat>Произвольный</PresentationFormat>
  <Paragraphs>64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Натуральные материалы</vt:lpstr>
      <vt:lpstr>Описание предметной области.  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Angel</dc:creator>
  <cp:lastModifiedBy>ayacik</cp:lastModifiedBy>
  <cp:revision>48</cp:revision>
  <dcterms:created xsi:type="dcterms:W3CDTF">2019-09-20T08:14:13Z</dcterms:created>
  <dcterms:modified xsi:type="dcterms:W3CDTF">2022-10-25T18:18:38Z</dcterms:modified>
</cp:coreProperties>
</file>