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F35"/>
    <a:srgbClr val="675E59"/>
    <a:srgbClr val="3D3027"/>
    <a:srgbClr val="0E0700"/>
    <a:srgbClr val="10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73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6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1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3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4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0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2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7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26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4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F9CB-B8A8-4347-A417-29CC1989EFA3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B4074-8DEC-4C35-B2A2-F2E83C818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4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41B6D2-EAE5-4742-915B-A2805E7FF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02" y="1389354"/>
            <a:ext cx="8307663" cy="2387600"/>
          </a:xfrm>
        </p:spPr>
        <p:txBody>
          <a:bodyPr>
            <a:normAutofit/>
          </a:bodyPr>
          <a:lstStyle/>
          <a:p>
            <a:r>
              <a:rPr lang="ru-RU" sz="4400" b="1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Послешкольное образование: </a:t>
            </a:r>
            <a:br>
              <a:rPr lang="ru-RU" sz="4400" b="1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</a:br>
            <a:r>
              <a:rPr lang="ru-RU" sz="4400" b="1" dirty="0"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осознанность или традиция</a:t>
            </a:r>
            <a:endParaRPr lang="ru-RU" sz="44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1D4B4D-CA57-4D58-BF42-6C129DCFC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02" y="3929425"/>
            <a:ext cx="5962402" cy="1655762"/>
          </a:xfrm>
        </p:spPr>
        <p:txBody>
          <a:bodyPr>
            <a:normAutofit/>
          </a:bodyPr>
          <a:lstStyle/>
          <a:p>
            <a:r>
              <a:rPr lang="ru-RU" sz="2000" dirty="0"/>
              <a:t>Исследование проводили студенты группы 1304:</a:t>
            </a:r>
          </a:p>
          <a:p>
            <a:r>
              <a:rPr lang="ru-RU" sz="2000" dirty="0"/>
              <a:t>Байков Егор, Ярусова Татьяна, Чернякова Валерия</a:t>
            </a:r>
          </a:p>
        </p:txBody>
      </p:sp>
    </p:spTree>
    <p:extLst>
      <p:ext uri="{BB962C8B-B14F-4D97-AF65-F5344CB8AC3E}">
        <p14:creationId xmlns:p14="http://schemas.microsoft.com/office/powerpoint/2010/main" val="3122198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0" y="163543"/>
            <a:ext cx="7769390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Перечислите причины, почему вы решили поступать после школы?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05BAF-D4AD-4990-8FF5-4A2A2C5CFC30}"/>
              </a:ext>
            </a:extLst>
          </p:cNvPr>
          <p:cNvSpPr txBox="1"/>
          <p:nvPr/>
        </p:nvSpPr>
        <p:spPr>
          <a:xfrm>
            <a:off x="366964" y="1062146"/>
            <a:ext cx="3575116" cy="563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Получаешь знания, необходимые для трудоустройства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Возможность заработка (стипендия)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Возможность отсрочить работу</a:t>
            </a:r>
            <a:endParaRPr lang="en-US" sz="2000" dirty="0">
              <a:solidFill>
                <a:srgbClr val="202124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Отсрочка от армии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Так принято</a:t>
            </a:r>
            <a:endParaRPr lang="en-US" sz="2000" dirty="0">
              <a:solidFill>
                <a:srgbClr val="202124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Плавная адаптация ко взрослой жизни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dirty="0">
                <a:solidFill>
                  <a:srgbClr val="202124"/>
                </a:solidFill>
              </a:rPr>
              <a:t>"Обрастание" связями</a:t>
            </a:r>
            <a:endParaRPr lang="en-US" sz="2000" dirty="0">
              <a:solidFill>
                <a:srgbClr val="202124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Необходимость наличия диплома для работодателя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Возможность реализации себя</a:t>
            </a:r>
            <a:endParaRPr lang="en-US" sz="2000" dirty="0">
              <a:solidFill>
                <a:srgbClr val="202124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Настояли родители</a:t>
            </a:r>
            <a:endParaRPr lang="en-US" sz="2000" i="0" dirty="0">
              <a:solidFill>
                <a:srgbClr val="202124"/>
              </a:solidFill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ru-RU" sz="2000" i="0" dirty="0">
                <a:solidFill>
                  <a:srgbClr val="202124"/>
                </a:solidFill>
                <a:effectLst/>
              </a:rPr>
              <a:t>Другое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0A6C6E-ACFE-480C-89B8-A2B56A19B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695" y="2143739"/>
            <a:ext cx="8019305" cy="36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2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10" y="6002431"/>
            <a:ext cx="4589910" cy="779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 вы считаете, для чего необходимо продолжить обучение после школы?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3F89D9-2CF9-424B-BF7B-6DA3A1ECC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0" y="0"/>
            <a:ext cx="9516242" cy="626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6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8" y="188567"/>
            <a:ext cx="10137271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Продолжение обучения после школы - осознанный выбор или традиция, тянущаяся из поколения в поколение?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0C46B6-7EFF-4912-814A-AA6E976AF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3" y="997429"/>
            <a:ext cx="9420654" cy="110515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3DD544-DEF6-4453-AA5D-5C520CD83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673" y="2545527"/>
            <a:ext cx="9997440" cy="315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1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D0394-DD03-425A-AE88-7CB960E4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88" y="1381760"/>
            <a:ext cx="5962402" cy="2387600"/>
          </a:xfrm>
        </p:spPr>
        <p:txBody>
          <a:bodyPr/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Выводы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AC2419-C02D-47ED-A814-FE4BCEB0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688" y="3820478"/>
            <a:ext cx="6141192" cy="1655762"/>
          </a:xfrm>
        </p:spPr>
        <p:txBody>
          <a:bodyPr/>
          <a:lstStyle/>
          <a:p>
            <a:r>
              <a:rPr lang="ru-RU" i="1" dirty="0"/>
              <a:t>У сегодняшнего поколения школьников преимущественно решение о продолжении обучения является скорее осознанным выбором, чем традицией. </a:t>
            </a:r>
          </a:p>
        </p:txBody>
      </p:sp>
    </p:spTree>
    <p:extLst>
      <p:ext uri="{BB962C8B-B14F-4D97-AF65-F5344CB8AC3E}">
        <p14:creationId xmlns:p14="http://schemas.microsoft.com/office/powerpoint/2010/main" val="209915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12715-A660-4F99-8E6B-D48189E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Постановка исследовательского вопроса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2FA26F-5816-4AA1-8D5F-B84065E211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73" b="95174" l="1750" r="90000">
                        <a14:foregroundMark x1="41667" y1="7373" x2="41667" y2="7373"/>
                        <a14:foregroundMark x1="48083" y1="40751" x2="48083" y2="40751"/>
                        <a14:foregroundMark x1="48000" y1="89946" x2="48000" y2="89946"/>
                        <a14:foregroundMark x1="47167" y1="42225" x2="47167" y2="42225"/>
                        <a14:foregroundMark x1="48667" y1="42359" x2="48667" y2="42359"/>
                        <a14:foregroundMark x1="42417" y1="95442" x2="42417" y2="95442"/>
                        <a14:foregroundMark x1="5667" y1="86461" x2="5667" y2="86461"/>
                        <a14:foregroundMark x1="1750" y1="85925" x2="1750" y2="85925"/>
                        <a14:foregroundMark x1="10667" y1="28284" x2="10667" y2="28284"/>
                        <a14:foregroundMark x1="10083" y1="28686" x2="10083" y2="28686"/>
                        <a14:foregroundMark x1="83917" y1="18231" x2="83917" y2="18231"/>
                        <a14:foregroundMark x1="80417" y1="12601" x2="80417" y2="12601"/>
                        <a14:backgroundMark x1="62083" y1="5630" x2="62083" y2="5630"/>
                        <a14:backgroundMark x1="88167" y1="8713" x2="88167" y2="87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719" y="1416127"/>
            <a:ext cx="8753684" cy="5441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accent2">
                    <a:lumMod val="75000"/>
                  </a:schemeClr>
                </a:solidFill>
              </a:rPr>
              <a:t>Проведение анкетирования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B27E4D-27BC-4899-A150-F8D93380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06" y="618565"/>
            <a:ext cx="10991787" cy="6660776"/>
          </a:xfrm>
        </p:spPr>
      </p:pic>
    </p:spTree>
    <p:extLst>
      <p:ext uri="{BB962C8B-B14F-4D97-AF65-F5344CB8AC3E}">
        <p14:creationId xmlns:p14="http://schemas.microsoft.com/office/powerpoint/2010/main" val="22258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0" y="5910991"/>
            <a:ext cx="5002018" cy="779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 вы считаете, возможно ли начать свою карьеру/начать работать сразу после школы?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05DE3C-285B-4FBE-A861-E7A127A90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0" y="0"/>
            <a:ext cx="10744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8" y="188567"/>
            <a:ext cx="9131431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Когда вы стали задумываться о том, что надо куда-то поступать после школы?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E1F467-493C-4EC5-B518-F1EE473E3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9" y="886750"/>
            <a:ext cx="11376016" cy="601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6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9" y="188567"/>
            <a:ext cx="7211192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Какой вклад внесли родители в ваше решения о поступлении?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D17D16-F599-413A-ACF2-0A7C12356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" y="711200"/>
            <a:ext cx="10351139" cy="60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8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08" y="361287"/>
            <a:ext cx="6886071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Какой вклад внесла школа в ваше решение о поступлении?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0A26A8-7322-4D06-AB3E-AFB690ED86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59" b="5580"/>
          <a:stretch/>
        </p:blipFill>
        <p:spPr>
          <a:xfrm>
            <a:off x="4386028" y="1312643"/>
            <a:ext cx="7560927" cy="5333483"/>
          </a:xfrm>
          <a:prstGeom prst="rect">
            <a:avLst/>
          </a:prstGeom>
          <a:ln w="9525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205BAF-D4AD-4990-8FF5-4A2A2C5CFC30}"/>
              </a:ext>
            </a:extLst>
          </p:cNvPr>
          <p:cNvSpPr txBox="1"/>
          <p:nvPr/>
        </p:nvSpPr>
        <p:spPr>
          <a:xfrm>
            <a:off x="316164" y="1163230"/>
            <a:ext cx="3891280" cy="56323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/>
              <a:t>Вариант 1. </a:t>
            </a:r>
            <a:r>
              <a:rPr lang="ru-RU" dirty="0"/>
              <a:t>Проводились профориентационные тесты, которые помогли мне определиться.</a:t>
            </a:r>
          </a:p>
          <a:p>
            <a:r>
              <a:rPr lang="ru-RU" b="1" dirty="0"/>
              <a:t>Вариант 2. </a:t>
            </a:r>
            <a:r>
              <a:rPr lang="ru-RU" dirty="0"/>
              <a:t>Школа дала достаточные знания, чтобы понять, что в продолжении обучения нет необходимости.</a:t>
            </a:r>
          </a:p>
          <a:p>
            <a:r>
              <a:rPr lang="ru-RU" b="1" dirty="0"/>
              <a:t>Вариант 3. </a:t>
            </a:r>
            <a:r>
              <a:rPr lang="ru-RU" dirty="0"/>
              <a:t>В школе мне предоставили возможность участвовать в различных олимпиадах, конкурсах и проектах, которые помогли мне развить свои навыки и интересы. </a:t>
            </a:r>
          </a:p>
          <a:p>
            <a:r>
              <a:rPr lang="ru-RU" b="1" dirty="0"/>
              <a:t>Вариант 4. </a:t>
            </a:r>
            <a:r>
              <a:rPr lang="ru-RU" dirty="0"/>
              <a:t>Учителя (другие работники) в школе помогли мне определить мои сильные стороны и интересы, что помогло мне понять необходимость в последующем поступлении и выборе подходящей специальности для поступления.</a:t>
            </a:r>
          </a:p>
        </p:txBody>
      </p:sp>
    </p:spTree>
    <p:extLst>
      <p:ext uri="{BB962C8B-B14F-4D97-AF65-F5344CB8AC3E}">
        <p14:creationId xmlns:p14="http://schemas.microsoft.com/office/powerpoint/2010/main" val="305502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30" y="163543"/>
            <a:ext cx="7465192" cy="52263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Каким будет будущее, если продолжить обучение после школы?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05BAF-D4AD-4990-8FF5-4A2A2C5CFC30}"/>
              </a:ext>
            </a:extLst>
          </p:cNvPr>
          <p:cNvSpPr txBox="1"/>
          <p:nvPr/>
        </p:nvSpPr>
        <p:spPr>
          <a:xfrm>
            <a:off x="387284" y="1015979"/>
            <a:ext cx="3891280" cy="56784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ru-RU" sz="1650" b="1" i="0" dirty="0">
                <a:solidFill>
                  <a:srgbClr val="202124"/>
                </a:solidFill>
                <a:effectLst/>
              </a:rPr>
              <a:t>Вариант 1.</a:t>
            </a:r>
            <a:r>
              <a:rPr lang="ru-RU" sz="1650" b="0" i="0" dirty="0">
                <a:solidFill>
                  <a:srgbClr val="202124"/>
                </a:solidFill>
                <a:effectLst/>
              </a:rPr>
              <a:t>  Если продолжить обучение после школы, вы можете получить более глубокие знания и навыки в выбранной области, что откроет новые возможности для карьерного роста.</a:t>
            </a:r>
            <a:endParaRPr lang="en-US" sz="1650" b="0" i="0" dirty="0">
              <a:solidFill>
                <a:srgbClr val="202124"/>
              </a:solidFill>
              <a:effectLst/>
            </a:endParaRPr>
          </a:p>
          <a:p>
            <a:pPr algn="l"/>
            <a:r>
              <a:rPr lang="ru-RU" sz="1650" b="1" i="0" dirty="0">
                <a:solidFill>
                  <a:srgbClr val="202124"/>
                </a:solidFill>
                <a:effectLst/>
              </a:rPr>
              <a:t>Вариант 2. </a:t>
            </a:r>
            <a:r>
              <a:rPr lang="ru-RU" sz="1650" b="0" i="0" dirty="0">
                <a:solidFill>
                  <a:srgbClr val="202124"/>
                </a:solidFill>
                <a:effectLst/>
              </a:rPr>
              <a:t>Дополнительное образование после школы может помочь вам создать более широкую и полезную сеть контактов, что в будущем может сыграть важную роль при поиске работы или развитии бизнеса.</a:t>
            </a:r>
          </a:p>
          <a:p>
            <a:pPr algn="l"/>
            <a:r>
              <a:rPr lang="ru-RU" sz="1650" b="1" i="0" dirty="0">
                <a:solidFill>
                  <a:srgbClr val="202124"/>
                </a:solidFill>
                <a:effectLst/>
              </a:rPr>
              <a:t>Вариант 3. </a:t>
            </a:r>
            <a:r>
              <a:rPr lang="ru-RU" sz="1650" b="0" i="0" dirty="0">
                <a:solidFill>
                  <a:srgbClr val="202124"/>
                </a:solidFill>
                <a:effectLst/>
              </a:rPr>
              <a:t>Образование, получаемое после школы, позволяет быть более уверенным в завтрашнем дне (в любом случае можно пойти работать по профессии).</a:t>
            </a:r>
          </a:p>
          <a:p>
            <a:pPr algn="l"/>
            <a:r>
              <a:rPr lang="ru-RU" sz="1650" b="1" i="0" dirty="0">
                <a:solidFill>
                  <a:srgbClr val="202124"/>
                </a:solidFill>
                <a:effectLst/>
              </a:rPr>
              <a:t>Вариант 4. </a:t>
            </a:r>
            <a:r>
              <a:rPr lang="ru-RU" sz="1650" b="0" i="0" dirty="0">
                <a:solidFill>
                  <a:srgbClr val="202124"/>
                </a:solidFill>
                <a:effectLst/>
              </a:rPr>
              <a:t>Больший выбор на рынке труда, так как работодатели требуют наличие диплома.</a:t>
            </a:r>
          </a:p>
          <a:p>
            <a:pPr algn="l"/>
            <a:r>
              <a:rPr lang="ru-RU" sz="1650" b="1" i="0" dirty="0">
                <a:solidFill>
                  <a:srgbClr val="202124"/>
                </a:solidFill>
                <a:effectLst/>
              </a:rPr>
              <a:t>Вариант 5. </a:t>
            </a:r>
            <a:r>
              <a:rPr lang="ru-RU" sz="1650" b="0" i="0" dirty="0">
                <a:solidFill>
                  <a:srgbClr val="202124"/>
                </a:solidFill>
                <a:effectLst/>
              </a:rPr>
              <a:t>Обучение поможет понять, в том векторе ты двигаешься или все это тебе не нужно.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B3DC45-0509-4BE4-8BEE-A7F739EA3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02" y="2162200"/>
            <a:ext cx="8304840" cy="31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46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6B59-AEBC-488F-B604-2F08FF7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770" y="5910991"/>
            <a:ext cx="4376550" cy="779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000" b="1" dirty="0">
                <a:solidFill>
                  <a:schemeClr val="accent2">
                    <a:lumMod val="75000"/>
                  </a:schemeClr>
                </a:solidFill>
              </a:rPr>
              <a:t>Каким будет будущее, если НЕ продолжить обучение после школы?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7DCAF5-CFAB-48B3-91FF-7BC56F812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33" y="0"/>
            <a:ext cx="9465759" cy="69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264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90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404</Words>
  <Application>Microsoft Office PowerPoint</Application>
  <PresentationFormat>Широкоэкранный</PresentationFormat>
  <Paragraphs>36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powerpointbase.com-1090</vt:lpstr>
      <vt:lpstr>Послешкольное образование:  осознанность или традиция</vt:lpstr>
      <vt:lpstr>Постановка исследовательского вопроса</vt:lpstr>
      <vt:lpstr>Проведение анкетирования</vt:lpstr>
      <vt:lpstr>Как вы считаете, возможно ли начать свою карьеру/начать работать сразу после школы?</vt:lpstr>
      <vt:lpstr>Когда вы стали задумываться о том, что надо куда-то поступать после школы?</vt:lpstr>
      <vt:lpstr>Какой вклад внесли родители в ваше решения о поступлении?</vt:lpstr>
      <vt:lpstr>Какой вклад внесла школа в ваше решение о поступлении?</vt:lpstr>
      <vt:lpstr>Каким будет будущее, если продолжить обучение после школы?</vt:lpstr>
      <vt:lpstr>Каким будет будущее, если НЕ продолжить обучение после школы?</vt:lpstr>
      <vt:lpstr>Перечислите причины, почему вы решили поступать после школы?</vt:lpstr>
      <vt:lpstr>Как вы считаете, для чего необходимо продолжить обучение после школы?</vt:lpstr>
      <vt:lpstr>Продолжение обучения после школы - осознанный выбор или традиция, тянущаяся из поколения в поколение?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Lera Chernyakova</dc:creator>
  <cp:lastModifiedBy>Lera Chernyakova</cp:lastModifiedBy>
  <cp:revision>8</cp:revision>
  <dcterms:created xsi:type="dcterms:W3CDTF">2024-04-07T10:05:47Z</dcterms:created>
  <dcterms:modified xsi:type="dcterms:W3CDTF">2024-04-07T11:34:09Z</dcterms:modified>
</cp:coreProperties>
</file>