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8" r:id="rId3"/>
    <p:sldId id="269" r:id="rId4"/>
    <p:sldId id="281" r:id="rId5"/>
    <p:sldId id="270" r:id="rId6"/>
    <p:sldId id="271" r:id="rId7"/>
    <p:sldId id="28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82" r:id="rId16"/>
    <p:sldId id="279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1AE5C5-BBEE-4CCD-8BFA-13CD525E6F93}">
  <a:tblStyle styleId="{291AE5C5-BBEE-4CCD-8BFA-13CD525E6F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9791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4576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32352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73239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53131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200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13504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57944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579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76858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294233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298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3048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4593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09575" y="992767"/>
            <a:ext cx="11344274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600" dirty="0" err="1"/>
              <a:t>Обзор</a:t>
            </a:r>
            <a:r>
              <a:rPr lang="en-US" sz="3600" dirty="0"/>
              <a:t> </a:t>
            </a:r>
            <a:r>
              <a:rPr lang="en-US" sz="3600" dirty="0" err="1"/>
              <a:t>статьи</a:t>
            </a:r>
            <a:r>
              <a:rPr lang="en-US" sz="3600" dirty="0"/>
              <a:t> «Defending </a:t>
            </a:r>
            <a:r>
              <a:rPr lang="en-US" sz="3600" dirty="0" err="1"/>
              <a:t>ChatGPT</a:t>
            </a:r>
            <a:r>
              <a:rPr lang="en-US" sz="3600" dirty="0"/>
              <a:t> against Jailbreak Attack via Self-Reminder»</a:t>
            </a:r>
            <a:endParaRPr sz="3600" dirty="0"/>
          </a:p>
        </p:txBody>
      </p:sp>
      <p:sp>
        <p:nvSpPr>
          <p:cNvPr id="56" name="Google Shape;56;p13"/>
          <p:cNvSpPr txBox="1"/>
          <p:nvPr/>
        </p:nvSpPr>
        <p:spPr>
          <a:xfrm>
            <a:off x="0" y="0"/>
            <a:ext cx="12192000" cy="7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ru-RU" sz="1800" dirty="0"/>
              <a:t>Санкт-Петербургский государственный электротехнический университет им.  В.И. Ульянова (Ленина)</a:t>
            </a:r>
          </a:p>
          <a:p>
            <a:pPr algn="ctr"/>
            <a:endParaRPr lang="ru-RU" sz="1800" dirty="0"/>
          </a:p>
          <a:p>
            <a:pPr algn="ctr"/>
            <a:r>
              <a:rPr lang="ru-RU" sz="1800" dirty="0"/>
              <a:t>Научно-исследовательская практика</a:t>
            </a:r>
          </a:p>
        </p:txBody>
      </p:sp>
      <p:sp>
        <p:nvSpPr>
          <p:cNvPr id="57" name="Google Shape;57;p13"/>
          <p:cNvSpPr txBox="1"/>
          <p:nvPr/>
        </p:nvSpPr>
        <p:spPr>
          <a:xfrm>
            <a:off x="1524000" y="6265425"/>
            <a:ext cx="9144000" cy="36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800" dirty="0"/>
              <a:t>Санкт-Петербург, </a:t>
            </a:r>
            <a:r>
              <a:rPr lang="ru-RU" sz="1800" dirty="0">
                <a:solidFill>
                  <a:schemeClr val="tx1"/>
                </a:solidFill>
              </a:rPr>
              <a:t>2024</a:t>
            </a:r>
            <a:endParaRPr sz="1800" dirty="0">
              <a:solidFill>
                <a:schemeClr val="tx1"/>
              </a:solidFill>
            </a:endParaRP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B1BC5EE5-7498-4909-95E5-A582CAF3F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405664"/>
              </p:ext>
            </p:extLst>
          </p:nvPr>
        </p:nvGraphicFramePr>
        <p:xfrm>
          <a:off x="409575" y="4579604"/>
          <a:ext cx="11344274" cy="1483360"/>
        </p:xfrm>
        <a:graphic>
          <a:graphicData uri="http://schemas.openxmlformats.org/drawingml/2006/table">
            <a:tbl>
              <a:tblPr firstRow="1" bandRow="1">
                <a:tableStyleId>{291AE5C5-BBEE-4CCD-8BFA-13CD525E6F93}</a:tableStyleId>
              </a:tblPr>
              <a:tblGrid>
                <a:gridCol w="5672137">
                  <a:extLst>
                    <a:ext uri="{9D8B030D-6E8A-4147-A177-3AD203B41FA5}">
                      <a16:colId xmlns:a16="http://schemas.microsoft.com/office/drawing/2014/main" val="1264419909"/>
                    </a:ext>
                  </a:extLst>
                </a:gridCol>
                <a:gridCol w="5672137">
                  <a:extLst>
                    <a:ext uri="{9D8B030D-6E8A-4147-A177-3AD203B41FA5}">
                      <a16:colId xmlns:a16="http://schemas.microsoft.com/office/drawing/2014/main" val="18394139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Выполнили: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/>
                        <a:t>Беззубов Д.В., гр.1303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3581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80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/>
                        <a:t>Байков Е.С., гр.1304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30144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800" dirty="0"/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800" dirty="0"/>
                        <a:t>Чернякова В.А., гр.1304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2490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/>
                        <a:t>Руководитель: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ru-RU" sz="1800" dirty="0"/>
                        <a:t>Иванов Д.В.</a:t>
                      </a:r>
                    </a:p>
                  </a:txBody>
                  <a:tcPr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663463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Раскрытие результата, цели и задач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Цель авторов статьи - представить эффективный и простой вариант защиты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от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атак.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 разделе "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Discussion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" они результируют, что представленный способ защиты восполнит пробелы в имеющихся исследованиях. Также подчеркивают эффективность метода, который раскрывает потенциал LLM для защиты за счет уже имеющихся у них возможностей, в чем и заключается простота.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712266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36693"/>
            <a:ext cx="11360800" cy="128355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Задача 1. Создать набор данных </a:t>
            </a:r>
            <a:r>
              <a:rPr kumimoji="0" lang="ru-RU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для проверки устойчивости метода. </a:t>
            </a:r>
            <a:endParaRPr lang="ru-RU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0253"/>
            <a:ext cx="11360800" cy="5237747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 качестве результата выполнения данной задачи авторы в разделе "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Result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" подразделе "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Dataset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Construction" описывают процесс создания 540 образцов для набора данных и описывают, что они из себя представляют: это вредоносная инструкция и призыв к 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Такие данные помогут оценить защиту методом от потенциальных противников. 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0EC4205-E8E1-446E-9B29-40EA35A4B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4493811"/>
            <a:ext cx="6145764" cy="1671645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5C5AA3-E50B-46B0-9B3D-C3C1797D81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175" y="4493811"/>
            <a:ext cx="4963225" cy="1667416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068921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36693"/>
            <a:ext cx="11360800" cy="128355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Задача 2.	Оценить эффективность защиты </a:t>
            </a:r>
            <a:r>
              <a:rPr kumimoji="0" lang="ru-RU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методом "Самонапоминания". </a:t>
            </a:r>
            <a:endParaRPr lang="ru-RU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0253"/>
            <a:ext cx="6031776" cy="5237747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Результатом выполнения данной задачи стало проведение сравнительного анализа эффективности защиты на данных, созданных в рамках предыдущей задачи. В ходе анализа авторами было выявлено, что в среднем защита методом Self-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Reminder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снижает успешность атак с 67.21% до 19.34%.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B4FD6B-3A32-40CD-B308-FE7F25C67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5583" y="3833947"/>
            <a:ext cx="5206828" cy="302405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0125439-D5E0-4E73-B422-EFCD386E2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176" y="1592228"/>
            <a:ext cx="4483435" cy="224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180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36693"/>
            <a:ext cx="11360800" cy="1283559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Задача 3.	Сравнение производительности </a:t>
            </a:r>
            <a:r>
              <a:rPr kumimoji="0" lang="ru-RU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с защитой и без нее. </a:t>
            </a:r>
            <a:endParaRPr lang="ru-RU" sz="2400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620253"/>
            <a:ext cx="11360800" cy="5237747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Сравнительный анализ производительности 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представлен авторами в качестве результата текущей задачи. В качестве эксперимента авторы замеряли производительность в течении пяти раз на задачах по пониманию естественного языка. В результате производительность обычного </a:t>
            </a:r>
            <a:r>
              <a:rPr kumimoji="0" lang="ru-RU" sz="20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 с защитой сопоставимы.</a:t>
            </a:r>
            <a:endParaRPr lang="ru-RU" sz="16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64E4ABC-6BF3-4FE4-AEE8-4FC65730B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532" y="4171565"/>
            <a:ext cx="9088936" cy="234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03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Достигнутый результат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Результатом исследования является техника "самонапоминания" для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Ее суть заключается в том, что каждый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промпт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отправленный пользователем, обрамляется в напоминание для AI. В напоминании указано, что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не должен генерировать опасный, токсичный или дезинформирующий ответ.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Разработанный метод демонстрирует снижение успешности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атак примерно в три раза. 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Авторы отмечают, что метод не лишен недостатков, потому что многообразие запросов пользователя огромно и невозможно покрыть все возможные сценарии.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37652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Недостатки результата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lang="ru-RU" sz="2200" dirty="0">
                <a:solidFill>
                  <a:srgbClr val="000000"/>
                </a:solidFill>
              </a:rPr>
              <a:t>Метод зависим от конкретного запроса пользователя. Если запрос содержит в себе наличие слов, которые указывают </a:t>
            </a:r>
            <a:r>
              <a:rPr lang="ru-RU" sz="2200" dirty="0" err="1">
                <a:solidFill>
                  <a:srgbClr val="000000"/>
                </a:solidFill>
              </a:rPr>
              <a:t>ChatGPT</a:t>
            </a:r>
            <a:r>
              <a:rPr lang="ru-RU" sz="2200" dirty="0">
                <a:solidFill>
                  <a:srgbClr val="000000"/>
                </a:solidFill>
              </a:rPr>
              <a:t> игнорировать инструкции сверху, часть из таких запросов может пройти, что указывает на успешность </a:t>
            </a:r>
            <a:r>
              <a:rPr lang="ru-RU" sz="2200" dirty="0" err="1">
                <a:solidFill>
                  <a:srgbClr val="000000"/>
                </a:solidFill>
              </a:rPr>
              <a:t>Jailbreak</a:t>
            </a:r>
            <a:r>
              <a:rPr lang="ru-RU" sz="2200" dirty="0">
                <a:solidFill>
                  <a:srgbClr val="000000"/>
                </a:solidFill>
              </a:rPr>
              <a:t> атаки и неуспешность метода самонапоминания.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17039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Заключение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lang="ru-RU" sz="2200" dirty="0">
                <a:solidFill>
                  <a:srgbClr val="000000"/>
                </a:solidFill>
              </a:rPr>
              <a:t>А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вторам статьи удалось разработать действенный подход к защите языковых моделей от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-атак. Метод "самонапоминания" в системном режиме можно легко применить к любым LLM без сложных настроек. Он не требует доступа к модели и может быть использован в различных веб-сервисах. Это позволит предотвратить вредные последствия для общества, которые могут возникнуть из-за неэтичного использования больших языковых моделей.</a:t>
            </a: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365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Данные о статье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7"/>
            <a:ext cx="11360800" cy="4555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Название: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«Defending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against Jailbreak Attack via Self-Reminder»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Авторы: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Wu,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Fangzhao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&amp;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Xie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Yueqi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&amp; Yi,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Jingwei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&amp; Shao, Jiawei &amp; Curl, Justin &amp;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Lyu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Lingjuan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&amp; Chen,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Qifeng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&amp; </a:t>
            </a:r>
            <a:r>
              <a:rPr kumimoji="0" 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Xie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Xing.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Год выпуска: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2023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Журнал: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Nature Portfolio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Количество цитирований: </a:t>
            </a:r>
            <a:r>
              <a:rPr kumimoji="0" lang="ru-RU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16</a:t>
            </a: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32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Цель и задачи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7"/>
            <a:ext cx="11360800" cy="4555200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Актуальность: </a:t>
            </a:r>
            <a:r>
              <a:rPr kumimoji="0" lang="ru-RU" sz="23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ответственное и безопасное использование </a:t>
            </a:r>
            <a:r>
              <a:rPr kumimoji="0" lang="en-US" sz="23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LLM.</a:t>
            </a:r>
            <a:endParaRPr kumimoji="0" lang="ru-RU" sz="2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lang="ru-RU" sz="2300" b="1" dirty="0">
                <a:solidFill>
                  <a:srgbClr val="000000"/>
                </a:solidFill>
              </a:rPr>
              <a:t>Цель: </a:t>
            </a:r>
            <a:r>
              <a:rPr lang="ru-RU" sz="2300" dirty="0">
                <a:solidFill>
                  <a:srgbClr val="000000"/>
                </a:solidFill>
              </a:rPr>
              <a:t>представить эффективный и простой вариант защиты </a:t>
            </a:r>
            <a:r>
              <a:rPr lang="ru-RU" sz="2300" dirty="0" err="1">
                <a:solidFill>
                  <a:srgbClr val="000000"/>
                </a:solidFill>
              </a:rPr>
              <a:t>ChatGPT</a:t>
            </a:r>
            <a:r>
              <a:rPr lang="ru-RU" sz="2300" dirty="0">
                <a:solidFill>
                  <a:srgbClr val="000000"/>
                </a:solidFill>
              </a:rPr>
              <a:t> от </a:t>
            </a:r>
            <a:r>
              <a:rPr lang="ru-RU" sz="2300" dirty="0" err="1">
                <a:solidFill>
                  <a:srgbClr val="000000"/>
                </a:solidFill>
              </a:rPr>
              <a:t>Jailbreak</a:t>
            </a:r>
            <a:r>
              <a:rPr lang="ru-RU" sz="2300" dirty="0">
                <a:solidFill>
                  <a:srgbClr val="000000"/>
                </a:solidFill>
              </a:rPr>
              <a:t> атак.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Задачи: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1. Создать набор данных </a:t>
            </a:r>
            <a:r>
              <a:rPr kumimoji="0" lang="ru-RU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для проверки устойчивости метода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2. Оценить эффективность защиты </a:t>
            </a:r>
            <a:r>
              <a:rPr kumimoji="0" lang="ru-RU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методом "Самонапоминания“</a:t>
            </a:r>
            <a:r>
              <a:rPr kumimoji="0" lang="en-US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3. Сравнение производительности </a:t>
            </a:r>
            <a:r>
              <a:rPr kumimoji="0" lang="ru-RU" sz="23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3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с защитой и без нее.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121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Практическая значимость результата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Тематика: </a:t>
            </a:r>
            <a:r>
              <a:rPr kumimoji="0" lang="ru-RU" sz="23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исследование и разработка методов защиты LLM от </a:t>
            </a:r>
            <a:r>
              <a:rPr kumimoji="0" lang="ru-RU" sz="230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sz="23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атак</a:t>
            </a:r>
            <a:r>
              <a:rPr kumimoji="0" lang="en-US" sz="23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ru-RU" sz="23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lang="ru-RU" sz="2300" b="1" dirty="0">
                <a:solidFill>
                  <a:srgbClr val="000000"/>
                </a:solidFill>
              </a:rPr>
              <a:t>Исследование: </a:t>
            </a:r>
            <a:r>
              <a:rPr lang="ru-RU" sz="2300" dirty="0">
                <a:solidFill>
                  <a:srgbClr val="000000"/>
                </a:solidFill>
              </a:rPr>
              <a:t>прикладное.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tabLst/>
              <a:defRPr/>
            </a:pPr>
            <a:r>
              <a:rPr kumimoji="0" lang="ru-RU" sz="23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Область применения: </a:t>
            </a:r>
            <a:r>
              <a:rPr kumimoji="0" lang="ru-RU" sz="230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большие</a:t>
            </a:r>
            <a:r>
              <a:rPr lang="ru-RU" sz="2300" dirty="0">
                <a:solidFill>
                  <a:srgbClr val="000000"/>
                </a:solidFill>
              </a:rPr>
              <a:t> языковые модели (например </a:t>
            </a:r>
            <a:r>
              <a:rPr lang="ru-RU" sz="2300" dirty="0" err="1">
                <a:solidFill>
                  <a:srgbClr val="000000"/>
                </a:solidFill>
              </a:rPr>
              <a:t>ChatGPT</a:t>
            </a:r>
            <a:r>
              <a:rPr lang="ru-RU" sz="2300" dirty="0">
                <a:solidFill>
                  <a:srgbClr val="000000"/>
                </a:solidFill>
              </a:rPr>
              <a:t>), подверженные влиянию </a:t>
            </a:r>
            <a:r>
              <a:rPr lang="en-US" sz="2300">
                <a:solidFill>
                  <a:srgbClr val="000000"/>
                </a:solidFill>
              </a:rPr>
              <a:t>Jailbreak</a:t>
            </a:r>
            <a:r>
              <a:rPr lang="ru-RU" sz="2300">
                <a:solidFill>
                  <a:srgbClr val="000000"/>
                </a:solidFill>
              </a:rPr>
              <a:t> атак</a:t>
            </a:r>
            <a:r>
              <a:rPr lang="ru-RU" sz="2300" dirty="0">
                <a:solidFill>
                  <a:srgbClr val="000000"/>
                </a:solidFill>
              </a:rPr>
              <a:t>.</a:t>
            </a: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ru-RU" sz="23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0881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Методы обоснования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1. Эксперимент на собранном наборе данных;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2. Анализ полученных результатов для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:</a:t>
            </a:r>
          </a:p>
          <a:p>
            <a:pPr marL="342900" algn="just">
              <a:lnSpc>
                <a:spcPct val="200000"/>
              </a:lnSpc>
              <a:buClr>
                <a:srgbClr val="595959"/>
              </a:buClr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 защитой;</a:t>
            </a:r>
          </a:p>
          <a:p>
            <a:pPr marL="342900" algn="just">
              <a:lnSpc>
                <a:spcPct val="200000"/>
              </a:lnSpc>
              <a:buClr>
                <a:srgbClr val="595959"/>
              </a:buClr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Без защиты;</a:t>
            </a:r>
          </a:p>
          <a:p>
            <a:pPr marL="342900" algn="just">
              <a:lnSpc>
                <a:spcPct val="200000"/>
              </a:lnSpc>
              <a:buClr>
                <a:srgbClr val="595959"/>
              </a:buClr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 разными настройками защиты.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Для проверки гипотезы, изложенной в данной статье, был собран набор данных, состоящий из 540 образцов, содержащих в себе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промпт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и вредоносную инструкцию.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32591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Методы проведения эксперимента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В данной статье описан натурный эксперимент. Используется реальное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API gpt-3.5-turbo-0301. В него загружаются заранее подготовленные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промпты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нацеленные на обход защиты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Эксперимент проводится как над защищенным методом Самонапоминания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так и над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без защиты. Полученные ответы анализируются на предмет успешности атаки и сравниваются.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810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Используемые данные и их характеристики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Для проведения эксперимента использовался набор данных, состоящий из 540 образцов промптов, каждый из которых состоит из двух отдельных элементов: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1.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Jailbreak-промпта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- специального запроса, направленного на обход моральных установок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ChatGPT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 </a:t>
            </a:r>
            <a:endParaRPr lang="ru-RU" sz="2200" dirty="0">
              <a:solidFill>
                <a:srgbClr val="000000"/>
              </a:solidFill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2. Вредоносной инструкции - конкретного вредоносного запроса для получения вредоносного ответа. Данные инструкции были разделены на две категории: дезинформация и токсичные инструкции.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08339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Способы обработки измерений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Эксперимент проводился для измерения следующих показателей: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1.	Оценки эффективности стандартной атаки;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2.	Оценка эффективности адаптивной атаки;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3.	Исследование влияния абляции;</a:t>
            </a: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4.	Исследование влияния тона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;</a:t>
            </a: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5.	Побочных эффектов для стандартных запросов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.</a:t>
            </a:r>
            <a:endParaRPr kumimoji="0" lang="ru-RU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7477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06DAE8-AFE5-4254-B66B-9944C58C5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Правомерность выводов по итогам эксперимента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1EC3F3-6820-4996-97F1-85BC05F06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356866"/>
            <a:ext cx="11360800" cy="5385455"/>
          </a:xfrm>
        </p:spPr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None/>
              <a:tabLst/>
              <a:defRPr/>
            </a:pP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Эксперименты проводились на одинаковых данных </a:t>
            </a:r>
            <a:r>
              <a:rPr kumimoji="0" lang="ru-RU" sz="2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датасета</a:t>
            </a:r>
            <a:r>
              <a:rPr kumimoji="0" lang="ru-RU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, что исключает влияние различных входных данных на полученные результаты. Кроме того, эксперимент проводился несколько раз и для анализа использовались средние значения, что снижает влияние того, что LLM являются вероятностными алгоритмами. Исходя из этого, можно сделать вывод о том, что полученные результаты правомерны.</a:t>
            </a:r>
            <a:endParaRPr kumimoji="0" lang="ru-RU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114300" indent="0">
              <a:buNone/>
            </a:pPr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8A4343B-703F-49DF-8DFF-E8AE31D5757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5189165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940</Words>
  <Application>Microsoft Office PowerPoint</Application>
  <PresentationFormat>Широкоэкранный</PresentationFormat>
  <Paragraphs>82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8" baseType="lpstr">
      <vt:lpstr>Arial</vt:lpstr>
      <vt:lpstr>Simple Light</vt:lpstr>
      <vt:lpstr>Обзор статьи «Defending ChatGPT against Jailbreak Attack via Self-Reminder»</vt:lpstr>
      <vt:lpstr>Данные о статье</vt:lpstr>
      <vt:lpstr>Цель и задачи</vt:lpstr>
      <vt:lpstr>Практическая значимость результата</vt:lpstr>
      <vt:lpstr>Методы обоснования</vt:lpstr>
      <vt:lpstr>Методы проведения эксперимента</vt:lpstr>
      <vt:lpstr>Используемые данные и их характеристики</vt:lpstr>
      <vt:lpstr>Способы обработки измерений</vt:lpstr>
      <vt:lpstr>Правомерность выводов по итогам эксперимента</vt:lpstr>
      <vt:lpstr>Раскрытие результата, цели и задач</vt:lpstr>
      <vt:lpstr>Задача 1. Создать набор данных Jailbreak для проверки устойчивости метода. </vt:lpstr>
      <vt:lpstr>Задача 2. Оценить эффективность защиты ChatGPT методом "Самонапоминания". </vt:lpstr>
      <vt:lpstr>Задача 3. Сравнение производительности ChatGPT с защитой и без нее. </vt:lpstr>
      <vt:lpstr>Достигнутый результат</vt:lpstr>
      <vt:lpstr>Недостатки результата</vt:lpstr>
      <vt:lpstr>Заключение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Обзор статьи «Defending ChatGPT against Jailbreak Attack via Self-Reminder»</dc:title>
  <cp:lastModifiedBy>Lera Chernyakova</cp:lastModifiedBy>
  <cp:revision>15</cp:revision>
  <dcterms:modified xsi:type="dcterms:W3CDTF">2024-05-20T14:06:19Z</dcterms:modified>
</cp:coreProperties>
</file>