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8" r:id="rId3"/>
    <p:sldId id="298" r:id="rId4"/>
    <p:sldId id="322" r:id="rId5"/>
    <p:sldId id="329" r:id="rId6"/>
    <p:sldId id="279" r:id="rId7"/>
    <p:sldId id="330" r:id="rId8"/>
    <p:sldId id="307" r:id="rId9"/>
    <p:sldId id="301" r:id="rId10"/>
    <p:sldId id="312" r:id="rId11"/>
    <p:sldId id="33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C84C85-9E8A-4178-8E33-A5EF3E377823}">
          <p14:sldIdLst>
            <p14:sldId id="259"/>
            <p14:sldId id="328"/>
            <p14:sldId id="298"/>
            <p14:sldId id="322"/>
            <p14:sldId id="329"/>
            <p14:sldId id="279"/>
            <p14:sldId id="330"/>
            <p14:sldId id="307"/>
            <p14:sldId id="301"/>
            <p14:sldId id="312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DE2"/>
    <a:srgbClr val="4129D9"/>
    <a:srgbClr val="0000FF"/>
    <a:srgbClr val="35A3C1"/>
    <a:srgbClr val="1F247E"/>
    <a:srgbClr val="D048CA"/>
    <a:srgbClr val="00FF00"/>
    <a:srgbClr val="19C3FF"/>
    <a:srgbClr val="8245BF"/>
    <a:srgbClr val="6E3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B7B9-1F01-A9D0-6348-7C09DDE9B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C33FF-0736-E115-332D-5A63BED31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1DA1-0A11-A489-C8E7-CCD796A8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C190-DAFA-5799-BCED-FDFB8F08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74EB-0E81-757F-4BC1-451BA32B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EF2A-4CF7-E93D-9683-3FB68585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5EA1-22AC-3EFB-A781-3AE03292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917D-D199-EFF0-5046-1877FCC7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CA47-85EF-D433-2C0F-A2E03A45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18CA-DF73-1A16-E147-21316791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4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EB7DD-4A49-66DC-C556-DCCEB7595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AFAD0-8AF9-AF74-6654-8150DBF81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2786-F86F-E54E-C4A0-C32071C4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9989-D3BB-07D4-99EB-E670A3B8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A1BE-EAA9-E4B4-373A-50B94910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5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7866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9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6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480C-A823-3D04-1BA1-AA2CF30A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50D2-58DA-3020-CAC6-779EFCA6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2B08-806F-1147-07B1-C4FCF71F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7667-1A82-33AD-6F23-6E17B89F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ABDC-F6C8-9C86-3496-E7B22860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D167-8F74-FA75-BB83-9AE8DC58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A085-24AB-FD14-3DFF-3852A86E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E78F-FCEE-6874-7FC4-58B4263C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144E-217C-7D6B-42DD-073FDD29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ECA9-F39D-48D3-3283-06E56430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EE71-AEE8-63F4-FFA1-C310C03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7CB9-5F26-CCAE-C24A-3F15E1D5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68336-E789-63F5-D445-8840C749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B04D4-756A-CDCC-BF67-3F6CF93F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4D35-FE0D-A131-AC72-3D5F61E6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0C5E-D48F-D5C3-A76F-F7C4DA03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9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C6BC-F205-419D-995F-8A394E91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EF02C-8C97-6F13-5EAC-D108C912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78E68-B7B6-AF32-C059-1B14B72C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B4E07-44D9-963E-DD7D-B1E4D6FDD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D01C1-4920-DB73-16D2-819E9F95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2DFDA-8248-631E-1E67-9DC09496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D13A6-B118-854A-1D2F-5E87AD2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DD573-6E0C-B383-8296-A29D8C03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3ECE-EC77-1516-DE59-900BE927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28E87-2B16-45F6-9221-26AF1EA2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A22D-22A5-364A-61AD-9105672F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7B5DD-CE40-D14C-377A-A581608A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9D05-E437-2B83-4E32-F78736EB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0E401-9CC9-3F38-01DF-30DF41BE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A69A-959B-2A68-4759-059AAFF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07B7-75B5-0BE9-469C-0A4DA9E8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4E9B-1761-13B8-E8C3-B1D01444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A174-9547-4DC6-2888-90431A22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6C7A5-DED2-6A23-73A8-857BE882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939A-5239-AFD9-C0C9-45DA850D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C70DF-A3D9-0362-7E6D-A626C2D1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43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B55D-1523-94F7-4CA7-E5C0C586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BB05-98B8-4DAD-688E-407C7579D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E80DD-61C1-0DCD-3A6A-F6CB641F0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25BA2-91F0-3729-5D89-50CDC614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089E-9578-98D1-FFF3-59D3EF47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6F8EE-0518-D2B4-526B-1FF891F6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C8498-D1FC-031E-A5FD-D878A9D8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BB9DE-4917-E21D-5635-DD6FEB5B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7B9C-4C40-5E71-BA6B-1173714D4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10C5-30DF-4B0E-96F5-0CF2034530AA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A5C9-16BE-BCB6-FEA7-6435477F0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692E-4804-809B-E706-668C7A90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ED57-C52C-4720-BD95-ECA25FB61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6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17" Type="http://schemas.openxmlformats.org/officeDocument/2006/relationships/image" Target="../media/image60.png"/><Relationship Id="rId2" Type="http://schemas.openxmlformats.org/officeDocument/2006/relationships/image" Target="../media/image1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0.png"/><Relationship Id="rId15" Type="http://schemas.openxmlformats.org/officeDocument/2006/relationships/image" Target="../media/image6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42DE2"/>
            </a:gs>
            <a:gs pos="54000">
              <a:schemeClr val="accent5">
                <a:lumMod val="75000"/>
              </a:schemeClr>
            </a:gs>
            <a:gs pos="0">
              <a:srgbClr val="4129D9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8D0756-6C8E-86A9-D0C5-146EEF7184D4}"/>
              </a:ext>
            </a:extLst>
          </p:cNvPr>
          <p:cNvSpPr/>
          <p:nvPr/>
        </p:nvSpPr>
        <p:spPr>
          <a:xfrm>
            <a:off x="4371327" y="1807996"/>
            <a:ext cx="8384867" cy="5330763"/>
          </a:xfrm>
          <a:custGeom>
            <a:avLst/>
            <a:gdLst>
              <a:gd name="connsiteX0" fmla="*/ 2543868 w 5087736"/>
              <a:gd name="connsiteY0" fmla="*/ 0 h 1942499"/>
              <a:gd name="connsiteX1" fmla="*/ 5087736 w 5087736"/>
              <a:gd name="connsiteY1" fmla="*/ 1914248 h 1942499"/>
              <a:gd name="connsiteX2" fmla="*/ 5085840 w 5087736"/>
              <a:gd name="connsiteY2" fmla="*/ 1942499 h 1942499"/>
              <a:gd name="connsiteX3" fmla="*/ 1896 w 5087736"/>
              <a:gd name="connsiteY3" fmla="*/ 1942499 h 1942499"/>
              <a:gd name="connsiteX4" fmla="*/ 0 w 5087736"/>
              <a:gd name="connsiteY4" fmla="*/ 1914248 h 1942499"/>
              <a:gd name="connsiteX5" fmla="*/ 2543868 w 5087736"/>
              <a:gd name="connsiteY5" fmla="*/ 0 h 19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7736" h="1942499">
                <a:moveTo>
                  <a:pt x="2543868" y="0"/>
                </a:moveTo>
                <a:cubicBezTo>
                  <a:pt x="3948808" y="0"/>
                  <a:pt x="5087736" y="857038"/>
                  <a:pt x="5087736" y="1914248"/>
                </a:cubicBezTo>
                <a:lnTo>
                  <a:pt x="5085840" y="1942499"/>
                </a:lnTo>
                <a:lnTo>
                  <a:pt x="1896" y="1942499"/>
                </a:lnTo>
                <a:lnTo>
                  <a:pt x="0" y="1914248"/>
                </a:lnTo>
                <a:cubicBezTo>
                  <a:pt x="0" y="857038"/>
                  <a:pt x="1138928" y="0"/>
                  <a:pt x="2543868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  <a:effectLst>
            <a:softEdge rad="889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FE9E1A-3083-E521-B0FD-071DE0442833}"/>
              </a:ext>
            </a:extLst>
          </p:cNvPr>
          <p:cNvGrpSpPr/>
          <p:nvPr/>
        </p:nvGrpSpPr>
        <p:grpSpPr>
          <a:xfrm>
            <a:off x="637251" y="2786995"/>
            <a:ext cx="5105524" cy="3643536"/>
            <a:chOff x="484852" y="1090640"/>
            <a:chExt cx="5105524" cy="3643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3968AC-E83C-E8F0-07E1-B65005474E8D}"/>
                </a:ext>
              </a:extLst>
            </p:cNvPr>
            <p:cNvSpPr txBox="1"/>
            <p:nvPr/>
          </p:nvSpPr>
          <p:spPr>
            <a:xfrm>
              <a:off x="670929" y="4080052"/>
              <a:ext cx="4919447" cy="64633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Lerdy Fernando </a:t>
              </a:r>
              <a:r>
                <a:rPr lang="en-US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Simanullang</a:t>
              </a:r>
              <a:b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201011402139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6EF0F7-C00A-074A-4B03-8478729979B6}"/>
                </a:ext>
              </a:extLst>
            </p:cNvPr>
            <p:cNvGrpSpPr/>
            <p:nvPr/>
          </p:nvGrpSpPr>
          <p:grpSpPr>
            <a:xfrm rot="16200000" flipV="1">
              <a:off x="-783513" y="2359005"/>
              <a:ext cx="3643536" cy="1106806"/>
              <a:chOff x="8230329" y="5360525"/>
              <a:chExt cx="3643536" cy="110680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C2B34A7-7ACF-E32B-0E07-884DCB5546CF}"/>
                  </a:ext>
                </a:extLst>
              </p:cNvPr>
              <p:cNvSpPr/>
              <p:nvPr/>
            </p:nvSpPr>
            <p:spPr>
              <a:xfrm rot="10800000" flipV="1">
                <a:off x="11782425" y="5360525"/>
                <a:ext cx="91440" cy="1097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B7BAF6-0DA5-2A7B-28D7-4420B435CC51}"/>
                  </a:ext>
                </a:extLst>
              </p:cNvPr>
              <p:cNvSpPr/>
              <p:nvPr/>
            </p:nvSpPr>
            <p:spPr>
              <a:xfrm flipH="1">
                <a:off x="8230329" y="6375891"/>
                <a:ext cx="3634011" cy="91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Diamond 40">
            <a:extLst>
              <a:ext uri="{FF2B5EF4-FFF2-40B4-BE49-F238E27FC236}">
                <a16:creationId xmlns:a16="http://schemas.microsoft.com/office/drawing/2014/main" id="{22401072-7FFC-B70A-D192-C9385CC77643}"/>
              </a:ext>
            </a:extLst>
          </p:cNvPr>
          <p:cNvSpPr/>
          <p:nvPr/>
        </p:nvSpPr>
        <p:spPr>
          <a:xfrm>
            <a:off x="2850216" y="628789"/>
            <a:ext cx="436586" cy="436586"/>
          </a:xfrm>
          <a:prstGeom prst="diamond">
            <a:avLst/>
          </a:prstGeom>
          <a:noFill/>
          <a:ln w="25400">
            <a:solidFill>
              <a:srgbClr val="1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E32107B-CDF2-D1CD-D7FF-A3FC0800FE7B}"/>
              </a:ext>
            </a:extLst>
          </p:cNvPr>
          <p:cNvSpPr/>
          <p:nvPr/>
        </p:nvSpPr>
        <p:spPr>
          <a:xfrm>
            <a:off x="823328" y="4735527"/>
            <a:ext cx="432491" cy="432491"/>
          </a:xfrm>
          <a:prstGeom prst="diamond">
            <a:avLst/>
          </a:pr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5ACF08AF-D516-8B11-3C2A-A1686CAB0006}"/>
              </a:ext>
            </a:extLst>
          </p:cNvPr>
          <p:cNvSpPr/>
          <p:nvPr/>
        </p:nvSpPr>
        <p:spPr>
          <a:xfrm>
            <a:off x="10979969" y="341995"/>
            <a:ext cx="436586" cy="436586"/>
          </a:xfrm>
          <a:prstGeom prst="diamond">
            <a:avLst/>
          </a:prstGeom>
          <a:noFill/>
          <a:ln w="25400">
            <a:solidFill>
              <a:srgbClr val="D04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F183772-D3F9-44CD-E7FF-4EBEAEB8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55" y="2222167"/>
            <a:ext cx="6057362" cy="4634515"/>
          </a:xfrm>
          <a:prstGeom prst="rect">
            <a:avLst/>
          </a:prstGeom>
        </p:spPr>
      </p:pic>
      <p:sp>
        <p:nvSpPr>
          <p:cNvPr id="68" name="Diamond 67">
            <a:extLst>
              <a:ext uri="{FF2B5EF4-FFF2-40B4-BE49-F238E27FC236}">
                <a16:creationId xmlns:a16="http://schemas.microsoft.com/office/drawing/2014/main" id="{D5CE8610-D5D7-16B0-E42E-EC28F71220E5}"/>
              </a:ext>
            </a:extLst>
          </p:cNvPr>
          <p:cNvSpPr/>
          <p:nvPr/>
        </p:nvSpPr>
        <p:spPr>
          <a:xfrm>
            <a:off x="5659414" y="3375981"/>
            <a:ext cx="436586" cy="436586"/>
          </a:xfrm>
          <a:prstGeom prst="diamond">
            <a:avLst/>
          </a:prstGeom>
          <a:noFill/>
          <a:ln w="25400">
            <a:solidFill>
              <a:srgbClr val="D04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603483-DCE0-763F-9F5E-C4237E53DE4F}"/>
              </a:ext>
            </a:extLst>
          </p:cNvPr>
          <p:cNvGrpSpPr/>
          <p:nvPr/>
        </p:nvGrpSpPr>
        <p:grpSpPr>
          <a:xfrm>
            <a:off x="637252" y="1243040"/>
            <a:ext cx="5011203" cy="3643536"/>
            <a:chOff x="484852" y="1090640"/>
            <a:chExt cx="5011203" cy="36435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E4A6CA-F82A-0539-68E4-4EFBB6760869}"/>
                </a:ext>
              </a:extLst>
            </p:cNvPr>
            <p:cNvSpPr txBox="1"/>
            <p:nvPr/>
          </p:nvSpPr>
          <p:spPr>
            <a:xfrm>
              <a:off x="576608" y="1288810"/>
              <a:ext cx="4919447" cy="28007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UTS TESTING DAN QA PERANGKAT LUNAK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CD2CCC-61EA-0759-8514-4B25C1728C00}"/>
                </a:ext>
              </a:extLst>
            </p:cNvPr>
            <p:cNvGrpSpPr/>
            <p:nvPr/>
          </p:nvGrpSpPr>
          <p:grpSpPr>
            <a:xfrm rot="16200000" flipV="1">
              <a:off x="-783513" y="2359005"/>
              <a:ext cx="3643536" cy="1106806"/>
              <a:chOff x="8230329" y="5360525"/>
              <a:chExt cx="3643536" cy="110680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C7D93F-DE9D-CA18-3C63-1F66B1F34EAC}"/>
                  </a:ext>
                </a:extLst>
              </p:cNvPr>
              <p:cNvSpPr/>
              <p:nvPr/>
            </p:nvSpPr>
            <p:spPr>
              <a:xfrm rot="10800000" flipV="1">
                <a:off x="11782425" y="5360525"/>
                <a:ext cx="91440" cy="1097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9EC0BF-C121-18CE-4EF0-923FF6AC544E}"/>
                  </a:ext>
                </a:extLst>
              </p:cNvPr>
              <p:cNvSpPr/>
              <p:nvPr/>
            </p:nvSpPr>
            <p:spPr>
              <a:xfrm flipH="1">
                <a:off x="8230329" y="6375891"/>
                <a:ext cx="3634011" cy="91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96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573030"/>
            <a:ext cx="11573197" cy="724247"/>
          </a:xfrm>
        </p:spPr>
        <p:txBody>
          <a:bodyPr>
            <a:normAutofit fontScale="85000" lnSpcReduction="1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Langkah </a:t>
            </a:r>
            <a:r>
              <a:rPr lang="en-US" sz="5400" b="1" dirty="0" err="1">
                <a:solidFill>
                  <a:schemeClr val="bg1"/>
                </a:solidFill>
              </a:rPr>
              <a:t>Konfigurasi</a:t>
            </a:r>
            <a:r>
              <a:rPr lang="en-US" sz="5400" b="1" dirty="0">
                <a:solidFill>
                  <a:schemeClr val="bg1"/>
                </a:solidFill>
              </a:rPr>
              <a:t> CI/DC </a:t>
            </a:r>
            <a:r>
              <a:rPr lang="en-US" sz="5400" b="1" dirty="0" err="1">
                <a:solidFill>
                  <a:schemeClr val="bg1"/>
                </a:solidFill>
              </a:rPr>
              <a:t>Untuk</a:t>
            </a:r>
            <a:r>
              <a:rPr lang="en-US" sz="5400" b="1" dirty="0">
                <a:solidFill>
                  <a:schemeClr val="bg1"/>
                </a:solidFill>
              </a:rPr>
              <a:t> Project Python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6B48DB-2535-4BF9-AEB8-879342A83071}"/>
              </a:ext>
            </a:extLst>
          </p:cNvPr>
          <p:cNvSpPr txBox="1"/>
          <p:nvPr/>
        </p:nvSpPr>
        <p:spPr>
          <a:xfrm>
            <a:off x="701040" y="1767862"/>
            <a:ext cx="104498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7.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Melakukan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Push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Repositori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Setiap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kali Anda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melakukan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perubahan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pada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kode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sumber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lakukan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git push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repositori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Ini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memicu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GitHub Actions (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atau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alat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CI/CD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lainnya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digunakan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)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untuk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menjalankan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unit test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secara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otomatis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8.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Pemantauan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dan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Pemberitahuan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: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Pastikan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untuk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menerima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pemberitahuan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jika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ada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kegagalan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dalam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tahap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CI/CD. Jika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ada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kegagalan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cek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log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untuk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mengidentifikasi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penyebabnya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9.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Perawatan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: Terus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awasi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perbaiki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, dan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tingkatkan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konfigurasi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CI/CD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sesuai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dengan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perkembangan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proyek</a:t>
            </a:r>
            <a:r>
              <a:rPr lang="en-US" altLang="ko-KR" sz="2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Anda.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42DE2"/>
            </a:gs>
            <a:gs pos="54000">
              <a:schemeClr val="accent5">
                <a:lumMod val="75000"/>
              </a:schemeClr>
            </a:gs>
            <a:gs pos="0">
              <a:srgbClr val="4129D9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8D0756-6C8E-86A9-D0C5-146EEF7184D4}"/>
              </a:ext>
            </a:extLst>
          </p:cNvPr>
          <p:cNvSpPr/>
          <p:nvPr/>
        </p:nvSpPr>
        <p:spPr>
          <a:xfrm>
            <a:off x="4371327" y="1807996"/>
            <a:ext cx="8384867" cy="5330763"/>
          </a:xfrm>
          <a:custGeom>
            <a:avLst/>
            <a:gdLst>
              <a:gd name="connsiteX0" fmla="*/ 2543868 w 5087736"/>
              <a:gd name="connsiteY0" fmla="*/ 0 h 1942499"/>
              <a:gd name="connsiteX1" fmla="*/ 5087736 w 5087736"/>
              <a:gd name="connsiteY1" fmla="*/ 1914248 h 1942499"/>
              <a:gd name="connsiteX2" fmla="*/ 5085840 w 5087736"/>
              <a:gd name="connsiteY2" fmla="*/ 1942499 h 1942499"/>
              <a:gd name="connsiteX3" fmla="*/ 1896 w 5087736"/>
              <a:gd name="connsiteY3" fmla="*/ 1942499 h 1942499"/>
              <a:gd name="connsiteX4" fmla="*/ 0 w 5087736"/>
              <a:gd name="connsiteY4" fmla="*/ 1914248 h 1942499"/>
              <a:gd name="connsiteX5" fmla="*/ 2543868 w 5087736"/>
              <a:gd name="connsiteY5" fmla="*/ 0 h 19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7736" h="1942499">
                <a:moveTo>
                  <a:pt x="2543868" y="0"/>
                </a:moveTo>
                <a:cubicBezTo>
                  <a:pt x="3948808" y="0"/>
                  <a:pt x="5087736" y="857038"/>
                  <a:pt x="5087736" y="1914248"/>
                </a:cubicBezTo>
                <a:lnTo>
                  <a:pt x="5085840" y="1942499"/>
                </a:lnTo>
                <a:lnTo>
                  <a:pt x="1896" y="1942499"/>
                </a:lnTo>
                <a:lnTo>
                  <a:pt x="0" y="1914248"/>
                </a:lnTo>
                <a:cubicBezTo>
                  <a:pt x="0" y="857038"/>
                  <a:pt x="1138928" y="0"/>
                  <a:pt x="2543868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noFill/>
          </a:ln>
          <a:effectLst>
            <a:softEdge rad="889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E113D-7F06-AAB2-2C89-528D757B0D4F}"/>
              </a:ext>
            </a:extLst>
          </p:cNvPr>
          <p:cNvSpPr txBox="1"/>
          <p:nvPr/>
        </p:nvSpPr>
        <p:spPr>
          <a:xfrm>
            <a:off x="273820" y="6459918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DWIO_PWP</a:t>
            </a:r>
            <a:endParaRPr lang="ru-RU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FE9E1A-3083-E521-B0FD-071DE0442833}"/>
              </a:ext>
            </a:extLst>
          </p:cNvPr>
          <p:cNvGrpSpPr/>
          <p:nvPr/>
        </p:nvGrpSpPr>
        <p:grpSpPr>
          <a:xfrm>
            <a:off x="2955453" y="2326628"/>
            <a:ext cx="5844508" cy="1216594"/>
            <a:chOff x="2955453" y="2326628"/>
            <a:chExt cx="5844508" cy="12165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3968AC-E83C-E8F0-07E1-B65005474E8D}"/>
                </a:ext>
              </a:extLst>
            </p:cNvPr>
            <p:cNvSpPr txBox="1"/>
            <p:nvPr/>
          </p:nvSpPr>
          <p:spPr>
            <a:xfrm>
              <a:off x="2955453" y="2435226"/>
              <a:ext cx="5844508" cy="110799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r>
                <a:rPr lang="en-US" sz="6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Thank you!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6EF0F7-C00A-074A-4B03-8478729979B6}"/>
                </a:ext>
              </a:extLst>
            </p:cNvPr>
            <p:cNvGrpSpPr/>
            <p:nvPr/>
          </p:nvGrpSpPr>
          <p:grpSpPr>
            <a:xfrm rot="16200000" flipV="1">
              <a:off x="5281334" y="332097"/>
              <a:ext cx="1156936" cy="5145998"/>
              <a:chOff x="9480941" y="-1480616"/>
              <a:chExt cx="1156936" cy="514599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C2B34A7-7ACF-E32B-0E07-884DCB5546CF}"/>
                  </a:ext>
                </a:extLst>
              </p:cNvPr>
              <p:cNvSpPr/>
              <p:nvPr/>
            </p:nvSpPr>
            <p:spPr>
              <a:xfrm rot="5400000" flipV="1">
                <a:off x="9968620" y="-1968295"/>
                <a:ext cx="121921" cy="1097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B7BAF6-0DA5-2A7B-28D7-4420B435CC51}"/>
                  </a:ext>
                </a:extLst>
              </p:cNvPr>
              <p:cNvSpPr/>
              <p:nvPr/>
            </p:nvSpPr>
            <p:spPr>
              <a:xfrm rot="16200000" flipH="1">
                <a:off x="8005222" y="1032726"/>
                <a:ext cx="5145998" cy="119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Diamond 40">
            <a:extLst>
              <a:ext uri="{FF2B5EF4-FFF2-40B4-BE49-F238E27FC236}">
                <a16:creationId xmlns:a16="http://schemas.microsoft.com/office/drawing/2014/main" id="{22401072-7FFC-B70A-D192-C9385CC77643}"/>
              </a:ext>
            </a:extLst>
          </p:cNvPr>
          <p:cNvSpPr/>
          <p:nvPr/>
        </p:nvSpPr>
        <p:spPr>
          <a:xfrm>
            <a:off x="2850216" y="628789"/>
            <a:ext cx="436586" cy="436586"/>
          </a:xfrm>
          <a:prstGeom prst="diamond">
            <a:avLst/>
          </a:prstGeom>
          <a:noFill/>
          <a:ln w="25400">
            <a:solidFill>
              <a:srgbClr val="1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AE32107B-CDF2-D1CD-D7FF-A3FC0800FE7B}"/>
              </a:ext>
            </a:extLst>
          </p:cNvPr>
          <p:cNvSpPr/>
          <p:nvPr/>
        </p:nvSpPr>
        <p:spPr>
          <a:xfrm>
            <a:off x="823328" y="4735527"/>
            <a:ext cx="432491" cy="432491"/>
          </a:xfrm>
          <a:prstGeom prst="diamond">
            <a:avLst/>
          </a:pr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5ACF08AF-D516-8B11-3C2A-A1686CAB0006}"/>
              </a:ext>
            </a:extLst>
          </p:cNvPr>
          <p:cNvSpPr/>
          <p:nvPr/>
        </p:nvSpPr>
        <p:spPr>
          <a:xfrm>
            <a:off x="10979969" y="341995"/>
            <a:ext cx="436586" cy="436586"/>
          </a:xfrm>
          <a:prstGeom prst="diamond">
            <a:avLst/>
          </a:prstGeom>
          <a:noFill/>
          <a:ln w="25400">
            <a:solidFill>
              <a:srgbClr val="D04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D5CE8610-D5D7-16B0-E42E-EC28F71220E5}"/>
              </a:ext>
            </a:extLst>
          </p:cNvPr>
          <p:cNvSpPr/>
          <p:nvPr/>
        </p:nvSpPr>
        <p:spPr>
          <a:xfrm>
            <a:off x="5659414" y="3375981"/>
            <a:ext cx="436586" cy="436586"/>
          </a:xfrm>
          <a:prstGeom prst="diamond">
            <a:avLst/>
          </a:prstGeom>
          <a:noFill/>
          <a:ln w="25400">
            <a:solidFill>
              <a:srgbClr val="D04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32BDE"/>
            </a:gs>
            <a:gs pos="100000">
              <a:srgbClr val="4129D9"/>
            </a:gs>
            <a:gs pos="0">
              <a:srgbClr val="E42DE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6B82222-EF0B-7AB3-9C6D-E2C4CD11E0D3}"/>
              </a:ext>
            </a:extLst>
          </p:cNvPr>
          <p:cNvSpPr/>
          <p:nvPr/>
        </p:nvSpPr>
        <p:spPr>
          <a:xfrm>
            <a:off x="5211192" y="1979720"/>
            <a:ext cx="6980808" cy="6087800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E1904-882A-61C5-9C17-DE9F57E7EDC2}"/>
              </a:ext>
            </a:extLst>
          </p:cNvPr>
          <p:cNvSpPr txBox="1"/>
          <p:nvPr/>
        </p:nvSpPr>
        <p:spPr>
          <a:xfrm>
            <a:off x="576293" y="1359224"/>
            <a:ext cx="4404854" cy="280076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UTS TESTING DAN QA PERANGKAT LUNAK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BAF7DD-8E1D-B80B-93CA-E9AD2B9F089C}"/>
              </a:ext>
            </a:extLst>
          </p:cNvPr>
          <p:cNvGrpSpPr/>
          <p:nvPr/>
        </p:nvGrpSpPr>
        <p:grpSpPr>
          <a:xfrm rot="16200000" flipV="1">
            <a:off x="-826931" y="2309432"/>
            <a:ext cx="3643536" cy="1106806"/>
            <a:chOff x="8230329" y="5360525"/>
            <a:chExt cx="3643536" cy="11068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1486EA-AEBF-D67D-F9D6-C77690B3A7CF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D2FC10-26CF-90E7-7390-92F47F76F137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9C0DE58-74B7-C711-AECB-6BB162B6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02" y="2774835"/>
            <a:ext cx="5336741" cy="408316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EEEEB69-FB24-3847-B6DD-F0199FDDA5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9816083"/>
                  </p:ext>
                </p:extLst>
              </p:nvPr>
            </p:nvGraphicFramePr>
            <p:xfrm>
              <a:off x="3230009" y="4633064"/>
              <a:ext cx="2680853" cy="1507980"/>
            </p:xfrm>
            <a:graphic>
              <a:graphicData uri="http://schemas.microsoft.com/office/powerpoint/2016/slidezoom">
                <pslz:sldZm>
                  <pslz:sldZmObj sldId="322" cId="3272390258">
                    <pslz:zmPr id="{A368C62D-14FE-40BA-AC0C-31A8CF8F355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80853" cy="150798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scene3d>
                          <a:camera prst="perspectiveLeft" fov="0">
                            <a:rot lat="882000" lon="14286000" rev="132600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EEEB69-FB24-3847-B6DD-F0199FDDA5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0009" y="4633064"/>
                <a:ext cx="2680853" cy="1507980"/>
              </a:xfrm>
              <a:prstGeom prst="rect">
                <a:avLst/>
              </a:prstGeom>
              <a:ln w="3175">
                <a:noFill/>
              </a:ln>
              <a:scene3d>
                <a:camera prst="perspectiveLeft" fov="0">
                  <a:rot lat="882000" lon="14286000" rev="132600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08335217-A9BC-D7CD-F3A6-C2BE3F734C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5817768"/>
                  </p:ext>
                </p:extLst>
              </p:nvPr>
            </p:nvGraphicFramePr>
            <p:xfrm>
              <a:off x="3678810" y="3071933"/>
              <a:ext cx="2374940" cy="1335904"/>
            </p:xfrm>
            <a:graphic>
              <a:graphicData uri="http://schemas.microsoft.com/office/powerpoint/2016/slidezoom">
                <pslz:sldZm>
                  <pslz:sldZmObj sldId="279" cId="1823802265">
                    <pslz:zmPr id="{B82CA82C-CB97-4779-9D85-8DE97A9CD24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74940" cy="133590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scene3d>
                          <a:camera prst="perspectiveLeft" fov="0">
                            <a:rot lat="21450000" lon="14274000" rev="2082600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8335217-A9BC-D7CD-F3A6-C2BE3F734C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8810" y="3071933"/>
                <a:ext cx="2374940" cy="1335904"/>
              </a:xfrm>
              <a:prstGeom prst="rect">
                <a:avLst/>
              </a:prstGeom>
              <a:ln w="3175">
                <a:noFill/>
              </a:ln>
              <a:scene3d>
                <a:camera prst="perspectiveLeft" fov="0">
                  <a:rot lat="21450000" lon="14274000" rev="2082600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48A8F6B6-9331-6000-DDCE-7B814E4304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767419"/>
                  </p:ext>
                </p:extLst>
              </p:nvPr>
            </p:nvGraphicFramePr>
            <p:xfrm>
              <a:off x="5352745" y="1484529"/>
              <a:ext cx="2374940" cy="1335904"/>
            </p:xfrm>
            <a:graphic>
              <a:graphicData uri="http://schemas.microsoft.com/office/powerpoint/2016/slidezoom">
                <pslz:sldZm>
                  <pslz:sldZmObj sldId="307" cId="4141763667">
                    <pslz:zmPr id="{E080150D-B187-4A07-8EE4-855E14BE3A01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74940" cy="133590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scene3d>
                          <a:camera prst="perspectiveLeft" fov="0">
                            <a:rot lat="19068000" lon="11250000" rev="70800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8A8F6B6-9331-6000-DDCE-7B814E4304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2745" y="1484529"/>
                <a:ext cx="2374940" cy="1335904"/>
              </a:xfrm>
              <a:prstGeom prst="rect">
                <a:avLst/>
              </a:prstGeom>
              <a:ln w="3175">
                <a:noFill/>
              </a:ln>
              <a:scene3d>
                <a:camera prst="perspectiveLeft" fov="0">
                  <a:rot lat="19068000" lon="11250000" rev="70800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496B8DC0-3C3F-920C-25DC-A44D386620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1493641"/>
                  </p:ext>
                </p:extLst>
              </p:nvPr>
            </p:nvGraphicFramePr>
            <p:xfrm>
              <a:off x="8099283" y="1438931"/>
              <a:ext cx="2374940" cy="1335904"/>
            </p:xfrm>
            <a:graphic>
              <a:graphicData uri="http://schemas.microsoft.com/office/powerpoint/2016/slidezoom">
                <pslz:sldZm>
                  <pslz:sldZmObj sldId="301" cId="3182193705">
                    <pslz:zmPr id="{40E5F719-9575-4FB1-866C-0549886E82CC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74940" cy="133590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scene3d>
                          <a:camera prst="perspectiveLeft" fov="0">
                            <a:rot lat="19182000" lon="10314000" rev="2085600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96B8DC0-3C3F-920C-25DC-A44D38662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99283" y="1438931"/>
                <a:ext cx="2374940" cy="1335904"/>
              </a:xfrm>
              <a:prstGeom prst="rect">
                <a:avLst/>
              </a:prstGeom>
              <a:ln w="3175">
                <a:noFill/>
              </a:ln>
              <a:scene3d>
                <a:camera prst="perspectiveLeft" fov="0">
                  <a:rot lat="19182000" lon="10314000" rev="2085600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2C87C496-1AC6-6D9E-C089-3C2D9929BB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7776302"/>
                  </p:ext>
                </p:extLst>
              </p:nvPr>
            </p:nvGraphicFramePr>
            <p:xfrm rot="273761">
              <a:off x="10019089" y="3407970"/>
              <a:ext cx="2374940" cy="1335904"/>
            </p:xfrm>
            <a:graphic>
              <a:graphicData uri="http://schemas.microsoft.com/office/powerpoint/2016/slidezoom">
                <pslz:sldZm>
                  <pslz:sldZmObj sldId="312" cId="1279224923">
                    <pslz:zmPr id="{6CCED816-C4D2-4513-8B1A-49124BAC1F2D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3761">
                          <a:off x="0" y="0"/>
                          <a:ext cx="2374940" cy="133590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scene3d>
                          <a:camera prst="perspectiveLeft" fov="0">
                            <a:rot lat="19122000" lon="9684000" rev="1962000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2C87C496-1AC6-6D9E-C089-3C2D9929BB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273761">
                <a:off x="10019089" y="3407970"/>
                <a:ext cx="2374940" cy="1335904"/>
              </a:xfrm>
              <a:prstGeom prst="rect">
                <a:avLst/>
              </a:prstGeom>
              <a:ln w="3175">
                <a:noFill/>
              </a:ln>
              <a:scene3d>
                <a:camera prst="perspectiveLeft" fov="0">
                  <a:rot lat="19122000" lon="9684000" rev="19620000"/>
                </a:camera>
                <a:lightRig rig="threePt" dir="t"/>
              </a:scene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0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3912 L -0.00872 0.0023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69 L -0.00065 0.0395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01888 0.008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-0.00602 L 0.00573 0.00602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6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-0.00718 L 2.5E-6 1.11111E-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2338 L -6.25E-7 0.00023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11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01627 0.01852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27D142-1EDB-1633-1CC4-96B2EB464539}"/>
              </a:ext>
            </a:extLst>
          </p:cNvPr>
          <p:cNvSpPr txBox="1"/>
          <p:nvPr/>
        </p:nvSpPr>
        <p:spPr>
          <a:xfrm>
            <a:off x="1748767" y="577428"/>
            <a:ext cx="893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White Box Testing dan Unit Test </a:t>
            </a:r>
            <a:r>
              <a:rPr lang="en-US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Dengan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 Python</a:t>
            </a:r>
            <a:endParaRPr lang="ru-RU" sz="32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065F79-8DE3-E481-5B39-0F07DEB26F14}"/>
              </a:ext>
            </a:extLst>
          </p:cNvPr>
          <p:cNvGrpSpPr/>
          <p:nvPr/>
        </p:nvGrpSpPr>
        <p:grpSpPr>
          <a:xfrm>
            <a:off x="1671064" y="1522507"/>
            <a:ext cx="2570128" cy="480968"/>
            <a:chOff x="1504721" y="937787"/>
            <a:chExt cx="2243897" cy="627821"/>
          </a:xfrm>
          <a:noFill/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CC9B4BE-6615-7E88-9AD7-F9BBA43B5583}"/>
                </a:ext>
              </a:extLst>
            </p:cNvPr>
            <p:cNvSpPr/>
            <p:nvPr/>
          </p:nvSpPr>
          <p:spPr>
            <a:xfrm>
              <a:off x="1571961" y="937787"/>
              <a:ext cx="1997983" cy="627821"/>
            </a:xfrm>
            <a:prstGeom prst="roundRect">
              <a:avLst>
                <a:gd name="adj" fmla="val 50000"/>
              </a:avLst>
            </a:prstGeom>
            <a:grpFill/>
            <a:ln w="19050">
              <a:gradFill>
                <a:gsLst>
                  <a:gs pos="0">
                    <a:srgbClr val="E42DE2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185D5-BC06-E39E-4C2F-D6C375A9908C}"/>
                </a:ext>
              </a:extLst>
            </p:cNvPr>
            <p:cNvSpPr txBox="1"/>
            <p:nvPr/>
          </p:nvSpPr>
          <p:spPr>
            <a:xfrm>
              <a:off x="1504721" y="945612"/>
              <a:ext cx="2243897" cy="60262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Pengertian</a:t>
              </a:r>
              <a:endParaRPr lang="ru-RU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E3DD5E5-AE26-144C-8F7E-48C87F1ED88C}"/>
              </a:ext>
            </a:extLst>
          </p:cNvPr>
          <p:cNvSpPr txBox="1"/>
          <p:nvPr/>
        </p:nvSpPr>
        <p:spPr>
          <a:xfrm>
            <a:off x="606615" y="2363779"/>
            <a:ext cx="51546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E42DE2"/>
                </a:solidFill>
              </a:rPr>
              <a:t>Whitebox Testing, juga </a:t>
            </a:r>
            <a:r>
              <a:rPr lang="en-ID" sz="1600" dirty="0" err="1">
                <a:solidFill>
                  <a:srgbClr val="E42DE2"/>
                </a:solidFill>
              </a:rPr>
              <a:t>dikenal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sebagai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pengujian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struktur</a:t>
            </a:r>
            <a:r>
              <a:rPr lang="en-ID" sz="1600" dirty="0">
                <a:solidFill>
                  <a:srgbClr val="E42DE2"/>
                </a:solidFill>
              </a:rPr>
              <a:t>, </a:t>
            </a:r>
            <a:r>
              <a:rPr lang="en-ID" sz="1600" dirty="0" err="1">
                <a:solidFill>
                  <a:srgbClr val="E42DE2"/>
                </a:solidFill>
              </a:rPr>
              <a:t>adalah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jenis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pengujian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perangkat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lunak</a:t>
            </a:r>
            <a:r>
              <a:rPr lang="en-ID" sz="1600" dirty="0">
                <a:solidFill>
                  <a:srgbClr val="E42DE2"/>
                </a:solidFill>
              </a:rPr>
              <a:t> yang </a:t>
            </a:r>
            <a:r>
              <a:rPr lang="en-ID" sz="1600" dirty="0" err="1">
                <a:solidFill>
                  <a:srgbClr val="E42DE2"/>
                </a:solidFill>
              </a:rPr>
              <a:t>dilakukan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dengan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memeriksa</a:t>
            </a:r>
            <a:r>
              <a:rPr lang="en-ID" sz="1600" dirty="0">
                <a:solidFill>
                  <a:srgbClr val="E42DE2"/>
                </a:solidFill>
              </a:rPr>
              <a:t> dan </a:t>
            </a:r>
            <a:r>
              <a:rPr lang="en-ID" sz="1600" dirty="0" err="1">
                <a:solidFill>
                  <a:srgbClr val="E42DE2"/>
                </a:solidFill>
              </a:rPr>
              <a:t>menguji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sumber</a:t>
            </a:r>
            <a:r>
              <a:rPr lang="en-ID" sz="1600" dirty="0">
                <a:solidFill>
                  <a:srgbClr val="E42DE2"/>
                </a:solidFill>
              </a:rPr>
              <a:t> internal </a:t>
            </a:r>
            <a:r>
              <a:rPr lang="en-ID" sz="1600" dirty="0" err="1">
                <a:solidFill>
                  <a:srgbClr val="E42DE2"/>
                </a:solidFill>
              </a:rPr>
              <a:t>dari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suatu</a:t>
            </a:r>
            <a:r>
              <a:rPr lang="en-ID" sz="1600" dirty="0">
                <a:solidFill>
                  <a:srgbClr val="E42DE2"/>
                </a:solidFill>
              </a:rPr>
              <a:t> program </a:t>
            </a:r>
            <a:r>
              <a:rPr lang="en-ID" sz="1600" dirty="0" err="1">
                <a:solidFill>
                  <a:srgbClr val="E42DE2"/>
                </a:solidFill>
              </a:rPr>
              <a:t>atau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sistem</a:t>
            </a:r>
            <a:r>
              <a:rPr lang="en-ID" sz="1600" dirty="0">
                <a:solidFill>
                  <a:srgbClr val="E42DE2"/>
                </a:solidFill>
              </a:rPr>
              <a:t>. </a:t>
            </a:r>
            <a:r>
              <a:rPr lang="en-ID" sz="1600" dirty="0" err="1">
                <a:solidFill>
                  <a:srgbClr val="E42DE2"/>
                </a:solidFill>
              </a:rPr>
              <a:t>Tujuannya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adalah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untuk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memastikan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bahwa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komponen-komponen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bekerja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dengan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benar</a:t>
            </a:r>
            <a:r>
              <a:rPr lang="en-ID" sz="1600" dirty="0">
                <a:solidFill>
                  <a:srgbClr val="E42DE2"/>
                </a:solidFill>
              </a:rPr>
              <a:t>, </a:t>
            </a:r>
            <a:r>
              <a:rPr lang="en-ID" sz="1600" dirty="0" err="1">
                <a:solidFill>
                  <a:srgbClr val="E42DE2"/>
                </a:solidFill>
              </a:rPr>
              <a:t>semua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jalur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eksekusi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telah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diuji</a:t>
            </a:r>
            <a:r>
              <a:rPr lang="en-ID" sz="1600" dirty="0">
                <a:solidFill>
                  <a:srgbClr val="E42DE2"/>
                </a:solidFill>
              </a:rPr>
              <a:t>, dan </a:t>
            </a:r>
            <a:r>
              <a:rPr lang="en-ID" sz="1600" dirty="0" err="1">
                <a:solidFill>
                  <a:srgbClr val="E42DE2"/>
                </a:solidFill>
              </a:rPr>
              <a:t>aturan-aturan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logika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telah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diikuti</a:t>
            </a:r>
            <a:r>
              <a:rPr lang="en-ID" sz="1600" dirty="0">
                <a:solidFill>
                  <a:srgbClr val="E42DE2"/>
                </a:solidFill>
              </a:rPr>
              <a:t>. </a:t>
            </a:r>
            <a:r>
              <a:rPr lang="en-ID" sz="1600" dirty="0" err="1">
                <a:solidFill>
                  <a:srgbClr val="E42DE2"/>
                </a:solidFill>
              </a:rPr>
              <a:t>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whitebox</a:t>
            </a:r>
            <a:r>
              <a:rPr lang="en-ID" sz="1600" dirty="0">
                <a:solidFill>
                  <a:srgbClr val="E42DE2"/>
                </a:solidFill>
              </a:rPr>
              <a:t> testing, </a:t>
            </a:r>
            <a:r>
              <a:rPr lang="en-ID" sz="1600" dirty="0" err="1">
                <a:solidFill>
                  <a:srgbClr val="E42DE2"/>
                </a:solidFill>
              </a:rPr>
              <a:t>pengujian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dilakukan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dengan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pemahaman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mendalam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tentang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bagaimana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diimplementasikan</a:t>
            </a:r>
            <a:r>
              <a:rPr lang="en-ID" sz="1600" dirty="0">
                <a:solidFill>
                  <a:srgbClr val="E42DE2"/>
                </a:solidFill>
              </a:rPr>
              <a:t>.</a:t>
            </a:r>
            <a:endParaRPr lang="ru-RU" sz="1600" dirty="0">
              <a:solidFill>
                <a:srgbClr val="E42DE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B03DE2-FD7F-60C2-5CC7-7E678D666ABB}"/>
              </a:ext>
            </a:extLst>
          </p:cNvPr>
          <p:cNvGrpSpPr/>
          <p:nvPr/>
        </p:nvGrpSpPr>
        <p:grpSpPr>
          <a:xfrm>
            <a:off x="7179803" y="1505948"/>
            <a:ext cx="3173414" cy="514089"/>
            <a:chOff x="1504721" y="892651"/>
            <a:chExt cx="1997984" cy="63814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0C44B32-A222-9E05-EE0A-FBB4C96139BE}"/>
                </a:ext>
              </a:extLst>
            </p:cNvPr>
            <p:cNvSpPr/>
            <p:nvPr/>
          </p:nvSpPr>
          <p:spPr>
            <a:xfrm>
              <a:off x="1504722" y="892651"/>
              <a:ext cx="1997983" cy="627821"/>
            </a:xfrm>
            <a:prstGeom prst="roundRect">
              <a:avLst>
                <a:gd name="adj" fmla="val 50000"/>
              </a:avLst>
            </a:prstGeom>
            <a:noFill/>
            <a:ln w="19050">
              <a:gradFill>
                <a:gsLst>
                  <a:gs pos="0">
                    <a:srgbClr val="0000FF"/>
                  </a:gs>
                  <a:gs pos="100000">
                    <a:srgbClr val="E42DE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C064A-9F63-1F79-7AD2-15C625C489EA}"/>
                </a:ext>
              </a:extLst>
            </p:cNvPr>
            <p:cNvSpPr txBox="1"/>
            <p:nvPr/>
          </p:nvSpPr>
          <p:spPr>
            <a:xfrm>
              <a:off x="1504721" y="957726"/>
              <a:ext cx="1997983" cy="573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Karakteristik</a:t>
              </a:r>
              <a:endParaRPr lang="ru-RU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8B85B2-FB14-650E-2AEC-EB3535546CEF}"/>
              </a:ext>
            </a:extLst>
          </p:cNvPr>
          <p:cNvCxnSpPr>
            <a:cxnSpLocks/>
          </p:cNvCxnSpPr>
          <p:nvPr/>
        </p:nvCxnSpPr>
        <p:spPr>
          <a:xfrm>
            <a:off x="5947605" y="1429573"/>
            <a:ext cx="11697" cy="4920595"/>
          </a:xfrm>
          <a:prstGeom prst="line">
            <a:avLst/>
          </a:prstGeom>
          <a:ln>
            <a:gradFill>
              <a:gsLst>
                <a:gs pos="0">
                  <a:srgbClr val="4129D9"/>
                </a:gs>
                <a:gs pos="100000">
                  <a:srgbClr val="E42DE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03A683-02A9-FD3E-ACE3-97CFA0336B4B}"/>
              </a:ext>
            </a:extLst>
          </p:cNvPr>
          <p:cNvSpPr txBox="1"/>
          <p:nvPr/>
        </p:nvSpPr>
        <p:spPr>
          <a:xfrm>
            <a:off x="6375487" y="2363779"/>
            <a:ext cx="51546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E42DE2"/>
                </a:solidFill>
              </a:rPr>
              <a:t>Whitebox Testing, juga </a:t>
            </a:r>
            <a:r>
              <a:rPr lang="en-ID" sz="1600" dirty="0" err="1">
                <a:solidFill>
                  <a:srgbClr val="E42DE2"/>
                </a:solidFill>
              </a:rPr>
              <a:t>dikenal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sebagai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pengujian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struktur</a:t>
            </a:r>
            <a:r>
              <a:rPr lang="en-ID" sz="1600" dirty="0">
                <a:solidFill>
                  <a:srgbClr val="E42DE2"/>
                </a:solidFill>
              </a:rPr>
              <a:t>, </a:t>
            </a:r>
            <a:r>
              <a:rPr lang="en-ID" sz="1600" dirty="0" err="1">
                <a:solidFill>
                  <a:srgbClr val="E42DE2"/>
                </a:solidFill>
              </a:rPr>
              <a:t>adalah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jenis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pengujian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perangkat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lunak</a:t>
            </a:r>
            <a:r>
              <a:rPr lang="en-ID" sz="1600" dirty="0">
                <a:solidFill>
                  <a:srgbClr val="E42DE2"/>
                </a:solidFill>
              </a:rPr>
              <a:t> yang </a:t>
            </a:r>
            <a:r>
              <a:rPr lang="en-ID" sz="1600" dirty="0" err="1">
                <a:solidFill>
                  <a:srgbClr val="E42DE2"/>
                </a:solidFill>
              </a:rPr>
              <a:t>dilakukan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dengan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memeriksa</a:t>
            </a:r>
            <a:r>
              <a:rPr lang="en-ID" sz="1600" dirty="0">
                <a:solidFill>
                  <a:srgbClr val="E42DE2"/>
                </a:solidFill>
              </a:rPr>
              <a:t> dan </a:t>
            </a:r>
            <a:r>
              <a:rPr lang="en-ID" sz="1600" dirty="0" err="1">
                <a:solidFill>
                  <a:srgbClr val="E42DE2"/>
                </a:solidFill>
              </a:rPr>
              <a:t>menguji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sumber</a:t>
            </a:r>
            <a:r>
              <a:rPr lang="en-ID" sz="1600" dirty="0">
                <a:solidFill>
                  <a:srgbClr val="E42DE2"/>
                </a:solidFill>
              </a:rPr>
              <a:t> internal </a:t>
            </a:r>
            <a:r>
              <a:rPr lang="en-ID" sz="1600" dirty="0" err="1">
                <a:solidFill>
                  <a:srgbClr val="E42DE2"/>
                </a:solidFill>
              </a:rPr>
              <a:t>dari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suatu</a:t>
            </a:r>
            <a:r>
              <a:rPr lang="en-ID" sz="1600" dirty="0">
                <a:solidFill>
                  <a:srgbClr val="E42DE2"/>
                </a:solidFill>
              </a:rPr>
              <a:t> program </a:t>
            </a:r>
            <a:r>
              <a:rPr lang="en-ID" sz="1600" dirty="0" err="1">
                <a:solidFill>
                  <a:srgbClr val="E42DE2"/>
                </a:solidFill>
              </a:rPr>
              <a:t>atau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sistem</a:t>
            </a:r>
            <a:r>
              <a:rPr lang="en-ID" sz="1600" dirty="0">
                <a:solidFill>
                  <a:srgbClr val="E42DE2"/>
                </a:solidFill>
              </a:rPr>
              <a:t>. </a:t>
            </a:r>
            <a:r>
              <a:rPr lang="en-ID" sz="1600" dirty="0" err="1">
                <a:solidFill>
                  <a:srgbClr val="E42DE2"/>
                </a:solidFill>
              </a:rPr>
              <a:t>Tujuannya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adalah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untuk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memastikan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bahwa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komponen-komponen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bekerja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dengan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benar</a:t>
            </a:r>
            <a:r>
              <a:rPr lang="en-ID" sz="1600" dirty="0">
                <a:solidFill>
                  <a:srgbClr val="E42DE2"/>
                </a:solidFill>
              </a:rPr>
              <a:t>, </a:t>
            </a:r>
            <a:r>
              <a:rPr lang="en-ID" sz="1600" dirty="0" err="1">
                <a:solidFill>
                  <a:srgbClr val="E42DE2"/>
                </a:solidFill>
              </a:rPr>
              <a:t>semua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jalur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eksekusi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telah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diuji</a:t>
            </a:r>
            <a:r>
              <a:rPr lang="en-ID" sz="1600" dirty="0">
                <a:solidFill>
                  <a:srgbClr val="E42DE2"/>
                </a:solidFill>
              </a:rPr>
              <a:t>, dan </a:t>
            </a:r>
            <a:r>
              <a:rPr lang="en-ID" sz="1600" dirty="0" err="1">
                <a:solidFill>
                  <a:srgbClr val="E42DE2"/>
                </a:solidFill>
              </a:rPr>
              <a:t>aturan-aturan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logika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telah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diikuti</a:t>
            </a:r>
            <a:r>
              <a:rPr lang="en-ID" sz="1600" dirty="0">
                <a:solidFill>
                  <a:srgbClr val="E42DE2"/>
                </a:solidFill>
              </a:rPr>
              <a:t>. </a:t>
            </a:r>
            <a:r>
              <a:rPr lang="en-ID" sz="1600" dirty="0" err="1">
                <a:solidFill>
                  <a:srgbClr val="E42DE2"/>
                </a:solidFill>
              </a:rPr>
              <a:t>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whitebox</a:t>
            </a:r>
            <a:r>
              <a:rPr lang="en-ID" sz="1600" dirty="0">
                <a:solidFill>
                  <a:srgbClr val="E42DE2"/>
                </a:solidFill>
              </a:rPr>
              <a:t> testing, </a:t>
            </a:r>
            <a:r>
              <a:rPr lang="en-ID" sz="1600" dirty="0" err="1">
                <a:solidFill>
                  <a:srgbClr val="E42DE2"/>
                </a:solidFill>
              </a:rPr>
              <a:t>pengujian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dilakukan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dengan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pemahaman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mendalam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tentang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bagaimana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kode</a:t>
            </a:r>
            <a:r>
              <a:rPr lang="en-ID" sz="1600" dirty="0">
                <a:solidFill>
                  <a:srgbClr val="E42DE2"/>
                </a:solidFill>
              </a:rPr>
              <a:t> </a:t>
            </a:r>
            <a:r>
              <a:rPr lang="en-ID" sz="1600" dirty="0" err="1">
                <a:solidFill>
                  <a:srgbClr val="E42DE2"/>
                </a:solidFill>
              </a:rPr>
              <a:t>diimplementasikan</a:t>
            </a:r>
            <a:r>
              <a:rPr lang="en-ID" sz="1600" dirty="0">
                <a:solidFill>
                  <a:srgbClr val="E42DE2"/>
                </a:solidFill>
              </a:rPr>
              <a:t>.</a:t>
            </a:r>
            <a:endParaRPr lang="ru-RU" sz="1600" dirty="0">
              <a:solidFill>
                <a:srgbClr val="E42D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CF6108-5263-DBEC-4A66-63C12C91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12192000" cy="6929120"/>
          </a:xfrm>
          <a:prstGeom prst="rect">
            <a:avLst/>
          </a:prstGeom>
        </p:spPr>
      </p:pic>
      <p:sp>
        <p:nvSpPr>
          <p:cNvPr id="19" name="직사각형 17">
            <a:extLst>
              <a:ext uri="{FF2B5EF4-FFF2-40B4-BE49-F238E27FC236}">
                <a16:creationId xmlns:a16="http://schemas.microsoft.com/office/drawing/2014/main" id="{E03835A0-F8B7-4CC4-83EF-E07FDC701470}"/>
              </a:ext>
            </a:extLst>
          </p:cNvPr>
          <p:cNvSpPr/>
          <p:nvPr/>
        </p:nvSpPr>
        <p:spPr>
          <a:xfrm>
            <a:off x="774433" y="1460194"/>
            <a:ext cx="4494353" cy="2985247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Untuk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memberikan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contoh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implementasi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whitebox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testing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menggunakan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unit testing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dalam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Python pada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sistem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login dan logout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sederhana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,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kita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akan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menggunakan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modul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unittest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.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Dalam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contoh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ini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,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kita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akan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menguji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kelas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LoginSystem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yang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mengelola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operasi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login dan logout.</a:t>
            </a:r>
          </a:p>
          <a:p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Pertama-tama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,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mari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buat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kelas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altLang="ko-KR" sz="2000" b="1" dirty="0" err="1">
                <a:solidFill>
                  <a:schemeClr val="accent4"/>
                </a:solidFill>
                <a:latin typeface="+mj-lt"/>
              </a:rPr>
              <a:t>LoginSystem</a:t>
            </a:r>
            <a:r>
              <a:rPr lang="en-US" altLang="ko-KR" sz="2000" b="1" dirty="0">
                <a:solidFill>
                  <a:schemeClr val="accent4"/>
                </a:solidFill>
                <a:latin typeface="+mj-lt"/>
              </a:rPr>
              <a:t> 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3351E4-7875-C3B7-22D4-01CD27D71EE7}"/>
              </a:ext>
            </a:extLst>
          </p:cNvPr>
          <p:cNvCxnSpPr>
            <a:cxnSpLocks/>
          </p:cNvCxnSpPr>
          <p:nvPr/>
        </p:nvCxnSpPr>
        <p:spPr>
          <a:xfrm>
            <a:off x="5947425" y="1353810"/>
            <a:ext cx="11877" cy="4996358"/>
          </a:xfrm>
          <a:prstGeom prst="line">
            <a:avLst/>
          </a:prstGeom>
          <a:ln>
            <a:gradFill>
              <a:gsLst>
                <a:gs pos="0">
                  <a:srgbClr val="4129D9"/>
                </a:gs>
                <a:gs pos="100000">
                  <a:srgbClr val="E42DE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EE0D34-ACA7-524D-3C9B-DB86204BC9B4}"/>
              </a:ext>
            </a:extLst>
          </p:cNvPr>
          <p:cNvSpPr txBox="1"/>
          <p:nvPr/>
        </p:nvSpPr>
        <p:spPr>
          <a:xfrm>
            <a:off x="1499811" y="577428"/>
            <a:ext cx="893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IMPLEMENTASI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EE7CBEE-39BB-902B-53E1-EB97D2FD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19" y="1458142"/>
            <a:ext cx="5944115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13E2F0-4B7E-43BE-CAD7-2FE13F81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9" name="직사각형 17">
            <a:extLst>
              <a:ext uri="{FF2B5EF4-FFF2-40B4-BE49-F238E27FC236}">
                <a16:creationId xmlns:a16="http://schemas.microsoft.com/office/drawing/2014/main" id="{E03835A0-F8B7-4CC4-83EF-E07FDC701470}"/>
              </a:ext>
            </a:extLst>
          </p:cNvPr>
          <p:cNvSpPr/>
          <p:nvPr/>
        </p:nvSpPr>
        <p:spPr>
          <a:xfrm>
            <a:off x="774433" y="1460194"/>
            <a:ext cx="4494353" cy="2985247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fi-FI" altLang="ko-KR" sz="2000" b="1" dirty="0">
                <a:solidFill>
                  <a:schemeClr val="accent4"/>
                </a:solidFill>
                <a:latin typeface="+mj-lt"/>
              </a:rPr>
              <a:t>Kemudian, kita akan membuat tes unit untuk menguji LoginSystem :</a:t>
            </a:r>
            <a:endParaRPr lang="en-US" altLang="ko-KR" sz="2000" b="1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3351E4-7875-C3B7-22D4-01CD27D71EE7}"/>
              </a:ext>
            </a:extLst>
          </p:cNvPr>
          <p:cNvCxnSpPr>
            <a:cxnSpLocks/>
          </p:cNvCxnSpPr>
          <p:nvPr/>
        </p:nvCxnSpPr>
        <p:spPr>
          <a:xfrm>
            <a:off x="5947425" y="1353810"/>
            <a:ext cx="11877" cy="4996358"/>
          </a:xfrm>
          <a:prstGeom prst="line">
            <a:avLst/>
          </a:prstGeom>
          <a:ln>
            <a:gradFill>
              <a:gsLst>
                <a:gs pos="0">
                  <a:srgbClr val="4129D9"/>
                </a:gs>
                <a:gs pos="100000">
                  <a:srgbClr val="E42DE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EE0D34-ACA7-524D-3C9B-DB86204BC9B4}"/>
              </a:ext>
            </a:extLst>
          </p:cNvPr>
          <p:cNvSpPr txBox="1"/>
          <p:nvPr/>
        </p:nvSpPr>
        <p:spPr>
          <a:xfrm>
            <a:off x="1499811" y="577428"/>
            <a:ext cx="893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IMPLEMENTASI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A4CEC-63C9-9466-E1D3-F2E9AB2A8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36" y="1460194"/>
            <a:ext cx="4953429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White Box Testing dan Unit Test </a:t>
            </a:r>
            <a:r>
              <a:rPr lang="en-US" sz="4400" dirty="0" err="1">
                <a:solidFill>
                  <a:schemeClr val="bg1"/>
                </a:solidFill>
              </a:rPr>
              <a:t>Dengan</a:t>
            </a:r>
            <a:r>
              <a:rPr lang="en-US" sz="4400" dirty="0">
                <a:solidFill>
                  <a:schemeClr val="bg1"/>
                </a:solidFill>
              </a:rPr>
              <a:t> Python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E19CC8-5979-4FB5-BD64-97C8638FD9CE}"/>
              </a:ext>
            </a:extLst>
          </p:cNvPr>
          <p:cNvSpPr txBox="1"/>
          <p:nvPr/>
        </p:nvSpPr>
        <p:spPr>
          <a:xfrm>
            <a:off x="778483" y="2337076"/>
            <a:ext cx="10663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unit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tes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tiga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tes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unit:</a:t>
            </a:r>
          </a:p>
          <a:p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test_login_successful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: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Menguji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apakah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login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berhasil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benar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test_login_failed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: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Menguji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apakah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login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gagal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yang salah.</a:t>
            </a:r>
          </a:p>
          <a:p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test_logout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: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Menguji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apakah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logout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berfungsi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benar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938E5-5F18-9394-3B7E-1BB3E11613A3}"/>
              </a:ext>
            </a:extLst>
          </p:cNvPr>
          <p:cNvSpPr txBox="1"/>
          <p:nvPr/>
        </p:nvSpPr>
        <p:spPr>
          <a:xfrm>
            <a:off x="1499811" y="1303384"/>
            <a:ext cx="893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IMPLEMENTASI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27D142-1EDB-1633-1CC4-96B2EB464539}"/>
              </a:ext>
            </a:extLst>
          </p:cNvPr>
          <p:cNvSpPr txBox="1"/>
          <p:nvPr/>
        </p:nvSpPr>
        <p:spPr>
          <a:xfrm>
            <a:off x="1482232" y="215444"/>
            <a:ext cx="893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CI/CD DENGAN PYTHON</a:t>
            </a:r>
            <a:endParaRPr lang="ru-RU" sz="32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065F79-8DE3-E481-5B39-0F07DEB26F14}"/>
              </a:ext>
            </a:extLst>
          </p:cNvPr>
          <p:cNvGrpSpPr/>
          <p:nvPr/>
        </p:nvGrpSpPr>
        <p:grpSpPr>
          <a:xfrm>
            <a:off x="1671064" y="991880"/>
            <a:ext cx="2570128" cy="480968"/>
            <a:chOff x="1504721" y="937787"/>
            <a:chExt cx="2243897" cy="627821"/>
          </a:xfrm>
          <a:noFill/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CC9B4BE-6615-7E88-9AD7-F9BBA43B5583}"/>
                </a:ext>
              </a:extLst>
            </p:cNvPr>
            <p:cNvSpPr/>
            <p:nvPr/>
          </p:nvSpPr>
          <p:spPr>
            <a:xfrm>
              <a:off x="1571961" y="937787"/>
              <a:ext cx="1997983" cy="627821"/>
            </a:xfrm>
            <a:prstGeom prst="roundRect">
              <a:avLst>
                <a:gd name="adj" fmla="val 50000"/>
              </a:avLst>
            </a:prstGeom>
            <a:grpFill/>
            <a:ln w="19050">
              <a:gradFill>
                <a:gsLst>
                  <a:gs pos="0">
                    <a:srgbClr val="E42DE2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185D5-BC06-E39E-4C2F-D6C375A9908C}"/>
                </a:ext>
              </a:extLst>
            </p:cNvPr>
            <p:cNvSpPr txBox="1"/>
            <p:nvPr/>
          </p:nvSpPr>
          <p:spPr>
            <a:xfrm>
              <a:off x="1504721" y="945612"/>
              <a:ext cx="2243897" cy="60262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Pengertian</a:t>
              </a:r>
              <a:endParaRPr lang="ru-RU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E3DD5E5-AE26-144C-8F7E-48C87F1ED88C}"/>
              </a:ext>
            </a:extLst>
          </p:cNvPr>
          <p:cNvSpPr txBox="1"/>
          <p:nvPr/>
        </p:nvSpPr>
        <p:spPr>
          <a:xfrm>
            <a:off x="606615" y="1835459"/>
            <a:ext cx="5154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E42DE2"/>
                </a:solidFill>
              </a:rPr>
              <a:t>Unit Testing </a:t>
            </a:r>
            <a:r>
              <a:rPr lang="en-ID" dirty="0" err="1">
                <a:solidFill>
                  <a:srgbClr val="E42DE2"/>
                </a:solidFill>
              </a:rPr>
              <a:t>adalah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metode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pengujian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perangkat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lunak</a:t>
            </a:r>
            <a:r>
              <a:rPr lang="en-ID" dirty="0">
                <a:solidFill>
                  <a:srgbClr val="E42DE2"/>
                </a:solidFill>
              </a:rPr>
              <a:t> yang </a:t>
            </a:r>
            <a:r>
              <a:rPr lang="en-ID" dirty="0" err="1">
                <a:solidFill>
                  <a:srgbClr val="E42DE2"/>
                </a:solidFill>
              </a:rPr>
              <a:t>memfokuskan</a:t>
            </a:r>
            <a:r>
              <a:rPr lang="en-ID" dirty="0">
                <a:solidFill>
                  <a:srgbClr val="E42DE2"/>
                </a:solidFill>
              </a:rPr>
              <a:t> pada </a:t>
            </a:r>
            <a:r>
              <a:rPr lang="en-ID" dirty="0" err="1">
                <a:solidFill>
                  <a:srgbClr val="E42DE2"/>
                </a:solidFill>
              </a:rPr>
              <a:t>pemeriksaan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komponen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individu</a:t>
            </a:r>
            <a:r>
              <a:rPr lang="en-ID" dirty="0">
                <a:solidFill>
                  <a:srgbClr val="E42DE2"/>
                </a:solidFill>
              </a:rPr>
              <a:t>, </a:t>
            </a:r>
            <a:r>
              <a:rPr lang="en-ID" dirty="0" err="1">
                <a:solidFill>
                  <a:srgbClr val="E42DE2"/>
                </a:solidFill>
              </a:rPr>
              <a:t>seperti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fungsi</a:t>
            </a:r>
            <a:r>
              <a:rPr lang="en-ID" dirty="0">
                <a:solidFill>
                  <a:srgbClr val="E42DE2"/>
                </a:solidFill>
              </a:rPr>
              <a:t>, </a:t>
            </a:r>
            <a:r>
              <a:rPr lang="en-ID" dirty="0" err="1">
                <a:solidFill>
                  <a:srgbClr val="E42DE2"/>
                </a:solidFill>
              </a:rPr>
              <a:t>metode</a:t>
            </a:r>
            <a:r>
              <a:rPr lang="en-ID" dirty="0">
                <a:solidFill>
                  <a:srgbClr val="E42DE2"/>
                </a:solidFill>
              </a:rPr>
              <a:t>, </a:t>
            </a:r>
            <a:r>
              <a:rPr lang="en-ID" dirty="0" err="1">
                <a:solidFill>
                  <a:srgbClr val="E42DE2"/>
                </a:solidFill>
              </a:rPr>
              <a:t>atau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kelas</a:t>
            </a:r>
            <a:r>
              <a:rPr lang="en-ID" dirty="0">
                <a:solidFill>
                  <a:srgbClr val="E42DE2"/>
                </a:solidFill>
              </a:rPr>
              <a:t>, </a:t>
            </a:r>
            <a:r>
              <a:rPr lang="en-ID" dirty="0" err="1">
                <a:solidFill>
                  <a:srgbClr val="E42DE2"/>
                </a:solidFill>
              </a:rPr>
              <a:t>secara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terpisah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dari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bagian</a:t>
            </a:r>
            <a:r>
              <a:rPr lang="en-ID" dirty="0">
                <a:solidFill>
                  <a:srgbClr val="E42DE2"/>
                </a:solidFill>
              </a:rPr>
              <a:t> lain </a:t>
            </a:r>
            <a:r>
              <a:rPr lang="en-ID" dirty="0" err="1">
                <a:solidFill>
                  <a:srgbClr val="E42DE2"/>
                </a:solidFill>
              </a:rPr>
              <a:t>dari</a:t>
            </a:r>
            <a:r>
              <a:rPr lang="en-ID" dirty="0">
                <a:solidFill>
                  <a:srgbClr val="E42DE2"/>
                </a:solidFill>
              </a:rPr>
              <a:t> program </a:t>
            </a:r>
            <a:r>
              <a:rPr lang="en-ID" dirty="0" err="1">
                <a:solidFill>
                  <a:srgbClr val="E42DE2"/>
                </a:solidFill>
              </a:rPr>
              <a:t>atau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sistem</a:t>
            </a:r>
            <a:r>
              <a:rPr lang="en-ID" dirty="0">
                <a:solidFill>
                  <a:srgbClr val="E42DE2"/>
                </a:solidFill>
              </a:rPr>
              <a:t>. </a:t>
            </a:r>
            <a:r>
              <a:rPr lang="en-ID" dirty="0" err="1">
                <a:solidFill>
                  <a:srgbClr val="E42DE2"/>
                </a:solidFill>
              </a:rPr>
              <a:t>Sasarannya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adalah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memverifikasi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bahwa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setiap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elemen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kecil</a:t>
            </a:r>
            <a:r>
              <a:rPr lang="en-ID" dirty="0">
                <a:solidFill>
                  <a:srgbClr val="E42DE2"/>
                </a:solidFill>
              </a:rPr>
              <a:t> (unit) </a:t>
            </a:r>
            <a:r>
              <a:rPr lang="en-ID" dirty="0" err="1">
                <a:solidFill>
                  <a:srgbClr val="E42DE2"/>
                </a:solidFill>
              </a:rPr>
              <a:t>dalam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perangkat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lunak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beroperasi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sesuai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dengan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spesifikasi</a:t>
            </a:r>
            <a:r>
              <a:rPr lang="en-ID" dirty="0">
                <a:solidFill>
                  <a:srgbClr val="E42DE2"/>
                </a:solidFill>
              </a:rPr>
              <a:t> dan </a:t>
            </a:r>
            <a:r>
              <a:rPr lang="en-ID" dirty="0" err="1">
                <a:solidFill>
                  <a:srgbClr val="E42DE2"/>
                </a:solidFill>
              </a:rPr>
              <a:t>harapan</a:t>
            </a:r>
            <a:r>
              <a:rPr lang="en-ID" dirty="0">
                <a:solidFill>
                  <a:srgbClr val="E42DE2"/>
                </a:solidFill>
              </a:rPr>
              <a:t> yang </a:t>
            </a:r>
            <a:r>
              <a:rPr lang="en-ID" dirty="0" err="1">
                <a:solidFill>
                  <a:srgbClr val="E42DE2"/>
                </a:solidFill>
              </a:rPr>
              <a:t>telah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ditentukan</a:t>
            </a:r>
            <a:r>
              <a:rPr lang="en-ID" dirty="0">
                <a:solidFill>
                  <a:srgbClr val="E42DE2"/>
                </a:solidFill>
              </a:rPr>
              <a:t>. </a:t>
            </a:r>
            <a:r>
              <a:rPr lang="en-ID" dirty="0" err="1">
                <a:solidFill>
                  <a:srgbClr val="E42DE2"/>
                </a:solidFill>
              </a:rPr>
              <a:t>Praktik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ini</a:t>
            </a:r>
            <a:r>
              <a:rPr lang="en-ID" dirty="0">
                <a:solidFill>
                  <a:srgbClr val="E42DE2"/>
                </a:solidFill>
              </a:rPr>
              <a:t> sangat </a:t>
            </a:r>
            <a:r>
              <a:rPr lang="en-ID" dirty="0" err="1">
                <a:solidFill>
                  <a:srgbClr val="E42DE2"/>
                </a:solidFill>
              </a:rPr>
              <a:t>penting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dalam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pengembangan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perangkat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lunak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untuk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mengurangi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kesalahan</a:t>
            </a:r>
            <a:r>
              <a:rPr lang="en-ID" dirty="0">
                <a:solidFill>
                  <a:srgbClr val="E42DE2"/>
                </a:solidFill>
              </a:rPr>
              <a:t> (bug), </a:t>
            </a:r>
            <a:r>
              <a:rPr lang="en-ID" dirty="0" err="1">
                <a:solidFill>
                  <a:srgbClr val="E42DE2"/>
                </a:solidFill>
              </a:rPr>
              <a:t>meningkatkan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keandalan</a:t>
            </a:r>
            <a:r>
              <a:rPr lang="en-ID" dirty="0">
                <a:solidFill>
                  <a:srgbClr val="E42DE2"/>
                </a:solidFill>
              </a:rPr>
              <a:t>, dan </a:t>
            </a:r>
            <a:r>
              <a:rPr lang="en-ID" dirty="0" err="1">
                <a:solidFill>
                  <a:srgbClr val="E42DE2"/>
                </a:solidFill>
              </a:rPr>
              <a:t>menyederhanakan</a:t>
            </a:r>
            <a:r>
              <a:rPr lang="en-ID" dirty="0">
                <a:solidFill>
                  <a:srgbClr val="E42DE2"/>
                </a:solidFill>
              </a:rPr>
              <a:t> proses </a:t>
            </a:r>
            <a:r>
              <a:rPr lang="en-ID" dirty="0" err="1">
                <a:solidFill>
                  <a:srgbClr val="E42DE2"/>
                </a:solidFill>
              </a:rPr>
              <a:t>pemecahan</a:t>
            </a:r>
            <a:r>
              <a:rPr lang="en-ID" dirty="0">
                <a:solidFill>
                  <a:srgbClr val="E42DE2"/>
                </a:solidFill>
              </a:rPr>
              <a:t> </a:t>
            </a:r>
            <a:r>
              <a:rPr lang="en-ID" dirty="0" err="1">
                <a:solidFill>
                  <a:srgbClr val="E42DE2"/>
                </a:solidFill>
              </a:rPr>
              <a:t>masalah</a:t>
            </a:r>
            <a:r>
              <a:rPr lang="en-ID" dirty="0">
                <a:solidFill>
                  <a:srgbClr val="E42DE2"/>
                </a:solidFill>
              </a:rPr>
              <a:t>.</a:t>
            </a:r>
            <a:endParaRPr lang="ru-RU" dirty="0">
              <a:solidFill>
                <a:srgbClr val="E42DE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B03DE2-FD7F-60C2-5CC7-7E678D666ABB}"/>
              </a:ext>
            </a:extLst>
          </p:cNvPr>
          <p:cNvGrpSpPr/>
          <p:nvPr/>
        </p:nvGrpSpPr>
        <p:grpSpPr>
          <a:xfrm>
            <a:off x="7239563" y="971662"/>
            <a:ext cx="3173414" cy="514089"/>
            <a:chOff x="1504721" y="892651"/>
            <a:chExt cx="1997984" cy="63814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0C44B32-A222-9E05-EE0A-FBB4C96139BE}"/>
                </a:ext>
              </a:extLst>
            </p:cNvPr>
            <p:cNvSpPr/>
            <p:nvPr/>
          </p:nvSpPr>
          <p:spPr>
            <a:xfrm>
              <a:off x="1504722" y="892651"/>
              <a:ext cx="1997983" cy="627821"/>
            </a:xfrm>
            <a:prstGeom prst="roundRect">
              <a:avLst>
                <a:gd name="adj" fmla="val 50000"/>
              </a:avLst>
            </a:prstGeom>
            <a:noFill/>
            <a:ln w="19050">
              <a:gradFill>
                <a:gsLst>
                  <a:gs pos="0">
                    <a:srgbClr val="0000FF"/>
                  </a:gs>
                  <a:gs pos="100000">
                    <a:srgbClr val="E42DE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C064A-9F63-1F79-7AD2-15C625C489EA}"/>
                </a:ext>
              </a:extLst>
            </p:cNvPr>
            <p:cNvSpPr txBox="1"/>
            <p:nvPr/>
          </p:nvSpPr>
          <p:spPr>
            <a:xfrm>
              <a:off x="1504721" y="957726"/>
              <a:ext cx="1997983" cy="573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3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Karakteristik</a:t>
              </a:r>
              <a:endParaRPr lang="ru-RU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8B85B2-FB14-650E-2AEC-EB3535546CEF}"/>
              </a:ext>
            </a:extLst>
          </p:cNvPr>
          <p:cNvCxnSpPr>
            <a:cxnSpLocks/>
          </p:cNvCxnSpPr>
          <p:nvPr/>
        </p:nvCxnSpPr>
        <p:spPr>
          <a:xfrm>
            <a:off x="5946646" y="1026160"/>
            <a:ext cx="13223" cy="5562535"/>
          </a:xfrm>
          <a:prstGeom prst="line">
            <a:avLst/>
          </a:prstGeom>
          <a:ln>
            <a:gradFill>
              <a:gsLst>
                <a:gs pos="0">
                  <a:srgbClr val="4129D9"/>
                </a:gs>
                <a:gs pos="100000">
                  <a:srgbClr val="E42DE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03A683-02A9-FD3E-ACE3-97CFA0336B4B}"/>
              </a:ext>
            </a:extLst>
          </p:cNvPr>
          <p:cNvSpPr txBox="1"/>
          <p:nvPr/>
        </p:nvSpPr>
        <p:spPr>
          <a:xfrm>
            <a:off x="6272315" y="1648881"/>
            <a:ext cx="573599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500" dirty="0" err="1">
                <a:solidFill>
                  <a:srgbClr val="E42DE2"/>
                </a:solidFill>
              </a:rPr>
              <a:t>Isolasi</a:t>
            </a:r>
            <a:r>
              <a:rPr lang="en-ID" sz="1500" dirty="0">
                <a:solidFill>
                  <a:srgbClr val="E42DE2"/>
                </a:solidFill>
              </a:rPr>
              <a:t> Unit: Unit testing </a:t>
            </a:r>
            <a:r>
              <a:rPr lang="en-ID" sz="1500" dirty="0" err="1">
                <a:solidFill>
                  <a:srgbClr val="E42DE2"/>
                </a:solidFill>
              </a:rPr>
              <a:t>memeriksa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komponen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perangkat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lunak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secara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terpisah</a:t>
            </a:r>
            <a:r>
              <a:rPr lang="en-ID" sz="1500" dirty="0">
                <a:solidFill>
                  <a:srgbClr val="E42DE2"/>
                </a:solidFill>
              </a:rPr>
              <a:t>, </a:t>
            </a:r>
            <a:r>
              <a:rPr lang="en-ID" sz="1500" dirty="0" err="1">
                <a:solidFill>
                  <a:srgbClr val="E42DE2"/>
                </a:solidFill>
              </a:rPr>
              <a:t>memisahkannya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dari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komponen</a:t>
            </a:r>
            <a:r>
              <a:rPr lang="en-ID" sz="1500" dirty="0">
                <a:solidFill>
                  <a:srgbClr val="E42DE2"/>
                </a:solidFill>
              </a:rPr>
              <a:t> lain yang </a:t>
            </a:r>
            <a:r>
              <a:rPr lang="en-ID" sz="1500" dirty="0" err="1">
                <a:solidFill>
                  <a:srgbClr val="E42DE2"/>
                </a:solidFill>
              </a:rPr>
              <a:t>mungkin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berinteraksi</a:t>
            </a:r>
            <a:r>
              <a:rPr lang="en-ID" sz="1500" dirty="0">
                <a:solidFill>
                  <a:srgbClr val="E42DE2"/>
                </a:solidFill>
              </a:rPr>
              <a:t>. </a:t>
            </a:r>
          </a:p>
          <a:p>
            <a:endParaRPr lang="en-ID" sz="1500" dirty="0">
              <a:solidFill>
                <a:srgbClr val="E42DE2"/>
              </a:solidFill>
            </a:endParaRPr>
          </a:p>
          <a:p>
            <a:r>
              <a:rPr lang="en-ID" sz="1500" dirty="0" err="1">
                <a:solidFill>
                  <a:srgbClr val="E42DE2"/>
                </a:solidFill>
              </a:rPr>
              <a:t>Automatisasi</a:t>
            </a:r>
            <a:r>
              <a:rPr lang="en-ID" sz="1500" dirty="0">
                <a:solidFill>
                  <a:srgbClr val="E42DE2"/>
                </a:solidFill>
              </a:rPr>
              <a:t>: Unit testing </a:t>
            </a:r>
            <a:r>
              <a:rPr lang="en-ID" sz="1500" dirty="0" err="1">
                <a:solidFill>
                  <a:srgbClr val="E42DE2"/>
                </a:solidFill>
              </a:rPr>
              <a:t>sering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diotomatisasi</a:t>
            </a:r>
            <a:r>
              <a:rPr lang="en-ID" sz="1500" dirty="0">
                <a:solidFill>
                  <a:srgbClr val="E42DE2"/>
                </a:solidFill>
              </a:rPr>
              <a:t> agar </a:t>
            </a:r>
            <a:r>
              <a:rPr lang="en-ID" sz="1500" dirty="0" err="1">
                <a:solidFill>
                  <a:srgbClr val="E42DE2"/>
                </a:solidFill>
              </a:rPr>
              <a:t>dapat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dijalankan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secara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berulang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dengan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cepat</a:t>
            </a:r>
            <a:r>
              <a:rPr lang="en-ID" sz="1500" dirty="0">
                <a:solidFill>
                  <a:srgbClr val="E42DE2"/>
                </a:solidFill>
              </a:rPr>
              <a:t>.</a:t>
            </a:r>
          </a:p>
          <a:p>
            <a:endParaRPr lang="en-ID" sz="1500" dirty="0">
              <a:solidFill>
                <a:srgbClr val="E42DE2"/>
              </a:solidFill>
            </a:endParaRPr>
          </a:p>
          <a:p>
            <a:r>
              <a:rPr lang="en-ID" sz="1500" dirty="0" err="1">
                <a:solidFill>
                  <a:srgbClr val="E42DE2"/>
                </a:solidFill>
              </a:rPr>
              <a:t>Cakupan</a:t>
            </a:r>
            <a:r>
              <a:rPr lang="en-ID" sz="1500" dirty="0">
                <a:solidFill>
                  <a:srgbClr val="E42DE2"/>
                </a:solidFill>
              </a:rPr>
              <a:t> Kode: Unit testing </a:t>
            </a:r>
            <a:r>
              <a:rPr lang="en-ID" sz="1500" dirty="0" err="1">
                <a:solidFill>
                  <a:srgbClr val="E42DE2"/>
                </a:solidFill>
              </a:rPr>
              <a:t>ditargetkan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untuk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mencakup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sebanyak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mungkin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kode</a:t>
            </a:r>
            <a:r>
              <a:rPr lang="en-ID" sz="1500" dirty="0">
                <a:solidFill>
                  <a:srgbClr val="E42DE2"/>
                </a:solidFill>
              </a:rPr>
              <a:t>, </a:t>
            </a:r>
            <a:r>
              <a:rPr lang="en-ID" sz="1500" dirty="0" err="1">
                <a:solidFill>
                  <a:srgbClr val="E42DE2"/>
                </a:solidFill>
              </a:rPr>
              <a:t>memastikan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bahwa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setiap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bagian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kode</a:t>
            </a:r>
            <a:r>
              <a:rPr lang="en-ID" sz="1500" dirty="0">
                <a:solidFill>
                  <a:srgbClr val="E42DE2"/>
                </a:solidFill>
              </a:rPr>
              <a:t> unit </a:t>
            </a:r>
            <a:r>
              <a:rPr lang="en-ID" sz="1500" dirty="0" err="1">
                <a:solidFill>
                  <a:srgbClr val="E42DE2"/>
                </a:solidFill>
              </a:rPr>
              <a:t>diuji</a:t>
            </a:r>
            <a:r>
              <a:rPr lang="en-ID" sz="1500" dirty="0">
                <a:solidFill>
                  <a:srgbClr val="E42DE2"/>
                </a:solidFill>
              </a:rPr>
              <a:t>.</a:t>
            </a:r>
          </a:p>
          <a:p>
            <a:endParaRPr lang="en-ID" sz="1500" dirty="0">
              <a:solidFill>
                <a:srgbClr val="E42DE2"/>
              </a:solidFill>
            </a:endParaRPr>
          </a:p>
          <a:p>
            <a:r>
              <a:rPr lang="en-ID" sz="1500" dirty="0">
                <a:solidFill>
                  <a:srgbClr val="E42DE2"/>
                </a:solidFill>
              </a:rPr>
              <a:t>Assertions: Unit test </a:t>
            </a:r>
            <a:r>
              <a:rPr lang="en-ID" sz="1500" dirty="0" err="1">
                <a:solidFill>
                  <a:srgbClr val="E42DE2"/>
                </a:solidFill>
              </a:rPr>
              <a:t>menggunakan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pernyataan</a:t>
            </a:r>
            <a:r>
              <a:rPr lang="en-ID" sz="1500" dirty="0">
                <a:solidFill>
                  <a:srgbClr val="E42DE2"/>
                </a:solidFill>
              </a:rPr>
              <a:t> (assertions) </a:t>
            </a:r>
            <a:r>
              <a:rPr lang="en-ID" sz="1500" dirty="0" err="1">
                <a:solidFill>
                  <a:srgbClr val="E42DE2"/>
                </a:solidFill>
              </a:rPr>
              <a:t>untuk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memeriksa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apakah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hasil</a:t>
            </a:r>
            <a:r>
              <a:rPr lang="en-ID" sz="1500" dirty="0">
                <a:solidFill>
                  <a:srgbClr val="E42DE2"/>
                </a:solidFill>
              </a:rPr>
              <a:t> yang </a:t>
            </a:r>
            <a:r>
              <a:rPr lang="en-ID" sz="1500" dirty="0" err="1">
                <a:solidFill>
                  <a:srgbClr val="E42DE2"/>
                </a:solidFill>
              </a:rPr>
              <a:t>diberikan</a:t>
            </a:r>
            <a:r>
              <a:rPr lang="en-ID" sz="1500" dirty="0">
                <a:solidFill>
                  <a:srgbClr val="E42DE2"/>
                </a:solidFill>
              </a:rPr>
              <a:t> oleh unit </a:t>
            </a:r>
            <a:r>
              <a:rPr lang="en-ID" sz="1500" dirty="0" err="1">
                <a:solidFill>
                  <a:srgbClr val="E42DE2"/>
                </a:solidFill>
              </a:rPr>
              <a:t>sesuai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dengan</a:t>
            </a:r>
            <a:r>
              <a:rPr lang="en-ID" sz="1500" dirty="0">
                <a:solidFill>
                  <a:srgbClr val="E42DE2"/>
                </a:solidFill>
              </a:rPr>
              <a:t> yang </a:t>
            </a:r>
            <a:r>
              <a:rPr lang="en-ID" sz="1500" dirty="0" err="1">
                <a:solidFill>
                  <a:srgbClr val="E42DE2"/>
                </a:solidFill>
              </a:rPr>
              <a:t>diharapkan</a:t>
            </a:r>
            <a:r>
              <a:rPr lang="en-ID" sz="1500" dirty="0">
                <a:solidFill>
                  <a:srgbClr val="E42DE2"/>
                </a:solidFill>
              </a:rPr>
              <a:t>. </a:t>
            </a:r>
          </a:p>
          <a:p>
            <a:endParaRPr lang="en-ID" sz="1500" dirty="0">
              <a:solidFill>
                <a:srgbClr val="E42DE2"/>
              </a:solidFill>
            </a:endParaRPr>
          </a:p>
          <a:p>
            <a:r>
              <a:rPr lang="en-ID" sz="1500" dirty="0" err="1">
                <a:solidFill>
                  <a:srgbClr val="E42DE2"/>
                </a:solidFill>
              </a:rPr>
              <a:t>Dokumentasi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Hidup</a:t>
            </a:r>
            <a:r>
              <a:rPr lang="en-ID" sz="1500" dirty="0">
                <a:solidFill>
                  <a:srgbClr val="E42DE2"/>
                </a:solidFill>
              </a:rPr>
              <a:t>: Unit testing </a:t>
            </a:r>
            <a:r>
              <a:rPr lang="en-ID" sz="1500" dirty="0" err="1">
                <a:solidFill>
                  <a:srgbClr val="E42DE2"/>
                </a:solidFill>
              </a:rPr>
              <a:t>dapat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berfungsi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sebagai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dokumentasi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hidup</a:t>
            </a:r>
            <a:r>
              <a:rPr lang="en-ID" sz="1500" dirty="0">
                <a:solidFill>
                  <a:srgbClr val="E42DE2"/>
                </a:solidFill>
              </a:rPr>
              <a:t> yang </a:t>
            </a:r>
            <a:r>
              <a:rPr lang="en-ID" sz="1500" dirty="0" err="1">
                <a:solidFill>
                  <a:srgbClr val="E42DE2"/>
                </a:solidFill>
              </a:rPr>
              <a:t>menjelaskan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cara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menggunakan</a:t>
            </a:r>
            <a:r>
              <a:rPr lang="en-ID" sz="1500" dirty="0">
                <a:solidFill>
                  <a:srgbClr val="E42DE2"/>
                </a:solidFill>
              </a:rPr>
              <a:t> dan </a:t>
            </a:r>
            <a:r>
              <a:rPr lang="en-ID" sz="1500" dirty="0" err="1">
                <a:solidFill>
                  <a:srgbClr val="E42DE2"/>
                </a:solidFill>
              </a:rPr>
              <a:t>mengintegrasikan</a:t>
            </a:r>
            <a:r>
              <a:rPr lang="en-ID" sz="1500" dirty="0">
                <a:solidFill>
                  <a:srgbClr val="E42DE2"/>
                </a:solidFill>
              </a:rPr>
              <a:t> unit-unit </a:t>
            </a:r>
            <a:r>
              <a:rPr lang="en-ID" sz="1500" dirty="0" err="1">
                <a:solidFill>
                  <a:srgbClr val="E42DE2"/>
                </a:solidFill>
              </a:rPr>
              <a:t>perangkat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lunak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dalam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sistem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secara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benar</a:t>
            </a:r>
            <a:r>
              <a:rPr lang="en-ID" sz="1500" dirty="0">
                <a:solidFill>
                  <a:srgbClr val="E42DE2"/>
                </a:solidFill>
              </a:rPr>
              <a:t>.</a:t>
            </a:r>
          </a:p>
          <a:p>
            <a:endParaRPr lang="en-ID" sz="1500" dirty="0">
              <a:solidFill>
                <a:srgbClr val="E42DE2"/>
              </a:solidFill>
            </a:endParaRPr>
          </a:p>
          <a:p>
            <a:r>
              <a:rPr lang="en-ID" sz="1500" dirty="0">
                <a:solidFill>
                  <a:srgbClr val="E42DE2"/>
                </a:solidFill>
              </a:rPr>
              <a:t>Integrasi </a:t>
            </a:r>
            <a:r>
              <a:rPr lang="en-ID" sz="1500" dirty="0" err="1">
                <a:solidFill>
                  <a:srgbClr val="E42DE2"/>
                </a:solidFill>
              </a:rPr>
              <a:t>dengan</a:t>
            </a:r>
            <a:r>
              <a:rPr lang="en-ID" sz="1500" dirty="0">
                <a:solidFill>
                  <a:srgbClr val="E42DE2"/>
                </a:solidFill>
              </a:rPr>
              <a:t> Alat: Banyak </a:t>
            </a:r>
            <a:r>
              <a:rPr lang="en-ID" sz="1500" dirty="0" err="1">
                <a:solidFill>
                  <a:srgbClr val="E42DE2"/>
                </a:solidFill>
              </a:rPr>
              <a:t>bahasa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pemrograman</a:t>
            </a:r>
            <a:r>
              <a:rPr lang="en-ID" sz="1500" dirty="0">
                <a:solidFill>
                  <a:srgbClr val="E42DE2"/>
                </a:solidFill>
              </a:rPr>
              <a:t> dan </a:t>
            </a:r>
            <a:r>
              <a:rPr lang="en-ID" sz="1500" dirty="0" err="1">
                <a:solidFill>
                  <a:srgbClr val="E42DE2"/>
                </a:solidFill>
              </a:rPr>
              <a:t>lingkungan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pengembangan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menyediakan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kerangka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kerja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khusus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untuk</a:t>
            </a:r>
            <a:r>
              <a:rPr lang="en-ID" sz="1500" dirty="0">
                <a:solidFill>
                  <a:srgbClr val="E42DE2"/>
                </a:solidFill>
              </a:rPr>
              <a:t> unit testing, </a:t>
            </a:r>
            <a:r>
              <a:rPr lang="en-ID" sz="1500" dirty="0" err="1">
                <a:solidFill>
                  <a:srgbClr val="E42DE2"/>
                </a:solidFill>
              </a:rPr>
              <a:t>seperti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unittest</a:t>
            </a:r>
            <a:r>
              <a:rPr lang="en-ID" sz="1500" dirty="0">
                <a:solidFill>
                  <a:srgbClr val="E42DE2"/>
                </a:solidFill>
              </a:rPr>
              <a:t> di Python, JUnit di Java, dan </a:t>
            </a:r>
            <a:r>
              <a:rPr lang="en-ID" sz="1500" dirty="0" err="1">
                <a:solidFill>
                  <a:srgbClr val="E42DE2"/>
                </a:solidFill>
              </a:rPr>
              <a:t>alat</a:t>
            </a:r>
            <a:r>
              <a:rPr lang="en-ID" sz="1500" dirty="0">
                <a:solidFill>
                  <a:srgbClr val="E42DE2"/>
                </a:solidFill>
              </a:rPr>
              <a:t> </a:t>
            </a:r>
            <a:r>
              <a:rPr lang="en-ID" sz="1500" dirty="0" err="1">
                <a:solidFill>
                  <a:srgbClr val="E42DE2"/>
                </a:solidFill>
              </a:rPr>
              <a:t>serupa</a:t>
            </a:r>
            <a:endParaRPr lang="ru-RU" sz="1500" dirty="0">
              <a:solidFill>
                <a:srgbClr val="E42D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0FFC5A80-CAFF-4843-2D6C-B2CE5D37A4A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CI/DC DENGAN PYTHON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CEAAF-ABED-A2E0-6991-A3B308999A21}"/>
              </a:ext>
            </a:extLst>
          </p:cNvPr>
          <p:cNvSpPr txBox="1"/>
          <p:nvPr/>
        </p:nvSpPr>
        <p:spPr>
          <a:xfrm>
            <a:off x="653253" y="1838676"/>
            <a:ext cx="5023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1.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Persiapkan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Proyek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:</a:t>
            </a:r>
          </a:p>
          <a:p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Pastikan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proyek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Python Anda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struktur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direktori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teratur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, dan Anda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menambahkan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file requirements.txt yang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berisi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dependensi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proyek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Kode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:</a:t>
            </a:r>
          </a:p>
          <a:p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Simpan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proyek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Anda di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repositori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Git (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misalnya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, di GitHub).</a:t>
            </a:r>
          </a:p>
          <a:p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Pastikan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Anda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file .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gitignore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mengabaikan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file yang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di-repo (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misalnya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berkas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.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pyc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direktori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 virtual environment).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D3419-BA85-D1A7-B373-FC7248385CBE}"/>
              </a:ext>
            </a:extLst>
          </p:cNvPr>
          <p:cNvSpPr txBox="1"/>
          <p:nvPr/>
        </p:nvSpPr>
        <p:spPr>
          <a:xfrm>
            <a:off x="6232133" y="1828658"/>
            <a:ext cx="5801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3.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Kendali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: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Gunakan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manajer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seperti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git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mengontrol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Anda.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Pastikan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Anda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tag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repositori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menandai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rilis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penting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4.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GitHub Actions (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 :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Buka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repositori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GitHub Anda dan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klik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"Actions"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mengaktifkan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GitHub Actions.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Buat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file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konfigurasi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CI/CD di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direktori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.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github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/workflows,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misalnya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python-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ci.yml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Berikut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contoh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konfigurasi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menjalankan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unit test Python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GitHub Actions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  <a:sym typeface="Wingdings" panose="05000000000000000000" pitchFamily="2" charset="2"/>
              </a:rPr>
              <a:t>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3F36E9-1414-333A-6A6A-0A6505629C46}"/>
              </a:ext>
            </a:extLst>
          </p:cNvPr>
          <p:cNvCxnSpPr>
            <a:cxnSpLocks/>
          </p:cNvCxnSpPr>
          <p:nvPr/>
        </p:nvCxnSpPr>
        <p:spPr>
          <a:xfrm>
            <a:off x="5948554" y="1828658"/>
            <a:ext cx="11315" cy="4760037"/>
          </a:xfrm>
          <a:prstGeom prst="line">
            <a:avLst/>
          </a:prstGeom>
          <a:ln>
            <a:gradFill>
              <a:gsLst>
                <a:gs pos="0">
                  <a:srgbClr val="4129D9"/>
                </a:gs>
                <a:gs pos="100000">
                  <a:srgbClr val="E42DE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31E827C2-9F37-3FA1-2D5F-E7976A7DC8CD}"/>
              </a:ext>
            </a:extLst>
          </p:cNvPr>
          <p:cNvSpPr txBox="1">
            <a:spLocks/>
          </p:cNvSpPr>
          <p:nvPr/>
        </p:nvSpPr>
        <p:spPr>
          <a:xfrm>
            <a:off x="330144" y="1029964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Langkah </a:t>
            </a:r>
            <a:r>
              <a:rPr lang="en-US" sz="2800" dirty="0" err="1">
                <a:solidFill>
                  <a:schemeClr val="bg1"/>
                </a:solidFill>
              </a:rPr>
              <a:t>Konfigurasi</a:t>
            </a:r>
            <a:r>
              <a:rPr lang="en-US" sz="2800" dirty="0">
                <a:solidFill>
                  <a:schemeClr val="bg1"/>
                </a:solidFill>
              </a:rPr>
              <a:t> CI/DC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Project Python</a:t>
            </a:r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22FEFBB4-9BFB-80FE-7C94-D76DAB7E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CI/DC DENGAN PYTHON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F5725-4A52-4DBA-A916-470BD8E42897}"/>
              </a:ext>
            </a:extLst>
          </p:cNvPr>
          <p:cNvSpPr txBox="1"/>
          <p:nvPr/>
        </p:nvSpPr>
        <p:spPr>
          <a:xfrm>
            <a:off x="6232133" y="1828658"/>
            <a:ext cx="58017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5.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Pengujian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Otomatis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Pastikan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Anda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telah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menambahkan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skrip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unit test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proyek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Python Anda.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Manfaatkan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salah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satu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kerangka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kerja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pengujian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tersedia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seperti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unittest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pytest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sesuai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proyek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Anda.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6. Continuous Deployment (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Opsional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):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Jika Anda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ingin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menerapkan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Continuous Deployment, Anda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menambahkan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langkah-langkah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berikut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konfigurasi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CI/CD: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Membangun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Mengemas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Mengunggah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Server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Tujuan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Migrasi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Basis Data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Langkah-Langkah yang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Diperlukan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BACE2-61ED-3EB9-8104-EB132A4AFFB8}"/>
              </a:ext>
            </a:extLst>
          </p:cNvPr>
          <p:cNvCxnSpPr>
            <a:cxnSpLocks/>
          </p:cNvCxnSpPr>
          <p:nvPr/>
        </p:nvCxnSpPr>
        <p:spPr>
          <a:xfrm>
            <a:off x="5948554" y="1828658"/>
            <a:ext cx="11315" cy="4760037"/>
          </a:xfrm>
          <a:prstGeom prst="line">
            <a:avLst/>
          </a:prstGeom>
          <a:ln>
            <a:gradFill>
              <a:gsLst>
                <a:gs pos="0">
                  <a:srgbClr val="4129D9"/>
                </a:gs>
                <a:gs pos="100000">
                  <a:srgbClr val="E42DE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411914FE-F0E4-5813-75B8-93AF70B886DC}"/>
              </a:ext>
            </a:extLst>
          </p:cNvPr>
          <p:cNvSpPr txBox="1">
            <a:spLocks/>
          </p:cNvSpPr>
          <p:nvPr/>
        </p:nvSpPr>
        <p:spPr>
          <a:xfrm>
            <a:off x="173270" y="949098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Langkah </a:t>
            </a:r>
            <a:r>
              <a:rPr lang="en-US" sz="2800" dirty="0" err="1">
                <a:solidFill>
                  <a:schemeClr val="bg1"/>
                </a:solidFill>
              </a:rPr>
              <a:t>Konfigurasi</a:t>
            </a:r>
            <a:r>
              <a:rPr lang="en-US" sz="2800" dirty="0">
                <a:solidFill>
                  <a:schemeClr val="bg1"/>
                </a:solidFill>
              </a:rPr>
              <a:t> CI/DC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Project Python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3126DA9-D899-B163-2313-4DB112FB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7" y="1754211"/>
            <a:ext cx="3931043" cy="46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871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Arial Black</vt:lpstr>
      <vt:lpstr>Bahnschrift Light Condensed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Дильназ Кожина</dc:creator>
  <cp:lastModifiedBy>Lerdy Fernando</cp:lastModifiedBy>
  <cp:revision>37</cp:revision>
  <dcterms:created xsi:type="dcterms:W3CDTF">2023-01-14T13:43:47Z</dcterms:created>
  <dcterms:modified xsi:type="dcterms:W3CDTF">2023-10-26T19:58:40Z</dcterms:modified>
</cp:coreProperties>
</file>