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08" y="516"/>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A367A2F7-4AA7-4132-A009-5E08632BEE06}" type="datetime1">
              <a:rPr lang="en-US" altLang="de-DE"/>
              <a:pPr/>
              <a:t>2/9/2022</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E834E6-3744-4D56-B8E1-D65E7FCEB8A5}"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76BE164-A2FE-4D87-85F4-F020621FD664}" type="datetime1">
              <a:rPr lang="en-US" altLang="de-DE"/>
              <a:pPr/>
              <a:t>2/9/2022</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679A404-AB45-4257-B6F6-5DD7328341F6}"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7CBD3F7C-7F0E-4943-8F9E-78F9936A12B7}"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08881AD6-9920-4684-A64C-8874A33FC94B}"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62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3F14FC8-0405-4526-8A5D-42E06522EF83}" type="slidenum">
              <a:rPr lang="en-US" altLang="de-DE"/>
              <a:pPr/>
              <a:t>‹Nr.›</a:t>
            </a:fld>
            <a:endParaRPr lang="en-US" altLang="de-DE"/>
          </a:p>
        </p:txBody>
      </p:sp>
    </p:spTree>
    <p:extLst>
      <p:ext uri="{BB962C8B-B14F-4D97-AF65-F5344CB8AC3E}">
        <p14:creationId xmlns:p14="http://schemas.microsoft.com/office/powerpoint/2010/main" val="135814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FD6397A-389B-4E1D-9143-652BE1A7F5B0}" type="slidenum">
              <a:rPr lang="en-US" altLang="de-DE"/>
              <a:pPr/>
              <a:t>‹Nr.›</a:t>
            </a:fld>
            <a:endParaRPr lang="en-US" altLang="de-DE"/>
          </a:p>
        </p:txBody>
      </p:sp>
    </p:spTree>
    <p:extLst>
      <p:ext uri="{BB962C8B-B14F-4D97-AF65-F5344CB8AC3E}">
        <p14:creationId xmlns:p14="http://schemas.microsoft.com/office/powerpoint/2010/main" val="261305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F1798C7-9A08-4519-BDF6-C32973FB762D}" type="slidenum">
              <a:rPr lang="en-US" altLang="de-DE"/>
              <a:pPr/>
              <a:t>‹Nr.›</a:t>
            </a:fld>
            <a:endParaRPr lang="en-US" altLang="de-DE"/>
          </a:p>
        </p:txBody>
      </p:sp>
    </p:spTree>
    <p:extLst>
      <p:ext uri="{BB962C8B-B14F-4D97-AF65-F5344CB8AC3E}">
        <p14:creationId xmlns:p14="http://schemas.microsoft.com/office/powerpoint/2010/main" val="1260946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1758A8-8BAC-41CB-BD2B-D4EB607D5F1D}" type="slidenum">
              <a:rPr lang="en-US" altLang="de-DE"/>
              <a:pPr/>
              <a:t>‹Nr.›</a:t>
            </a:fld>
            <a:endParaRPr lang="en-US" altLang="de-DE"/>
          </a:p>
        </p:txBody>
      </p:sp>
    </p:spTree>
    <p:extLst>
      <p:ext uri="{BB962C8B-B14F-4D97-AF65-F5344CB8AC3E}">
        <p14:creationId xmlns:p14="http://schemas.microsoft.com/office/powerpoint/2010/main" val="183804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AFB2A7D-0406-4325-A96A-4EF573AA318E}" type="slidenum">
              <a:rPr lang="en-US" altLang="de-DE"/>
              <a:pPr/>
              <a:t>‹Nr.›</a:t>
            </a:fld>
            <a:endParaRPr lang="en-US" altLang="de-DE"/>
          </a:p>
        </p:txBody>
      </p:sp>
    </p:spTree>
    <p:extLst>
      <p:ext uri="{BB962C8B-B14F-4D97-AF65-F5344CB8AC3E}">
        <p14:creationId xmlns:p14="http://schemas.microsoft.com/office/powerpoint/2010/main" val="109916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FE5B552-8EFD-4B92-A696-7A1F4138D8FF}" type="slidenum">
              <a:rPr lang="en-US" altLang="de-DE"/>
              <a:pPr/>
              <a:t>‹Nr.›</a:t>
            </a:fld>
            <a:endParaRPr lang="en-US" altLang="de-DE"/>
          </a:p>
        </p:txBody>
      </p:sp>
    </p:spTree>
    <p:extLst>
      <p:ext uri="{BB962C8B-B14F-4D97-AF65-F5344CB8AC3E}">
        <p14:creationId xmlns:p14="http://schemas.microsoft.com/office/powerpoint/2010/main" val="3150863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DB5BFAB5-0C66-4FC4-B8E2-136CBE08A553}" type="slidenum">
              <a:rPr lang="en-US" altLang="de-DE"/>
              <a:pPr/>
              <a:t>‹Nr.›</a:t>
            </a:fld>
            <a:endParaRPr lang="en-US" altLang="de-DE"/>
          </a:p>
        </p:txBody>
      </p:sp>
    </p:spTree>
    <p:extLst>
      <p:ext uri="{BB962C8B-B14F-4D97-AF65-F5344CB8AC3E}">
        <p14:creationId xmlns:p14="http://schemas.microsoft.com/office/powerpoint/2010/main" val="303858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B9189A72-D13E-4BEB-ADDD-2E60759525FD}" type="slidenum">
              <a:rPr lang="en-US" altLang="de-DE"/>
              <a:pPr/>
              <a:t>‹Nr.›</a:t>
            </a:fld>
            <a:endParaRPr lang="en-US" altLang="de-DE"/>
          </a:p>
        </p:txBody>
      </p:sp>
    </p:spTree>
    <p:extLst>
      <p:ext uri="{BB962C8B-B14F-4D97-AF65-F5344CB8AC3E}">
        <p14:creationId xmlns:p14="http://schemas.microsoft.com/office/powerpoint/2010/main" val="262106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FC99AFBE-51FC-434D-AABF-B993F63F14D1}" type="slidenum">
              <a:rPr lang="en-US" altLang="de-DE"/>
              <a:pPr/>
              <a:t>‹Nr.›</a:t>
            </a:fld>
            <a:endParaRPr lang="en-US" altLang="de-DE"/>
          </a:p>
        </p:txBody>
      </p:sp>
    </p:spTree>
    <p:extLst>
      <p:ext uri="{BB962C8B-B14F-4D97-AF65-F5344CB8AC3E}">
        <p14:creationId xmlns:p14="http://schemas.microsoft.com/office/powerpoint/2010/main" val="203928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2D559C3-6929-4504-930C-B8C9B33E7B12}" type="slidenum">
              <a:rPr lang="en-US" altLang="de-DE"/>
              <a:pPr/>
              <a:t>‹Nr.›</a:t>
            </a:fld>
            <a:endParaRPr lang="en-US" altLang="de-DE"/>
          </a:p>
        </p:txBody>
      </p:sp>
    </p:spTree>
    <p:extLst>
      <p:ext uri="{BB962C8B-B14F-4D97-AF65-F5344CB8AC3E}">
        <p14:creationId xmlns:p14="http://schemas.microsoft.com/office/powerpoint/2010/main" val="100566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B675B39-D39A-43C1-9D21-B7508B509C0A}" type="slidenum">
              <a:rPr lang="en-US" altLang="de-DE"/>
              <a:pPr/>
              <a:t>‹Nr.›</a:t>
            </a:fld>
            <a:endParaRPr lang="en-US" altLang="de-DE"/>
          </a:p>
        </p:txBody>
      </p:sp>
    </p:spTree>
    <p:extLst>
      <p:ext uri="{BB962C8B-B14F-4D97-AF65-F5344CB8AC3E}">
        <p14:creationId xmlns:p14="http://schemas.microsoft.com/office/powerpoint/2010/main" val="2151121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12EF6D4-ABA6-4C6B-BD23-52C258D94BE3}" type="slidenum">
              <a:rPr lang="en-US" altLang="de-DE"/>
              <a:pPr/>
              <a:t>‹Nr.›</a:t>
            </a:fld>
            <a:endParaRPr lang="en-US" altLang="de-DE"/>
          </a:p>
        </p:txBody>
      </p:sp>
    </p:spTree>
    <p:extLst>
      <p:ext uri="{BB962C8B-B14F-4D97-AF65-F5344CB8AC3E}">
        <p14:creationId xmlns:p14="http://schemas.microsoft.com/office/powerpoint/2010/main" val="772083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430959F-7468-4FD4-AC8E-1888FF3E3B8B}" type="slidenum">
              <a:rPr lang="en-US" altLang="de-DE"/>
              <a:pPr/>
              <a:t>‹Nr.›</a:t>
            </a:fld>
            <a:endParaRPr lang="en-US" altLang="de-DE"/>
          </a:p>
        </p:txBody>
      </p:sp>
    </p:spTree>
    <p:extLst>
      <p:ext uri="{BB962C8B-B14F-4D97-AF65-F5344CB8AC3E}">
        <p14:creationId xmlns:p14="http://schemas.microsoft.com/office/powerpoint/2010/main" val="4182636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E7390CC-B746-4CD4-A88E-DBEEE4D0F63A}" type="slidenum">
              <a:rPr lang="en-US" altLang="de-DE"/>
              <a:pPr/>
              <a:t>‹Nr.›</a:t>
            </a:fld>
            <a:endParaRPr lang="en-US" altLang="de-DE"/>
          </a:p>
        </p:txBody>
      </p:sp>
    </p:spTree>
    <p:extLst>
      <p:ext uri="{BB962C8B-B14F-4D97-AF65-F5344CB8AC3E}">
        <p14:creationId xmlns:p14="http://schemas.microsoft.com/office/powerpoint/2010/main" val="20806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000760D-27F7-4BD8-A34E-8AF6C834755E}" type="slidenum">
              <a:rPr lang="en-US" altLang="de-DE"/>
              <a:pPr/>
              <a:t>‹Nr.›</a:t>
            </a:fld>
            <a:endParaRPr lang="en-US" altLang="de-DE"/>
          </a:p>
        </p:txBody>
      </p:sp>
    </p:spTree>
    <p:extLst>
      <p:ext uri="{BB962C8B-B14F-4D97-AF65-F5344CB8AC3E}">
        <p14:creationId xmlns:p14="http://schemas.microsoft.com/office/powerpoint/2010/main" val="30076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2AD08BD6-AAAF-4C5E-ADD9-ADA8ABFA6F59}" type="slidenum">
              <a:rPr lang="en-US" altLang="de-DE"/>
              <a:pPr/>
              <a:t>‹Nr.›</a:t>
            </a:fld>
            <a:endParaRPr lang="en-US" altLang="de-DE"/>
          </a:p>
        </p:txBody>
      </p:sp>
    </p:spTree>
    <p:extLst>
      <p:ext uri="{BB962C8B-B14F-4D97-AF65-F5344CB8AC3E}">
        <p14:creationId xmlns:p14="http://schemas.microsoft.com/office/powerpoint/2010/main" val="4496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98285CB-3A9F-4E5F-9A98-A7F197D3F84E}" type="slidenum">
              <a:rPr lang="en-US" altLang="de-DE"/>
              <a:pPr/>
              <a:t>‹Nr.›</a:t>
            </a:fld>
            <a:endParaRPr lang="en-US" altLang="de-DE"/>
          </a:p>
        </p:txBody>
      </p:sp>
    </p:spTree>
    <p:extLst>
      <p:ext uri="{BB962C8B-B14F-4D97-AF65-F5344CB8AC3E}">
        <p14:creationId xmlns:p14="http://schemas.microsoft.com/office/powerpoint/2010/main" val="10963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63DACC7D-25BE-48BB-96FF-8AD43957063E}" type="slidenum">
              <a:rPr lang="en-US" altLang="de-DE"/>
              <a:pPr/>
              <a:t>‹Nr.›</a:t>
            </a:fld>
            <a:endParaRPr lang="en-US" altLang="de-DE"/>
          </a:p>
        </p:txBody>
      </p:sp>
    </p:spTree>
    <p:extLst>
      <p:ext uri="{BB962C8B-B14F-4D97-AF65-F5344CB8AC3E}">
        <p14:creationId xmlns:p14="http://schemas.microsoft.com/office/powerpoint/2010/main" val="5577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A5A8483-FE28-48C3-AD79-CE66673D8F8E}" type="slidenum">
              <a:rPr lang="en-US" altLang="de-DE"/>
              <a:pPr/>
              <a:t>‹Nr.›</a:t>
            </a:fld>
            <a:endParaRPr lang="en-US" altLang="de-DE"/>
          </a:p>
        </p:txBody>
      </p:sp>
    </p:spTree>
    <p:extLst>
      <p:ext uri="{BB962C8B-B14F-4D97-AF65-F5344CB8AC3E}">
        <p14:creationId xmlns:p14="http://schemas.microsoft.com/office/powerpoint/2010/main" val="411748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C9750BF-90AF-44C5-9DD4-27E313B6AAF4}" type="slidenum">
              <a:rPr lang="en-US" altLang="de-DE"/>
              <a:pPr/>
              <a:t>‹Nr.›</a:t>
            </a:fld>
            <a:endParaRPr lang="en-US" altLang="de-DE"/>
          </a:p>
        </p:txBody>
      </p:sp>
    </p:spTree>
    <p:extLst>
      <p:ext uri="{BB962C8B-B14F-4D97-AF65-F5344CB8AC3E}">
        <p14:creationId xmlns:p14="http://schemas.microsoft.com/office/powerpoint/2010/main" val="224967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40E5328-286C-42E6-B143-DC14BA6BD4FB}" type="slidenum">
              <a:rPr lang="en-US" altLang="de-DE"/>
              <a:pPr/>
              <a:t>‹Nr.›</a:t>
            </a:fld>
            <a:endParaRPr lang="en-US" altLang="de-DE"/>
          </a:p>
        </p:txBody>
      </p:sp>
    </p:spTree>
    <p:extLst>
      <p:ext uri="{BB962C8B-B14F-4D97-AF65-F5344CB8AC3E}">
        <p14:creationId xmlns:p14="http://schemas.microsoft.com/office/powerpoint/2010/main" val="84979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7A2DD4EE-C004-4959-BFC6-B7F91722B764}"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earningspacetoolkit.or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Learning Commons </a:t>
            </a:r>
            <a:r>
              <a:rPr lang="en-US" altLang="de-DE" sz="3200" b="1" i="1" dirty="0" smtClean="0">
                <a:solidFill>
                  <a:srgbClr val="FF0000"/>
                </a:solidFill>
                <a:latin typeface="Myriad Pro" pitchFamily="-84" charset="0"/>
              </a:rPr>
              <a:t>(</a:t>
            </a:r>
            <a:r>
              <a:rPr lang="en-US" altLang="de-DE" sz="3200" b="1" i="1" dirty="0" err="1" smtClean="0">
                <a:solidFill>
                  <a:srgbClr val="FF0000"/>
                </a:solidFill>
                <a:latin typeface="Myriad Pro" pitchFamily="-84" charset="0"/>
              </a:rPr>
              <a:t>Beispiel</a:t>
            </a:r>
            <a:r>
              <a:rPr lang="en-US" altLang="de-DE" sz="3200" b="1" i="1" dirty="0" smtClean="0">
                <a:solidFill>
                  <a:srgbClr val="FF0000"/>
                </a:solidFill>
                <a:latin typeface="Myriad Pro" pitchFamily="-84" charset="0"/>
              </a:rPr>
              <a:t>)</a:t>
            </a:r>
            <a:endParaRPr lang="en-US" altLang="de-DE" sz="3200" i="1" dirty="0">
              <a:solidFill>
                <a:srgbClr val="FF0000"/>
              </a:solidFill>
              <a:latin typeface="Myriad Pro" pitchFamily="-84" charset="0"/>
            </a:endParaRPr>
          </a:p>
        </p:txBody>
      </p:sp>
      <p:sp>
        <p:nvSpPr>
          <p:cNvPr id="26626" name="TextBox 7"/>
          <p:cNvSpPr txBox="1">
            <a:spLocks noChangeArrowheads="1"/>
          </p:cNvSpPr>
          <p:nvPr/>
        </p:nvSpPr>
        <p:spPr bwMode="auto">
          <a:xfrm>
            <a:off x="11061700" y="9445625"/>
            <a:ext cx="41449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Nachbarschaftstemplate</a:t>
            </a:r>
            <a:r>
              <a:rPr lang="en-US" altLang="de-DE" sz="1000" b="1" dirty="0" smtClean="0">
                <a:solidFill>
                  <a:srgbClr val="71706E"/>
                </a:solidFill>
                <a:latin typeface="Calibri" panose="020F0502020204030204" pitchFamily="34" charset="0"/>
                <a:cs typeface="Calibri" panose="020F0502020204030204" pitchFamily="34" charset="0"/>
              </a:rPr>
              <a:t> | </a:t>
            </a:r>
            <a:r>
              <a:rPr lang="en-US" altLang="de-DE" sz="1000" b="1" dirty="0" smtClean="0">
                <a:solidFill>
                  <a:srgbClr val="71706E"/>
                </a:solidFill>
                <a:latin typeface="Calibri" panose="020F0502020204030204" pitchFamily="34" charset="0"/>
                <a:cs typeface="Calibri" panose="020F0502020204030204" pitchFamily="34" charset="0"/>
                <a:hlinkClick r:id="rId3"/>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Dr. Katharina Zinke (</a:t>
            </a:r>
            <a:r>
              <a:rPr lang="en-US" altLang="de-DE" sz="1000" b="1" dirty="0" err="1" smtClean="0">
                <a:solidFill>
                  <a:srgbClr val="71706E"/>
                </a:solidFill>
                <a:latin typeface="Calibri" panose="020F0502020204030204" pitchFamily="34" charset="0"/>
                <a:cs typeface="Calibri" panose="020F0502020204030204" pitchFamily="34" charset="0"/>
              </a:rPr>
              <a:t>Unibibliothek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r>
              <a:rPr lang="en-US" altLang="de-DE" sz="1000" b="1" dirty="0" smtClean="0">
                <a:solidFill>
                  <a:srgbClr val="71706E"/>
                </a:solidFill>
                <a:latin typeface="Calibri" panose="020F0502020204030204" pitchFamily="34" charset="0"/>
                <a:cs typeface="Calibri" panose="020F0502020204030204" pitchFamily="34" charset="0"/>
              </a:rPr>
              <a:t>)</a:t>
            </a:r>
            <a:endParaRPr lang="en-US" altLang="de-DE" sz="1000" b="1" dirty="0">
              <a:solidFill>
                <a:srgbClr val="71706E"/>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58048699"/>
              </p:ext>
            </p:extLst>
          </p:nvPr>
        </p:nvGraphicFramePr>
        <p:xfrm>
          <a:off x="7991475" y="1870075"/>
          <a:ext cx="6581775" cy="6005549"/>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709">
                <a:tc>
                  <a:txBody>
                    <a:bodyPr/>
                    <a:lstStyle/>
                    <a:p>
                      <a:r>
                        <a:rPr lang="en-US" sz="2000" b="1" dirty="0" smtClean="0"/>
                        <a:t>Service </a:t>
                      </a:r>
                      <a:r>
                        <a:rPr lang="en-US" sz="2000" b="1" dirty="0" err="1" smtClean="0"/>
                        <a:t>Angebote</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a:solidFill>
                      <a:srgbClr val="E3E3E3"/>
                    </a:solidFill>
                  </a:tcPr>
                </a:tc>
                <a:extLst>
                  <a:ext uri="{0D108BD9-81ED-4DB2-BD59-A6C34878D82A}">
                    <a16:rowId xmlns:a16="http://schemas.microsoft.com/office/drawing/2014/main" val="10000"/>
                  </a:ext>
                </a:extLst>
              </a:tr>
              <a:tr h="1859242">
                <a:tc>
                  <a:txBody>
                    <a:bodyPr/>
                    <a:lstStyle/>
                    <a:p>
                      <a:r>
                        <a:rPr lang="en-US" sz="2000" b="1" dirty="0" err="1" smtClean="0"/>
                        <a:t>Technik</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324000" indent="-324000">
                        <a:buFont typeface="Arial"/>
                        <a:buChar char="•"/>
                      </a:pPr>
                      <a:r>
                        <a:rPr lang="en-US" sz="1600" b="0" baseline="0" dirty="0" err="1" smtClean="0"/>
                        <a:t>Feste</a:t>
                      </a:r>
                      <a:r>
                        <a:rPr lang="en-US" sz="1600" b="0" baseline="0" dirty="0" smtClean="0"/>
                        <a:t> Desktop Computer (20 Apple und 15 Windows PCs).</a:t>
                      </a:r>
                    </a:p>
                    <a:p>
                      <a:pPr marL="324000" indent="-324000">
                        <a:buFont typeface="Arial"/>
                        <a:buChar char="•"/>
                      </a:pPr>
                      <a:r>
                        <a:rPr lang="en-US" sz="1600" b="0" baseline="0" dirty="0" smtClean="0"/>
                        <a:t>15 Laptop Docking </a:t>
                      </a:r>
                      <a:r>
                        <a:rPr lang="en-US" sz="1600" b="0" baseline="0" dirty="0" err="1" smtClean="0"/>
                        <a:t>Stationen</a:t>
                      </a:r>
                      <a:r>
                        <a:rPr lang="en-US" sz="1600" b="0" baseline="0" dirty="0" smtClean="0"/>
                        <a:t>. </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1"/>
                  </a:ext>
                </a:extLst>
              </a:tr>
              <a:tr h="137156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 / </a:t>
                      </a:r>
                      <a:r>
                        <a:rPr lang="en-US" sz="2000" b="1" dirty="0" err="1" smtClean="0"/>
                        <a:t>Flächen</a:t>
                      </a:r>
                      <a:r>
                        <a:rPr lang="en-US" sz="2000" b="1" dirty="0" smtClean="0"/>
                        <a:t> </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Leseraum</a:t>
                      </a:r>
                      <a:endParaRPr lang="en-US" sz="1600" b="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Offener</a:t>
                      </a:r>
                      <a:r>
                        <a:rPr lang="en-US" sz="1600" b="0" baseline="0" dirty="0" smtClean="0"/>
                        <a:t> </a:t>
                      </a:r>
                      <a:r>
                        <a:rPr lang="en-US" sz="1600" b="0" baseline="0" dirty="0" err="1" smtClean="0"/>
                        <a:t>Lernbereich</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Servicepunkt</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Kabinen</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2"/>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150 m²</a:t>
                      </a:r>
                      <a:endParaRPr lang="en-US" sz="1600" b="0"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3"/>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baseline="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100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4"/>
                  </a:ext>
                </a:extLst>
              </a:tr>
              <a:tr h="640055">
                <a:tc>
                  <a:txBody>
                    <a:bodyPr/>
                    <a:lstStyle/>
                    <a:p>
                      <a:pPr marL="0" marR="0" lvl="0" indent="0" algn="l" defTabSz="1462088" rtl="0" eaLnBrk="1" fontAlgn="base" latinLnBrk="0" hangingPunct="1">
                        <a:lnSpc>
                          <a:spcPct val="100000"/>
                        </a:lnSpc>
                        <a:spcBef>
                          <a:spcPct val="0"/>
                        </a:spcBef>
                        <a:spcAft>
                          <a:spcPct val="0"/>
                        </a:spcAft>
                        <a:buClrTx/>
                        <a:buSzTx/>
                        <a:buFontTx/>
                        <a:buNone/>
                        <a:tabLst/>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a:solidFill>
                      <a:srgbClr val="E3E3E3"/>
                    </a:solidFill>
                  </a:tcPr>
                </a:tc>
                <a:extLst>
                  <a:ext uri="{0D108BD9-81ED-4DB2-BD59-A6C34878D82A}">
                    <a16:rowId xmlns:a16="http://schemas.microsoft.com/office/drawing/2014/main" val="10005"/>
                  </a:ext>
                </a:extLst>
              </a:tr>
            </a:tbl>
          </a:graphicData>
        </a:graphic>
      </p:graphicFrame>
      <p:sp>
        <p:nvSpPr>
          <p:cNvPr id="2664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664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5" name="Group 10"/>
          <p:cNvGrpSpPr>
            <a:grpSpLocks/>
          </p:cNvGrpSpPr>
          <p:nvPr/>
        </p:nvGrpSpPr>
        <p:grpSpPr bwMode="auto">
          <a:xfrm>
            <a:off x="863600" y="4814888"/>
            <a:ext cx="5929313" cy="4110037"/>
            <a:chOff x="228" y="2057"/>
            <a:chExt cx="2572" cy="1897"/>
          </a:xfrm>
        </p:grpSpPr>
        <p:pic>
          <p:nvPicPr>
            <p:cNvPr id="26649" name="Picture 16" descr="northwestern-infocommons"/>
            <p:cNvPicPr>
              <a:picLocks noChangeAspect="1" noChangeArrowheads="1"/>
            </p:cNvPicPr>
            <p:nvPr/>
          </p:nvPicPr>
          <p:blipFill>
            <a:blip r:embed="rId4">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17" descr="macquarie open meeting"/>
            <p:cNvPicPr>
              <a:picLocks noChangeAspect="1" noChangeArrowheads="1"/>
            </p:cNvPicPr>
            <p:nvPr/>
          </p:nvPicPr>
          <p:blipFill>
            <a:blip r:embed="rId5">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8" descr="stanford walleberg seminar room"/>
            <p:cNvPicPr>
              <a:picLocks noChangeAspect="1" noChangeArrowheads="1"/>
            </p:cNvPicPr>
            <p:nvPr/>
          </p:nvPicPr>
          <p:blipFill>
            <a:blip r:embed="rId6">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7"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Box 2"/>
          <p:cNvSpPr txBox="1">
            <a:spLocks noChangeArrowheads="1"/>
          </p:cNvSpPr>
          <p:nvPr/>
        </p:nvSpPr>
        <p:spPr bwMode="auto">
          <a:xfrm>
            <a:off x="3086100" y="9690100"/>
            <a:ext cx="1841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endParaRPr lang="de-DE" alt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der </a:t>
            </a:r>
            <a:r>
              <a:rPr lang="en-US" altLang="de-DE" sz="3200" b="1" i="1" dirty="0" err="1" smtClean="0">
                <a:solidFill>
                  <a:srgbClr val="FF0000"/>
                </a:solidFill>
                <a:latin typeface="Myriad Pro" pitchFamily="-84" charset="0"/>
              </a:rPr>
              <a:t>Nachbarschaft</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43923984"/>
              </p:ext>
            </p:extLst>
          </p:nvPr>
        </p:nvGraphicFramePr>
        <p:xfrm>
          <a:off x="7991475" y="1870075"/>
          <a:ext cx="6581775" cy="5818220"/>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645">
                <a:tc>
                  <a:txBody>
                    <a:bodyPr/>
                    <a:lstStyle/>
                    <a:p>
                      <a:r>
                        <a:rPr lang="en-US" sz="2000" b="1" dirty="0" smtClean="0"/>
                        <a:t>Service</a:t>
                      </a:r>
                      <a:r>
                        <a:rPr lang="en-US" sz="2000" b="1" baseline="0" dirty="0" smtClean="0"/>
                        <a:t> </a:t>
                      </a:r>
                      <a:r>
                        <a:rPr lang="en-US" sz="2000" b="1" baseline="0"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1" marB="45711">
                    <a:solidFill>
                      <a:srgbClr val="E3E3E3"/>
                    </a:solidFill>
                  </a:tcPr>
                </a:tc>
                <a:extLst>
                  <a:ext uri="{0D108BD9-81ED-4DB2-BD59-A6C34878D82A}">
                    <a16:rowId xmlns:a16="http://schemas.microsoft.com/office/drawing/2014/main" val="10000"/>
                  </a:ext>
                </a:extLst>
              </a:tr>
              <a:tr h="1859146">
                <a:tc>
                  <a:txBody>
                    <a:bodyPr/>
                    <a:lstStyle/>
                    <a:p>
                      <a:r>
                        <a:rPr lang="en-US" sz="2000" b="1" dirty="0" err="1" smtClean="0"/>
                        <a:t>Technik</a:t>
                      </a:r>
                      <a:endParaRPr lang="en-US" sz="2000" b="1" dirty="0" smtClean="0"/>
                    </a:p>
                    <a:p>
                      <a:pPr marL="342900" indent="-342900">
                        <a:buFont typeface="Arial"/>
                        <a:buChar char="•"/>
                      </a:pPr>
                      <a:r>
                        <a:rPr lang="en-US" sz="1600" b="0" dirty="0" err="1" smtClean="0"/>
                        <a:t>Technik</a:t>
                      </a:r>
                      <a:r>
                        <a:rPr lang="en-US" sz="1600" b="0" dirty="0" smtClean="0"/>
                        <a:t> </a:t>
                      </a:r>
                      <a:r>
                        <a:rPr lang="en-US" sz="1600" b="0" dirty="0" smtClean="0"/>
                        <a:t>1</a:t>
                      </a:r>
                      <a:endParaRPr lang="en-US" sz="1600" b="0" baseline="0" dirty="0" smtClean="0"/>
                    </a:p>
                    <a:p>
                      <a:pPr marL="342900" indent="-342900">
                        <a:buFont typeface="Arial"/>
                        <a:buChar char="•"/>
                      </a:pPr>
                      <a:r>
                        <a:rPr lang="en-US" sz="1600" b="0" dirty="0" err="1" smtClean="0"/>
                        <a:t>Technik</a:t>
                      </a:r>
                      <a:r>
                        <a:rPr lang="en-US" sz="1600" b="0" baseline="0" dirty="0" smtClean="0"/>
                        <a:t> </a:t>
                      </a:r>
                      <a:r>
                        <a:rPr lang="en-US" sz="1600" b="0" baseline="0" dirty="0" smtClean="0"/>
                        <a:t>2</a:t>
                      </a:r>
                    </a:p>
                    <a:p>
                      <a:pPr marL="342900" indent="-342900">
                        <a:buFont typeface="Arial"/>
                        <a:buChar char="•"/>
                      </a:pPr>
                      <a:r>
                        <a:rPr lang="en-US" sz="1600" b="0" smtClean="0"/>
                        <a:t>Technik</a:t>
                      </a:r>
                      <a:r>
                        <a:rPr lang="en-US" sz="1600" b="0" baseline="0" smtClean="0"/>
                        <a:t> </a:t>
                      </a:r>
                      <a:r>
                        <a:rPr lang="en-US" sz="1600" b="0" baseline="0" dirty="0" smtClean="0"/>
                        <a:t>3</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1"/>
                  </a:ext>
                </a:extLst>
              </a:tr>
              <a:tr h="137155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a:t>
                      </a:r>
                      <a:r>
                        <a:rPr lang="en-US" sz="2000" b="1" dirty="0" err="1" smtClean="0"/>
                        <a:t>Flächen</a:t>
                      </a:r>
                      <a:endParaRPr lang="en-US" sz="2000" b="1"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dirty="0" smtClean="0"/>
                        <a:t> 1</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2</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3</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4</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2"/>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3"/>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4"/>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20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5"/>
                  </a:ext>
                </a:extLst>
              </a:tr>
            </a:tbl>
          </a:graphicData>
        </a:graphic>
      </p:graphicFrame>
      <p:sp>
        <p:nvSpPr>
          <p:cNvPr id="28691"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2"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3" name="Group 10"/>
          <p:cNvGrpSpPr>
            <a:grpSpLocks/>
          </p:cNvGrpSpPr>
          <p:nvPr/>
        </p:nvGrpSpPr>
        <p:grpSpPr bwMode="auto">
          <a:xfrm>
            <a:off x="863600" y="4814888"/>
            <a:ext cx="5929313" cy="4110037"/>
            <a:chOff x="228" y="2057"/>
            <a:chExt cx="2572" cy="1897"/>
          </a:xfrm>
        </p:grpSpPr>
        <p:pic>
          <p:nvPicPr>
            <p:cNvPr id="28696"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7"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4"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5"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p:cNvSpPr txBox="1">
            <a:spLocks noChangeArrowheads="1"/>
          </p:cNvSpPr>
          <p:nvPr/>
        </p:nvSpPr>
        <p:spPr bwMode="auto">
          <a:xfrm>
            <a:off x="11061700" y="9445625"/>
            <a:ext cx="41449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Nachbarschaftstemplate</a:t>
            </a:r>
            <a:r>
              <a:rPr lang="en-US" altLang="de-DE" sz="1000" b="1" dirty="0" smtClean="0">
                <a:solidFill>
                  <a:srgbClr val="71706E"/>
                </a:solidFill>
                <a:latin typeface="Calibri" panose="020F0502020204030204" pitchFamily="34" charset="0"/>
                <a:cs typeface="Calibri" panose="020F0502020204030204" pitchFamily="34" charset="0"/>
              </a:rPr>
              <a:t> | </a:t>
            </a:r>
            <a:r>
              <a:rPr lang="en-US" altLang="de-DE" sz="10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Dr. Katharina Zinke (</a:t>
            </a:r>
            <a:r>
              <a:rPr lang="en-US" altLang="de-DE" sz="1000" b="1" dirty="0" err="1" smtClean="0">
                <a:solidFill>
                  <a:srgbClr val="71706E"/>
                </a:solidFill>
                <a:latin typeface="Calibri" panose="020F0502020204030204" pitchFamily="34" charset="0"/>
                <a:cs typeface="Calibri" panose="020F0502020204030204" pitchFamily="34" charset="0"/>
              </a:rPr>
              <a:t>Unibibliothek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r>
              <a:rPr lang="en-US" altLang="de-DE" sz="1000" b="1" dirty="0" smtClean="0">
                <a:solidFill>
                  <a:srgbClr val="71706E"/>
                </a:solidFill>
                <a:latin typeface="Calibri" panose="020F0502020204030204" pitchFamily="34" charset="0"/>
                <a:cs typeface="Calibri" panose="020F0502020204030204" pitchFamily="34" charset="0"/>
              </a:rPr>
              <a:t>)</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Benutzerdefiniert</PresentationFormat>
  <Paragraphs>44</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MS PGothic</vt:lpstr>
      <vt:lpstr>MS PGothic</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report for formatting</dc:title>
  <dc:creator>Elliot Felix</dc:creator>
  <cp:lastModifiedBy>Katharina Zinke</cp:lastModifiedBy>
  <cp:revision>133</cp:revision>
  <dcterms:created xsi:type="dcterms:W3CDTF">2012-01-10T15:15:16Z</dcterms:created>
  <dcterms:modified xsi:type="dcterms:W3CDTF">2022-02-09T11:01:30Z</dcterms:modified>
</cp:coreProperties>
</file>