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Slab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-regular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8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0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b06aad1c1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b06aad1c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b06aad1c1_1_7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b06aad1c1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b033d497f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b033d497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b0842530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b084253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b06aad1c1_1_8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b06aad1c1_1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c0eb82d48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c0eb82d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0eb82d48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0eb82d4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c0eb82d48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c0eb82d4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b06aad1c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b06aad1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b06aad1c1_1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b06aad1c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b033d497f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b033d49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b06aad1c1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b06aad1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b06aad1c1_1_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b06aad1c1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b06aad1c1_1_8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b06aad1c1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b06aad1c1_1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b06aad1c1_1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c0eb82d48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c0eb82d4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0eb82d48_0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0eb82d4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c0eb82d48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c0eb82d4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b06aad1c1_1_8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b06aad1c1_1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af80387d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af80387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bb06aad1c1_1_8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bb06aad1c1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06aad1c1_1_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06aad1c1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bb06aad1c1_1_8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bb06aad1c1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b06aad1c1_1_8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bb06aad1c1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af80387d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af80387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baf80387df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baf80387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bb06aad1c1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bb06aad1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b0842530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b084253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bb06aad1c1_1_9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bb06aad1c1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06aad1c1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06aad1c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0eb82d4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c0eb82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0eb82d48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0eb82d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0eb82d48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0eb82d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0eb82d48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0eb82d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b06aad1c1_1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b06aad1c1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plpiBcEnRPZz1Kh4gUhZlBAp54DTCEgO/view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.jpg"/><Relationship Id="rId5" Type="http://schemas.openxmlformats.org/officeDocument/2006/relationships/hyperlink" Target="http://drive.google.com/file/d/1R6wo4K68H2KM4YevXe9PEPqahoG53-OW/view" TargetMode="External"/><Relationship Id="rId6" Type="http://schemas.openxmlformats.org/officeDocument/2006/relationships/hyperlink" Target="http://drive.google.com/file/d/14YGHQtiZmVkxSuD64_cmWcA6sVy22QjV/view" TargetMode="External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11" Type="http://schemas.openxmlformats.org/officeDocument/2006/relationships/image" Target="../media/image23.png"/><Relationship Id="rId22" Type="http://schemas.openxmlformats.org/officeDocument/2006/relationships/image" Target="../media/image29.png"/><Relationship Id="rId10" Type="http://schemas.openxmlformats.org/officeDocument/2006/relationships/image" Target="../media/image19.png"/><Relationship Id="rId21" Type="http://schemas.openxmlformats.org/officeDocument/2006/relationships/image" Target="../media/image33.png"/><Relationship Id="rId13" Type="http://schemas.openxmlformats.org/officeDocument/2006/relationships/image" Target="../media/image24.png"/><Relationship Id="rId24" Type="http://schemas.openxmlformats.org/officeDocument/2006/relationships/image" Target="../media/image36.png"/><Relationship Id="rId12" Type="http://schemas.openxmlformats.org/officeDocument/2006/relationships/image" Target="../media/image20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1.png"/><Relationship Id="rId5" Type="http://schemas.openxmlformats.org/officeDocument/2006/relationships/image" Target="../media/image12.png"/><Relationship Id="rId19" Type="http://schemas.openxmlformats.org/officeDocument/2006/relationships/image" Target="../media/image25.png"/><Relationship Id="rId6" Type="http://schemas.openxmlformats.org/officeDocument/2006/relationships/image" Target="../media/image18.png"/><Relationship Id="rId18" Type="http://schemas.openxmlformats.org/officeDocument/2006/relationships/image" Target="../media/image32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43.png"/><Relationship Id="rId8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10.jpg"/><Relationship Id="rId7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10.jpg"/><Relationship Id="rId7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76850" y="1555800"/>
            <a:ext cx="644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frog calls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1893425" y="3061175"/>
            <a:ext cx="512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infer the specie of a frog just from its call ?</a:t>
            </a:r>
            <a:endParaRPr sz="17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31250" y="3507569"/>
            <a:ext cx="1503625" cy="15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20475" y="155350"/>
            <a:ext cx="1263225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01350" y="2609923"/>
            <a:ext cx="945700" cy="9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4830075" y="404075"/>
            <a:ext cx="36633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MFCCs obtained ?</a:t>
            </a:r>
            <a:endParaRPr/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461275" y="3081625"/>
            <a:ext cx="34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What does this mean ? </a:t>
            </a:r>
            <a:br>
              <a:rPr b="1" lang="en" sz="1600"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How much information is retained from the original audio ?</a:t>
            </a:r>
            <a:endParaRPr b="1"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9" name="Google Shape;279;p21"/>
          <p:cNvSpPr txBox="1"/>
          <p:nvPr>
            <p:ph type="title"/>
          </p:nvPr>
        </p:nvSpPr>
        <p:spPr>
          <a:xfrm>
            <a:off x="995425" y="404075"/>
            <a:ext cx="24315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MFCCs ?</a:t>
            </a:r>
            <a:endParaRPr/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461275" y="1175338"/>
            <a:ext cx="34998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MFCCs stands for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Mel-Frequency Cepstral Coefficients</a:t>
            </a:r>
            <a:b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are c</a:t>
            </a:r>
            <a:r>
              <a:rPr lang="en" sz="1600"/>
              <a:t>ommonly used in sound classification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  <p:cxnSp>
        <p:nvCxnSpPr>
          <p:cNvPr id="281" name="Google Shape;281;p21"/>
          <p:cNvCxnSpPr/>
          <p:nvPr/>
        </p:nvCxnSpPr>
        <p:spPr>
          <a:xfrm flipH="1">
            <a:off x="4180325" y="319350"/>
            <a:ext cx="8400" cy="450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4537425" y="886177"/>
            <a:ext cx="42486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1.</a:t>
            </a:r>
            <a:r>
              <a:rPr lang="en" sz="1600">
                <a:solidFill>
                  <a:schemeClr val="accent1"/>
                </a:solidFill>
              </a:rPr>
              <a:t> </a:t>
            </a:r>
            <a:r>
              <a:rPr lang="en" sz="1600"/>
              <a:t>Decompose the signal into components with Fourier Transform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2.</a:t>
            </a:r>
            <a:r>
              <a:rPr lang="en" sz="1600">
                <a:solidFill>
                  <a:schemeClr val="accent1"/>
                </a:solidFill>
              </a:rPr>
              <a:t> </a:t>
            </a:r>
            <a:r>
              <a:rPr lang="en" sz="1600"/>
              <a:t>Project the powers of the  components onto the mel scale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3.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r>
              <a:rPr lang="en" sz="1600"/>
              <a:t>Take the logs of the powers at each of the mel frequencies.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4. </a:t>
            </a:r>
            <a:r>
              <a:rPr lang="en" sz="1600">
                <a:solidFill>
                  <a:srgbClr val="202122"/>
                </a:solidFill>
              </a:rPr>
              <a:t>Take the discrete cosine transform of the list of mel log powers, as if it were a signal.</a:t>
            </a:r>
            <a:br>
              <a:rPr lang="en" sz="1600">
                <a:solidFill>
                  <a:srgbClr val="202122"/>
                </a:solidFill>
              </a:rPr>
            </a:br>
            <a:endParaRPr sz="16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5. </a:t>
            </a:r>
            <a:r>
              <a:rPr lang="en" sz="1600">
                <a:solidFill>
                  <a:srgbClr val="202122"/>
                </a:solidFill>
              </a:rPr>
              <a:t>The MFCCs are the amplitudes of the resulting spectrum.</a:t>
            </a:r>
            <a:endParaRPr sz="16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3356250" y="404075"/>
            <a:ext cx="24315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MFCCs ?</a:t>
            </a:r>
            <a:endParaRPr/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527700" y="1186350"/>
            <a:ext cx="8088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MFCCs are very common because they represent </a:t>
            </a:r>
            <a:r>
              <a:rPr b="1" lang="en" sz="1600"/>
              <a:t>tone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aspect of sound is very useful to interpret speech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idx="2" type="body"/>
          </p:nvPr>
        </p:nvSpPr>
        <p:spPr>
          <a:xfrm>
            <a:off x="253725" y="914800"/>
            <a:ext cx="85908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We converted the MFCCs into an </a:t>
            </a:r>
            <a:r>
              <a:rPr b="1" lang="en" sz="1700"/>
              <a:t>audio signal</a:t>
            </a:r>
            <a:endParaRPr b="1"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Each sound represents a </a:t>
            </a:r>
            <a:r>
              <a:rPr b="1" lang="en" sz="1700"/>
              <a:t>syllab</a:t>
            </a:r>
            <a:r>
              <a:rPr lang="en" sz="1700"/>
              <a:t>, </a:t>
            </a:r>
            <a:r>
              <a:rPr lang="en" sz="1700"/>
              <a:t>a</a:t>
            </a:r>
            <a:r>
              <a:rPr lang="en" sz="1700"/>
              <a:t> component of a frog call:</a:t>
            </a:r>
            <a:endParaRPr sz="1700"/>
          </a:p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85372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3"/>
          <p:cNvSpPr txBox="1"/>
          <p:nvPr>
            <p:ph type="title"/>
          </p:nvPr>
        </p:nvSpPr>
        <p:spPr>
          <a:xfrm>
            <a:off x="645425" y="266925"/>
            <a:ext cx="56388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of the information is retained ?</a:t>
            </a:r>
            <a:endParaRPr sz="1300"/>
          </a:p>
        </p:txBody>
      </p:sp>
      <p:pic>
        <p:nvPicPr>
          <p:cNvPr id="297" name="Google Shape;297;p23" title="Signal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038" y="19432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3837800" y="1971725"/>
            <a:ext cx="1979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AdenomeraAndre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Google Shape;299;p23" title="Signal2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25" y="19432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721750" y="1971725"/>
            <a:ext cx="23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Adenomera Hylaedactylus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1" name="Google Shape;301;p23" title="Signal3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713" y="19432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6744725" y="1964075"/>
            <a:ext cx="22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HypsiboasCordobae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728" y="2541000"/>
            <a:ext cx="2657772" cy="16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1050" y="2541000"/>
            <a:ext cx="2536161" cy="16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7725" y="2541000"/>
            <a:ext cx="2619374" cy="16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108525" y="4397775"/>
            <a:ext cx="88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A lot of characteristics of the signal are lost in the process. Do we have enough  to classify species ?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85372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663" y="4337952"/>
            <a:ext cx="981225" cy="69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678" y="4335555"/>
            <a:ext cx="981225" cy="6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694" y="4335555"/>
            <a:ext cx="981225" cy="6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8747" y="4332375"/>
            <a:ext cx="990188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0793" y="4337905"/>
            <a:ext cx="990195" cy="69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2834" y="4335125"/>
            <a:ext cx="990200" cy="69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775" y="4335125"/>
            <a:ext cx="1067300" cy="75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48588" y="3475775"/>
            <a:ext cx="1067300" cy="75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4306" y="3473367"/>
            <a:ext cx="1067300" cy="75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91456" y="3473356"/>
            <a:ext cx="1075868" cy="7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67175" y="3473367"/>
            <a:ext cx="1067300" cy="75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19994" y="3500510"/>
            <a:ext cx="990200" cy="69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95717" y="3473369"/>
            <a:ext cx="1067295" cy="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5313" y="1758060"/>
            <a:ext cx="1075875" cy="74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7767" y="3474525"/>
            <a:ext cx="1130968" cy="7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740013" y="2663905"/>
            <a:ext cx="1075875" cy="7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551240" y="2659538"/>
            <a:ext cx="1067294" cy="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362462" y="2684912"/>
            <a:ext cx="1067300" cy="75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165108" y="2684887"/>
            <a:ext cx="1075875" cy="75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912655" y="2677144"/>
            <a:ext cx="1130975" cy="79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60202" y="2678319"/>
            <a:ext cx="1130975" cy="79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07767" y="2662500"/>
            <a:ext cx="1130956" cy="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4"/>
          <p:cNvSpPr txBox="1"/>
          <p:nvPr/>
        </p:nvSpPr>
        <p:spPr>
          <a:xfrm>
            <a:off x="450150" y="1061463"/>
            <a:ext cx="630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MFCC 1 has been removed because it was too homogeneous.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645425" y="266925"/>
            <a:ext cx="56388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of the information is retained ?</a:t>
            </a:r>
            <a:endParaRPr sz="1300"/>
          </a:p>
        </p:txBody>
      </p:sp>
      <p:cxnSp>
        <p:nvCxnSpPr>
          <p:cNvPr id="336" name="Google Shape;336;p24"/>
          <p:cNvCxnSpPr/>
          <p:nvPr/>
        </p:nvCxnSpPr>
        <p:spPr>
          <a:xfrm flipH="1">
            <a:off x="1532375" y="1446075"/>
            <a:ext cx="121500" cy="3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774200" y="1013313"/>
            <a:ext cx="37641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Presentation of the dataset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 Overview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 What are MFCCs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1.3. Characteristics of the dataset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1.4. Normalisation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Classification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2.1. The state-of-the-art algorithms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2.2. How do they work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2.3. Using Linnaeus taxonomy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Google Shape;343;p25"/>
          <p:cNvSpPr txBox="1"/>
          <p:nvPr>
            <p:ph idx="4294967295" type="ctrTitle"/>
          </p:nvPr>
        </p:nvSpPr>
        <p:spPr>
          <a:xfrm>
            <a:off x="0" y="2063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Summary</a:t>
            </a:r>
            <a:endParaRPr b="1" sz="4000"/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16250" y="1284388"/>
            <a:ext cx="2688125" cy="2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6"/>
          <p:cNvSpPr txBox="1"/>
          <p:nvPr>
            <p:ph idx="4294967295" type="ctrTitle"/>
          </p:nvPr>
        </p:nvSpPr>
        <p:spPr>
          <a:xfrm>
            <a:off x="0" y="147200"/>
            <a:ext cx="9144000" cy="5631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Three state-of-the-art algorithms</a:t>
            </a:r>
            <a:endParaRPr b="1" sz="3000"/>
          </a:p>
        </p:txBody>
      </p:sp>
      <p:cxnSp>
        <p:nvCxnSpPr>
          <p:cNvPr id="351" name="Google Shape;351;p26"/>
          <p:cNvCxnSpPr/>
          <p:nvPr/>
        </p:nvCxnSpPr>
        <p:spPr>
          <a:xfrm flipH="1">
            <a:off x="3019425" y="873100"/>
            <a:ext cx="2100" cy="40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6"/>
          <p:cNvSpPr txBox="1"/>
          <p:nvPr>
            <p:ph idx="4294967295" type="title"/>
          </p:nvPr>
        </p:nvSpPr>
        <p:spPr>
          <a:xfrm>
            <a:off x="560813" y="873100"/>
            <a:ext cx="20166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353" name="Google Shape;353;p26"/>
          <p:cNvSpPr txBox="1"/>
          <p:nvPr>
            <p:ph idx="4294967295" type="body"/>
          </p:nvPr>
        </p:nvSpPr>
        <p:spPr>
          <a:xfrm>
            <a:off x="265350" y="1333150"/>
            <a:ext cx="2517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Really fast to set up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Versatile 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Rarely over-fitting.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RF is very effective performance wise.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4" name="Google Shape;354;p26"/>
          <p:cNvSpPr txBox="1"/>
          <p:nvPr/>
        </p:nvSpPr>
        <p:spPr>
          <a:xfrm>
            <a:off x="135413" y="4130800"/>
            <a:ext cx="28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Fast, simple and flexible tool to develop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7"/>
          <p:cNvSpPr txBox="1"/>
          <p:nvPr>
            <p:ph idx="4294967295" type="ctrTitle"/>
          </p:nvPr>
        </p:nvSpPr>
        <p:spPr>
          <a:xfrm>
            <a:off x="0" y="147200"/>
            <a:ext cx="9144000" cy="5631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Three state-of-the-art algorithms</a:t>
            </a:r>
            <a:endParaRPr b="1" sz="3000"/>
          </a:p>
        </p:txBody>
      </p:sp>
      <p:sp>
        <p:nvSpPr>
          <p:cNvPr id="361" name="Google Shape;361;p27"/>
          <p:cNvSpPr txBox="1"/>
          <p:nvPr>
            <p:ph idx="4294967295" type="title"/>
          </p:nvPr>
        </p:nvSpPr>
        <p:spPr>
          <a:xfrm>
            <a:off x="3111900" y="881950"/>
            <a:ext cx="28674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Support Vector Machine</a:t>
            </a:r>
            <a:endParaRPr sz="1800"/>
          </a:p>
        </p:txBody>
      </p:sp>
      <p:sp>
        <p:nvSpPr>
          <p:cNvPr id="362" name="Google Shape;362;p27"/>
          <p:cNvSpPr txBox="1"/>
          <p:nvPr>
            <p:ph idx="4294967295" type="body"/>
          </p:nvPr>
        </p:nvSpPr>
        <p:spPr>
          <a:xfrm>
            <a:off x="3216450" y="1308250"/>
            <a:ext cx="26583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Often used with MFCCs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Rarely over-fitting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More effective in high dimensional spaces.</a:t>
            </a:r>
            <a:br>
              <a:rPr lang="en" sz="1600">
                <a:solidFill>
                  <a:srgbClr val="398BA2"/>
                </a:solidFill>
              </a:rPr>
            </a:br>
            <a:endParaRPr sz="10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8BA2"/>
                </a:solidFill>
              </a:rPr>
              <a:t>	</a:t>
            </a:r>
            <a:r>
              <a:rPr b="1" lang="en" sz="1600">
                <a:solidFill>
                  <a:srgbClr val="398BA2"/>
                </a:solidFill>
              </a:rPr>
              <a:t>Drawbacks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Not suitable for large datasets</a:t>
            </a:r>
            <a:endParaRPr sz="1600">
              <a:solidFill>
                <a:srgbClr val="398BA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8BA2"/>
              </a:solidFill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3111900" y="4130800"/>
            <a:ext cx="28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Particularly suited for sound applications</a:t>
            </a:r>
            <a:endParaRPr sz="1600">
              <a:solidFill>
                <a:srgbClr val="0091EA"/>
              </a:solidFill>
            </a:endParaRPr>
          </a:p>
        </p:txBody>
      </p:sp>
      <p:cxnSp>
        <p:nvCxnSpPr>
          <p:cNvPr id="364" name="Google Shape;364;p27"/>
          <p:cNvCxnSpPr/>
          <p:nvPr/>
        </p:nvCxnSpPr>
        <p:spPr>
          <a:xfrm flipH="1">
            <a:off x="3019425" y="873100"/>
            <a:ext cx="2100" cy="40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7"/>
          <p:cNvCxnSpPr/>
          <p:nvPr/>
        </p:nvCxnSpPr>
        <p:spPr>
          <a:xfrm flipH="1">
            <a:off x="6013775" y="881950"/>
            <a:ext cx="2100" cy="40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7"/>
          <p:cNvSpPr txBox="1"/>
          <p:nvPr>
            <p:ph idx="4294967295" type="title"/>
          </p:nvPr>
        </p:nvSpPr>
        <p:spPr>
          <a:xfrm>
            <a:off x="560813" y="873100"/>
            <a:ext cx="20166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367" name="Google Shape;367;p27"/>
          <p:cNvSpPr txBox="1"/>
          <p:nvPr>
            <p:ph idx="4294967295" type="body"/>
          </p:nvPr>
        </p:nvSpPr>
        <p:spPr>
          <a:xfrm>
            <a:off x="265350" y="1333150"/>
            <a:ext cx="2517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Really fast to set up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Versatile 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Rarely over-fitting.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RF is very effective performance wise.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8" name="Google Shape;368;p27"/>
          <p:cNvSpPr txBox="1"/>
          <p:nvPr/>
        </p:nvSpPr>
        <p:spPr>
          <a:xfrm>
            <a:off x="135413" y="4130800"/>
            <a:ext cx="28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Fast, simple and flexible tool to develop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28"/>
          <p:cNvSpPr txBox="1"/>
          <p:nvPr>
            <p:ph idx="4294967295" type="ctrTitle"/>
          </p:nvPr>
        </p:nvSpPr>
        <p:spPr>
          <a:xfrm>
            <a:off x="0" y="147200"/>
            <a:ext cx="9144000" cy="5631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Three state-of-the-art algorithms</a:t>
            </a:r>
            <a:endParaRPr b="1" sz="3000"/>
          </a:p>
        </p:txBody>
      </p:sp>
      <p:sp>
        <p:nvSpPr>
          <p:cNvPr id="375" name="Google Shape;375;p28"/>
          <p:cNvSpPr txBox="1"/>
          <p:nvPr>
            <p:ph idx="4294967295" type="title"/>
          </p:nvPr>
        </p:nvSpPr>
        <p:spPr>
          <a:xfrm>
            <a:off x="3111900" y="881950"/>
            <a:ext cx="28674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Support Vector Machine</a:t>
            </a:r>
            <a:endParaRPr sz="1800"/>
          </a:p>
        </p:txBody>
      </p:sp>
      <p:sp>
        <p:nvSpPr>
          <p:cNvPr id="376" name="Google Shape;376;p28"/>
          <p:cNvSpPr txBox="1"/>
          <p:nvPr>
            <p:ph idx="4294967295" type="title"/>
          </p:nvPr>
        </p:nvSpPr>
        <p:spPr>
          <a:xfrm>
            <a:off x="6978849" y="881950"/>
            <a:ext cx="9918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K-NN</a:t>
            </a:r>
            <a:endParaRPr sz="1800"/>
          </a:p>
        </p:txBody>
      </p:sp>
      <p:sp>
        <p:nvSpPr>
          <p:cNvPr id="377" name="Google Shape;377;p28"/>
          <p:cNvSpPr txBox="1"/>
          <p:nvPr>
            <p:ph idx="4294967295" type="body"/>
          </p:nvPr>
        </p:nvSpPr>
        <p:spPr>
          <a:xfrm>
            <a:off x="3216450" y="1308250"/>
            <a:ext cx="26583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Often used with MFCCs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Rarely over-fitting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More effective in high dimensional spaces.</a:t>
            </a:r>
            <a:br>
              <a:rPr lang="en" sz="1600">
                <a:solidFill>
                  <a:srgbClr val="398BA2"/>
                </a:solidFill>
              </a:rPr>
            </a:br>
            <a:endParaRPr sz="10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8BA2"/>
                </a:solidFill>
              </a:rPr>
              <a:t>	</a:t>
            </a:r>
            <a:r>
              <a:rPr b="1" lang="en" sz="1600">
                <a:solidFill>
                  <a:srgbClr val="398BA2"/>
                </a:solidFill>
              </a:rPr>
              <a:t>Drawbacks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Not suitable for large datasets</a:t>
            </a:r>
            <a:endParaRPr sz="1600">
              <a:solidFill>
                <a:srgbClr val="398BA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8BA2"/>
              </a:solidFill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3111900" y="4130800"/>
            <a:ext cx="28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Particularly suited for sound applications</a:t>
            </a:r>
            <a:endParaRPr sz="1600">
              <a:solidFill>
                <a:srgbClr val="0091EA"/>
              </a:solidFill>
            </a:endParaRPr>
          </a:p>
        </p:txBody>
      </p:sp>
      <p:sp>
        <p:nvSpPr>
          <p:cNvPr id="379" name="Google Shape;379;p28"/>
          <p:cNvSpPr txBox="1"/>
          <p:nvPr>
            <p:ph idx="4294967295" type="body"/>
          </p:nvPr>
        </p:nvSpPr>
        <p:spPr>
          <a:xfrm>
            <a:off x="6060300" y="1308250"/>
            <a:ext cx="29451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It has no assumptions to be used.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Very easy to implement for multi-class problem.</a:t>
            </a:r>
            <a:br>
              <a:rPr lang="en" sz="1600">
                <a:solidFill>
                  <a:srgbClr val="398BA2"/>
                </a:solidFill>
              </a:rPr>
            </a:br>
            <a:endParaRPr sz="10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8BA2"/>
                </a:solidFill>
              </a:rPr>
              <a:t>	</a:t>
            </a:r>
            <a:r>
              <a:rPr b="1" lang="en" sz="1600">
                <a:solidFill>
                  <a:srgbClr val="398BA2"/>
                </a:solidFill>
              </a:rPr>
              <a:t>Drawbacks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Not suitable in high dimensional spaces.</a:t>
            </a:r>
            <a:endParaRPr b="1" sz="1600">
              <a:solidFill>
                <a:srgbClr val="398BA2"/>
              </a:solidFill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6223650" y="4253800"/>
            <a:ext cx="261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It has no training period</a:t>
            </a:r>
            <a:endParaRPr b="1" sz="16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81" name="Google Shape;381;p28"/>
          <p:cNvCxnSpPr/>
          <p:nvPr/>
        </p:nvCxnSpPr>
        <p:spPr>
          <a:xfrm flipH="1">
            <a:off x="3019425" y="873100"/>
            <a:ext cx="2100" cy="40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8"/>
          <p:cNvCxnSpPr/>
          <p:nvPr/>
        </p:nvCxnSpPr>
        <p:spPr>
          <a:xfrm flipH="1">
            <a:off x="6013775" y="881950"/>
            <a:ext cx="2100" cy="40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8"/>
          <p:cNvSpPr txBox="1"/>
          <p:nvPr>
            <p:ph idx="4294967295" type="title"/>
          </p:nvPr>
        </p:nvSpPr>
        <p:spPr>
          <a:xfrm>
            <a:off x="560813" y="873100"/>
            <a:ext cx="20166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384" name="Google Shape;384;p28"/>
          <p:cNvSpPr txBox="1"/>
          <p:nvPr>
            <p:ph idx="4294967295" type="body"/>
          </p:nvPr>
        </p:nvSpPr>
        <p:spPr>
          <a:xfrm>
            <a:off x="265350" y="1333150"/>
            <a:ext cx="2517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8BA2"/>
                </a:solidFill>
              </a:rPr>
              <a:t>Advantages</a:t>
            </a:r>
            <a:endParaRPr b="1" sz="16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Really fast to set up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Versatile 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Rarely over-fitting.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600"/>
              <a:buChar char="●"/>
            </a:pPr>
            <a:r>
              <a:rPr lang="en" sz="1600">
                <a:solidFill>
                  <a:srgbClr val="398BA2"/>
                </a:solidFill>
              </a:rPr>
              <a:t>RF is very effective performance wise.</a:t>
            </a:r>
            <a:br>
              <a:rPr lang="en" sz="1600">
                <a:solidFill>
                  <a:srgbClr val="398BA2"/>
                </a:solidFill>
              </a:rPr>
            </a:br>
            <a:endParaRPr sz="500">
              <a:solidFill>
                <a:srgbClr val="398BA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5" name="Google Shape;385;p28"/>
          <p:cNvSpPr txBox="1"/>
          <p:nvPr/>
        </p:nvSpPr>
        <p:spPr>
          <a:xfrm>
            <a:off x="135413" y="4130800"/>
            <a:ext cx="28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Fast, simple and flexible tool to develop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29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Random Forest</a:t>
            </a:r>
            <a:endParaRPr b="1" sz="2400"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12" y="2065773"/>
            <a:ext cx="3628226" cy="18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 txBox="1"/>
          <p:nvPr/>
        </p:nvSpPr>
        <p:spPr>
          <a:xfrm>
            <a:off x="551825" y="1084300"/>
            <a:ext cx="4509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Slab"/>
              <a:buChar char="●"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Step 1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Create a bootstrap dataset: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4" name="Google Shape;394;p29"/>
          <p:cNvCxnSpPr/>
          <p:nvPr/>
        </p:nvCxnSpPr>
        <p:spPr>
          <a:xfrm flipH="1" rot="10800000">
            <a:off x="4379775" y="3030075"/>
            <a:ext cx="413100" cy="60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5" name="Google Shape;3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921" y="2065775"/>
            <a:ext cx="3662066" cy="18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72750" y="928300"/>
            <a:ext cx="7055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Slab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Step 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Create decision trees from subsets of the dimensions of the dataset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375" y="1427650"/>
            <a:ext cx="5895250" cy="24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2221850" y="4340675"/>
            <a:ext cx="5597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Step 3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: Given a new sample, we take the label predicted by the 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majority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of the trees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4" name="Google Shape;404;p30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Random Forest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774200" y="1013313"/>
            <a:ext cx="37641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Presentation of the dataset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 Overview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 What are MFCCs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1.3. 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Characteristics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the dataset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1.4. Normalisation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Classification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2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.1. The state-of-the-art algorithms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2.2. How do they work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2.3. Using Linnaeus taxonomy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Results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3"/>
          <p:cNvSpPr txBox="1"/>
          <p:nvPr>
            <p:ph idx="4294967295" type="ctrTitle"/>
          </p:nvPr>
        </p:nvSpPr>
        <p:spPr>
          <a:xfrm>
            <a:off x="0" y="2063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Summary</a:t>
            </a:r>
            <a:endParaRPr b="1" sz="40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16250" y="1284388"/>
            <a:ext cx="2688125" cy="2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idx="1" type="body"/>
          </p:nvPr>
        </p:nvSpPr>
        <p:spPr>
          <a:xfrm>
            <a:off x="179975" y="1001000"/>
            <a:ext cx="73815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optimise the hyperplane that separate our datas by optimizing the margin between the individuals and the hyperplane.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37" y="2079225"/>
            <a:ext cx="4399126" cy="23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Support Vector Machine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179975" y="1001000"/>
            <a:ext cx="73815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datas are nearly linearly separable, the algorithm will make a trade-off between minimization of the margin and minimization of the classification errors.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37" y="2079225"/>
            <a:ext cx="4399126" cy="23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Support Vector Machine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179975" y="1001000"/>
            <a:ext cx="73815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datas are far from linearly separable, it will redefine the space of description in a space with more dimensions.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850" y="2097150"/>
            <a:ext cx="5046301" cy="2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Support Vector Machine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6349775" y="1391885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990150" y="1391885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631400" y="1391885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7951425" y="1391885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162677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Adenomera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6772199" y="2006576"/>
            <a:ext cx="7128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Ameerag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4523837" y="2006576"/>
            <a:ext cx="1031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Dendropsophus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3591213" y="2006576"/>
            <a:ext cx="7980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Hypsiboas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145917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2525189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Osteocephalus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8199247" y="2006576"/>
            <a:ext cx="6687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Rhinella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568984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Scinax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162675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85293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Hylaedactae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6014153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Ruber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680147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Trivittata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4160756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Minuta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1829797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Fuscus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8204700" y="2601144"/>
            <a:ext cx="7128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Granulos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2537608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Oopha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3245394" y="2601144"/>
            <a:ext cx="7980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Cordobae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4872279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Cinerascens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6" name="Google Shape;456;p34"/>
          <p:cNvCxnSpPr>
            <a:stCxn id="436" idx="2"/>
            <a:endCxn id="438" idx="0"/>
          </p:cNvCxnSpPr>
          <p:nvPr/>
        </p:nvCxnSpPr>
        <p:spPr>
          <a:xfrm flipH="1">
            <a:off x="650000" y="1792085"/>
            <a:ext cx="718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4"/>
          <p:cNvCxnSpPr>
            <a:stCxn id="434" idx="2"/>
            <a:endCxn id="439" idx="0"/>
          </p:cNvCxnSpPr>
          <p:nvPr/>
        </p:nvCxnSpPr>
        <p:spPr>
          <a:xfrm>
            <a:off x="7022075" y="1792085"/>
            <a:ext cx="106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>
            <a:stCxn id="435" idx="2"/>
            <a:endCxn id="443" idx="0"/>
          </p:cNvCxnSpPr>
          <p:nvPr/>
        </p:nvCxnSpPr>
        <p:spPr>
          <a:xfrm flipH="1">
            <a:off x="3012300" y="1792085"/>
            <a:ext cx="1398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35" idx="2"/>
            <a:endCxn id="440" idx="0"/>
          </p:cNvCxnSpPr>
          <p:nvPr/>
        </p:nvCxnSpPr>
        <p:spPr>
          <a:xfrm>
            <a:off x="4410900" y="1792085"/>
            <a:ext cx="628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>
            <a:stCxn id="435" idx="2"/>
            <a:endCxn id="441" idx="0"/>
          </p:cNvCxnSpPr>
          <p:nvPr/>
        </p:nvCxnSpPr>
        <p:spPr>
          <a:xfrm flipH="1">
            <a:off x="3990300" y="1792085"/>
            <a:ext cx="420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>
            <a:stCxn id="436" idx="2"/>
            <a:endCxn id="442" idx="0"/>
          </p:cNvCxnSpPr>
          <p:nvPr/>
        </p:nvCxnSpPr>
        <p:spPr>
          <a:xfrm>
            <a:off x="1368200" y="1792085"/>
            <a:ext cx="578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4"/>
          <p:cNvCxnSpPr>
            <a:stCxn id="437" idx="2"/>
            <a:endCxn id="444" idx="0"/>
          </p:cNvCxnSpPr>
          <p:nvPr/>
        </p:nvCxnSpPr>
        <p:spPr>
          <a:xfrm>
            <a:off x="8466375" y="1792085"/>
            <a:ext cx="67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4"/>
          <p:cNvCxnSpPr>
            <a:stCxn id="435" idx="2"/>
            <a:endCxn id="445" idx="0"/>
          </p:cNvCxnSpPr>
          <p:nvPr/>
        </p:nvCxnSpPr>
        <p:spPr>
          <a:xfrm>
            <a:off x="4410900" y="1792085"/>
            <a:ext cx="1766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4"/>
          <p:cNvCxnSpPr>
            <a:stCxn id="438" idx="2"/>
            <a:endCxn id="446" idx="0"/>
          </p:cNvCxnSpPr>
          <p:nvPr/>
        </p:nvCxnSpPr>
        <p:spPr>
          <a:xfrm flipH="1">
            <a:off x="436877" y="2345276"/>
            <a:ext cx="2130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4"/>
          <p:cNvCxnSpPr>
            <a:stCxn id="438" idx="2"/>
            <a:endCxn id="447" idx="0"/>
          </p:cNvCxnSpPr>
          <p:nvPr/>
        </p:nvCxnSpPr>
        <p:spPr>
          <a:xfrm>
            <a:off x="649877" y="2345276"/>
            <a:ext cx="6483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4"/>
          <p:cNvCxnSpPr>
            <a:stCxn id="445" idx="2"/>
            <a:endCxn id="448" idx="0"/>
          </p:cNvCxnSpPr>
          <p:nvPr/>
        </p:nvCxnSpPr>
        <p:spPr>
          <a:xfrm>
            <a:off x="6177045" y="2345276"/>
            <a:ext cx="111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4"/>
          <p:cNvCxnSpPr>
            <a:stCxn id="439" idx="2"/>
            <a:endCxn id="449" idx="0"/>
          </p:cNvCxnSpPr>
          <p:nvPr/>
        </p:nvCxnSpPr>
        <p:spPr>
          <a:xfrm>
            <a:off x="7128599" y="2345276"/>
            <a:ext cx="118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4"/>
          <p:cNvCxnSpPr>
            <a:stCxn id="441" idx="2"/>
            <a:endCxn id="450" idx="0"/>
          </p:cNvCxnSpPr>
          <p:nvPr/>
        </p:nvCxnSpPr>
        <p:spPr>
          <a:xfrm>
            <a:off x="3990213" y="2345276"/>
            <a:ext cx="4677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4"/>
          <p:cNvCxnSpPr>
            <a:stCxn id="441" idx="2"/>
            <a:endCxn id="455" idx="0"/>
          </p:cNvCxnSpPr>
          <p:nvPr/>
        </p:nvCxnSpPr>
        <p:spPr>
          <a:xfrm>
            <a:off x="3990213" y="2345276"/>
            <a:ext cx="1327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4"/>
          <p:cNvCxnSpPr>
            <a:stCxn id="441" idx="2"/>
            <a:endCxn id="454" idx="0"/>
          </p:cNvCxnSpPr>
          <p:nvPr/>
        </p:nvCxnSpPr>
        <p:spPr>
          <a:xfrm flipH="1">
            <a:off x="3644313" y="2345276"/>
            <a:ext cx="3459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4"/>
          <p:cNvCxnSpPr>
            <a:stCxn id="442" idx="2"/>
            <a:endCxn id="472" idx="4"/>
          </p:cNvCxnSpPr>
          <p:nvPr/>
        </p:nvCxnSpPr>
        <p:spPr>
          <a:xfrm>
            <a:off x="1946375" y="2345276"/>
            <a:ext cx="2067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4"/>
          <p:cNvCxnSpPr>
            <a:stCxn id="443" idx="2"/>
            <a:endCxn id="474" idx="4"/>
          </p:cNvCxnSpPr>
          <p:nvPr/>
        </p:nvCxnSpPr>
        <p:spPr>
          <a:xfrm flipH="1">
            <a:off x="2804489" y="2345276"/>
            <a:ext cx="2079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4"/>
          <p:cNvCxnSpPr>
            <a:stCxn id="444" idx="2"/>
            <a:endCxn id="452" idx="0"/>
          </p:cNvCxnSpPr>
          <p:nvPr/>
        </p:nvCxnSpPr>
        <p:spPr>
          <a:xfrm>
            <a:off x="8533597" y="2345276"/>
            <a:ext cx="27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4"/>
          <p:cNvCxnSpPr>
            <a:stCxn id="477" idx="3"/>
            <a:endCxn id="436" idx="0"/>
          </p:cNvCxnSpPr>
          <p:nvPr/>
        </p:nvCxnSpPr>
        <p:spPr>
          <a:xfrm flipH="1">
            <a:off x="1368166" y="1062869"/>
            <a:ext cx="32196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4"/>
          <p:cNvCxnSpPr>
            <a:stCxn id="477" idx="4"/>
            <a:endCxn id="435" idx="0"/>
          </p:cNvCxnSpPr>
          <p:nvPr/>
        </p:nvCxnSpPr>
        <p:spPr>
          <a:xfrm flipH="1">
            <a:off x="4410825" y="1071217"/>
            <a:ext cx="200700" cy="3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4"/>
          <p:cNvCxnSpPr>
            <a:stCxn id="477" idx="5"/>
            <a:endCxn id="434" idx="0"/>
          </p:cNvCxnSpPr>
          <p:nvPr/>
        </p:nvCxnSpPr>
        <p:spPr>
          <a:xfrm>
            <a:off x="4635284" y="1062869"/>
            <a:ext cx="23868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4"/>
          <p:cNvCxnSpPr>
            <a:stCxn id="477" idx="5"/>
            <a:endCxn id="437" idx="0"/>
          </p:cNvCxnSpPr>
          <p:nvPr/>
        </p:nvCxnSpPr>
        <p:spPr>
          <a:xfrm>
            <a:off x="4635284" y="1062869"/>
            <a:ext cx="38310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4"/>
          <p:cNvSpPr txBox="1"/>
          <p:nvPr>
            <p:ph idx="1" type="body"/>
          </p:nvPr>
        </p:nvSpPr>
        <p:spPr>
          <a:xfrm>
            <a:off x="0" y="3189685"/>
            <a:ext cx="9144000" cy="3936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How does it work ?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Improvements using Linnaeus taxonomy</a:t>
            </a:r>
            <a:endParaRPr b="1" sz="2400"/>
          </a:p>
        </p:txBody>
      </p:sp>
      <p:sp>
        <p:nvSpPr>
          <p:cNvPr id="477" name="Google Shape;477;p34"/>
          <p:cNvSpPr/>
          <p:nvPr/>
        </p:nvSpPr>
        <p:spPr>
          <a:xfrm>
            <a:off x="4577925" y="1014217"/>
            <a:ext cx="67200" cy="5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35"/>
          <p:cNvSpPr txBox="1"/>
          <p:nvPr/>
        </p:nvSpPr>
        <p:spPr>
          <a:xfrm>
            <a:off x="6349775" y="1391885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3990150" y="1391885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631400" y="1391885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35"/>
          <p:cNvSpPr txBox="1"/>
          <p:nvPr/>
        </p:nvSpPr>
        <p:spPr>
          <a:xfrm>
            <a:off x="7951425" y="1391885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35"/>
          <p:cNvSpPr txBox="1"/>
          <p:nvPr/>
        </p:nvSpPr>
        <p:spPr>
          <a:xfrm>
            <a:off x="162677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Adenomera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6772199" y="2006576"/>
            <a:ext cx="7128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Ameerag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4523837" y="2006576"/>
            <a:ext cx="1031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Dendropsophus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591213" y="2006576"/>
            <a:ext cx="7980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Hypsiboas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145917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2525189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Osteocephalus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8199247" y="2006576"/>
            <a:ext cx="6687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Rhinella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568984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Scinax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0" name="Google Shape;500;p35"/>
          <p:cNvSpPr txBox="1"/>
          <p:nvPr/>
        </p:nvSpPr>
        <p:spPr>
          <a:xfrm>
            <a:off x="162675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Google Shape;501;p35"/>
          <p:cNvSpPr txBox="1"/>
          <p:nvPr/>
        </p:nvSpPr>
        <p:spPr>
          <a:xfrm>
            <a:off x="85293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Hylaedactae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6014153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Ruber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680147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Trivittata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4160756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Minuta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1829797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Fuscus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8204700" y="2601144"/>
            <a:ext cx="7128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Granulos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2537608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Oopha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3245394" y="2601144"/>
            <a:ext cx="7980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Cordobae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4872279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Cinerascens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10" name="Google Shape;510;p35"/>
          <p:cNvCxnSpPr>
            <a:stCxn id="490" idx="2"/>
            <a:endCxn id="492" idx="0"/>
          </p:cNvCxnSpPr>
          <p:nvPr/>
        </p:nvCxnSpPr>
        <p:spPr>
          <a:xfrm flipH="1">
            <a:off x="650000" y="1792085"/>
            <a:ext cx="718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5"/>
          <p:cNvCxnSpPr>
            <a:stCxn id="488" idx="2"/>
            <a:endCxn id="493" idx="0"/>
          </p:cNvCxnSpPr>
          <p:nvPr/>
        </p:nvCxnSpPr>
        <p:spPr>
          <a:xfrm>
            <a:off x="7022075" y="1792085"/>
            <a:ext cx="106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5"/>
          <p:cNvCxnSpPr>
            <a:stCxn id="489" idx="2"/>
            <a:endCxn id="497" idx="0"/>
          </p:cNvCxnSpPr>
          <p:nvPr/>
        </p:nvCxnSpPr>
        <p:spPr>
          <a:xfrm flipH="1">
            <a:off x="3012300" y="1792085"/>
            <a:ext cx="1398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5"/>
          <p:cNvCxnSpPr>
            <a:stCxn id="489" idx="2"/>
            <a:endCxn id="494" idx="0"/>
          </p:cNvCxnSpPr>
          <p:nvPr/>
        </p:nvCxnSpPr>
        <p:spPr>
          <a:xfrm>
            <a:off x="4410900" y="1792085"/>
            <a:ext cx="628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5"/>
          <p:cNvCxnSpPr>
            <a:stCxn id="489" idx="2"/>
            <a:endCxn id="495" idx="0"/>
          </p:cNvCxnSpPr>
          <p:nvPr/>
        </p:nvCxnSpPr>
        <p:spPr>
          <a:xfrm flipH="1">
            <a:off x="3990300" y="1792085"/>
            <a:ext cx="420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5"/>
          <p:cNvCxnSpPr>
            <a:stCxn id="490" idx="2"/>
            <a:endCxn id="496" idx="0"/>
          </p:cNvCxnSpPr>
          <p:nvPr/>
        </p:nvCxnSpPr>
        <p:spPr>
          <a:xfrm>
            <a:off x="1368200" y="1792085"/>
            <a:ext cx="578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5"/>
          <p:cNvCxnSpPr>
            <a:stCxn id="491" idx="2"/>
            <a:endCxn id="498" idx="0"/>
          </p:cNvCxnSpPr>
          <p:nvPr/>
        </p:nvCxnSpPr>
        <p:spPr>
          <a:xfrm>
            <a:off x="8466375" y="1792085"/>
            <a:ext cx="67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5"/>
          <p:cNvCxnSpPr>
            <a:stCxn id="489" idx="2"/>
            <a:endCxn id="499" idx="0"/>
          </p:cNvCxnSpPr>
          <p:nvPr/>
        </p:nvCxnSpPr>
        <p:spPr>
          <a:xfrm>
            <a:off x="4410900" y="1792085"/>
            <a:ext cx="1766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5"/>
          <p:cNvCxnSpPr>
            <a:stCxn id="492" idx="2"/>
            <a:endCxn id="500" idx="0"/>
          </p:cNvCxnSpPr>
          <p:nvPr/>
        </p:nvCxnSpPr>
        <p:spPr>
          <a:xfrm flipH="1">
            <a:off x="436877" y="2345276"/>
            <a:ext cx="2130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5"/>
          <p:cNvCxnSpPr>
            <a:stCxn id="492" idx="2"/>
            <a:endCxn id="501" idx="0"/>
          </p:cNvCxnSpPr>
          <p:nvPr/>
        </p:nvCxnSpPr>
        <p:spPr>
          <a:xfrm>
            <a:off x="649877" y="2345276"/>
            <a:ext cx="6483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5"/>
          <p:cNvCxnSpPr>
            <a:stCxn id="499" idx="2"/>
            <a:endCxn id="502" idx="0"/>
          </p:cNvCxnSpPr>
          <p:nvPr/>
        </p:nvCxnSpPr>
        <p:spPr>
          <a:xfrm>
            <a:off x="6177045" y="2345276"/>
            <a:ext cx="111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5"/>
          <p:cNvCxnSpPr>
            <a:stCxn id="493" idx="2"/>
            <a:endCxn id="503" idx="0"/>
          </p:cNvCxnSpPr>
          <p:nvPr/>
        </p:nvCxnSpPr>
        <p:spPr>
          <a:xfrm>
            <a:off x="7128599" y="2345276"/>
            <a:ext cx="118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5"/>
          <p:cNvCxnSpPr>
            <a:stCxn id="495" idx="2"/>
            <a:endCxn id="504" idx="0"/>
          </p:cNvCxnSpPr>
          <p:nvPr/>
        </p:nvCxnSpPr>
        <p:spPr>
          <a:xfrm>
            <a:off x="3990213" y="2345276"/>
            <a:ext cx="4677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5"/>
          <p:cNvCxnSpPr>
            <a:stCxn id="495" idx="2"/>
            <a:endCxn id="509" idx="0"/>
          </p:cNvCxnSpPr>
          <p:nvPr/>
        </p:nvCxnSpPr>
        <p:spPr>
          <a:xfrm>
            <a:off x="3990213" y="2345276"/>
            <a:ext cx="1327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5"/>
          <p:cNvCxnSpPr>
            <a:stCxn id="495" idx="2"/>
            <a:endCxn id="508" idx="0"/>
          </p:cNvCxnSpPr>
          <p:nvPr/>
        </p:nvCxnSpPr>
        <p:spPr>
          <a:xfrm flipH="1">
            <a:off x="3644313" y="2345276"/>
            <a:ext cx="3459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5"/>
          <p:cNvCxnSpPr>
            <a:stCxn id="496" idx="2"/>
            <a:endCxn id="526" idx="4"/>
          </p:cNvCxnSpPr>
          <p:nvPr/>
        </p:nvCxnSpPr>
        <p:spPr>
          <a:xfrm>
            <a:off x="1946375" y="2345276"/>
            <a:ext cx="2067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5"/>
          <p:cNvCxnSpPr>
            <a:stCxn id="497" idx="2"/>
            <a:endCxn id="528" idx="4"/>
          </p:cNvCxnSpPr>
          <p:nvPr/>
        </p:nvCxnSpPr>
        <p:spPr>
          <a:xfrm flipH="1">
            <a:off x="2804489" y="2345276"/>
            <a:ext cx="2079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5"/>
          <p:cNvCxnSpPr>
            <a:stCxn id="498" idx="2"/>
            <a:endCxn id="506" idx="0"/>
          </p:cNvCxnSpPr>
          <p:nvPr/>
        </p:nvCxnSpPr>
        <p:spPr>
          <a:xfrm>
            <a:off x="8533597" y="2345276"/>
            <a:ext cx="27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5"/>
          <p:cNvCxnSpPr>
            <a:stCxn id="531" idx="3"/>
            <a:endCxn id="490" idx="0"/>
          </p:cNvCxnSpPr>
          <p:nvPr/>
        </p:nvCxnSpPr>
        <p:spPr>
          <a:xfrm flipH="1">
            <a:off x="1368166" y="1062869"/>
            <a:ext cx="32196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5"/>
          <p:cNvCxnSpPr>
            <a:stCxn id="531" idx="4"/>
            <a:endCxn id="489" idx="0"/>
          </p:cNvCxnSpPr>
          <p:nvPr/>
        </p:nvCxnSpPr>
        <p:spPr>
          <a:xfrm flipH="1">
            <a:off x="4410825" y="1071217"/>
            <a:ext cx="200700" cy="3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5"/>
          <p:cNvCxnSpPr>
            <a:stCxn id="531" idx="5"/>
            <a:endCxn id="488" idx="0"/>
          </p:cNvCxnSpPr>
          <p:nvPr/>
        </p:nvCxnSpPr>
        <p:spPr>
          <a:xfrm>
            <a:off x="4635284" y="1062869"/>
            <a:ext cx="23868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5"/>
          <p:cNvCxnSpPr>
            <a:stCxn id="531" idx="5"/>
            <a:endCxn id="491" idx="0"/>
          </p:cNvCxnSpPr>
          <p:nvPr/>
        </p:nvCxnSpPr>
        <p:spPr>
          <a:xfrm>
            <a:off x="4635284" y="1062869"/>
            <a:ext cx="38310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5"/>
          <p:cNvSpPr txBox="1"/>
          <p:nvPr>
            <p:ph idx="1" type="body"/>
          </p:nvPr>
        </p:nvSpPr>
        <p:spPr>
          <a:xfrm>
            <a:off x="0" y="3189685"/>
            <a:ext cx="9144000" cy="3936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How does it work ?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 txBox="1"/>
          <p:nvPr/>
        </p:nvSpPr>
        <p:spPr>
          <a:xfrm>
            <a:off x="268400" y="3710425"/>
            <a:ext cx="2823300" cy="1015800"/>
          </a:xfrm>
          <a:prstGeom prst="rect">
            <a:avLst/>
          </a:prstGeom>
          <a:solidFill>
            <a:srgbClr val="2D8834">
              <a:alpha val="454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first classifier trained on families will tell the family of the individual.</a:t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1137075" y="1073448"/>
            <a:ext cx="7470900" cy="316200"/>
          </a:xfrm>
          <a:prstGeom prst="triangle">
            <a:avLst>
              <a:gd fmla="val 45697" name="adj"/>
            </a:avLst>
          </a:prstGeom>
          <a:solidFill>
            <a:srgbClr val="2D8834">
              <a:alpha val="45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Improvements using Linnaeus taxonomy</a:t>
            </a:r>
            <a:endParaRPr b="1" sz="2400"/>
          </a:p>
        </p:txBody>
      </p:sp>
      <p:sp>
        <p:nvSpPr>
          <p:cNvPr id="531" name="Google Shape;531;p35"/>
          <p:cNvSpPr/>
          <p:nvPr/>
        </p:nvSpPr>
        <p:spPr>
          <a:xfrm>
            <a:off x="4577925" y="1014217"/>
            <a:ext cx="67200" cy="5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6349775" y="1391885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5" name="Google Shape;545;p36"/>
          <p:cNvSpPr txBox="1"/>
          <p:nvPr/>
        </p:nvSpPr>
        <p:spPr>
          <a:xfrm>
            <a:off x="3990150" y="1391885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631400" y="1391885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>
            <a:off x="7951425" y="1391885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8" name="Google Shape;548;p36"/>
          <p:cNvSpPr txBox="1"/>
          <p:nvPr/>
        </p:nvSpPr>
        <p:spPr>
          <a:xfrm>
            <a:off x="162677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Adenomera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6772199" y="2006576"/>
            <a:ext cx="7128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Ameerag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4523837" y="2006576"/>
            <a:ext cx="1031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Dendropsophus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36"/>
          <p:cNvSpPr txBox="1"/>
          <p:nvPr/>
        </p:nvSpPr>
        <p:spPr>
          <a:xfrm>
            <a:off x="3591213" y="2006576"/>
            <a:ext cx="7980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Hypsiboas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2" name="Google Shape;552;p36"/>
          <p:cNvSpPr txBox="1"/>
          <p:nvPr/>
        </p:nvSpPr>
        <p:spPr>
          <a:xfrm>
            <a:off x="145917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3" name="Google Shape;553;p36"/>
          <p:cNvSpPr txBox="1"/>
          <p:nvPr/>
        </p:nvSpPr>
        <p:spPr>
          <a:xfrm>
            <a:off x="2525189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Osteocephalus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4" name="Google Shape;554;p36"/>
          <p:cNvSpPr txBox="1"/>
          <p:nvPr/>
        </p:nvSpPr>
        <p:spPr>
          <a:xfrm>
            <a:off x="8199247" y="2006576"/>
            <a:ext cx="6687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Rhinella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5" name="Google Shape;555;p36"/>
          <p:cNvSpPr txBox="1"/>
          <p:nvPr/>
        </p:nvSpPr>
        <p:spPr>
          <a:xfrm>
            <a:off x="568984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Scinax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6" name="Google Shape;556;p36"/>
          <p:cNvSpPr txBox="1"/>
          <p:nvPr/>
        </p:nvSpPr>
        <p:spPr>
          <a:xfrm>
            <a:off x="162675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36"/>
          <p:cNvSpPr txBox="1"/>
          <p:nvPr/>
        </p:nvSpPr>
        <p:spPr>
          <a:xfrm>
            <a:off x="85293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Hylaedactae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6014153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Ruber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680147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Trivittata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4160756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Minuta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>
            <a:off x="1829797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Fuscus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8204700" y="2601144"/>
            <a:ext cx="7128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Granulos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2537608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Oopha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3245394" y="2601144"/>
            <a:ext cx="7980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Cordobae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5" name="Google Shape;565;p36"/>
          <p:cNvSpPr txBox="1"/>
          <p:nvPr/>
        </p:nvSpPr>
        <p:spPr>
          <a:xfrm>
            <a:off x="4872279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Cinerascens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6" name="Google Shape;566;p36"/>
          <p:cNvCxnSpPr>
            <a:stCxn id="546" idx="2"/>
            <a:endCxn id="548" idx="0"/>
          </p:cNvCxnSpPr>
          <p:nvPr/>
        </p:nvCxnSpPr>
        <p:spPr>
          <a:xfrm flipH="1">
            <a:off x="650000" y="1792085"/>
            <a:ext cx="718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6"/>
          <p:cNvCxnSpPr>
            <a:stCxn id="544" idx="2"/>
            <a:endCxn id="549" idx="0"/>
          </p:cNvCxnSpPr>
          <p:nvPr/>
        </p:nvCxnSpPr>
        <p:spPr>
          <a:xfrm>
            <a:off x="7022075" y="1792085"/>
            <a:ext cx="106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6"/>
          <p:cNvCxnSpPr>
            <a:stCxn id="545" idx="2"/>
            <a:endCxn id="553" idx="0"/>
          </p:cNvCxnSpPr>
          <p:nvPr/>
        </p:nvCxnSpPr>
        <p:spPr>
          <a:xfrm flipH="1">
            <a:off x="3012300" y="1792085"/>
            <a:ext cx="1398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6"/>
          <p:cNvCxnSpPr>
            <a:stCxn id="545" idx="2"/>
            <a:endCxn id="550" idx="0"/>
          </p:cNvCxnSpPr>
          <p:nvPr/>
        </p:nvCxnSpPr>
        <p:spPr>
          <a:xfrm>
            <a:off x="4410900" y="1792085"/>
            <a:ext cx="628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6"/>
          <p:cNvCxnSpPr>
            <a:stCxn id="545" idx="2"/>
            <a:endCxn id="551" idx="0"/>
          </p:cNvCxnSpPr>
          <p:nvPr/>
        </p:nvCxnSpPr>
        <p:spPr>
          <a:xfrm flipH="1">
            <a:off x="3990300" y="1792085"/>
            <a:ext cx="420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>
            <a:stCxn id="546" idx="2"/>
            <a:endCxn id="552" idx="0"/>
          </p:cNvCxnSpPr>
          <p:nvPr/>
        </p:nvCxnSpPr>
        <p:spPr>
          <a:xfrm>
            <a:off x="1368200" y="1792085"/>
            <a:ext cx="578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6"/>
          <p:cNvCxnSpPr>
            <a:stCxn id="547" idx="2"/>
            <a:endCxn id="554" idx="0"/>
          </p:cNvCxnSpPr>
          <p:nvPr/>
        </p:nvCxnSpPr>
        <p:spPr>
          <a:xfrm>
            <a:off x="8466375" y="1792085"/>
            <a:ext cx="67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6"/>
          <p:cNvCxnSpPr>
            <a:stCxn id="545" idx="2"/>
            <a:endCxn id="555" idx="0"/>
          </p:cNvCxnSpPr>
          <p:nvPr/>
        </p:nvCxnSpPr>
        <p:spPr>
          <a:xfrm>
            <a:off x="4410900" y="1792085"/>
            <a:ext cx="1766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6"/>
          <p:cNvCxnSpPr>
            <a:stCxn id="548" idx="2"/>
            <a:endCxn id="556" idx="0"/>
          </p:cNvCxnSpPr>
          <p:nvPr/>
        </p:nvCxnSpPr>
        <p:spPr>
          <a:xfrm flipH="1">
            <a:off x="436877" y="2345276"/>
            <a:ext cx="2130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6"/>
          <p:cNvCxnSpPr>
            <a:stCxn id="548" idx="2"/>
            <a:endCxn id="557" idx="0"/>
          </p:cNvCxnSpPr>
          <p:nvPr/>
        </p:nvCxnSpPr>
        <p:spPr>
          <a:xfrm>
            <a:off x="649877" y="2345276"/>
            <a:ext cx="6483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6"/>
          <p:cNvCxnSpPr>
            <a:stCxn id="555" idx="2"/>
            <a:endCxn id="558" idx="0"/>
          </p:cNvCxnSpPr>
          <p:nvPr/>
        </p:nvCxnSpPr>
        <p:spPr>
          <a:xfrm>
            <a:off x="6177045" y="2345276"/>
            <a:ext cx="111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6"/>
          <p:cNvCxnSpPr>
            <a:stCxn id="549" idx="2"/>
            <a:endCxn id="559" idx="0"/>
          </p:cNvCxnSpPr>
          <p:nvPr/>
        </p:nvCxnSpPr>
        <p:spPr>
          <a:xfrm>
            <a:off x="7128599" y="2345276"/>
            <a:ext cx="118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6"/>
          <p:cNvCxnSpPr>
            <a:stCxn id="551" idx="2"/>
            <a:endCxn id="560" idx="0"/>
          </p:cNvCxnSpPr>
          <p:nvPr/>
        </p:nvCxnSpPr>
        <p:spPr>
          <a:xfrm>
            <a:off x="3990213" y="2345276"/>
            <a:ext cx="4677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6"/>
          <p:cNvCxnSpPr>
            <a:stCxn id="551" idx="2"/>
            <a:endCxn id="565" idx="0"/>
          </p:cNvCxnSpPr>
          <p:nvPr/>
        </p:nvCxnSpPr>
        <p:spPr>
          <a:xfrm>
            <a:off x="3990213" y="2345276"/>
            <a:ext cx="1327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6"/>
          <p:cNvCxnSpPr>
            <a:stCxn id="551" idx="2"/>
            <a:endCxn id="564" idx="0"/>
          </p:cNvCxnSpPr>
          <p:nvPr/>
        </p:nvCxnSpPr>
        <p:spPr>
          <a:xfrm flipH="1">
            <a:off x="3644313" y="2345276"/>
            <a:ext cx="3459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6"/>
          <p:cNvCxnSpPr>
            <a:stCxn id="552" idx="2"/>
            <a:endCxn id="582" idx="4"/>
          </p:cNvCxnSpPr>
          <p:nvPr/>
        </p:nvCxnSpPr>
        <p:spPr>
          <a:xfrm>
            <a:off x="1946375" y="2345276"/>
            <a:ext cx="2067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>
            <a:stCxn id="553" idx="2"/>
            <a:endCxn id="584" idx="4"/>
          </p:cNvCxnSpPr>
          <p:nvPr/>
        </p:nvCxnSpPr>
        <p:spPr>
          <a:xfrm flipH="1">
            <a:off x="2804489" y="2345276"/>
            <a:ext cx="2079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>
            <a:stCxn id="554" idx="2"/>
            <a:endCxn id="562" idx="0"/>
          </p:cNvCxnSpPr>
          <p:nvPr/>
        </p:nvCxnSpPr>
        <p:spPr>
          <a:xfrm>
            <a:off x="8533597" y="2345276"/>
            <a:ext cx="27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6"/>
          <p:cNvCxnSpPr>
            <a:stCxn id="587" idx="3"/>
            <a:endCxn id="546" idx="0"/>
          </p:cNvCxnSpPr>
          <p:nvPr/>
        </p:nvCxnSpPr>
        <p:spPr>
          <a:xfrm flipH="1">
            <a:off x="1368166" y="1062869"/>
            <a:ext cx="32196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6"/>
          <p:cNvCxnSpPr>
            <a:stCxn id="587" idx="4"/>
            <a:endCxn id="545" idx="0"/>
          </p:cNvCxnSpPr>
          <p:nvPr/>
        </p:nvCxnSpPr>
        <p:spPr>
          <a:xfrm flipH="1">
            <a:off x="4410825" y="1071217"/>
            <a:ext cx="200700" cy="3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6"/>
          <p:cNvCxnSpPr>
            <a:stCxn id="587" idx="5"/>
            <a:endCxn id="544" idx="0"/>
          </p:cNvCxnSpPr>
          <p:nvPr/>
        </p:nvCxnSpPr>
        <p:spPr>
          <a:xfrm>
            <a:off x="4635284" y="1062869"/>
            <a:ext cx="23868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>
            <a:stCxn id="587" idx="5"/>
            <a:endCxn id="547" idx="0"/>
          </p:cNvCxnSpPr>
          <p:nvPr/>
        </p:nvCxnSpPr>
        <p:spPr>
          <a:xfrm>
            <a:off x="4635284" y="1062869"/>
            <a:ext cx="38310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6"/>
          <p:cNvSpPr txBox="1"/>
          <p:nvPr>
            <p:ph idx="1" type="body"/>
          </p:nvPr>
        </p:nvSpPr>
        <p:spPr>
          <a:xfrm>
            <a:off x="0" y="3189685"/>
            <a:ext cx="9144000" cy="3936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How does it work ?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 txBox="1"/>
          <p:nvPr/>
        </p:nvSpPr>
        <p:spPr>
          <a:xfrm>
            <a:off x="3199875" y="3710425"/>
            <a:ext cx="2823300" cy="1015800"/>
          </a:xfrm>
          <a:prstGeom prst="rect">
            <a:avLst/>
          </a:prstGeom>
          <a:solidFill>
            <a:srgbClr val="C3240D">
              <a:alpha val="749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second classifier is used, trained only on this family, predicting the genus.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516500" y="1772288"/>
            <a:ext cx="1703400" cy="226200"/>
          </a:xfrm>
          <a:prstGeom prst="triangle">
            <a:avLst>
              <a:gd fmla="val 49927" name="adj"/>
            </a:avLst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3012400" y="1797750"/>
            <a:ext cx="3132300" cy="200700"/>
          </a:xfrm>
          <a:prstGeom prst="triangle">
            <a:avLst>
              <a:gd fmla="val 46579" name="adj"/>
            </a:avLst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7022075" y="1798975"/>
            <a:ext cx="149100" cy="200700"/>
          </a:xfrm>
          <a:prstGeom prst="rtTriangle">
            <a:avLst/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 txBox="1"/>
          <p:nvPr/>
        </p:nvSpPr>
        <p:spPr>
          <a:xfrm>
            <a:off x="268400" y="3710425"/>
            <a:ext cx="2823300" cy="1015800"/>
          </a:xfrm>
          <a:prstGeom prst="rect">
            <a:avLst/>
          </a:prstGeom>
          <a:solidFill>
            <a:srgbClr val="2D8834">
              <a:alpha val="454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first classifier trained on families will tell the family of the individual.</a:t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1137075" y="1073448"/>
            <a:ext cx="7470900" cy="316200"/>
          </a:xfrm>
          <a:prstGeom prst="triangle">
            <a:avLst>
              <a:gd fmla="val 45697" name="adj"/>
            </a:avLst>
          </a:prstGeom>
          <a:solidFill>
            <a:srgbClr val="2D8834">
              <a:alpha val="45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Improvements using Linnaeus taxonomy</a:t>
            </a:r>
            <a:endParaRPr b="1" sz="2400"/>
          </a:p>
        </p:txBody>
      </p:sp>
      <p:sp>
        <p:nvSpPr>
          <p:cNvPr id="587" name="Google Shape;587;p36"/>
          <p:cNvSpPr/>
          <p:nvPr/>
        </p:nvSpPr>
        <p:spPr>
          <a:xfrm>
            <a:off x="4577925" y="1014217"/>
            <a:ext cx="67200" cy="5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8459050" y="1798975"/>
            <a:ext cx="149100" cy="200700"/>
          </a:xfrm>
          <a:prstGeom prst="rtTriangle">
            <a:avLst/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37"/>
          <p:cNvSpPr txBox="1"/>
          <p:nvPr/>
        </p:nvSpPr>
        <p:spPr>
          <a:xfrm>
            <a:off x="6349775" y="1391885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3990150" y="1391885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631400" y="1391885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8" name="Google Shape;608;p37"/>
          <p:cNvSpPr txBox="1"/>
          <p:nvPr/>
        </p:nvSpPr>
        <p:spPr>
          <a:xfrm>
            <a:off x="7951425" y="1391885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162677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Adenomera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6772199" y="2006576"/>
            <a:ext cx="7128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Ameerag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4523837" y="2006576"/>
            <a:ext cx="1031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Dendropsophus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3591213" y="2006576"/>
            <a:ext cx="7980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Hypsiboas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3" name="Google Shape;613;p37"/>
          <p:cNvSpPr txBox="1"/>
          <p:nvPr/>
        </p:nvSpPr>
        <p:spPr>
          <a:xfrm>
            <a:off x="145917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4" name="Google Shape;614;p37"/>
          <p:cNvSpPr txBox="1"/>
          <p:nvPr/>
        </p:nvSpPr>
        <p:spPr>
          <a:xfrm>
            <a:off x="2525189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Osteocephalus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8199247" y="2006576"/>
            <a:ext cx="6687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Rhinella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5689845" y="2006576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Scinax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162675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85293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Hylaedactae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6014153" y="2601144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Ruber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6801476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Trivittata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37"/>
          <p:cNvSpPr txBox="1"/>
          <p:nvPr/>
        </p:nvSpPr>
        <p:spPr>
          <a:xfrm>
            <a:off x="4160756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Minuta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1829797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Fuscus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8204700" y="2601144"/>
            <a:ext cx="7128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Granulos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2537608" y="2601144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Oopha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3245394" y="2601144"/>
            <a:ext cx="7980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Cordobae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4872279" y="2601144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Cinerascens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27" name="Google Shape;627;p37"/>
          <p:cNvCxnSpPr>
            <a:stCxn id="607" idx="2"/>
            <a:endCxn id="609" idx="0"/>
          </p:cNvCxnSpPr>
          <p:nvPr/>
        </p:nvCxnSpPr>
        <p:spPr>
          <a:xfrm flipH="1">
            <a:off x="650000" y="1792085"/>
            <a:ext cx="718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7"/>
          <p:cNvCxnSpPr>
            <a:stCxn id="605" idx="2"/>
            <a:endCxn id="610" idx="0"/>
          </p:cNvCxnSpPr>
          <p:nvPr/>
        </p:nvCxnSpPr>
        <p:spPr>
          <a:xfrm>
            <a:off x="7022075" y="1792085"/>
            <a:ext cx="106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7"/>
          <p:cNvCxnSpPr>
            <a:stCxn id="606" idx="2"/>
            <a:endCxn id="614" idx="0"/>
          </p:cNvCxnSpPr>
          <p:nvPr/>
        </p:nvCxnSpPr>
        <p:spPr>
          <a:xfrm flipH="1">
            <a:off x="3012300" y="1792085"/>
            <a:ext cx="1398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7"/>
          <p:cNvCxnSpPr>
            <a:stCxn id="606" idx="2"/>
            <a:endCxn id="611" idx="0"/>
          </p:cNvCxnSpPr>
          <p:nvPr/>
        </p:nvCxnSpPr>
        <p:spPr>
          <a:xfrm>
            <a:off x="4410900" y="1792085"/>
            <a:ext cx="6285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7"/>
          <p:cNvCxnSpPr>
            <a:stCxn id="606" idx="2"/>
            <a:endCxn id="612" idx="0"/>
          </p:cNvCxnSpPr>
          <p:nvPr/>
        </p:nvCxnSpPr>
        <p:spPr>
          <a:xfrm flipH="1">
            <a:off x="3990300" y="1792085"/>
            <a:ext cx="4206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7"/>
          <p:cNvCxnSpPr>
            <a:stCxn id="607" idx="2"/>
            <a:endCxn id="613" idx="0"/>
          </p:cNvCxnSpPr>
          <p:nvPr/>
        </p:nvCxnSpPr>
        <p:spPr>
          <a:xfrm>
            <a:off x="1368200" y="1792085"/>
            <a:ext cx="578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>
            <a:stCxn id="608" idx="2"/>
            <a:endCxn id="615" idx="0"/>
          </p:cNvCxnSpPr>
          <p:nvPr/>
        </p:nvCxnSpPr>
        <p:spPr>
          <a:xfrm>
            <a:off x="8466375" y="1792085"/>
            <a:ext cx="672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>
            <a:stCxn id="606" idx="2"/>
            <a:endCxn id="616" idx="0"/>
          </p:cNvCxnSpPr>
          <p:nvPr/>
        </p:nvCxnSpPr>
        <p:spPr>
          <a:xfrm>
            <a:off x="4410900" y="1792085"/>
            <a:ext cx="17661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>
            <a:stCxn id="609" idx="2"/>
            <a:endCxn id="617" idx="0"/>
          </p:cNvCxnSpPr>
          <p:nvPr/>
        </p:nvCxnSpPr>
        <p:spPr>
          <a:xfrm flipH="1">
            <a:off x="436877" y="2345276"/>
            <a:ext cx="2130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7"/>
          <p:cNvCxnSpPr>
            <a:stCxn id="609" idx="2"/>
            <a:endCxn id="618" idx="0"/>
          </p:cNvCxnSpPr>
          <p:nvPr/>
        </p:nvCxnSpPr>
        <p:spPr>
          <a:xfrm>
            <a:off x="649877" y="2345276"/>
            <a:ext cx="6483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7"/>
          <p:cNvCxnSpPr>
            <a:stCxn id="616" idx="2"/>
            <a:endCxn id="619" idx="0"/>
          </p:cNvCxnSpPr>
          <p:nvPr/>
        </p:nvCxnSpPr>
        <p:spPr>
          <a:xfrm>
            <a:off x="6177045" y="2345276"/>
            <a:ext cx="111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>
            <a:stCxn id="610" idx="2"/>
            <a:endCxn id="620" idx="0"/>
          </p:cNvCxnSpPr>
          <p:nvPr/>
        </p:nvCxnSpPr>
        <p:spPr>
          <a:xfrm>
            <a:off x="7128599" y="2345276"/>
            <a:ext cx="118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7"/>
          <p:cNvCxnSpPr>
            <a:stCxn id="612" idx="2"/>
            <a:endCxn id="621" idx="0"/>
          </p:cNvCxnSpPr>
          <p:nvPr/>
        </p:nvCxnSpPr>
        <p:spPr>
          <a:xfrm>
            <a:off x="3990213" y="2345276"/>
            <a:ext cx="4677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7"/>
          <p:cNvCxnSpPr>
            <a:stCxn id="612" idx="2"/>
            <a:endCxn id="626" idx="0"/>
          </p:cNvCxnSpPr>
          <p:nvPr/>
        </p:nvCxnSpPr>
        <p:spPr>
          <a:xfrm>
            <a:off x="3990213" y="2345276"/>
            <a:ext cx="13272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7"/>
          <p:cNvCxnSpPr>
            <a:stCxn id="612" idx="2"/>
            <a:endCxn id="625" idx="0"/>
          </p:cNvCxnSpPr>
          <p:nvPr/>
        </p:nvCxnSpPr>
        <p:spPr>
          <a:xfrm flipH="1">
            <a:off x="3644313" y="2345276"/>
            <a:ext cx="3459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7"/>
          <p:cNvCxnSpPr>
            <a:stCxn id="613" idx="2"/>
            <a:endCxn id="643" idx="4"/>
          </p:cNvCxnSpPr>
          <p:nvPr/>
        </p:nvCxnSpPr>
        <p:spPr>
          <a:xfrm>
            <a:off x="1946375" y="2345276"/>
            <a:ext cx="2067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7"/>
          <p:cNvCxnSpPr>
            <a:stCxn id="614" idx="2"/>
            <a:endCxn id="645" idx="4"/>
          </p:cNvCxnSpPr>
          <p:nvPr/>
        </p:nvCxnSpPr>
        <p:spPr>
          <a:xfrm flipH="1">
            <a:off x="2804489" y="2345276"/>
            <a:ext cx="207900" cy="23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7"/>
          <p:cNvCxnSpPr>
            <a:stCxn id="615" idx="2"/>
            <a:endCxn id="623" idx="0"/>
          </p:cNvCxnSpPr>
          <p:nvPr/>
        </p:nvCxnSpPr>
        <p:spPr>
          <a:xfrm>
            <a:off x="8533597" y="2345276"/>
            <a:ext cx="27600" cy="25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7"/>
          <p:cNvCxnSpPr>
            <a:stCxn id="648" idx="3"/>
            <a:endCxn id="607" idx="0"/>
          </p:cNvCxnSpPr>
          <p:nvPr/>
        </p:nvCxnSpPr>
        <p:spPr>
          <a:xfrm flipH="1">
            <a:off x="1368166" y="1062869"/>
            <a:ext cx="32196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7"/>
          <p:cNvCxnSpPr>
            <a:stCxn id="648" idx="4"/>
            <a:endCxn id="606" idx="0"/>
          </p:cNvCxnSpPr>
          <p:nvPr/>
        </p:nvCxnSpPr>
        <p:spPr>
          <a:xfrm flipH="1">
            <a:off x="4410825" y="1071217"/>
            <a:ext cx="200700" cy="3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7"/>
          <p:cNvCxnSpPr>
            <a:stCxn id="648" idx="5"/>
            <a:endCxn id="605" idx="0"/>
          </p:cNvCxnSpPr>
          <p:nvPr/>
        </p:nvCxnSpPr>
        <p:spPr>
          <a:xfrm>
            <a:off x="4635284" y="1062869"/>
            <a:ext cx="23868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7"/>
          <p:cNvCxnSpPr>
            <a:stCxn id="648" idx="5"/>
            <a:endCxn id="608" idx="0"/>
          </p:cNvCxnSpPr>
          <p:nvPr/>
        </p:nvCxnSpPr>
        <p:spPr>
          <a:xfrm>
            <a:off x="4635284" y="1062869"/>
            <a:ext cx="3831000" cy="32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0" y="3189685"/>
            <a:ext cx="9144000" cy="3936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How does it work ?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 txBox="1"/>
          <p:nvPr/>
        </p:nvSpPr>
        <p:spPr>
          <a:xfrm>
            <a:off x="6131350" y="3710425"/>
            <a:ext cx="2823300" cy="1015800"/>
          </a:xfrm>
          <a:prstGeom prst="rect">
            <a:avLst/>
          </a:prstGeom>
          <a:solidFill>
            <a:srgbClr val="0053A3">
              <a:alpha val="583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third classifier is used, trained only on this genus, predicting the specie.</a:t>
            </a:r>
            <a:endParaRPr sz="1800"/>
          </a:p>
        </p:txBody>
      </p:sp>
      <p:sp>
        <p:nvSpPr>
          <p:cNvPr id="654" name="Google Shape;654;p37"/>
          <p:cNvSpPr txBox="1"/>
          <p:nvPr/>
        </p:nvSpPr>
        <p:spPr>
          <a:xfrm>
            <a:off x="3199875" y="3710425"/>
            <a:ext cx="2823300" cy="1015800"/>
          </a:xfrm>
          <a:prstGeom prst="rect">
            <a:avLst/>
          </a:prstGeom>
          <a:solidFill>
            <a:srgbClr val="C3240D">
              <a:alpha val="749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second classifier is used, trained only on this family, predicting the genus.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516500" y="1772288"/>
            <a:ext cx="1703400" cy="226200"/>
          </a:xfrm>
          <a:prstGeom prst="triangle">
            <a:avLst>
              <a:gd fmla="val 49927" name="adj"/>
            </a:avLst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012400" y="1797750"/>
            <a:ext cx="3132300" cy="200700"/>
          </a:xfrm>
          <a:prstGeom prst="triangle">
            <a:avLst>
              <a:gd fmla="val 46579" name="adj"/>
            </a:avLst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7022075" y="1798975"/>
            <a:ext cx="149100" cy="200700"/>
          </a:xfrm>
          <a:prstGeom prst="rtTriangle">
            <a:avLst/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36875" y="2340875"/>
            <a:ext cx="882600" cy="255900"/>
          </a:xfrm>
          <a:prstGeom prst="triangle">
            <a:avLst>
              <a:gd fmla="val 21778" name="adj"/>
            </a:avLst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644325" y="2327725"/>
            <a:ext cx="1740600" cy="255900"/>
          </a:xfrm>
          <a:prstGeom prst="triangle">
            <a:avLst>
              <a:gd fmla="val 18600" name="adj"/>
            </a:avLst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7128575" y="2340875"/>
            <a:ext cx="213000" cy="246900"/>
          </a:xfrm>
          <a:prstGeom prst="rtTriangle">
            <a:avLst/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268400" y="3710425"/>
            <a:ext cx="2823300" cy="1015800"/>
          </a:xfrm>
          <a:prstGeom prst="rect">
            <a:avLst/>
          </a:prstGeom>
          <a:solidFill>
            <a:srgbClr val="2D8834">
              <a:alpha val="454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first classifier trained on families will tell the family of the individual.</a:t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1137075" y="1073448"/>
            <a:ext cx="7470900" cy="316200"/>
          </a:xfrm>
          <a:prstGeom prst="triangle">
            <a:avLst>
              <a:gd fmla="val 45697" name="adj"/>
            </a:avLst>
          </a:prstGeom>
          <a:solidFill>
            <a:srgbClr val="2D8834">
              <a:alpha val="45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 txBox="1"/>
          <p:nvPr>
            <p:ph idx="4294967295" type="ctrTitle"/>
          </p:nvPr>
        </p:nvSpPr>
        <p:spPr>
          <a:xfrm>
            <a:off x="0" y="210850"/>
            <a:ext cx="9144000" cy="482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Improvements using Linnaeus taxonomy</a:t>
            </a:r>
            <a:endParaRPr b="1" sz="2400"/>
          </a:p>
        </p:txBody>
      </p:sp>
      <p:sp>
        <p:nvSpPr>
          <p:cNvPr id="648" name="Google Shape;648;p37"/>
          <p:cNvSpPr/>
          <p:nvPr/>
        </p:nvSpPr>
        <p:spPr>
          <a:xfrm>
            <a:off x="4577925" y="1014217"/>
            <a:ext cx="67200" cy="5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8459050" y="1798975"/>
            <a:ext cx="149100" cy="200700"/>
          </a:xfrm>
          <a:prstGeom prst="rtTriangle">
            <a:avLst/>
          </a:prstGeom>
          <a:solidFill>
            <a:srgbClr val="C3240D">
              <a:alpha val="7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8533575" y="2340875"/>
            <a:ext cx="213000" cy="246900"/>
          </a:xfrm>
          <a:prstGeom prst="rtTriangle">
            <a:avLst/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6177000" y="2340875"/>
            <a:ext cx="213000" cy="246900"/>
          </a:xfrm>
          <a:prstGeom prst="rtTriangle">
            <a:avLst/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 flipH="1">
            <a:off x="2804495" y="2332225"/>
            <a:ext cx="213000" cy="246900"/>
          </a:xfrm>
          <a:prstGeom prst="rtTriangle">
            <a:avLst/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1932150" y="2332225"/>
            <a:ext cx="220800" cy="246900"/>
          </a:xfrm>
          <a:prstGeom prst="rtTriangle">
            <a:avLst/>
          </a:prstGeom>
          <a:solidFill>
            <a:srgbClr val="0053A3">
              <a:alpha val="5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38"/>
          <p:cNvSpPr txBox="1"/>
          <p:nvPr/>
        </p:nvSpPr>
        <p:spPr>
          <a:xfrm>
            <a:off x="774200" y="1013313"/>
            <a:ext cx="37641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Presentation of the dataset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 Overview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 What are MFCCs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1.3. Characteristics of the dataset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1.4. Normalisation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Classification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2.1. The state-of-the-art algorithms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2.2. How do they work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2.3. Using Linnaeus taxonomy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Results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3" name="Google Shape;673;p38"/>
          <p:cNvSpPr txBox="1"/>
          <p:nvPr>
            <p:ph idx="4294967295" type="ctrTitle"/>
          </p:nvPr>
        </p:nvSpPr>
        <p:spPr>
          <a:xfrm>
            <a:off x="0" y="2063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Summary</a:t>
            </a:r>
            <a:endParaRPr b="1" sz="4000"/>
          </a:p>
        </p:txBody>
      </p:sp>
      <p:pic>
        <p:nvPicPr>
          <p:cNvPr id="674" name="Google Shape;6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16250" y="1284388"/>
            <a:ext cx="2688125" cy="2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>
            <p:ph idx="1" type="body"/>
          </p:nvPr>
        </p:nvSpPr>
        <p:spPr>
          <a:xfrm>
            <a:off x="128350" y="754913"/>
            <a:ext cx="7916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Regardless of the level of classification, RF classifier has pretty good results, with some issues.</a:t>
            </a:r>
            <a:endParaRPr sz="1600"/>
          </a:p>
        </p:txBody>
      </p:sp>
      <p:sp>
        <p:nvSpPr>
          <p:cNvPr id="680" name="Google Shape;68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1" name="Google Shape;681;p39"/>
          <p:cNvCxnSpPr/>
          <p:nvPr/>
        </p:nvCxnSpPr>
        <p:spPr>
          <a:xfrm flipH="1">
            <a:off x="27932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9"/>
          <p:cNvCxnSpPr/>
          <p:nvPr/>
        </p:nvCxnSpPr>
        <p:spPr>
          <a:xfrm flipH="1">
            <a:off x="57281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9"/>
          <p:cNvSpPr txBox="1"/>
          <p:nvPr/>
        </p:nvSpPr>
        <p:spPr>
          <a:xfrm>
            <a:off x="128350" y="4329625"/>
            <a:ext cx="25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family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2897650" y="4329625"/>
            <a:ext cx="27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genera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6154200" y="4329625"/>
            <a:ext cx="27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specie 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6" name="Google Shape;686;p39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Random Forest </a:t>
            </a:r>
            <a:endParaRPr b="1" sz="2400"/>
          </a:p>
        </p:txBody>
      </p:sp>
      <p:sp>
        <p:nvSpPr>
          <p:cNvPr id="687" name="Google Shape;687;p39"/>
          <p:cNvSpPr txBox="1"/>
          <p:nvPr/>
        </p:nvSpPr>
        <p:spPr>
          <a:xfrm>
            <a:off x="6831150" y="4638850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: </a:t>
            </a:r>
            <a:r>
              <a:rPr b="1" lang="en" sz="1250">
                <a:solidFill>
                  <a:srgbClr val="0091EA"/>
                </a:solidFill>
              </a:rPr>
              <a:t>0.953</a:t>
            </a:r>
            <a:endParaRPr b="1" sz="125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8" name="Google Shape;6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46" y="1852346"/>
            <a:ext cx="2758950" cy="254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825" y="1773673"/>
            <a:ext cx="2566500" cy="233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50" y="1882490"/>
            <a:ext cx="2491775" cy="2264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40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Hierarchical Random Forest </a:t>
            </a:r>
            <a:endParaRPr b="1" sz="2400"/>
          </a:p>
        </p:txBody>
      </p:sp>
      <p:cxnSp>
        <p:nvCxnSpPr>
          <p:cNvPr id="697" name="Google Shape;697;p40"/>
          <p:cNvCxnSpPr/>
          <p:nvPr/>
        </p:nvCxnSpPr>
        <p:spPr>
          <a:xfrm flipH="1">
            <a:off x="27932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0"/>
          <p:cNvCxnSpPr/>
          <p:nvPr/>
        </p:nvCxnSpPr>
        <p:spPr>
          <a:xfrm flipH="1">
            <a:off x="57281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0"/>
          <p:cNvCxnSpPr/>
          <p:nvPr/>
        </p:nvCxnSpPr>
        <p:spPr>
          <a:xfrm>
            <a:off x="4407250" y="2701725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0"/>
          <p:cNvCxnSpPr/>
          <p:nvPr/>
        </p:nvCxnSpPr>
        <p:spPr>
          <a:xfrm>
            <a:off x="1631150" y="2701725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40"/>
          <p:cNvCxnSpPr/>
          <p:nvPr/>
        </p:nvCxnSpPr>
        <p:spPr>
          <a:xfrm>
            <a:off x="7607550" y="2722625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40"/>
          <p:cNvSpPr txBox="1"/>
          <p:nvPr/>
        </p:nvSpPr>
        <p:spPr>
          <a:xfrm>
            <a:off x="5734150" y="4749850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: </a:t>
            </a:r>
            <a:r>
              <a:rPr b="1" lang="en" sz="1250">
                <a:solidFill>
                  <a:srgbClr val="0091EA"/>
                </a:solidFill>
              </a:rPr>
              <a:t>0.974</a:t>
            </a:r>
            <a:endParaRPr b="1" sz="125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3" name="Google Shape;7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950" y="591600"/>
            <a:ext cx="2396750" cy="22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350" y="591600"/>
            <a:ext cx="2139000" cy="19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50" y="602574"/>
            <a:ext cx="2215697" cy="20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50" y="3116714"/>
            <a:ext cx="1898600" cy="164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1001" y="3109282"/>
            <a:ext cx="2016000" cy="175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5774" y="3145817"/>
            <a:ext cx="1898600" cy="1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774200" y="1013313"/>
            <a:ext cx="3764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Presentation of the dataset</a:t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 Overview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 What are MFCCs ?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	1.3. Characteristics of the dataset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1.4. Normalisation </a:t>
            </a:r>
            <a:endParaRPr b="1"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4"/>
          <p:cNvSpPr txBox="1"/>
          <p:nvPr>
            <p:ph idx="4294967295" type="ctrTitle"/>
          </p:nvPr>
        </p:nvSpPr>
        <p:spPr>
          <a:xfrm>
            <a:off x="0" y="2063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Summary</a:t>
            </a:r>
            <a:endParaRPr b="1" sz="4000"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16250" y="1284388"/>
            <a:ext cx="2688125" cy="2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idx="1" type="body"/>
          </p:nvPr>
        </p:nvSpPr>
        <p:spPr>
          <a:xfrm>
            <a:off x="133350" y="814450"/>
            <a:ext cx="8877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majority of the individuals are well segregated. Most of the predictions match with the true label of the individual.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14" name="Google Shape;714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5" name="Google Shape;715;p41"/>
          <p:cNvCxnSpPr/>
          <p:nvPr/>
        </p:nvCxnSpPr>
        <p:spPr>
          <a:xfrm flipH="1">
            <a:off x="27932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1"/>
          <p:cNvCxnSpPr/>
          <p:nvPr/>
        </p:nvCxnSpPr>
        <p:spPr>
          <a:xfrm flipH="1">
            <a:off x="57281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1"/>
          <p:cNvSpPr txBox="1"/>
          <p:nvPr/>
        </p:nvSpPr>
        <p:spPr>
          <a:xfrm>
            <a:off x="128350" y="4329625"/>
            <a:ext cx="25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family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8" name="Google Shape;718;p41"/>
          <p:cNvSpPr txBox="1"/>
          <p:nvPr/>
        </p:nvSpPr>
        <p:spPr>
          <a:xfrm>
            <a:off x="2897650" y="4329625"/>
            <a:ext cx="27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genera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6154200" y="4329625"/>
            <a:ext cx="27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specie 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Google Shape;720;p41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SVM</a:t>
            </a:r>
            <a:endParaRPr b="1" sz="2400"/>
          </a:p>
        </p:txBody>
      </p:sp>
      <p:pic>
        <p:nvPicPr>
          <p:cNvPr id="721" name="Google Shape;7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1894502"/>
            <a:ext cx="2491775" cy="21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663" y="1894495"/>
            <a:ext cx="2602875" cy="22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775" y="1923213"/>
            <a:ext cx="2853875" cy="2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1"/>
          <p:cNvSpPr txBox="1"/>
          <p:nvPr/>
        </p:nvSpPr>
        <p:spPr>
          <a:xfrm>
            <a:off x="6831150" y="4638850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: </a:t>
            </a:r>
            <a:r>
              <a:rPr b="1" lang="en" sz="1250">
                <a:solidFill>
                  <a:srgbClr val="0091EA"/>
                </a:solidFill>
              </a:rPr>
              <a:t>0.978</a:t>
            </a:r>
            <a:endParaRPr b="1" sz="125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2"/>
          <p:cNvSpPr txBox="1"/>
          <p:nvPr>
            <p:ph idx="1" type="body"/>
          </p:nvPr>
        </p:nvSpPr>
        <p:spPr>
          <a:xfrm>
            <a:off x="133350" y="814450"/>
            <a:ext cx="8877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It is still a really good classifier, but the overall accuracy is only improved by 0.2%.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0" name="Google Shape;730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1" name="Google Shape;731;p42"/>
          <p:cNvCxnSpPr/>
          <p:nvPr/>
        </p:nvCxnSpPr>
        <p:spPr>
          <a:xfrm flipH="1">
            <a:off x="27932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2"/>
          <p:cNvCxnSpPr/>
          <p:nvPr/>
        </p:nvCxnSpPr>
        <p:spPr>
          <a:xfrm flipH="1">
            <a:off x="5888975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42"/>
          <p:cNvSpPr txBox="1"/>
          <p:nvPr/>
        </p:nvSpPr>
        <p:spPr>
          <a:xfrm>
            <a:off x="128350" y="4329625"/>
            <a:ext cx="25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family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4" name="Google Shape;734;p42"/>
          <p:cNvSpPr txBox="1"/>
          <p:nvPr/>
        </p:nvSpPr>
        <p:spPr>
          <a:xfrm>
            <a:off x="2897650" y="4329625"/>
            <a:ext cx="27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genera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5" name="Google Shape;735;p42"/>
          <p:cNvSpPr txBox="1"/>
          <p:nvPr/>
        </p:nvSpPr>
        <p:spPr>
          <a:xfrm>
            <a:off x="6154200" y="4329625"/>
            <a:ext cx="27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specie 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42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Hierarchical </a:t>
            </a:r>
            <a:r>
              <a:rPr b="1" lang="en" sz="2400"/>
              <a:t>SVM</a:t>
            </a:r>
            <a:endParaRPr b="1" sz="2400"/>
          </a:p>
        </p:txBody>
      </p:sp>
      <p:pic>
        <p:nvPicPr>
          <p:cNvPr id="737" name="Google Shape;7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60400"/>
            <a:ext cx="2732100" cy="236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400" y="1550913"/>
            <a:ext cx="2978102" cy="25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339" y="1589950"/>
            <a:ext cx="2926812" cy="25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2"/>
          <p:cNvSpPr txBox="1"/>
          <p:nvPr/>
        </p:nvSpPr>
        <p:spPr>
          <a:xfrm>
            <a:off x="6831150" y="4638850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: </a:t>
            </a:r>
            <a:r>
              <a:rPr b="1" lang="en" sz="1250">
                <a:solidFill>
                  <a:srgbClr val="0091EA"/>
                </a:solidFill>
              </a:rPr>
              <a:t>0.981</a:t>
            </a:r>
            <a:endParaRPr b="1" sz="125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/>
          <p:nvPr>
            <p:ph type="ctrTitle"/>
          </p:nvPr>
        </p:nvSpPr>
        <p:spPr>
          <a:xfrm>
            <a:off x="1217900" y="1495000"/>
            <a:ext cx="5144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46" name="Google Shape;746;p4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 txBox="1"/>
          <p:nvPr>
            <p:ph idx="1" type="body"/>
          </p:nvPr>
        </p:nvSpPr>
        <p:spPr>
          <a:xfrm>
            <a:off x="1094400" y="690250"/>
            <a:ext cx="69552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big part of the </a:t>
            </a:r>
            <a:r>
              <a:rPr b="1" lang="en"/>
              <a:t>information</a:t>
            </a:r>
            <a:r>
              <a:rPr lang="en"/>
              <a:t> is </a:t>
            </a:r>
            <a:r>
              <a:rPr b="1" lang="en"/>
              <a:t>lost</a:t>
            </a:r>
            <a:r>
              <a:rPr lang="en"/>
              <a:t> during </a:t>
            </a:r>
            <a:r>
              <a:rPr b="1" lang="en"/>
              <a:t>MFCC</a:t>
            </a:r>
            <a:r>
              <a:rPr lang="en"/>
              <a:t> </a:t>
            </a:r>
            <a:r>
              <a:rPr b="1" lang="en"/>
              <a:t>computation</a:t>
            </a:r>
            <a:r>
              <a:rPr lang="en"/>
              <a:t>, which makes classification </a:t>
            </a:r>
            <a:r>
              <a:rPr b="1" lang="en"/>
              <a:t>harder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MFCCs, </a:t>
            </a:r>
            <a:r>
              <a:rPr b="1" lang="en"/>
              <a:t>SVM </a:t>
            </a:r>
            <a:r>
              <a:rPr lang="en"/>
              <a:t>appears to be a </a:t>
            </a:r>
            <a:r>
              <a:rPr b="1" lang="en"/>
              <a:t>better</a:t>
            </a:r>
            <a:r>
              <a:rPr lang="en"/>
              <a:t> classifier than </a:t>
            </a:r>
            <a:r>
              <a:rPr b="1" lang="en"/>
              <a:t>RF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Leveraging the </a:t>
            </a:r>
            <a:r>
              <a:rPr b="1" lang="en"/>
              <a:t>topology</a:t>
            </a:r>
            <a:r>
              <a:rPr lang="en"/>
              <a:t> of </a:t>
            </a:r>
            <a:r>
              <a:rPr b="1" lang="en"/>
              <a:t>Linnaeus taxonomy</a:t>
            </a:r>
            <a:r>
              <a:rPr lang="en"/>
              <a:t> seems to </a:t>
            </a:r>
            <a:r>
              <a:rPr b="1" lang="en"/>
              <a:t>increase</a:t>
            </a:r>
            <a:r>
              <a:rPr lang="en"/>
              <a:t> the viability of a sub optimal classifier.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</a:t>
            </a:r>
            <a:r>
              <a:rPr b="1" lang="en"/>
              <a:t>almost</a:t>
            </a:r>
            <a:r>
              <a:rPr lang="en"/>
              <a:t> </a:t>
            </a:r>
            <a:r>
              <a:rPr b="1" lang="en"/>
              <a:t>no improvemen</a:t>
            </a:r>
            <a:r>
              <a:rPr lang="en"/>
              <a:t>t when the classifier does well already</a:t>
            </a:r>
            <a:endParaRPr/>
          </a:p>
        </p:txBody>
      </p:sp>
      <p:sp>
        <p:nvSpPr>
          <p:cNvPr id="752" name="Google Shape;752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3" name="Google Shape;753;p44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Hierarchical SVM</a:t>
            </a:r>
            <a:endParaRPr b="1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>
            <p:ph idx="4294967295" type="ctrTitle"/>
          </p:nvPr>
        </p:nvSpPr>
        <p:spPr>
          <a:xfrm>
            <a:off x="475100" y="179305"/>
            <a:ext cx="7772400" cy="19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you, froggy friend</a:t>
            </a:r>
            <a:endParaRPr b="1" sz="6000"/>
          </a:p>
        </p:txBody>
      </p:sp>
      <p:sp>
        <p:nvSpPr>
          <p:cNvPr id="759" name="Google Shape;759;p45"/>
          <p:cNvSpPr txBox="1"/>
          <p:nvPr>
            <p:ph idx="4294967295" type="subTitle"/>
          </p:nvPr>
        </p:nvSpPr>
        <p:spPr>
          <a:xfrm>
            <a:off x="663375" y="1751988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760" name="Google Shape;760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1" name="Google Shape;7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6333687">
            <a:off x="4350475" y="1204919"/>
            <a:ext cx="3407726" cy="342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/>
          <p:nvPr>
            <p:ph idx="1" type="body"/>
          </p:nvPr>
        </p:nvSpPr>
        <p:spPr>
          <a:xfrm>
            <a:off x="786112" y="1200150"/>
            <a:ext cx="7381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 : Infer the class of a new individual based on the K nearest neighbor (the name is pretty descriptive)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training dataset is placed in a space. </a:t>
            </a:r>
            <a:endParaRPr/>
          </a:p>
        </p:txBody>
      </p:sp>
      <p:sp>
        <p:nvSpPr>
          <p:cNvPr id="767" name="Google Shape;767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46"/>
          <p:cNvSpPr txBox="1"/>
          <p:nvPr>
            <p:ph idx="4294967295" type="ctrTitle"/>
          </p:nvPr>
        </p:nvSpPr>
        <p:spPr>
          <a:xfrm>
            <a:off x="0" y="2108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K-Nearest-Neighbor</a:t>
            </a:r>
            <a:endParaRPr b="1" sz="4000"/>
          </a:p>
        </p:txBody>
      </p:sp>
      <p:pic>
        <p:nvPicPr>
          <p:cNvPr id="769" name="Google Shape;7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21" y="2715296"/>
            <a:ext cx="4870775" cy="2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42450" y="3705144"/>
            <a:ext cx="236775" cy="23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59375" y="3744344"/>
            <a:ext cx="236775" cy="23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/>
          <p:nvPr>
            <p:ph idx="1" type="body"/>
          </p:nvPr>
        </p:nvSpPr>
        <p:spPr>
          <a:xfrm>
            <a:off x="786112" y="1200150"/>
            <a:ext cx="7381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test individual is placed in this space and the K elements that are the nearest from it are selected.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Because we are in a case of classification,  our test individual’s class will be the most frequent class among the K elements.</a:t>
            </a:r>
            <a:endParaRPr/>
          </a:p>
        </p:txBody>
      </p:sp>
      <p:sp>
        <p:nvSpPr>
          <p:cNvPr id="777" name="Google Shape;777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47"/>
          <p:cNvSpPr txBox="1"/>
          <p:nvPr>
            <p:ph idx="4294967295" type="ctrTitle"/>
          </p:nvPr>
        </p:nvSpPr>
        <p:spPr>
          <a:xfrm>
            <a:off x="0" y="210850"/>
            <a:ext cx="9144000" cy="6579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K-Nearest-Neighbor</a:t>
            </a:r>
            <a:endParaRPr b="1" sz="4000"/>
          </a:p>
        </p:txBody>
      </p:sp>
      <p:pic>
        <p:nvPicPr>
          <p:cNvPr id="779" name="Google Shape;7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08" y="2715296"/>
            <a:ext cx="4870775" cy="2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42450" y="3705144"/>
            <a:ext cx="236775" cy="23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76800" y="3705144"/>
            <a:ext cx="236775" cy="23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7" name="Google Shape;787;p48"/>
          <p:cNvCxnSpPr/>
          <p:nvPr/>
        </p:nvCxnSpPr>
        <p:spPr>
          <a:xfrm flipH="1">
            <a:off x="2793250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8"/>
          <p:cNvCxnSpPr/>
          <p:nvPr/>
        </p:nvCxnSpPr>
        <p:spPr>
          <a:xfrm flipH="1">
            <a:off x="5888975" y="1541325"/>
            <a:ext cx="6000" cy="310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48"/>
          <p:cNvSpPr txBox="1"/>
          <p:nvPr/>
        </p:nvSpPr>
        <p:spPr>
          <a:xfrm>
            <a:off x="128350" y="4329625"/>
            <a:ext cx="25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family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0" name="Google Shape;790;p48"/>
          <p:cNvSpPr txBox="1"/>
          <p:nvPr/>
        </p:nvSpPr>
        <p:spPr>
          <a:xfrm>
            <a:off x="2897650" y="4329625"/>
            <a:ext cx="27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genera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1" name="Google Shape;791;p48"/>
          <p:cNvSpPr txBox="1"/>
          <p:nvPr/>
        </p:nvSpPr>
        <p:spPr>
          <a:xfrm>
            <a:off x="6154200" y="4329625"/>
            <a:ext cx="27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 at the specie  level</a:t>
            </a:r>
            <a:endParaRPr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2" name="Google Shape;792;p48"/>
          <p:cNvSpPr txBox="1"/>
          <p:nvPr>
            <p:ph idx="4294967295" type="ctrTitle"/>
          </p:nvPr>
        </p:nvSpPr>
        <p:spPr>
          <a:xfrm>
            <a:off x="0" y="129900"/>
            <a:ext cx="9144000" cy="461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KNN</a:t>
            </a:r>
            <a:endParaRPr b="1" sz="2400"/>
          </a:p>
        </p:txBody>
      </p:sp>
      <p:pic>
        <p:nvPicPr>
          <p:cNvPr id="793" name="Google Shape;7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60400"/>
            <a:ext cx="2732100" cy="236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400" y="1550913"/>
            <a:ext cx="2978102" cy="25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339" y="1589950"/>
            <a:ext cx="2926812" cy="25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  <p:sp>
        <p:nvSpPr>
          <p:cNvPr id="103" name="Google Shape;103;p16"/>
          <p:cNvSpPr txBox="1"/>
          <p:nvPr/>
        </p:nvSpPr>
        <p:spPr>
          <a:xfrm>
            <a:off x="6254300" y="1228263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894675" y="1204888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35925" y="1204900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855950" y="1229388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7" name="Google Shape;107;p16"/>
          <p:cNvCxnSpPr>
            <a:stCxn id="102" idx="2"/>
            <a:endCxn id="105" idx="0"/>
          </p:cNvCxnSpPr>
          <p:nvPr/>
        </p:nvCxnSpPr>
        <p:spPr>
          <a:xfrm flipH="1">
            <a:off x="1272600" y="673675"/>
            <a:ext cx="3299400" cy="53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102" idx="2"/>
            <a:endCxn id="104" idx="0"/>
          </p:cNvCxnSpPr>
          <p:nvPr/>
        </p:nvCxnSpPr>
        <p:spPr>
          <a:xfrm flipH="1">
            <a:off x="4315500" y="673675"/>
            <a:ext cx="256500" cy="53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2" idx="2"/>
            <a:endCxn id="103" idx="0"/>
          </p:cNvCxnSpPr>
          <p:nvPr/>
        </p:nvCxnSpPr>
        <p:spPr>
          <a:xfrm>
            <a:off x="4572000" y="673675"/>
            <a:ext cx="2354700" cy="55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2" idx="2"/>
            <a:endCxn id="106" idx="0"/>
          </p:cNvCxnSpPr>
          <p:nvPr/>
        </p:nvCxnSpPr>
        <p:spPr>
          <a:xfrm>
            <a:off x="4572000" y="673675"/>
            <a:ext cx="3798900" cy="55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  <p:sp>
        <p:nvSpPr>
          <p:cNvPr id="117" name="Google Shape;117;p17"/>
          <p:cNvSpPr txBox="1"/>
          <p:nvPr/>
        </p:nvSpPr>
        <p:spPr>
          <a:xfrm>
            <a:off x="6254300" y="1228263"/>
            <a:ext cx="1344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Dendrobatidae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894675" y="1204888"/>
            <a:ext cx="8415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35925" y="1204900"/>
            <a:ext cx="147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855950" y="1229388"/>
            <a:ext cx="1029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Bufonidae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7202" y="1941275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Adenomera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676724" y="1987975"/>
            <a:ext cx="7128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Ameeraga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428362" y="1983775"/>
            <a:ext cx="1031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Dendropsophus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495738" y="1968875"/>
            <a:ext cx="7980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Hypsiboas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363700" y="1968875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Leptodactylus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429714" y="1976850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Osteocephalus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103772" y="1990213"/>
            <a:ext cx="6687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Rhinella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594370" y="1989088"/>
            <a:ext cx="974400" cy="3387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Scinax</a:t>
            </a:r>
            <a:endParaRPr sz="1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9" name="Google Shape;129;p17"/>
          <p:cNvCxnSpPr>
            <a:stCxn id="119" idx="2"/>
            <a:endCxn id="121" idx="0"/>
          </p:cNvCxnSpPr>
          <p:nvPr/>
        </p:nvCxnSpPr>
        <p:spPr>
          <a:xfrm flipH="1">
            <a:off x="554525" y="1605100"/>
            <a:ext cx="718200" cy="33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17" idx="2"/>
            <a:endCxn id="122" idx="0"/>
          </p:cNvCxnSpPr>
          <p:nvPr/>
        </p:nvCxnSpPr>
        <p:spPr>
          <a:xfrm>
            <a:off x="6926600" y="1628463"/>
            <a:ext cx="106500" cy="3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18" idx="2"/>
            <a:endCxn id="126" idx="0"/>
          </p:cNvCxnSpPr>
          <p:nvPr/>
        </p:nvCxnSpPr>
        <p:spPr>
          <a:xfrm flipH="1">
            <a:off x="2916825" y="1605088"/>
            <a:ext cx="1398600" cy="3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18" idx="2"/>
            <a:endCxn id="123" idx="0"/>
          </p:cNvCxnSpPr>
          <p:nvPr/>
        </p:nvCxnSpPr>
        <p:spPr>
          <a:xfrm>
            <a:off x="4315425" y="1605088"/>
            <a:ext cx="628500" cy="37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18" idx="2"/>
            <a:endCxn id="124" idx="0"/>
          </p:cNvCxnSpPr>
          <p:nvPr/>
        </p:nvCxnSpPr>
        <p:spPr>
          <a:xfrm flipH="1">
            <a:off x="3894825" y="1605088"/>
            <a:ext cx="420600" cy="3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19" idx="2"/>
            <a:endCxn id="125" idx="0"/>
          </p:cNvCxnSpPr>
          <p:nvPr/>
        </p:nvCxnSpPr>
        <p:spPr>
          <a:xfrm>
            <a:off x="1272725" y="1605100"/>
            <a:ext cx="578100" cy="3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>
            <a:stCxn id="120" idx="2"/>
            <a:endCxn id="127" idx="0"/>
          </p:cNvCxnSpPr>
          <p:nvPr/>
        </p:nvCxnSpPr>
        <p:spPr>
          <a:xfrm>
            <a:off x="8370900" y="1629588"/>
            <a:ext cx="67200" cy="36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118" idx="2"/>
            <a:endCxn id="128" idx="0"/>
          </p:cNvCxnSpPr>
          <p:nvPr/>
        </p:nvCxnSpPr>
        <p:spPr>
          <a:xfrm>
            <a:off x="4315425" y="1605088"/>
            <a:ext cx="1766100" cy="38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>
            <a:stCxn id="116" idx="2"/>
            <a:endCxn id="119" idx="0"/>
          </p:cNvCxnSpPr>
          <p:nvPr/>
        </p:nvCxnSpPr>
        <p:spPr>
          <a:xfrm flipH="1">
            <a:off x="1272600" y="673675"/>
            <a:ext cx="3299400" cy="53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>
            <a:stCxn id="116" idx="2"/>
            <a:endCxn id="118" idx="0"/>
          </p:cNvCxnSpPr>
          <p:nvPr/>
        </p:nvCxnSpPr>
        <p:spPr>
          <a:xfrm flipH="1">
            <a:off x="4315500" y="673675"/>
            <a:ext cx="256500" cy="53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116" idx="2"/>
            <a:endCxn id="117" idx="0"/>
          </p:cNvCxnSpPr>
          <p:nvPr/>
        </p:nvCxnSpPr>
        <p:spPr>
          <a:xfrm>
            <a:off x="4572000" y="673675"/>
            <a:ext cx="2354700" cy="55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16" idx="2"/>
            <a:endCxn id="120" idx="0"/>
          </p:cNvCxnSpPr>
          <p:nvPr/>
        </p:nvCxnSpPr>
        <p:spPr>
          <a:xfrm>
            <a:off x="4572000" y="673675"/>
            <a:ext cx="3798900" cy="55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67200" y="673675"/>
            <a:ext cx="8818650" cy="2318581"/>
            <a:chOff x="67200" y="673675"/>
            <a:chExt cx="8818650" cy="2318581"/>
          </a:xfrm>
        </p:grpSpPr>
        <p:sp>
          <p:nvSpPr>
            <p:cNvPr id="148" name="Google Shape;148;p18"/>
            <p:cNvSpPr txBox="1"/>
            <p:nvPr/>
          </p:nvSpPr>
          <p:spPr>
            <a:xfrm>
              <a:off x="6254300" y="1228263"/>
              <a:ext cx="13446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Dendrobatidae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3894675" y="1204888"/>
              <a:ext cx="8415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Hylidae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535925" y="1204900"/>
              <a:ext cx="14736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Leptodactylidae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7855950" y="1229388"/>
              <a:ext cx="10299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Bufonidae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67202" y="1941275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Adenomera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6676724" y="1987975"/>
              <a:ext cx="7128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Ameeraga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428362" y="1983775"/>
              <a:ext cx="1031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Dendropsophus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3495738" y="1968875"/>
              <a:ext cx="7980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Hypsiboas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363700" y="1968875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Leptodactylus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429714" y="1976850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Osteocephalus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8103772" y="1990213"/>
              <a:ext cx="6687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Rhinella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5594370" y="1989088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Scinax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67200" y="2653556"/>
              <a:ext cx="5487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757461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Hylaedactae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5918678" y="2653556"/>
              <a:ext cx="5487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Ruber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6706001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Trivittata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4065281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Minuta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1734322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Fuscus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8109225" y="2653556"/>
              <a:ext cx="7128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Granulosa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2442133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Oopha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3149919" y="2653556"/>
              <a:ext cx="7980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Cordobae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4776804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Cinerascens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70" name="Google Shape;170;p18"/>
            <p:cNvCxnSpPr>
              <a:stCxn id="150" idx="2"/>
              <a:endCxn id="152" idx="0"/>
            </p:cNvCxnSpPr>
            <p:nvPr/>
          </p:nvCxnSpPr>
          <p:spPr>
            <a:xfrm flipH="1">
              <a:off x="554525" y="1605100"/>
              <a:ext cx="718200" cy="336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>
              <a:stCxn id="148" idx="2"/>
              <a:endCxn id="153" idx="0"/>
            </p:cNvCxnSpPr>
            <p:nvPr/>
          </p:nvCxnSpPr>
          <p:spPr>
            <a:xfrm>
              <a:off x="6926600" y="1628463"/>
              <a:ext cx="106500" cy="35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8"/>
            <p:cNvCxnSpPr>
              <a:stCxn id="149" idx="2"/>
              <a:endCxn id="157" idx="0"/>
            </p:cNvCxnSpPr>
            <p:nvPr/>
          </p:nvCxnSpPr>
          <p:spPr>
            <a:xfrm flipH="1">
              <a:off x="2916825" y="1605088"/>
              <a:ext cx="1398600" cy="37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>
              <a:stCxn id="149" idx="2"/>
              <a:endCxn id="154" idx="0"/>
            </p:cNvCxnSpPr>
            <p:nvPr/>
          </p:nvCxnSpPr>
          <p:spPr>
            <a:xfrm>
              <a:off x="4315425" y="1605088"/>
              <a:ext cx="628500" cy="37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>
              <a:stCxn id="149" idx="2"/>
              <a:endCxn id="155" idx="0"/>
            </p:cNvCxnSpPr>
            <p:nvPr/>
          </p:nvCxnSpPr>
          <p:spPr>
            <a:xfrm flipH="1">
              <a:off x="3894825" y="1605088"/>
              <a:ext cx="420600" cy="36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8"/>
            <p:cNvCxnSpPr>
              <a:stCxn id="150" idx="2"/>
              <a:endCxn id="156" idx="0"/>
            </p:cNvCxnSpPr>
            <p:nvPr/>
          </p:nvCxnSpPr>
          <p:spPr>
            <a:xfrm>
              <a:off x="1272725" y="1605100"/>
              <a:ext cx="578100" cy="36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>
              <a:stCxn id="151" idx="2"/>
              <a:endCxn id="158" idx="0"/>
            </p:cNvCxnSpPr>
            <p:nvPr/>
          </p:nvCxnSpPr>
          <p:spPr>
            <a:xfrm>
              <a:off x="8370900" y="1629588"/>
              <a:ext cx="67200" cy="360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8"/>
            <p:cNvCxnSpPr>
              <a:stCxn id="149" idx="2"/>
              <a:endCxn id="159" idx="0"/>
            </p:cNvCxnSpPr>
            <p:nvPr/>
          </p:nvCxnSpPr>
          <p:spPr>
            <a:xfrm>
              <a:off x="4315425" y="1605088"/>
              <a:ext cx="1766100" cy="38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8"/>
            <p:cNvCxnSpPr>
              <a:stCxn id="152" idx="2"/>
              <a:endCxn id="160" idx="0"/>
            </p:cNvCxnSpPr>
            <p:nvPr/>
          </p:nvCxnSpPr>
          <p:spPr>
            <a:xfrm flipH="1">
              <a:off x="341402" y="2279975"/>
              <a:ext cx="213000" cy="373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8"/>
            <p:cNvCxnSpPr>
              <a:stCxn id="152" idx="2"/>
              <a:endCxn id="161" idx="0"/>
            </p:cNvCxnSpPr>
            <p:nvPr/>
          </p:nvCxnSpPr>
          <p:spPr>
            <a:xfrm>
              <a:off x="554402" y="2279975"/>
              <a:ext cx="648300" cy="373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8"/>
            <p:cNvCxnSpPr>
              <a:stCxn id="159" idx="2"/>
              <a:endCxn id="162" idx="0"/>
            </p:cNvCxnSpPr>
            <p:nvPr/>
          </p:nvCxnSpPr>
          <p:spPr>
            <a:xfrm>
              <a:off x="6081570" y="2327788"/>
              <a:ext cx="111600" cy="3258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8"/>
            <p:cNvCxnSpPr>
              <a:stCxn id="153" idx="2"/>
              <a:endCxn id="163" idx="0"/>
            </p:cNvCxnSpPr>
            <p:nvPr/>
          </p:nvCxnSpPr>
          <p:spPr>
            <a:xfrm>
              <a:off x="7033124" y="2326675"/>
              <a:ext cx="118200" cy="327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8"/>
            <p:cNvCxnSpPr>
              <a:stCxn id="155" idx="2"/>
              <a:endCxn id="164" idx="0"/>
            </p:cNvCxnSpPr>
            <p:nvPr/>
          </p:nvCxnSpPr>
          <p:spPr>
            <a:xfrm>
              <a:off x="3894738" y="2307575"/>
              <a:ext cx="4677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>
              <a:stCxn id="155" idx="2"/>
              <a:endCxn id="169" idx="0"/>
            </p:cNvCxnSpPr>
            <p:nvPr/>
          </p:nvCxnSpPr>
          <p:spPr>
            <a:xfrm>
              <a:off x="3894738" y="2307575"/>
              <a:ext cx="13272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8"/>
            <p:cNvCxnSpPr>
              <a:stCxn id="155" idx="2"/>
              <a:endCxn id="168" idx="0"/>
            </p:cNvCxnSpPr>
            <p:nvPr/>
          </p:nvCxnSpPr>
          <p:spPr>
            <a:xfrm flipH="1">
              <a:off x="3548838" y="2307575"/>
              <a:ext cx="3459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>
              <a:stCxn id="156" idx="2"/>
              <a:endCxn id="165" idx="0"/>
            </p:cNvCxnSpPr>
            <p:nvPr/>
          </p:nvCxnSpPr>
          <p:spPr>
            <a:xfrm>
              <a:off x="1850900" y="2307575"/>
              <a:ext cx="1806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>
              <a:stCxn id="157" idx="2"/>
              <a:endCxn id="167" idx="0"/>
            </p:cNvCxnSpPr>
            <p:nvPr/>
          </p:nvCxnSpPr>
          <p:spPr>
            <a:xfrm flipH="1">
              <a:off x="2739314" y="2315550"/>
              <a:ext cx="177600" cy="3381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>
              <a:stCxn id="158" idx="2"/>
              <a:endCxn id="166" idx="0"/>
            </p:cNvCxnSpPr>
            <p:nvPr/>
          </p:nvCxnSpPr>
          <p:spPr>
            <a:xfrm>
              <a:off x="8438122" y="2328913"/>
              <a:ext cx="27600" cy="3246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>
              <a:stCxn id="146" idx="2"/>
              <a:endCxn id="150" idx="0"/>
            </p:cNvCxnSpPr>
            <p:nvPr/>
          </p:nvCxnSpPr>
          <p:spPr>
            <a:xfrm flipH="1">
              <a:off x="1272600" y="673675"/>
              <a:ext cx="3299400" cy="53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>
              <a:stCxn id="146" idx="2"/>
              <a:endCxn id="149" idx="0"/>
            </p:cNvCxnSpPr>
            <p:nvPr/>
          </p:nvCxnSpPr>
          <p:spPr>
            <a:xfrm flipH="1">
              <a:off x="4315500" y="673675"/>
              <a:ext cx="256500" cy="53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>
              <a:stCxn id="146" idx="2"/>
              <a:endCxn id="148" idx="0"/>
            </p:cNvCxnSpPr>
            <p:nvPr/>
          </p:nvCxnSpPr>
          <p:spPr>
            <a:xfrm>
              <a:off x="4572000" y="673675"/>
              <a:ext cx="2354700" cy="554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>
              <a:stCxn id="146" idx="2"/>
              <a:endCxn id="151" idx="0"/>
            </p:cNvCxnSpPr>
            <p:nvPr/>
          </p:nvCxnSpPr>
          <p:spPr>
            <a:xfrm>
              <a:off x="4572000" y="673675"/>
              <a:ext cx="3798900" cy="555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9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67200" y="673675"/>
            <a:ext cx="8818650" cy="2318581"/>
            <a:chOff x="67200" y="673675"/>
            <a:chExt cx="8818650" cy="2318581"/>
          </a:xfrm>
        </p:grpSpPr>
        <p:sp>
          <p:nvSpPr>
            <p:cNvPr id="199" name="Google Shape;199;p19"/>
            <p:cNvSpPr txBox="1"/>
            <p:nvPr/>
          </p:nvSpPr>
          <p:spPr>
            <a:xfrm>
              <a:off x="6254300" y="1228263"/>
              <a:ext cx="13446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Dendrobatidae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3894675" y="1204888"/>
              <a:ext cx="8415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Hylidae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535925" y="1204900"/>
              <a:ext cx="14736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Leptodactylidae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7855950" y="1229388"/>
              <a:ext cx="1029900" cy="400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Bufonidae</a:t>
              </a:r>
              <a:endParaRPr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67202" y="1941275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Adenomera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6676724" y="1987975"/>
              <a:ext cx="7128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Ameeraga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4428362" y="1983775"/>
              <a:ext cx="1031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Dendropsophus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3495738" y="1968875"/>
              <a:ext cx="7980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Hypsiboas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1363700" y="1968875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Leptodactylus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2429714" y="1976850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Osteocephalus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8103772" y="1990213"/>
              <a:ext cx="6687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Rhinella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5594370" y="1989088"/>
              <a:ext cx="974400" cy="338700"/>
            </a:xfrm>
            <a:prstGeom prst="rect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Scinax</a:t>
              </a:r>
              <a:endParaRPr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67200" y="2653556"/>
              <a:ext cx="5487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757461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Hylaedactae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5918678" y="2653556"/>
              <a:ext cx="5487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Ruber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6706001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Trivittata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4065281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Minuta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1734322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Fuscus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8109225" y="2653556"/>
              <a:ext cx="7128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Granulosa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2442133" y="2653556"/>
              <a:ext cx="5946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Oopha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3149919" y="2653556"/>
              <a:ext cx="7980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Cordobae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4776804" y="2653556"/>
              <a:ext cx="890400" cy="338700"/>
            </a:xfrm>
            <a:prstGeom prst="rect">
              <a:avLst/>
            </a:prstGeom>
            <a:noFill/>
            <a:ln cap="flat" cmpd="sng" w="28575">
              <a:solidFill>
                <a:srgbClr val="398B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98BA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Cinerascens</a:t>
              </a:r>
              <a:endParaRPr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21" name="Google Shape;221;p19"/>
            <p:cNvCxnSpPr>
              <a:stCxn id="201" idx="2"/>
              <a:endCxn id="203" idx="0"/>
            </p:cNvCxnSpPr>
            <p:nvPr/>
          </p:nvCxnSpPr>
          <p:spPr>
            <a:xfrm flipH="1">
              <a:off x="554525" y="1605100"/>
              <a:ext cx="718200" cy="336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9"/>
            <p:cNvCxnSpPr>
              <a:stCxn id="199" idx="2"/>
              <a:endCxn id="204" idx="0"/>
            </p:cNvCxnSpPr>
            <p:nvPr/>
          </p:nvCxnSpPr>
          <p:spPr>
            <a:xfrm>
              <a:off x="6926600" y="1628463"/>
              <a:ext cx="106500" cy="35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9"/>
            <p:cNvCxnSpPr>
              <a:stCxn id="200" idx="2"/>
              <a:endCxn id="208" idx="0"/>
            </p:cNvCxnSpPr>
            <p:nvPr/>
          </p:nvCxnSpPr>
          <p:spPr>
            <a:xfrm flipH="1">
              <a:off x="2916825" y="1605088"/>
              <a:ext cx="1398600" cy="37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>
              <a:stCxn id="200" idx="2"/>
              <a:endCxn id="205" idx="0"/>
            </p:cNvCxnSpPr>
            <p:nvPr/>
          </p:nvCxnSpPr>
          <p:spPr>
            <a:xfrm>
              <a:off x="4315425" y="1605088"/>
              <a:ext cx="628500" cy="37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>
              <a:stCxn id="200" idx="2"/>
              <a:endCxn id="206" idx="0"/>
            </p:cNvCxnSpPr>
            <p:nvPr/>
          </p:nvCxnSpPr>
          <p:spPr>
            <a:xfrm flipH="1">
              <a:off x="3894825" y="1605088"/>
              <a:ext cx="420600" cy="36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9"/>
            <p:cNvCxnSpPr>
              <a:stCxn id="201" idx="2"/>
              <a:endCxn id="207" idx="0"/>
            </p:cNvCxnSpPr>
            <p:nvPr/>
          </p:nvCxnSpPr>
          <p:spPr>
            <a:xfrm>
              <a:off x="1272725" y="1605100"/>
              <a:ext cx="578100" cy="36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9"/>
            <p:cNvCxnSpPr>
              <a:stCxn id="202" idx="2"/>
              <a:endCxn id="209" idx="0"/>
            </p:cNvCxnSpPr>
            <p:nvPr/>
          </p:nvCxnSpPr>
          <p:spPr>
            <a:xfrm>
              <a:off x="8370900" y="1629588"/>
              <a:ext cx="67200" cy="360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9"/>
            <p:cNvCxnSpPr>
              <a:stCxn id="200" idx="2"/>
              <a:endCxn id="210" idx="0"/>
            </p:cNvCxnSpPr>
            <p:nvPr/>
          </p:nvCxnSpPr>
          <p:spPr>
            <a:xfrm>
              <a:off x="4315425" y="1605088"/>
              <a:ext cx="1766100" cy="38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9"/>
            <p:cNvCxnSpPr>
              <a:stCxn id="203" idx="2"/>
              <a:endCxn id="211" idx="0"/>
            </p:cNvCxnSpPr>
            <p:nvPr/>
          </p:nvCxnSpPr>
          <p:spPr>
            <a:xfrm flipH="1">
              <a:off x="341402" y="2279975"/>
              <a:ext cx="213000" cy="373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9"/>
            <p:cNvCxnSpPr>
              <a:stCxn id="203" idx="2"/>
              <a:endCxn id="212" idx="0"/>
            </p:cNvCxnSpPr>
            <p:nvPr/>
          </p:nvCxnSpPr>
          <p:spPr>
            <a:xfrm>
              <a:off x="554402" y="2279975"/>
              <a:ext cx="648300" cy="373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9"/>
            <p:cNvCxnSpPr>
              <a:stCxn id="210" idx="2"/>
              <a:endCxn id="213" idx="0"/>
            </p:cNvCxnSpPr>
            <p:nvPr/>
          </p:nvCxnSpPr>
          <p:spPr>
            <a:xfrm>
              <a:off x="6081570" y="2327788"/>
              <a:ext cx="111600" cy="3258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>
              <a:stCxn id="204" idx="2"/>
              <a:endCxn id="214" idx="0"/>
            </p:cNvCxnSpPr>
            <p:nvPr/>
          </p:nvCxnSpPr>
          <p:spPr>
            <a:xfrm>
              <a:off x="7033124" y="2326675"/>
              <a:ext cx="118200" cy="327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9"/>
            <p:cNvCxnSpPr>
              <a:stCxn id="206" idx="2"/>
              <a:endCxn id="215" idx="0"/>
            </p:cNvCxnSpPr>
            <p:nvPr/>
          </p:nvCxnSpPr>
          <p:spPr>
            <a:xfrm>
              <a:off x="3894738" y="2307575"/>
              <a:ext cx="4677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9"/>
            <p:cNvCxnSpPr>
              <a:stCxn id="206" idx="2"/>
              <a:endCxn id="220" idx="0"/>
            </p:cNvCxnSpPr>
            <p:nvPr/>
          </p:nvCxnSpPr>
          <p:spPr>
            <a:xfrm>
              <a:off x="3894738" y="2307575"/>
              <a:ext cx="13272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9"/>
            <p:cNvCxnSpPr>
              <a:stCxn id="206" idx="2"/>
              <a:endCxn id="219" idx="0"/>
            </p:cNvCxnSpPr>
            <p:nvPr/>
          </p:nvCxnSpPr>
          <p:spPr>
            <a:xfrm flipH="1">
              <a:off x="3548838" y="2307575"/>
              <a:ext cx="3459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9"/>
            <p:cNvCxnSpPr>
              <a:stCxn id="207" idx="2"/>
              <a:endCxn id="216" idx="0"/>
            </p:cNvCxnSpPr>
            <p:nvPr/>
          </p:nvCxnSpPr>
          <p:spPr>
            <a:xfrm>
              <a:off x="1850900" y="2307575"/>
              <a:ext cx="180600" cy="345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9"/>
            <p:cNvCxnSpPr>
              <a:stCxn id="208" idx="2"/>
              <a:endCxn id="218" idx="0"/>
            </p:cNvCxnSpPr>
            <p:nvPr/>
          </p:nvCxnSpPr>
          <p:spPr>
            <a:xfrm flipH="1">
              <a:off x="2739314" y="2315550"/>
              <a:ext cx="177600" cy="3381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9"/>
            <p:cNvCxnSpPr>
              <a:stCxn id="209" idx="2"/>
              <a:endCxn id="217" idx="0"/>
            </p:cNvCxnSpPr>
            <p:nvPr/>
          </p:nvCxnSpPr>
          <p:spPr>
            <a:xfrm>
              <a:off x="8438122" y="2328913"/>
              <a:ext cx="27600" cy="3246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9"/>
            <p:cNvCxnSpPr>
              <a:stCxn id="197" idx="2"/>
              <a:endCxn id="201" idx="0"/>
            </p:cNvCxnSpPr>
            <p:nvPr/>
          </p:nvCxnSpPr>
          <p:spPr>
            <a:xfrm flipH="1">
              <a:off x="1272600" y="673675"/>
              <a:ext cx="3299400" cy="53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9"/>
            <p:cNvCxnSpPr>
              <a:stCxn id="197" idx="2"/>
              <a:endCxn id="200" idx="0"/>
            </p:cNvCxnSpPr>
            <p:nvPr/>
          </p:nvCxnSpPr>
          <p:spPr>
            <a:xfrm flipH="1">
              <a:off x="4315500" y="673675"/>
              <a:ext cx="256500" cy="53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9"/>
            <p:cNvCxnSpPr>
              <a:stCxn id="197" idx="2"/>
              <a:endCxn id="199" idx="0"/>
            </p:cNvCxnSpPr>
            <p:nvPr/>
          </p:nvCxnSpPr>
          <p:spPr>
            <a:xfrm>
              <a:off x="4572000" y="673675"/>
              <a:ext cx="2354700" cy="554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9"/>
            <p:cNvCxnSpPr>
              <a:stCxn id="197" idx="2"/>
              <a:endCxn id="202" idx="0"/>
            </p:cNvCxnSpPr>
            <p:nvPr/>
          </p:nvCxnSpPr>
          <p:spPr>
            <a:xfrm>
              <a:off x="4572000" y="673675"/>
              <a:ext cx="3798900" cy="555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0" y="3538300"/>
            <a:ext cx="1620700" cy="1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325" y="3538300"/>
            <a:ext cx="1698415" cy="1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400" y="3555425"/>
            <a:ext cx="1620701" cy="104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484" y="3555425"/>
            <a:ext cx="1565791" cy="10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9524" y="3552025"/>
            <a:ext cx="1344600" cy="10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/>
        </p:nvSpPr>
        <p:spPr>
          <a:xfrm>
            <a:off x="2854325" y="4690525"/>
            <a:ext cx="27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 at these cute froggy bois !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67200" y="2653556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757461" y="2653556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Hylaedactae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5918678" y="2653556"/>
            <a:ext cx="5487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Ruber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6706001" y="2653556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Trivittata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065281" y="2653556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Minuta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1734322" y="2653556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Fuscus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8109225" y="2653556"/>
            <a:ext cx="7128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Granulosa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442133" y="2653556"/>
            <a:ext cx="5946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Oopha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3149919" y="2653556"/>
            <a:ext cx="7980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Cordobae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4776804" y="2653556"/>
            <a:ext cx="890400" cy="338700"/>
          </a:xfrm>
          <a:prstGeom prst="rect">
            <a:avLst/>
          </a:prstGeom>
          <a:noFill/>
          <a:ln cap="flat" cmpd="sng" w="2857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8BA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Cinerascens</a:t>
            </a:r>
            <a:endParaRPr sz="1000">
              <a:solidFill>
                <a:srgbClr val="398BA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0" y="3538300"/>
            <a:ext cx="1620700" cy="1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325" y="3538300"/>
            <a:ext cx="1698415" cy="1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400" y="3555425"/>
            <a:ext cx="1620701" cy="104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484" y="3555425"/>
            <a:ext cx="1565791" cy="10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9524" y="3552025"/>
            <a:ext cx="1344600" cy="10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 txBox="1"/>
          <p:nvPr/>
        </p:nvSpPr>
        <p:spPr>
          <a:xfrm>
            <a:off x="2854325" y="4690525"/>
            <a:ext cx="27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 at these cute froggy bois !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51500" y="1137888"/>
            <a:ext cx="6454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Source Sans Pro"/>
              <a:buChar char="●"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For each specie, 6 instances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of </a:t>
            </a: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one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syllable of their call </a:t>
            </a:r>
            <a:b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The audio of the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syllable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is transformed into </a:t>
            </a: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MFCCs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0"/>
          <p:cNvSpPr txBox="1"/>
          <p:nvPr>
            <p:ph idx="4294967295" type="ctrTitle"/>
          </p:nvPr>
        </p:nvSpPr>
        <p:spPr>
          <a:xfrm>
            <a:off x="0" y="193975"/>
            <a:ext cx="9144000" cy="479700"/>
          </a:xfrm>
          <a:prstGeom prst="rect">
            <a:avLst/>
          </a:prstGeom>
          <a:solidFill>
            <a:srgbClr val="ECEFF1">
              <a:alpha val="7297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Frogs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