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0" r:id="rId16"/>
    <p:sldId id="272" r:id="rId17"/>
    <p:sldId id="273" r:id="rId18"/>
    <p:sldId id="269"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77"/>
    <p:restoredTop sz="94694"/>
  </p:normalViewPr>
  <p:slideViewPr>
    <p:cSldViewPr snapToGrid="0" snapToObjects="1">
      <p:cViewPr varScale="1">
        <p:scale>
          <a:sx n="104" d="100"/>
          <a:sy n="104" d="100"/>
        </p:scale>
        <p:origin x="208" y="54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9EC6F-ABE1-3D4A-8F9F-E7DA009334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FA828B-6889-4142-874F-F60E630703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479102-3B93-5F43-836F-9E1D5A4214A0}"/>
              </a:ext>
            </a:extLst>
          </p:cNvPr>
          <p:cNvSpPr>
            <a:spLocks noGrp="1"/>
          </p:cNvSpPr>
          <p:nvPr>
            <p:ph type="dt" sz="half" idx="10"/>
          </p:nvPr>
        </p:nvSpPr>
        <p:spPr/>
        <p:txBody>
          <a:bodyPr/>
          <a:lstStyle/>
          <a:p>
            <a:fld id="{CC7E258B-20A2-594E-B76E-6EF2493F08F1}" type="datetimeFigureOut">
              <a:rPr lang="en-US" smtClean="0"/>
              <a:t>1/31/19</a:t>
            </a:fld>
            <a:endParaRPr lang="en-US"/>
          </a:p>
        </p:txBody>
      </p:sp>
      <p:sp>
        <p:nvSpPr>
          <p:cNvPr id="5" name="Footer Placeholder 4">
            <a:extLst>
              <a:ext uri="{FF2B5EF4-FFF2-40B4-BE49-F238E27FC236}">
                <a16:creationId xmlns:a16="http://schemas.microsoft.com/office/drawing/2014/main" id="{F2B9AEB5-F9AD-C347-94A8-295755DE7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6F5265-D95C-9444-9058-07AE7F3342B2}"/>
              </a:ext>
            </a:extLst>
          </p:cNvPr>
          <p:cNvSpPr>
            <a:spLocks noGrp="1"/>
          </p:cNvSpPr>
          <p:nvPr>
            <p:ph type="sldNum" sz="quarter" idx="12"/>
          </p:nvPr>
        </p:nvSpPr>
        <p:spPr/>
        <p:txBody>
          <a:bodyPr/>
          <a:lstStyle/>
          <a:p>
            <a:fld id="{0ED9E423-FF53-A544-B84D-E5BF6631A1B3}" type="slidenum">
              <a:rPr lang="en-US" smtClean="0"/>
              <a:t>‹#›</a:t>
            </a:fld>
            <a:endParaRPr lang="en-US"/>
          </a:p>
        </p:txBody>
      </p:sp>
    </p:spTree>
    <p:extLst>
      <p:ext uri="{BB962C8B-B14F-4D97-AF65-F5344CB8AC3E}">
        <p14:creationId xmlns:p14="http://schemas.microsoft.com/office/powerpoint/2010/main" val="4266071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3342-6C24-B64A-8317-C527119DDF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8BFF52-07C1-5B41-B483-69A5E99FBFE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049A0-67FA-3347-BD89-6F0CF2D84392}"/>
              </a:ext>
            </a:extLst>
          </p:cNvPr>
          <p:cNvSpPr>
            <a:spLocks noGrp="1"/>
          </p:cNvSpPr>
          <p:nvPr>
            <p:ph type="dt" sz="half" idx="10"/>
          </p:nvPr>
        </p:nvSpPr>
        <p:spPr/>
        <p:txBody>
          <a:bodyPr/>
          <a:lstStyle/>
          <a:p>
            <a:fld id="{CC7E258B-20A2-594E-B76E-6EF2493F08F1}" type="datetimeFigureOut">
              <a:rPr lang="en-US" smtClean="0"/>
              <a:t>1/31/19</a:t>
            </a:fld>
            <a:endParaRPr lang="en-US"/>
          </a:p>
        </p:txBody>
      </p:sp>
      <p:sp>
        <p:nvSpPr>
          <p:cNvPr id="5" name="Footer Placeholder 4">
            <a:extLst>
              <a:ext uri="{FF2B5EF4-FFF2-40B4-BE49-F238E27FC236}">
                <a16:creationId xmlns:a16="http://schemas.microsoft.com/office/drawing/2014/main" id="{1D5C7F31-54A4-DA46-B7D0-32DADC4B39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213721-85AD-8E43-9BBA-0AAB102ECF4A}"/>
              </a:ext>
            </a:extLst>
          </p:cNvPr>
          <p:cNvSpPr>
            <a:spLocks noGrp="1"/>
          </p:cNvSpPr>
          <p:nvPr>
            <p:ph type="sldNum" sz="quarter" idx="12"/>
          </p:nvPr>
        </p:nvSpPr>
        <p:spPr/>
        <p:txBody>
          <a:bodyPr/>
          <a:lstStyle/>
          <a:p>
            <a:fld id="{0ED9E423-FF53-A544-B84D-E5BF6631A1B3}" type="slidenum">
              <a:rPr lang="en-US" smtClean="0"/>
              <a:t>‹#›</a:t>
            </a:fld>
            <a:endParaRPr lang="en-US"/>
          </a:p>
        </p:txBody>
      </p:sp>
    </p:spTree>
    <p:extLst>
      <p:ext uri="{BB962C8B-B14F-4D97-AF65-F5344CB8AC3E}">
        <p14:creationId xmlns:p14="http://schemas.microsoft.com/office/powerpoint/2010/main" val="1846844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07155C-DBA1-9046-97E6-D7E4C9A1BF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9CE4D1-69B0-5941-9585-E11E0054963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CC5262-195C-1248-9B93-421E85134F2A}"/>
              </a:ext>
            </a:extLst>
          </p:cNvPr>
          <p:cNvSpPr>
            <a:spLocks noGrp="1"/>
          </p:cNvSpPr>
          <p:nvPr>
            <p:ph type="dt" sz="half" idx="10"/>
          </p:nvPr>
        </p:nvSpPr>
        <p:spPr/>
        <p:txBody>
          <a:bodyPr/>
          <a:lstStyle/>
          <a:p>
            <a:fld id="{CC7E258B-20A2-594E-B76E-6EF2493F08F1}" type="datetimeFigureOut">
              <a:rPr lang="en-US" smtClean="0"/>
              <a:t>1/31/19</a:t>
            </a:fld>
            <a:endParaRPr lang="en-US"/>
          </a:p>
        </p:txBody>
      </p:sp>
      <p:sp>
        <p:nvSpPr>
          <p:cNvPr id="5" name="Footer Placeholder 4">
            <a:extLst>
              <a:ext uri="{FF2B5EF4-FFF2-40B4-BE49-F238E27FC236}">
                <a16:creationId xmlns:a16="http://schemas.microsoft.com/office/drawing/2014/main" id="{B73B2906-C9CB-824E-BB43-FD3528C35D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F1A84-94C5-1E4F-9894-733999FAD59D}"/>
              </a:ext>
            </a:extLst>
          </p:cNvPr>
          <p:cNvSpPr>
            <a:spLocks noGrp="1"/>
          </p:cNvSpPr>
          <p:nvPr>
            <p:ph type="sldNum" sz="quarter" idx="12"/>
          </p:nvPr>
        </p:nvSpPr>
        <p:spPr/>
        <p:txBody>
          <a:bodyPr/>
          <a:lstStyle/>
          <a:p>
            <a:fld id="{0ED9E423-FF53-A544-B84D-E5BF6631A1B3}" type="slidenum">
              <a:rPr lang="en-US" smtClean="0"/>
              <a:t>‹#›</a:t>
            </a:fld>
            <a:endParaRPr lang="en-US"/>
          </a:p>
        </p:txBody>
      </p:sp>
    </p:spTree>
    <p:extLst>
      <p:ext uri="{BB962C8B-B14F-4D97-AF65-F5344CB8AC3E}">
        <p14:creationId xmlns:p14="http://schemas.microsoft.com/office/powerpoint/2010/main" val="3009563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AD967-1E90-484C-A11F-CD036DA9FC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5CD131-FB53-3647-9471-9C7A8CAB6CC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647CD7-02ED-D845-8998-EAF434C73E21}"/>
              </a:ext>
            </a:extLst>
          </p:cNvPr>
          <p:cNvSpPr>
            <a:spLocks noGrp="1"/>
          </p:cNvSpPr>
          <p:nvPr>
            <p:ph type="dt" sz="half" idx="10"/>
          </p:nvPr>
        </p:nvSpPr>
        <p:spPr/>
        <p:txBody>
          <a:bodyPr/>
          <a:lstStyle/>
          <a:p>
            <a:fld id="{CC7E258B-20A2-594E-B76E-6EF2493F08F1}" type="datetimeFigureOut">
              <a:rPr lang="en-US" smtClean="0"/>
              <a:t>1/31/19</a:t>
            </a:fld>
            <a:endParaRPr lang="en-US"/>
          </a:p>
        </p:txBody>
      </p:sp>
      <p:sp>
        <p:nvSpPr>
          <p:cNvPr id="5" name="Footer Placeholder 4">
            <a:extLst>
              <a:ext uri="{FF2B5EF4-FFF2-40B4-BE49-F238E27FC236}">
                <a16:creationId xmlns:a16="http://schemas.microsoft.com/office/drawing/2014/main" id="{5C381630-5D51-8E4D-A6D5-FAFB63CB74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7095B1-438A-9E48-875E-ACFB1BE7A5EE}"/>
              </a:ext>
            </a:extLst>
          </p:cNvPr>
          <p:cNvSpPr>
            <a:spLocks noGrp="1"/>
          </p:cNvSpPr>
          <p:nvPr>
            <p:ph type="sldNum" sz="quarter" idx="12"/>
          </p:nvPr>
        </p:nvSpPr>
        <p:spPr/>
        <p:txBody>
          <a:bodyPr/>
          <a:lstStyle/>
          <a:p>
            <a:fld id="{0ED9E423-FF53-A544-B84D-E5BF6631A1B3}" type="slidenum">
              <a:rPr lang="en-US" smtClean="0"/>
              <a:t>‹#›</a:t>
            </a:fld>
            <a:endParaRPr lang="en-US"/>
          </a:p>
        </p:txBody>
      </p:sp>
    </p:spTree>
    <p:extLst>
      <p:ext uri="{BB962C8B-B14F-4D97-AF65-F5344CB8AC3E}">
        <p14:creationId xmlns:p14="http://schemas.microsoft.com/office/powerpoint/2010/main" val="341714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47C31-D52A-D542-BCBB-1A9B3540D8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C2BA62-A641-9048-B65F-BC39CC6435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767CDBC-5F2A-BC43-8B6A-30A8F9641E5E}"/>
              </a:ext>
            </a:extLst>
          </p:cNvPr>
          <p:cNvSpPr>
            <a:spLocks noGrp="1"/>
          </p:cNvSpPr>
          <p:nvPr>
            <p:ph type="dt" sz="half" idx="10"/>
          </p:nvPr>
        </p:nvSpPr>
        <p:spPr/>
        <p:txBody>
          <a:bodyPr/>
          <a:lstStyle/>
          <a:p>
            <a:fld id="{CC7E258B-20A2-594E-B76E-6EF2493F08F1}" type="datetimeFigureOut">
              <a:rPr lang="en-US" smtClean="0"/>
              <a:t>1/31/19</a:t>
            </a:fld>
            <a:endParaRPr lang="en-US"/>
          </a:p>
        </p:txBody>
      </p:sp>
      <p:sp>
        <p:nvSpPr>
          <p:cNvPr id="5" name="Footer Placeholder 4">
            <a:extLst>
              <a:ext uri="{FF2B5EF4-FFF2-40B4-BE49-F238E27FC236}">
                <a16:creationId xmlns:a16="http://schemas.microsoft.com/office/drawing/2014/main" id="{C54F1B08-483B-E44A-A958-26CEAAE626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38BE5F-9157-7444-8AD6-8350533C6C24}"/>
              </a:ext>
            </a:extLst>
          </p:cNvPr>
          <p:cNvSpPr>
            <a:spLocks noGrp="1"/>
          </p:cNvSpPr>
          <p:nvPr>
            <p:ph type="sldNum" sz="quarter" idx="12"/>
          </p:nvPr>
        </p:nvSpPr>
        <p:spPr/>
        <p:txBody>
          <a:bodyPr/>
          <a:lstStyle/>
          <a:p>
            <a:fld id="{0ED9E423-FF53-A544-B84D-E5BF6631A1B3}" type="slidenum">
              <a:rPr lang="en-US" smtClean="0"/>
              <a:t>‹#›</a:t>
            </a:fld>
            <a:endParaRPr lang="en-US"/>
          </a:p>
        </p:txBody>
      </p:sp>
    </p:spTree>
    <p:extLst>
      <p:ext uri="{BB962C8B-B14F-4D97-AF65-F5344CB8AC3E}">
        <p14:creationId xmlns:p14="http://schemas.microsoft.com/office/powerpoint/2010/main" val="1136629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52EA-9ED8-5846-A373-6CC1044689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A1D7C1-A678-F247-822B-CD713FFF3C1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7193C7-4DD5-EA4D-8411-841ECD7A054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6F972E-E211-7A41-81A5-5E64E6B3EA3E}"/>
              </a:ext>
            </a:extLst>
          </p:cNvPr>
          <p:cNvSpPr>
            <a:spLocks noGrp="1"/>
          </p:cNvSpPr>
          <p:nvPr>
            <p:ph type="dt" sz="half" idx="10"/>
          </p:nvPr>
        </p:nvSpPr>
        <p:spPr/>
        <p:txBody>
          <a:bodyPr/>
          <a:lstStyle/>
          <a:p>
            <a:fld id="{CC7E258B-20A2-594E-B76E-6EF2493F08F1}" type="datetimeFigureOut">
              <a:rPr lang="en-US" smtClean="0"/>
              <a:t>1/31/19</a:t>
            </a:fld>
            <a:endParaRPr lang="en-US"/>
          </a:p>
        </p:txBody>
      </p:sp>
      <p:sp>
        <p:nvSpPr>
          <p:cNvPr id="6" name="Footer Placeholder 5">
            <a:extLst>
              <a:ext uri="{FF2B5EF4-FFF2-40B4-BE49-F238E27FC236}">
                <a16:creationId xmlns:a16="http://schemas.microsoft.com/office/drawing/2014/main" id="{D62CD39F-5EC9-A140-A5B1-43BE5236F4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CB6539-AAAD-3F41-A46B-0558E4B56089}"/>
              </a:ext>
            </a:extLst>
          </p:cNvPr>
          <p:cNvSpPr>
            <a:spLocks noGrp="1"/>
          </p:cNvSpPr>
          <p:nvPr>
            <p:ph type="sldNum" sz="quarter" idx="12"/>
          </p:nvPr>
        </p:nvSpPr>
        <p:spPr/>
        <p:txBody>
          <a:bodyPr/>
          <a:lstStyle/>
          <a:p>
            <a:fld id="{0ED9E423-FF53-A544-B84D-E5BF6631A1B3}" type="slidenum">
              <a:rPr lang="en-US" smtClean="0"/>
              <a:t>‹#›</a:t>
            </a:fld>
            <a:endParaRPr lang="en-US"/>
          </a:p>
        </p:txBody>
      </p:sp>
    </p:spTree>
    <p:extLst>
      <p:ext uri="{BB962C8B-B14F-4D97-AF65-F5344CB8AC3E}">
        <p14:creationId xmlns:p14="http://schemas.microsoft.com/office/powerpoint/2010/main" val="2188037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19A26-DD0B-804D-A5F2-F4A3AFF8B8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96852B-87D1-D34D-8B27-C183B4D2D8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83E2C3D-CCD2-7445-BB93-FACFF2F6D1E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69DC1A-4C2A-EA4D-A3F8-C89719E66F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0ADEE1C-1442-FC45-AEF6-06A939D35B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8B9882-3999-8641-8B8D-D406A25F495B}"/>
              </a:ext>
            </a:extLst>
          </p:cNvPr>
          <p:cNvSpPr>
            <a:spLocks noGrp="1"/>
          </p:cNvSpPr>
          <p:nvPr>
            <p:ph type="dt" sz="half" idx="10"/>
          </p:nvPr>
        </p:nvSpPr>
        <p:spPr/>
        <p:txBody>
          <a:bodyPr/>
          <a:lstStyle/>
          <a:p>
            <a:fld id="{CC7E258B-20A2-594E-B76E-6EF2493F08F1}" type="datetimeFigureOut">
              <a:rPr lang="en-US" smtClean="0"/>
              <a:t>1/31/19</a:t>
            </a:fld>
            <a:endParaRPr lang="en-US"/>
          </a:p>
        </p:txBody>
      </p:sp>
      <p:sp>
        <p:nvSpPr>
          <p:cNvPr id="8" name="Footer Placeholder 7">
            <a:extLst>
              <a:ext uri="{FF2B5EF4-FFF2-40B4-BE49-F238E27FC236}">
                <a16:creationId xmlns:a16="http://schemas.microsoft.com/office/drawing/2014/main" id="{EAA3B327-A940-AB49-B2CC-B15BEF5644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627BB5-B99F-DE41-A03D-8103E831661D}"/>
              </a:ext>
            </a:extLst>
          </p:cNvPr>
          <p:cNvSpPr>
            <a:spLocks noGrp="1"/>
          </p:cNvSpPr>
          <p:nvPr>
            <p:ph type="sldNum" sz="quarter" idx="12"/>
          </p:nvPr>
        </p:nvSpPr>
        <p:spPr/>
        <p:txBody>
          <a:bodyPr/>
          <a:lstStyle/>
          <a:p>
            <a:fld id="{0ED9E423-FF53-A544-B84D-E5BF6631A1B3}" type="slidenum">
              <a:rPr lang="en-US" smtClean="0"/>
              <a:t>‹#›</a:t>
            </a:fld>
            <a:endParaRPr lang="en-US"/>
          </a:p>
        </p:txBody>
      </p:sp>
    </p:spTree>
    <p:extLst>
      <p:ext uri="{BB962C8B-B14F-4D97-AF65-F5344CB8AC3E}">
        <p14:creationId xmlns:p14="http://schemas.microsoft.com/office/powerpoint/2010/main" val="2013370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40503-7606-7D40-A39D-689C1EAD7C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92FB76-8D83-AF46-84BC-0F5260D233AB}"/>
              </a:ext>
            </a:extLst>
          </p:cNvPr>
          <p:cNvSpPr>
            <a:spLocks noGrp="1"/>
          </p:cNvSpPr>
          <p:nvPr>
            <p:ph type="dt" sz="half" idx="10"/>
          </p:nvPr>
        </p:nvSpPr>
        <p:spPr/>
        <p:txBody>
          <a:bodyPr/>
          <a:lstStyle/>
          <a:p>
            <a:fld id="{CC7E258B-20A2-594E-B76E-6EF2493F08F1}" type="datetimeFigureOut">
              <a:rPr lang="en-US" smtClean="0"/>
              <a:t>1/31/19</a:t>
            </a:fld>
            <a:endParaRPr lang="en-US"/>
          </a:p>
        </p:txBody>
      </p:sp>
      <p:sp>
        <p:nvSpPr>
          <p:cNvPr id="4" name="Footer Placeholder 3">
            <a:extLst>
              <a:ext uri="{FF2B5EF4-FFF2-40B4-BE49-F238E27FC236}">
                <a16:creationId xmlns:a16="http://schemas.microsoft.com/office/drawing/2014/main" id="{FA38EC7D-1AE1-A841-ADF6-D36A5CD190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6C34C4-1D3F-3A4B-8C5C-A88F67FB6BC0}"/>
              </a:ext>
            </a:extLst>
          </p:cNvPr>
          <p:cNvSpPr>
            <a:spLocks noGrp="1"/>
          </p:cNvSpPr>
          <p:nvPr>
            <p:ph type="sldNum" sz="quarter" idx="12"/>
          </p:nvPr>
        </p:nvSpPr>
        <p:spPr/>
        <p:txBody>
          <a:bodyPr/>
          <a:lstStyle/>
          <a:p>
            <a:fld id="{0ED9E423-FF53-A544-B84D-E5BF6631A1B3}" type="slidenum">
              <a:rPr lang="en-US" smtClean="0"/>
              <a:t>‹#›</a:t>
            </a:fld>
            <a:endParaRPr lang="en-US"/>
          </a:p>
        </p:txBody>
      </p:sp>
    </p:spTree>
    <p:extLst>
      <p:ext uri="{BB962C8B-B14F-4D97-AF65-F5344CB8AC3E}">
        <p14:creationId xmlns:p14="http://schemas.microsoft.com/office/powerpoint/2010/main" val="62833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FD28C6-746B-F64F-B4C2-44456702E871}"/>
              </a:ext>
            </a:extLst>
          </p:cNvPr>
          <p:cNvSpPr>
            <a:spLocks noGrp="1"/>
          </p:cNvSpPr>
          <p:nvPr>
            <p:ph type="dt" sz="half" idx="10"/>
          </p:nvPr>
        </p:nvSpPr>
        <p:spPr/>
        <p:txBody>
          <a:bodyPr/>
          <a:lstStyle/>
          <a:p>
            <a:fld id="{CC7E258B-20A2-594E-B76E-6EF2493F08F1}" type="datetimeFigureOut">
              <a:rPr lang="en-US" smtClean="0"/>
              <a:t>1/31/19</a:t>
            </a:fld>
            <a:endParaRPr lang="en-US"/>
          </a:p>
        </p:txBody>
      </p:sp>
      <p:sp>
        <p:nvSpPr>
          <p:cNvPr id="3" name="Footer Placeholder 2">
            <a:extLst>
              <a:ext uri="{FF2B5EF4-FFF2-40B4-BE49-F238E27FC236}">
                <a16:creationId xmlns:a16="http://schemas.microsoft.com/office/drawing/2014/main" id="{01D97697-EE5D-C643-8770-1344F9DFCE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441D5B-47F0-0043-9F4E-1121202B7075}"/>
              </a:ext>
            </a:extLst>
          </p:cNvPr>
          <p:cNvSpPr>
            <a:spLocks noGrp="1"/>
          </p:cNvSpPr>
          <p:nvPr>
            <p:ph type="sldNum" sz="quarter" idx="12"/>
          </p:nvPr>
        </p:nvSpPr>
        <p:spPr/>
        <p:txBody>
          <a:bodyPr/>
          <a:lstStyle/>
          <a:p>
            <a:fld id="{0ED9E423-FF53-A544-B84D-E5BF6631A1B3}" type="slidenum">
              <a:rPr lang="en-US" smtClean="0"/>
              <a:t>‹#›</a:t>
            </a:fld>
            <a:endParaRPr lang="en-US"/>
          </a:p>
        </p:txBody>
      </p:sp>
    </p:spTree>
    <p:extLst>
      <p:ext uri="{BB962C8B-B14F-4D97-AF65-F5344CB8AC3E}">
        <p14:creationId xmlns:p14="http://schemas.microsoft.com/office/powerpoint/2010/main" val="2890649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A8D32-DE98-514C-BBA4-5B78962268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A932C8-4CFC-C94D-A232-88EE061DEC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9051B1-B63B-CD46-A5D6-05E2C6F2B1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CE0E11-F22B-2241-B3D4-69DC92669DA4}"/>
              </a:ext>
            </a:extLst>
          </p:cNvPr>
          <p:cNvSpPr>
            <a:spLocks noGrp="1"/>
          </p:cNvSpPr>
          <p:nvPr>
            <p:ph type="dt" sz="half" idx="10"/>
          </p:nvPr>
        </p:nvSpPr>
        <p:spPr/>
        <p:txBody>
          <a:bodyPr/>
          <a:lstStyle/>
          <a:p>
            <a:fld id="{CC7E258B-20A2-594E-B76E-6EF2493F08F1}" type="datetimeFigureOut">
              <a:rPr lang="en-US" smtClean="0"/>
              <a:t>1/31/19</a:t>
            </a:fld>
            <a:endParaRPr lang="en-US"/>
          </a:p>
        </p:txBody>
      </p:sp>
      <p:sp>
        <p:nvSpPr>
          <p:cNvPr id="6" name="Footer Placeholder 5">
            <a:extLst>
              <a:ext uri="{FF2B5EF4-FFF2-40B4-BE49-F238E27FC236}">
                <a16:creationId xmlns:a16="http://schemas.microsoft.com/office/drawing/2014/main" id="{DCC8ACFF-71AE-7C4E-8F71-497F007929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26B93F-B98B-5846-B629-8965BBA22B7A}"/>
              </a:ext>
            </a:extLst>
          </p:cNvPr>
          <p:cNvSpPr>
            <a:spLocks noGrp="1"/>
          </p:cNvSpPr>
          <p:nvPr>
            <p:ph type="sldNum" sz="quarter" idx="12"/>
          </p:nvPr>
        </p:nvSpPr>
        <p:spPr/>
        <p:txBody>
          <a:bodyPr/>
          <a:lstStyle/>
          <a:p>
            <a:fld id="{0ED9E423-FF53-A544-B84D-E5BF6631A1B3}" type="slidenum">
              <a:rPr lang="en-US" smtClean="0"/>
              <a:t>‹#›</a:t>
            </a:fld>
            <a:endParaRPr lang="en-US"/>
          </a:p>
        </p:txBody>
      </p:sp>
    </p:spTree>
    <p:extLst>
      <p:ext uri="{BB962C8B-B14F-4D97-AF65-F5344CB8AC3E}">
        <p14:creationId xmlns:p14="http://schemas.microsoft.com/office/powerpoint/2010/main" val="4187953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1B394-D22F-0545-BBAD-F5FD9D82C0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2BFF2C-5030-2443-932D-B65431187D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C23F35-3F6F-4343-8178-80C3F0B421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343E88-03DD-7940-8E27-C8D27A6818FC}"/>
              </a:ext>
            </a:extLst>
          </p:cNvPr>
          <p:cNvSpPr>
            <a:spLocks noGrp="1"/>
          </p:cNvSpPr>
          <p:nvPr>
            <p:ph type="dt" sz="half" idx="10"/>
          </p:nvPr>
        </p:nvSpPr>
        <p:spPr/>
        <p:txBody>
          <a:bodyPr/>
          <a:lstStyle/>
          <a:p>
            <a:fld id="{CC7E258B-20A2-594E-B76E-6EF2493F08F1}" type="datetimeFigureOut">
              <a:rPr lang="en-US" smtClean="0"/>
              <a:t>1/31/19</a:t>
            </a:fld>
            <a:endParaRPr lang="en-US"/>
          </a:p>
        </p:txBody>
      </p:sp>
      <p:sp>
        <p:nvSpPr>
          <p:cNvPr id="6" name="Footer Placeholder 5">
            <a:extLst>
              <a:ext uri="{FF2B5EF4-FFF2-40B4-BE49-F238E27FC236}">
                <a16:creationId xmlns:a16="http://schemas.microsoft.com/office/drawing/2014/main" id="{3C1188A6-A4D2-E443-84FD-7B36FB3099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F611F3-EF3C-4746-AF20-0B92AB3AEF96}"/>
              </a:ext>
            </a:extLst>
          </p:cNvPr>
          <p:cNvSpPr>
            <a:spLocks noGrp="1"/>
          </p:cNvSpPr>
          <p:nvPr>
            <p:ph type="sldNum" sz="quarter" idx="12"/>
          </p:nvPr>
        </p:nvSpPr>
        <p:spPr/>
        <p:txBody>
          <a:bodyPr/>
          <a:lstStyle/>
          <a:p>
            <a:fld id="{0ED9E423-FF53-A544-B84D-E5BF6631A1B3}" type="slidenum">
              <a:rPr lang="en-US" smtClean="0"/>
              <a:t>‹#›</a:t>
            </a:fld>
            <a:endParaRPr lang="en-US"/>
          </a:p>
        </p:txBody>
      </p:sp>
    </p:spTree>
    <p:extLst>
      <p:ext uri="{BB962C8B-B14F-4D97-AF65-F5344CB8AC3E}">
        <p14:creationId xmlns:p14="http://schemas.microsoft.com/office/powerpoint/2010/main" val="2080460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EB196A-29B3-7240-B75A-5AB9B2F52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36A8CB-0E92-BE40-9B32-BA23E5E024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10F2EB-6F0E-4840-B3D7-0FEB2AE00D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7E258B-20A2-594E-B76E-6EF2493F08F1}" type="datetimeFigureOut">
              <a:rPr lang="en-US" smtClean="0"/>
              <a:t>1/31/19</a:t>
            </a:fld>
            <a:endParaRPr lang="en-US"/>
          </a:p>
        </p:txBody>
      </p:sp>
      <p:sp>
        <p:nvSpPr>
          <p:cNvPr id="5" name="Footer Placeholder 4">
            <a:extLst>
              <a:ext uri="{FF2B5EF4-FFF2-40B4-BE49-F238E27FC236}">
                <a16:creationId xmlns:a16="http://schemas.microsoft.com/office/drawing/2014/main" id="{00EF37B2-012F-4844-97BD-D52920A366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2338FB-B339-834D-B5F5-8C1199B8BA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9E423-FF53-A544-B84D-E5BF6631A1B3}" type="slidenum">
              <a:rPr lang="en-US" smtClean="0"/>
              <a:t>‹#›</a:t>
            </a:fld>
            <a:endParaRPr lang="en-US"/>
          </a:p>
        </p:txBody>
      </p:sp>
    </p:spTree>
    <p:extLst>
      <p:ext uri="{BB962C8B-B14F-4D97-AF65-F5344CB8AC3E}">
        <p14:creationId xmlns:p14="http://schemas.microsoft.com/office/powerpoint/2010/main" val="486384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kaggle.com/yuridias/predicting-abalone-s-sex-with-logistic-regress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colorTemperature colorTemp="10170"/>
                    </a14:imgEffect>
                    <a14:imgEffect>
                      <a14:saturation sat="0"/>
                    </a14:imgEffect>
                  </a14:imgLayer>
                </a14:imgProps>
              </a:ext>
            </a:extLst>
          </a:blip>
          <a:srcRect/>
          <a:stretch>
            <a:fillRect t="-16000" b="-16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E0A002-F56D-8040-BD09-422B076CBF3E}"/>
              </a:ext>
            </a:extLst>
          </p:cNvPr>
          <p:cNvSpPr/>
          <p:nvPr/>
        </p:nvSpPr>
        <p:spPr>
          <a:xfrm>
            <a:off x="0" y="0"/>
            <a:ext cx="12192000" cy="6858000"/>
          </a:xfrm>
          <a:prstGeom prst="rect">
            <a:avLst/>
          </a:prstGeom>
          <a:solidFill>
            <a:schemeClr val="dk1">
              <a:alpha val="64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54F4FE-6A23-DC45-A96C-6A88CCFA7DC1}"/>
              </a:ext>
            </a:extLst>
          </p:cNvPr>
          <p:cNvSpPr>
            <a:spLocks noGrp="1"/>
          </p:cNvSpPr>
          <p:nvPr>
            <p:ph type="ctrTitle"/>
          </p:nvPr>
        </p:nvSpPr>
        <p:spPr>
          <a:xfrm>
            <a:off x="1524000" y="2379663"/>
            <a:ext cx="9144000" cy="2387600"/>
          </a:xfrm>
        </p:spPr>
        <p:txBody>
          <a:bodyPr>
            <a:noAutofit/>
          </a:bodyPr>
          <a:lstStyle/>
          <a:p>
            <a:r>
              <a:rPr lang="en-US" sz="6600" b="1" dirty="0">
                <a:solidFill>
                  <a:schemeClr val="bg1"/>
                </a:solidFill>
                <a:latin typeface="Cordia New" panose="020B0304020202020204" pitchFamily="34" charset="-34"/>
                <a:cs typeface="Cordia New" panose="020B0304020202020204" pitchFamily="34" charset="-34"/>
              </a:rPr>
              <a:t>Topic: </a:t>
            </a:r>
            <a:br>
              <a:rPr lang="en-US" sz="6600" b="1" dirty="0">
                <a:solidFill>
                  <a:schemeClr val="bg1"/>
                </a:solidFill>
                <a:latin typeface="Cordia New" panose="020B0304020202020204" pitchFamily="34" charset="-34"/>
                <a:cs typeface="Cordia New" panose="020B0304020202020204" pitchFamily="34" charset="-34"/>
              </a:rPr>
            </a:br>
            <a:r>
              <a:rPr lang="en-US" sz="6600" b="1" dirty="0">
                <a:solidFill>
                  <a:schemeClr val="bg1"/>
                </a:solidFill>
                <a:latin typeface="Cordia New" panose="020B0304020202020204" pitchFamily="34" charset="-34"/>
                <a:cs typeface="Cordia New" panose="020B0304020202020204" pitchFamily="34" charset="-34"/>
              </a:rPr>
              <a:t>Can we predict the sex of an abalone by its physical characteristics?</a:t>
            </a:r>
          </a:p>
        </p:txBody>
      </p:sp>
      <p:sp>
        <p:nvSpPr>
          <p:cNvPr id="3" name="Subtitle 2">
            <a:extLst>
              <a:ext uri="{FF2B5EF4-FFF2-40B4-BE49-F238E27FC236}">
                <a16:creationId xmlns:a16="http://schemas.microsoft.com/office/drawing/2014/main" id="{A6FEC1AC-5020-5C40-9763-F8C2127DA47D}"/>
              </a:ext>
            </a:extLst>
          </p:cNvPr>
          <p:cNvSpPr>
            <a:spLocks noGrp="1"/>
          </p:cNvSpPr>
          <p:nvPr>
            <p:ph type="subTitle" idx="1"/>
          </p:nvPr>
        </p:nvSpPr>
        <p:spPr>
          <a:xfrm>
            <a:off x="1524000" y="4960938"/>
            <a:ext cx="9144000" cy="1655762"/>
          </a:xfrm>
        </p:spPr>
        <p:txBody>
          <a:bodyPr>
            <a:normAutofit/>
          </a:bodyPr>
          <a:lstStyle/>
          <a:p>
            <a:r>
              <a:rPr lang="en-US" sz="2800" dirty="0">
                <a:solidFill>
                  <a:schemeClr val="bg1"/>
                </a:solidFill>
                <a:latin typeface="Times New Roman" panose="02020603050405020304" pitchFamily="18" charset="0"/>
                <a:cs typeface="Times New Roman" panose="02020603050405020304" pitchFamily="18" charset="0"/>
              </a:rPr>
              <a:t>By Leroy </a:t>
            </a:r>
            <a:r>
              <a:rPr lang="en-US" sz="2800" dirty="0" err="1">
                <a:solidFill>
                  <a:schemeClr val="bg1"/>
                </a:solidFill>
                <a:latin typeface="Times New Roman" panose="02020603050405020304" pitchFamily="18" charset="0"/>
                <a:cs typeface="Times New Roman" panose="02020603050405020304" pitchFamily="18" charset="0"/>
              </a:rPr>
              <a:t>Maswaure</a:t>
            </a:r>
            <a:endParaRPr 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0308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DBCB26-E859-D548-9B1D-8EF80A0ED78F}"/>
              </a:ext>
            </a:extLst>
          </p:cNvPr>
          <p:cNvSpPr/>
          <p:nvPr/>
        </p:nvSpPr>
        <p:spPr>
          <a:xfrm>
            <a:off x="0" y="3598"/>
            <a:ext cx="12192000" cy="1228302"/>
          </a:xfrm>
          <a:prstGeom prst="rect">
            <a:avLst/>
          </a:prstGeom>
          <a:solidFill>
            <a:schemeClr val="dk1">
              <a:alpha val="78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06CB60-9EE7-3F43-988F-E0B0784D62AE}"/>
              </a:ext>
            </a:extLst>
          </p:cNvPr>
          <p:cNvSpPr>
            <a:spLocks noGrp="1"/>
          </p:cNvSpPr>
          <p:nvPr>
            <p:ph type="title"/>
          </p:nvPr>
        </p:nvSpPr>
        <p:spPr>
          <a:xfrm>
            <a:off x="617361" y="79797"/>
            <a:ext cx="11264900" cy="1325563"/>
          </a:xfrm>
        </p:spPr>
        <p:txBody>
          <a:bodyPr>
            <a:noAutofit/>
          </a:bodyPr>
          <a:lstStyle/>
          <a:p>
            <a:pPr algn="ctr"/>
            <a:r>
              <a:rPr lang="en-US" dirty="0">
                <a:solidFill>
                  <a:schemeClr val="bg1"/>
                </a:solidFill>
                <a:latin typeface="Cordia New" panose="020B0304020202020204" pitchFamily="34" charset="-34"/>
                <a:cs typeface="Cordia New" panose="020B0304020202020204" pitchFamily="34" charset="-34"/>
              </a:rPr>
              <a:t>Time to check our first hypothesis using KNN </a:t>
            </a:r>
          </a:p>
        </p:txBody>
      </p:sp>
      <p:pic>
        <p:nvPicPr>
          <p:cNvPr id="6" name="Picture 5">
            <a:extLst>
              <a:ext uri="{FF2B5EF4-FFF2-40B4-BE49-F238E27FC236}">
                <a16:creationId xmlns:a16="http://schemas.microsoft.com/office/drawing/2014/main" id="{BA0AF4DD-3506-0747-84B6-594883B685E4}"/>
              </a:ext>
            </a:extLst>
          </p:cNvPr>
          <p:cNvPicPr>
            <a:picLocks noChangeAspect="1"/>
          </p:cNvPicPr>
          <p:nvPr/>
        </p:nvPicPr>
        <p:blipFill rotWithShape="1">
          <a:blip r:embed="rId2"/>
          <a:srcRect r="1268"/>
          <a:stretch/>
        </p:blipFill>
        <p:spPr>
          <a:xfrm>
            <a:off x="474849" y="2221654"/>
            <a:ext cx="11099790" cy="3658445"/>
          </a:xfrm>
          <a:prstGeom prst="rect">
            <a:avLst/>
          </a:prstGeom>
        </p:spPr>
      </p:pic>
      <p:sp>
        <p:nvSpPr>
          <p:cNvPr id="3" name="Content Placeholder 2">
            <a:extLst>
              <a:ext uri="{FF2B5EF4-FFF2-40B4-BE49-F238E27FC236}">
                <a16:creationId xmlns:a16="http://schemas.microsoft.com/office/drawing/2014/main" id="{97868FD3-2A7B-B94B-82BC-EE7A7465CF99}"/>
              </a:ext>
            </a:extLst>
          </p:cNvPr>
          <p:cNvSpPr>
            <a:spLocks noGrp="1"/>
          </p:cNvSpPr>
          <p:nvPr>
            <p:ph idx="1"/>
          </p:nvPr>
        </p:nvSpPr>
        <p:spPr>
          <a:xfrm>
            <a:off x="617361" y="1329320"/>
            <a:ext cx="10515600" cy="968375"/>
          </a:xfrm>
        </p:spPr>
        <p:txBody>
          <a:bodyPr>
            <a:normAutofit fontScale="92500" lnSpcReduction="10000"/>
          </a:bodyPr>
          <a:lstStyle/>
          <a:p>
            <a:pPr marL="0" indent="0">
              <a:buNone/>
            </a:pPr>
            <a:r>
              <a:rPr lang="en-US" sz="3200" b="1" i="1" dirty="0" err="1">
                <a:latin typeface="Cordia New" panose="020B0304020202020204" pitchFamily="34" charset="-34"/>
                <a:cs typeface="Cordia New" panose="020B0304020202020204" pitchFamily="34" charset="-34"/>
              </a:rPr>
              <a:t>Hyp</a:t>
            </a:r>
            <a:r>
              <a:rPr lang="en-US" sz="3200" b="1" i="1" dirty="0">
                <a:latin typeface="Cordia New" panose="020B0304020202020204" pitchFamily="34" charset="-34"/>
                <a:cs typeface="Cordia New" panose="020B0304020202020204" pitchFamily="34" charset="-34"/>
              </a:rPr>
              <a:t> 1: </a:t>
            </a:r>
          </a:p>
          <a:p>
            <a:pPr marL="0" indent="0">
              <a:buNone/>
            </a:pPr>
            <a:r>
              <a:rPr lang="en-US" sz="3200" dirty="0">
                <a:latin typeface="Cordia New" panose="020B0304020202020204" pitchFamily="34" charset="-34"/>
                <a:cs typeface="Cordia New" panose="020B0304020202020204" pitchFamily="34" charset="-34"/>
              </a:rPr>
              <a:t>The whole weight of an abalone can predict its sex ( either male, female or infant )</a:t>
            </a:r>
          </a:p>
          <a:p>
            <a:endParaRPr lang="en-US" sz="3200" dirty="0">
              <a:latin typeface="Cordia New" panose="020B0304020202020204" pitchFamily="34" charset="-34"/>
              <a:cs typeface="Cordia New" panose="020B0304020202020204" pitchFamily="34" charset="-34"/>
            </a:endParaRPr>
          </a:p>
          <a:p>
            <a:pPr marL="0" indent="0">
              <a:buNone/>
            </a:pPr>
            <a:endParaRPr lang="en-US" dirty="0"/>
          </a:p>
        </p:txBody>
      </p:sp>
    </p:spTree>
    <p:extLst>
      <p:ext uri="{BB962C8B-B14F-4D97-AF65-F5344CB8AC3E}">
        <p14:creationId xmlns:p14="http://schemas.microsoft.com/office/powerpoint/2010/main" val="241766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DBCB26-E859-D548-9B1D-8EF80A0ED78F}"/>
              </a:ext>
            </a:extLst>
          </p:cNvPr>
          <p:cNvSpPr/>
          <p:nvPr/>
        </p:nvSpPr>
        <p:spPr>
          <a:xfrm>
            <a:off x="0" y="3598"/>
            <a:ext cx="12192000" cy="1228302"/>
          </a:xfrm>
          <a:prstGeom prst="rect">
            <a:avLst/>
          </a:prstGeom>
          <a:solidFill>
            <a:schemeClr val="dk1">
              <a:alpha val="78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06CB60-9EE7-3F43-988F-E0B0784D62AE}"/>
              </a:ext>
            </a:extLst>
          </p:cNvPr>
          <p:cNvSpPr>
            <a:spLocks noGrp="1"/>
          </p:cNvSpPr>
          <p:nvPr>
            <p:ph type="title"/>
          </p:nvPr>
        </p:nvSpPr>
        <p:spPr>
          <a:xfrm>
            <a:off x="617361" y="79797"/>
            <a:ext cx="11264900" cy="1325563"/>
          </a:xfrm>
        </p:spPr>
        <p:txBody>
          <a:bodyPr>
            <a:noAutofit/>
          </a:bodyPr>
          <a:lstStyle/>
          <a:p>
            <a:pPr algn="ctr"/>
            <a:r>
              <a:rPr lang="en-US" dirty="0">
                <a:solidFill>
                  <a:schemeClr val="bg1"/>
                </a:solidFill>
                <a:latin typeface="Cordia New" panose="020B0304020202020204" pitchFamily="34" charset="-34"/>
                <a:cs typeface="Cordia New" panose="020B0304020202020204" pitchFamily="34" charset="-34"/>
              </a:rPr>
              <a:t>Time to check our first hypothesis using Decision Tree</a:t>
            </a:r>
          </a:p>
        </p:txBody>
      </p:sp>
      <p:pic>
        <p:nvPicPr>
          <p:cNvPr id="6" name="Picture 5">
            <a:extLst>
              <a:ext uri="{FF2B5EF4-FFF2-40B4-BE49-F238E27FC236}">
                <a16:creationId xmlns:a16="http://schemas.microsoft.com/office/drawing/2014/main" id="{BA0AF4DD-3506-0747-84B6-594883B685E4}"/>
              </a:ext>
            </a:extLst>
          </p:cNvPr>
          <p:cNvPicPr>
            <a:picLocks noChangeAspect="1"/>
          </p:cNvPicPr>
          <p:nvPr/>
        </p:nvPicPr>
        <p:blipFill>
          <a:blip r:embed="rId2"/>
          <a:stretch>
            <a:fillRect/>
          </a:stretch>
        </p:blipFill>
        <p:spPr>
          <a:xfrm>
            <a:off x="474849" y="2357270"/>
            <a:ext cx="11099790" cy="3387213"/>
          </a:xfrm>
          <a:prstGeom prst="rect">
            <a:avLst/>
          </a:prstGeom>
        </p:spPr>
      </p:pic>
      <p:sp>
        <p:nvSpPr>
          <p:cNvPr id="3" name="Content Placeholder 2">
            <a:extLst>
              <a:ext uri="{FF2B5EF4-FFF2-40B4-BE49-F238E27FC236}">
                <a16:creationId xmlns:a16="http://schemas.microsoft.com/office/drawing/2014/main" id="{97868FD3-2A7B-B94B-82BC-EE7A7465CF99}"/>
              </a:ext>
            </a:extLst>
          </p:cNvPr>
          <p:cNvSpPr>
            <a:spLocks noGrp="1"/>
          </p:cNvSpPr>
          <p:nvPr>
            <p:ph idx="1"/>
          </p:nvPr>
        </p:nvSpPr>
        <p:spPr>
          <a:xfrm>
            <a:off x="766944" y="1358438"/>
            <a:ext cx="10515600" cy="968375"/>
          </a:xfrm>
        </p:spPr>
        <p:txBody>
          <a:bodyPr>
            <a:normAutofit fontScale="92500" lnSpcReduction="10000"/>
          </a:bodyPr>
          <a:lstStyle/>
          <a:p>
            <a:pPr marL="0" indent="0">
              <a:buNone/>
            </a:pPr>
            <a:r>
              <a:rPr lang="en-US" sz="3200" b="1" i="1" dirty="0" err="1">
                <a:latin typeface="Cordia New" panose="020B0304020202020204" pitchFamily="34" charset="-34"/>
                <a:cs typeface="Cordia New" panose="020B0304020202020204" pitchFamily="34" charset="-34"/>
              </a:rPr>
              <a:t>Hyp</a:t>
            </a:r>
            <a:r>
              <a:rPr lang="en-US" sz="3200" b="1" i="1" dirty="0">
                <a:latin typeface="Cordia New" panose="020B0304020202020204" pitchFamily="34" charset="-34"/>
                <a:cs typeface="Cordia New" panose="020B0304020202020204" pitchFamily="34" charset="-34"/>
              </a:rPr>
              <a:t> 1: </a:t>
            </a:r>
          </a:p>
          <a:p>
            <a:pPr marL="0" indent="0">
              <a:buNone/>
            </a:pPr>
            <a:r>
              <a:rPr lang="en-US" sz="3200" dirty="0">
                <a:latin typeface="Cordia New" panose="020B0304020202020204" pitchFamily="34" charset="-34"/>
                <a:cs typeface="Cordia New" panose="020B0304020202020204" pitchFamily="34" charset="-34"/>
              </a:rPr>
              <a:t>The whole weight of an abalone can predict its sex ( either male, female or infant )</a:t>
            </a:r>
          </a:p>
          <a:p>
            <a:endParaRPr lang="en-US" sz="3200" dirty="0">
              <a:latin typeface="Cordia New" panose="020B0304020202020204" pitchFamily="34" charset="-34"/>
              <a:cs typeface="Cordia New" panose="020B0304020202020204" pitchFamily="34" charset="-34"/>
            </a:endParaRPr>
          </a:p>
          <a:p>
            <a:pPr marL="0" indent="0">
              <a:buNone/>
            </a:pPr>
            <a:endParaRPr lang="en-US" dirty="0"/>
          </a:p>
        </p:txBody>
      </p:sp>
    </p:spTree>
    <p:extLst>
      <p:ext uri="{BB962C8B-B14F-4D97-AF65-F5344CB8AC3E}">
        <p14:creationId xmlns:p14="http://schemas.microsoft.com/office/powerpoint/2010/main" val="1524235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DBCB26-E859-D548-9B1D-8EF80A0ED78F}"/>
              </a:ext>
            </a:extLst>
          </p:cNvPr>
          <p:cNvSpPr/>
          <p:nvPr/>
        </p:nvSpPr>
        <p:spPr>
          <a:xfrm>
            <a:off x="0" y="3598"/>
            <a:ext cx="12192000" cy="1228302"/>
          </a:xfrm>
          <a:prstGeom prst="rect">
            <a:avLst/>
          </a:prstGeom>
          <a:solidFill>
            <a:schemeClr val="dk1">
              <a:alpha val="78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06CB60-9EE7-3F43-988F-E0B0784D62AE}"/>
              </a:ext>
            </a:extLst>
          </p:cNvPr>
          <p:cNvSpPr>
            <a:spLocks noGrp="1"/>
          </p:cNvSpPr>
          <p:nvPr>
            <p:ph type="title"/>
          </p:nvPr>
        </p:nvSpPr>
        <p:spPr>
          <a:xfrm>
            <a:off x="617361" y="79797"/>
            <a:ext cx="11264900" cy="1325563"/>
          </a:xfrm>
        </p:spPr>
        <p:txBody>
          <a:bodyPr>
            <a:noAutofit/>
          </a:bodyPr>
          <a:lstStyle/>
          <a:p>
            <a:pPr algn="ctr"/>
            <a:r>
              <a:rPr lang="en-US" dirty="0">
                <a:solidFill>
                  <a:schemeClr val="bg1"/>
                </a:solidFill>
                <a:latin typeface="Cordia New" panose="020B0304020202020204" pitchFamily="34" charset="-34"/>
                <a:cs typeface="Cordia New" panose="020B0304020202020204" pitchFamily="34" charset="-34"/>
              </a:rPr>
              <a:t>Time to check our 2nd hypothesis using Logistic regression</a:t>
            </a:r>
          </a:p>
        </p:txBody>
      </p:sp>
      <p:pic>
        <p:nvPicPr>
          <p:cNvPr id="6" name="Picture 5">
            <a:extLst>
              <a:ext uri="{FF2B5EF4-FFF2-40B4-BE49-F238E27FC236}">
                <a16:creationId xmlns:a16="http://schemas.microsoft.com/office/drawing/2014/main" id="{BA0AF4DD-3506-0747-84B6-594883B685E4}"/>
              </a:ext>
            </a:extLst>
          </p:cNvPr>
          <p:cNvPicPr>
            <a:picLocks noChangeAspect="1"/>
          </p:cNvPicPr>
          <p:nvPr/>
        </p:nvPicPr>
        <p:blipFill>
          <a:blip r:embed="rId2"/>
          <a:stretch>
            <a:fillRect/>
          </a:stretch>
        </p:blipFill>
        <p:spPr>
          <a:xfrm>
            <a:off x="474849" y="2399587"/>
            <a:ext cx="11099790" cy="3302578"/>
          </a:xfrm>
          <a:prstGeom prst="rect">
            <a:avLst/>
          </a:prstGeom>
        </p:spPr>
      </p:pic>
      <p:sp>
        <p:nvSpPr>
          <p:cNvPr id="3" name="Content Placeholder 2">
            <a:extLst>
              <a:ext uri="{FF2B5EF4-FFF2-40B4-BE49-F238E27FC236}">
                <a16:creationId xmlns:a16="http://schemas.microsoft.com/office/drawing/2014/main" id="{97868FD3-2A7B-B94B-82BC-EE7A7465CF99}"/>
              </a:ext>
            </a:extLst>
          </p:cNvPr>
          <p:cNvSpPr>
            <a:spLocks noGrp="1"/>
          </p:cNvSpPr>
          <p:nvPr>
            <p:ph idx="1"/>
          </p:nvPr>
        </p:nvSpPr>
        <p:spPr>
          <a:xfrm>
            <a:off x="617361" y="1329320"/>
            <a:ext cx="10515600" cy="968375"/>
          </a:xfrm>
        </p:spPr>
        <p:txBody>
          <a:bodyPr>
            <a:normAutofit fontScale="92500" lnSpcReduction="10000"/>
          </a:bodyPr>
          <a:lstStyle/>
          <a:p>
            <a:pPr marL="0" indent="0">
              <a:buNone/>
            </a:pPr>
            <a:r>
              <a:rPr lang="en-US" sz="3200" b="1" i="1" dirty="0" err="1">
                <a:latin typeface="Cordia New" panose="020B0304020202020204" pitchFamily="34" charset="-34"/>
                <a:cs typeface="Cordia New" panose="020B0304020202020204" pitchFamily="34" charset="-34"/>
              </a:rPr>
              <a:t>Hyp</a:t>
            </a:r>
            <a:r>
              <a:rPr lang="en-US" sz="3200" b="1" i="1" dirty="0">
                <a:latin typeface="Cordia New" panose="020B0304020202020204" pitchFamily="34" charset="-34"/>
                <a:cs typeface="Cordia New" panose="020B0304020202020204" pitchFamily="34" charset="-34"/>
              </a:rPr>
              <a:t> 2: </a:t>
            </a:r>
          </a:p>
          <a:p>
            <a:pPr marL="514350" indent="-514350">
              <a:buFont typeface="+mj-lt"/>
              <a:buAutoNum type="arabicPeriod"/>
            </a:pPr>
            <a:r>
              <a:rPr lang="en-US" sz="3200" dirty="0">
                <a:latin typeface="Cordia New" panose="020B0304020202020204" pitchFamily="34" charset="-34"/>
                <a:cs typeface="Cordia New" panose="020B0304020202020204" pitchFamily="34" charset="-34"/>
              </a:rPr>
              <a:t>That rings on shell of abalone can predict sex of an abalone </a:t>
            </a:r>
          </a:p>
          <a:p>
            <a:endParaRPr lang="en-US" sz="3200" dirty="0">
              <a:latin typeface="Cordia New" panose="020B0304020202020204" pitchFamily="34" charset="-34"/>
              <a:cs typeface="Cordia New" panose="020B0304020202020204" pitchFamily="34" charset="-34"/>
            </a:endParaRPr>
          </a:p>
          <a:p>
            <a:pPr marL="0" indent="0">
              <a:buNone/>
            </a:pPr>
            <a:endParaRPr lang="en-US" dirty="0"/>
          </a:p>
        </p:txBody>
      </p:sp>
    </p:spTree>
    <p:extLst>
      <p:ext uri="{BB962C8B-B14F-4D97-AF65-F5344CB8AC3E}">
        <p14:creationId xmlns:p14="http://schemas.microsoft.com/office/powerpoint/2010/main" val="3036158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DBCB26-E859-D548-9B1D-8EF80A0ED78F}"/>
              </a:ext>
            </a:extLst>
          </p:cNvPr>
          <p:cNvSpPr/>
          <p:nvPr/>
        </p:nvSpPr>
        <p:spPr>
          <a:xfrm>
            <a:off x="0" y="3598"/>
            <a:ext cx="12192000" cy="1228302"/>
          </a:xfrm>
          <a:prstGeom prst="rect">
            <a:avLst/>
          </a:prstGeom>
          <a:solidFill>
            <a:schemeClr val="dk1">
              <a:alpha val="78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06CB60-9EE7-3F43-988F-E0B0784D62AE}"/>
              </a:ext>
            </a:extLst>
          </p:cNvPr>
          <p:cNvSpPr>
            <a:spLocks noGrp="1"/>
          </p:cNvSpPr>
          <p:nvPr>
            <p:ph type="title"/>
          </p:nvPr>
        </p:nvSpPr>
        <p:spPr>
          <a:xfrm>
            <a:off x="617361" y="79797"/>
            <a:ext cx="11264900" cy="1325563"/>
          </a:xfrm>
        </p:spPr>
        <p:txBody>
          <a:bodyPr>
            <a:noAutofit/>
          </a:bodyPr>
          <a:lstStyle/>
          <a:p>
            <a:pPr algn="ctr"/>
            <a:r>
              <a:rPr lang="en-US" dirty="0">
                <a:solidFill>
                  <a:schemeClr val="bg1"/>
                </a:solidFill>
                <a:latin typeface="Cordia New" panose="020B0304020202020204" pitchFamily="34" charset="-34"/>
                <a:cs typeface="Cordia New" panose="020B0304020202020204" pitchFamily="34" charset="-34"/>
              </a:rPr>
              <a:t>Time to check our 2nd hypothesis using KNN</a:t>
            </a:r>
          </a:p>
        </p:txBody>
      </p:sp>
      <p:pic>
        <p:nvPicPr>
          <p:cNvPr id="6" name="Picture 5">
            <a:extLst>
              <a:ext uri="{FF2B5EF4-FFF2-40B4-BE49-F238E27FC236}">
                <a16:creationId xmlns:a16="http://schemas.microsoft.com/office/drawing/2014/main" id="{BA0AF4DD-3506-0747-84B6-594883B685E4}"/>
              </a:ext>
            </a:extLst>
          </p:cNvPr>
          <p:cNvPicPr>
            <a:picLocks noChangeAspect="1"/>
          </p:cNvPicPr>
          <p:nvPr/>
        </p:nvPicPr>
        <p:blipFill>
          <a:blip r:embed="rId2"/>
          <a:stretch>
            <a:fillRect/>
          </a:stretch>
        </p:blipFill>
        <p:spPr>
          <a:xfrm>
            <a:off x="0" y="2395115"/>
            <a:ext cx="12052300" cy="3764385"/>
          </a:xfrm>
          <a:prstGeom prst="rect">
            <a:avLst/>
          </a:prstGeom>
        </p:spPr>
      </p:pic>
      <p:sp>
        <p:nvSpPr>
          <p:cNvPr id="3" name="Content Placeholder 2">
            <a:extLst>
              <a:ext uri="{FF2B5EF4-FFF2-40B4-BE49-F238E27FC236}">
                <a16:creationId xmlns:a16="http://schemas.microsoft.com/office/drawing/2014/main" id="{97868FD3-2A7B-B94B-82BC-EE7A7465CF99}"/>
              </a:ext>
            </a:extLst>
          </p:cNvPr>
          <p:cNvSpPr>
            <a:spLocks noGrp="1"/>
          </p:cNvSpPr>
          <p:nvPr>
            <p:ph idx="1"/>
          </p:nvPr>
        </p:nvSpPr>
        <p:spPr>
          <a:xfrm>
            <a:off x="617361" y="1329320"/>
            <a:ext cx="10515600" cy="968375"/>
          </a:xfrm>
        </p:spPr>
        <p:txBody>
          <a:bodyPr>
            <a:normAutofit fontScale="92500" lnSpcReduction="10000"/>
          </a:bodyPr>
          <a:lstStyle/>
          <a:p>
            <a:pPr marL="0" indent="0">
              <a:buNone/>
            </a:pPr>
            <a:r>
              <a:rPr lang="en-US" sz="3200" b="1" i="1" dirty="0" err="1">
                <a:latin typeface="Cordia New" panose="020B0304020202020204" pitchFamily="34" charset="-34"/>
                <a:cs typeface="Cordia New" panose="020B0304020202020204" pitchFamily="34" charset="-34"/>
              </a:rPr>
              <a:t>Hyp</a:t>
            </a:r>
            <a:r>
              <a:rPr lang="en-US" sz="3200" b="1" i="1" dirty="0">
                <a:latin typeface="Cordia New" panose="020B0304020202020204" pitchFamily="34" charset="-34"/>
                <a:cs typeface="Cordia New" panose="020B0304020202020204" pitchFamily="34" charset="-34"/>
              </a:rPr>
              <a:t> 2: </a:t>
            </a:r>
          </a:p>
          <a:p>
            <a:pPr marL="514350" indent="-514350">
              <a:buFont typeface="+mj-lt"/>
              <a:buAutoNum type="arabicPeriod"/>
            </a:pPr>
            <a:r>
              <a:rPr lang="en-US" sz="3200" dirty="0">
                <a:latin typeface="Cordia New" panose="020B0304020202020204" pitchFamily="34" charset="-34"/>
                <a:cs typeface="Cordia New" panose="020B0304020202020204" pitchFamily="34" charset="-34"/>
              </a:rPr>
              <a:t>That rings on shell of abalone can predict sex of an abalone </a:t>
            </a:r>
          </a:p>
          <a:p>
            <a:endParaRPr lang="en-US" sz="3200" dirty="0">
              <a:latin typeface="Cordia New" panose="020B0304020202020204" pitchFamily="34" charset="-34"/>
              <a:cs typeface="Cordia New" panose="020B0304020202020204" pitchFamily="34" charset="-34"/>
            </a:endParaRPr>
          </a:p>
          <a:p>
            <a:pPr marL="0" indent="0">
              <a:buNone/>
            </a:pPr>
            <a:endParaRPr lang="en-US" dirty="0"/>
          </a:p>
        </p:txBody>
      </p:sp>
    </p:spTree>
    <p:extLst>
      <p:ext uri="{BB962C8B-B14F-4D97-AF65-F5344CB8AC3E}">
        <p14:creationId xmlns:p14="http://schemas.microsoft.com/office/powerpoint/2010/main" val="2049965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DBCB26-E859-D548-9B1D-8EF80A0ED78F}"/>
              </a:ext>
            </a:extLst>
          </p:cNvPr>
          <p:cNvSpPr/>
          <p:nvPr/>
        </p:nvSpPr>
        <p:spPr>
          <a:xfrm>
            <a:off x="0" y="3598"/>
            <a:ext cx="12192000" cy="1228302"/>
          </a:xfrm>
          <a:prstGeom prst="rect">
            <a:avLst/>
          </a:prstGeom>
          <a:solidFill>
            <a:schemeClr val="dk1">
              <a:alpha val="78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06CB60-9EE7-3F43-988F-E0B0784D62AE}"/>
              </a:ext>
            </a:extLst>
          </p:cNvPr>
          <p:cNvSpPr>
            <a:spLocks noGrp="1"/>
          </p:cNvSpPr>
          <p:nvPr>
            <p:ph type="title"/>
          </p:nvPr>
        </p:nvSpPr>
        <p:spPr>
          <a:xfrm>
            <a:off x="617361" y="79797"/>
            <a:ext cx="11264900" cy="1325563"/>
          </a:xfrm>
        </p:spPr>
        <p:txBody>
          <a:bodyPr>
            <a:noAutofit/>
          </a:bodyPr>
          <a:lstStyle/>
          <a:p>
            <a:pPr algn="ctr"/>
            <a:r>
              <a:rPr lang="en-US" dirty="0">
                <a:solidFill>
                  <a:schemeClr val="bg1"/>
                </a:solidFill>
                <a:latin typeface="Cordia New" panose="020B0304020202020204" pitchFamily="34" charset="-34"/>
                <a:cs typeface="Cordia New" panose="020B0304020202020204" pitchFamily="34" charset="-34"/>
              </a:rPr>
              <a:t>Time to check our 2nd hypothesis using Decision tree</a:t>
            </a:r>
          </a:p>
        </p:txBody>
      </p:sp>
      <p:pic>
        <p:nvPicPr>
          <p:cNvPr id="6" name="Picture 5">
            <a:extLst>
              <a:ext uri="{FF2B5EF4-FFF2-40B4-BE49-F238E27FC236}">
                <a16:creationId xmlns:a16="http://schemas.microsoft.com/office/drawing/2014/main" id="{BA0AF4DD-3506-0747-84B6-594883B685E4}"/>
              </a:ext>
            </a:extLst>
          </p:cNvPr>
          <p:cNvPicPr>
            <a:picLocks noChangeAspect="1"/>
          </p:cNvPicPr>
          <p:nvPr/>
        </p:nvPicPr>
        <p:blipFill>
          <a:blip r:embed="rId2"/>
          <a:stretch>
            <a:fillRect/>
          </a:stretch>
        </p:blipFill>
        <p:spPr>
          <a:xfrm>
            <a:off x="61455" y="2395115"/>
            <a:ext cx="11929389" cy="3764385"/>
          </a:xfrm>
          <a:prstGeom prst="rect">
            <a:avLst/>
          </a:prstGeom>
        </p:spPr>
      </p:pic>
      <p:sp>
        <p:nvSpPr>
          <p:cNvPr id="3" name="Content Placeholder 2">
            <a:extLst>
              <a:ext uri="{FF2B5EF4-FFF2-40B4-BE49-F238E27FC236}">
                <a16:creationId xmlns:a16="http://schemas.microsoft.com/office/drawing/2014/main" id="{97868FD3-2A7B-B94B-82BC-EE7A7465CF99}"/>
              </a:ext>
            </a:extLst>
          </p:cNvPr>
          <p:cNvSpPr>
            <a:spLocks noGrp="1"/>
          </p:cNvSpPr>
          <p:nvPr>
            <p:ph idx="1"/>
          </p:nvPr>
        </p:nvSpPr>
        <p:spPr>
          <a:xfrm>
            <a:off x="617361" y="1329320"/>
            <a:ext cx="10515600" cy="968375"/>
          </a:xfrm>
        </p:spPr>
        <p:txBody>
          <a:bodyPr>
            <a:normAutofit fontScale="92500" lnSpcReduction="10000"/>
          </a:bodyPr>
          <a:lstStyle/>
          <a:p>
            <a:pPr marL="0" indent="0">
              <a:buNone/>
            </a:pPr>
            <a:r>
              <a:rPr lang="en-US" sz="3200" b="1" i="1" dirty="0" err="1">
                <a:latin typeface="Cordia New" panose="020B0304020202020204" pitchFamily="34" charset="-34"/>
                <a:cs typeface="Cordia New" panose="020B0304020202020204" pitchFamily="34" charset="-34"/>
              </a:rPr>
              <a:t>Hyp</a:t>
            </a:r>
            <a:r>
              <a:rPr lang="en-US" sz="3200" b="1" i="1" dirty="0">
                <a:latin typeface="Cordia New" panose="020B0304020202020204" pitchFamily="34" charset="-34"/>
                <a:cs typeface="Cordia New" panose="020B0304020202020204" pitchFamily="34" charset="-34"/>
              </a:rPr>
              <a:t> 2: </a:t>
            </a:r>
          </a:p>
          <a:p>
            <a:pPr marL="514350" indent="-514350">
              <a:buFont typeface="+mj-lt"/>
              <a:buAutoNum type="arabicPeriod"/>
            </a:pPr>
            <a:r>
              <a:rPr lang="en-US" sz="3200" dirty="0">
                <a:latin typeface="Cordia New" panose="020B0304020202020204" pitchFamily="34" charset="-34"/>
                <a:cs typeface="Cordia New" panose="020B0304020202020204" pitchFamily="34" charset="-34"/>
              </a:rPr>
              <a:t>That rings on shell of abalone can predict sex of an abalone </a:t>
            </a:r>
          </a:p>
          <a:p>
            <a:endParaRPr lang="en-US" sz="3200" dirty="0">
              <a:latin typeface="Cordia New" panose="020B0304020202020204" pitchFamily="34" charset="-34"/>
              <a:cs typeface="Cordia New" panose="020B0304020202020204" pitchFamily="34" charset="-34"/>
            </a:endParaRPr>
          </a:p>
          <a:p>
            <a:pPr marL="0" indent="0">
              <a:buNone/>
            </a:pPr>
            <a:endParaRPr lang="en-US" dirty="0"/>
          </a:p>
        </p:txBody>
      </p:sp>
    </p:spTree>
    <p:extLst>
      <p:ext uri="{BB962C8B-B14F-4D97-AF65-F5344CB8AC3E}">
        <p14:creationId xmlns:p14="http://schemas.microsoft.com/office/powerpoint/2010/main" val="1871107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DBCB26-E859-D548-9B1D-8EF80A0ED78F}"/>
              </a:ext>
            </a:extLst>
          </p:cNvPr>
          <p:cNvSpPr/>
          <p:nvPr/>
        </p:nvSpPr>
        <p:spPr>
          <a:xfrm>
            <a:off x="0" y="3598"/>
            <a:ext cx="12192000" cy="1228302"/>
          </a:xfrm>
          <a:prstGeom prst="rect">
            <a:avLst/>
          </a:prstGeom>
          <a:solidFill>
            <a:schemeClr val="dk1">
              <a:alpha val="78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06CB60-9EE7-3F43-988F-E0B0784D62AE}"/>
              </a:ext>
            </a:extLst>
          </p:cNvPr>
          <p:cNvSpPr>
            <a:spLocks noGrp="1"/>
          </p:cNvSpPr>
          <p:nvPr>
            <p:ph type="title"/>
          </p:nvPr>
        </p:nvSpPr>
        <p:spPr>
          <a:xfrm>
            <a:off x="617361" y="79797"/>
            <a:ext cx="11264900" cy="1325563"/>
          </a:xfrm>
        </p:spPr>
        <p:txBody>
          <a:bodyPr>
            <a:noAutofit/>
          </a:bodyPr>
          <a:lstStyle/>
          <a:p>
            <a:pPr algn="ctr"/>
            <a:r>
              <a:rPr lang="en-US" dirty="0">
                <a:solidFill>
                  <a:schemeClr val="bg1"/>
                </a:solidFill>
                <a:latin typeface="Cordia New" panose="020B0304020202020204" pitchFamily="34" charset="-34"/>
                <a:cs typeface="Cordia New" panose="020B0304020202020204" pitchFamily="34" charset="-34"/>
              </a:rPr>
              <a:t>Time to add more X to Logistic regression which corelate to see if models give us better scores</a:t>
            </a:r>
          </a:p>
        </p:txBody>
      </p:sp>
      <p:sp>
        <p:nvSpPr>
          <p:cNvPr id="3" name="Content Placeholder 2">
            <a:extLst>
              <a:ext uri="{FF2B5EF4-FFF2-40B4-BE49-F238E27FC236}">
                <a16:creationId xmlns:a16="http://schemas.microsoft.com/office/drawing/2014/main" id="{97868FD3-2A7B-B94B-82BC-EE7A7465CF99}"/>
              </a:ext>
            </a:extLst>
          </p:cNvPr>
          <p:cNvSpPr>
            <a:spLocks noGrp="1"/>
          </p:cNvSpPr>
          <p:nvPr>
            <p:ph idx="1"/>
          </p:nvPr>
        </p:nvSpPr>
        <p:spPr>
          <a:xfrm>
            <a:off x="617361" y="1755385"/>
            <a:ext cx="10515600" cy="542310"/>
          </a:xfrm>
        </p:spPr>
        <p:txBody>
          <a:bodyPr>
            <a:normAutofit fontScale="25000" lnSpcReduction="20000"/>
          </a:bodyPr>
          <a:lstStyle/>
          <a:p>
            <a:pPr marL="0" indent="0">
              <a:buNone/>
            </a:pPr>
            <a:endParaRPr lang="en-US" sz="3200" b="1" i="1" dirty="0">
              <a:latin typeface="Cordia New" panose="020B0304020202020204" pitchFamily="34" charset="-34"/>
              <a:cs typeface="Cordia New" panose="020B0304020202020204" pitchFamily="34" charset="-34"/>
            </a:endParaRPr>
          </a:p>
          <a:p>
            <a:pPr marL="514350" indent="-514350">
              <a:buFont typeface="+mj-lt"/>
              <a:buAutoNum type="arabicPeriod"/>
            </a:pPr>
            <a:r>
              <a:rPr lang="en-US" sz="12300" dirty="0">
                <a:latin typeface="Cordia New" panose="020B0304020202020204" pitchFamily="34" charset="-34"/>
                <a:cs typeface="Cordia New" panose="020B0304020202020204" pitchFamily="34" charset="-34"/>
              </a:rPr>
              <a:t>That rings and shell weight  of abalone can predict its sex.</a:t>
            </a:r>
          </a:p>
          <a:p>
            <a:endParaRPr lang="en-US" sz="3200" dirty="0">
              <a:latin typeface="Cordia New" panose="020B0304020202020204" pitchFamily="34" charset="-34"/>
              <a:cs typeface="Cordia New" panose="020B0304020202020204" pitchFamily="34" charset="-34"/>
            </a:endParaRPr>
          </a:p>
          <a:p>
            <a:pPr marL="0" indent="0">
              <a:buNone/>
            </a:pPr>
            <a:endParaRPr lang="en-US" dirty="0"/>
          </a:p>
        </p:txBody>
      </p:sp>
      <p:pic>
        <p:nvPicPr>
          <p:cNvPr id="5" name="Picture 4" descr="A screenshot of a social media post&#13;&#10;&#13;&#10;Description automatically generated">
            <a:extLst>
              <a:ext uri="{FF2B5EF4-FFF2-40B4-BE49-F238E27FC236}">
                <a16:creationId xmlns:a16="http://schemas.microsoft.com/office/drawing/2014/main" id="{1A996D39-94D1-714C-A2EB-935F37600187}"/>
              </a:ext>
            </a:extLst>
          </p:cNvPr>
          <p:cNvPicPr>
            <a:picLocks noChangeAspect="1"/>
          </p:cNvPicPr>
          <p:nvPr/>
        </p:nvPicPr>
        <p:blipFill>
          <a:blip r:embed="rId2"/>
          <a:stretch>
            <a:fillRect/>
          </a:stretch>
        </p:blipFill>
        <p:spPr>
          <a:xfrm>
            <a:off x="0" y="2395115"/>
            <a:ext cx="12192000" cy="3769032"/>
          </a:xfrm>
          <a:prstGeom prst="rect">
            <a:avLst/>
          </a:prstGeom>
        </p:spPr>
      </p:pic>
    </p:spTree>
    <p:extLst>
      <p:ext uri="{BB962C8B-B14F-4D97-AF65-F5344CB8AC3E}">
        <p14:creationId xmlns:p14="http://schemas.microsoft.com/office/powerpoint/2010/main" val="3643123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DBCB26-E859-D548-9B1D-8EF80A0ED78F}"/>
              </a:ext>
            </a:extLst>
          </p:cNvPr>
          <p:cNvSpPr/>
          <p:nvPr/>
        </p:nvSpPr>
        <p:spPr>
          <a:xfrm>
            <a:off x="0" y="3598"/>
            <a:ext cx="12192000" cy="1228302"/>
          </a:xfrm>
          <a:prstGeom prst="rect">
            <a:avLst/>
          </a:prstGeom>
          <a:solidFill>
            <a:schemeClr val="dk1">
              <a:alpha val="78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06CB60-9EE7-3F43-988F-E0B0784D62AE}"/>
              </a:ext>
            </a:extLst>
          </p:cNvPr>
          <p:cNvSpPr>
            <a:spLocks noGrp="1"/>
          </p:cNvSpPr>
          <p:nvPr>
            <p:ph type="title"/>
          </p:nvPr>
        </p:nvSpPr>
        <p:spPr>
          <a:xfrm>
            <a:off x="617361" y="79797"/>
            <a:ext cx="11264900" cy="1325563"/>
          </a:xfrm>
        </p:spPr>
        <p:txBody>
          <a:bodyPr>
            <a:noAutofit/>
          </a:bodyPr>
          <a:lstStyle/>
          <a:p>
            <a:pPr algn="ctr"/>
            <a:r>
              <a:rPr lang="en-US" dirty="0">
                <a:solidFill>
                  <a:schemeClr val="bg1"/>
                </a:solidFill>
                <a:latin typeface="Cordia New" panose="020B0304020202020204" pitchFamily="34" charset="-34"/>
                <a:cs typeface="Cordia New" panose="020B0304020202020204" pitchFamily="34" charset="-34"/>
              </a:rPr>
              <a:t>Time to add more X to KNN which corelate to see if models give us better scores</a:t>
            </a:r>
          </a:p>
        </p:txBody>
      </p:sp>
      <p:sp>
        <p:nvSpPr>
          <p:cNvPr id="3" name="Content Placeholder 2">
            <a:extLst>
              <a:ext uri="{FF2B5EF4-FFF2-40B4-BE49-F238E27FC236}">
                <a16:creationId xmlns:a16="http://schemas.microsoft.com/office/drawing/2014/main" id="{97868FD3-2A7B-B94B-82BC-EE7A7465CF99}"/>
              </a:ext>
            </a:extLst>
          </p:cNvPr>
          <p:cNvSpPr>
            <a:spLocks noGrp="1"/>
          </p:cNvSpPr>
          <p:nvPr>
            <p:ph idx="1"/>
          </p:nvPr>
        </p:nvSpPr>
        <p:spPr>
          <a:xfrm>
            <a:off x="617361" y="1755385"/>
            <a:ext cx="10515600" cy="542310"/>
          </a:xfrm>
        </p:spPr>
        <p:txBody>
          <a:bodyPr>
            <a:normAutofit fontScale="25000" lnSpcReduction="20000"/>
          </a:bodyPr>
          <a:lstStyle/>
          <a:p>
            <a:pPr marL="0" indent="0">
              <a:buNone/>
            </a:pPr>
            <a:endParaRPr lang="en-US" sz="3200" b="1" i="1" dirty="0">
              <a:latin typeface="Cordia New" panose="020B0304020202020204" pitchFamily="34" charset="-34"/>
              <a:cs typeface="Cordia New" panose="020B0304020202020204" pitchFamily="34" charset="-34"/>
            </a:endParaRPr>
          </a:p>
          <a:p>
            <a:pPr marL="514350" indent="-514350">
              <a:buFont typeface="+mj-lt"/>
              <a:buAutoNum type="arabicPeriod"/>
            </a:pPr>
            <a:r>
              <a:rPr lang="en-US" sz="12300" dirty="0">
                <a:latin typeface="Cordia New" panose="020B0304020202020204" pitchFamily="34" charset="-34"/>
                <a:cs typeface="Cordia New" panose="020B0304020202020204" pitchFamily="34" charset="-34"/>
              </a:rPr>
              <a:t>That rings and shell weight  of abalone can predict its sex.</a:t>
            </a:r>
          </a:p>
          <a:p>
            <a:endParaRPr lang="en-US" sz="3200" dirty="0">
              <a:latin typeface="Cordia New" panose="020B0304020202020204" pitchFamily="34" charset="-34"/>
              <a:cs typeface="Cordia New" panose="020B0304020202020204" pitchFamily="34" charset="-34"/>
            </a:endParaRPr>
          </a:p>
          <a:p>
            <a:pPr marL="0" indent="0">
              <a:buNone/>
            </a:pPr>
            <a:endParaRPr lang="en-US" dirty="0"/>
          </a:p>
        </p:txBody>
      </p:sp>
      <p:pic>
        <p:nvPicPr>
          <p:cNvPr id="5" name="Picture 4">
            <a:extLst>
              <a:ext uri="{FF2B5EF4-FFF2-40B4-BE49-F238E27FC236}">
                <a16:creationId xmlns:a16="http://schemas.microsoft.com/office/drawing/2014/main" id="{1A996D39-94D1-714C-A2EB-935F37600187}"/>
              </a:ext>
            </a:extLst>
          </p:cNvPr>
          <p:cNvPicPr>
            <a:picLocks noChangeAspect="1"/>
          </p:cNvPicPr>
          <p:nvPr/>
        </p:nvPicPr>
        <p:blipFill>
          <a:blip r:embed="rId2"/>
          <a:stretch>
            <a:fillRect/>
          </a:stretch>
        </p:blipFill>
        <p:spPr>
          <a:xfrm>
            <a:off x="653441" y="2395115"/>
            <a:ext cx="10885117" cy="3769032"/>
          </a:xfrm>
          <a:prstGeom prst="rect">
            <a:avLst/>
          </a:prstGeom>
        </p:spPr>
      </p:pic>
    </p:spTree>
    <p:extLst>
      <p:ext uri="{BB962C8B-B14F-4D97-AF65-F5344CB8AC3E}">
        <p14:creationId xmlns:p14="http://schemas.microsoft.com/office/powerpoint/2010/main" val="3454557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DBCB26-E859-D548-9B1D-8EF80A0ED78F}"/>
              </a:ext>
            </a:extLst>
          </p:cNvPr>
          <p:cNvSpPr/>
          <p:nvPr/>
        </p:nvSpPr>
        <p:spPr>
          <a:xfrm>
            <a:off x="0" y="3598"/>
            <a:ext cx="12192000" cy="1228302"/>
          </a:xfrm>
          <a:prstGeom prst="rect">
            <a:avLst/>
          </a:prstGeom>
          <a:solidFill>
            <a:schemeClr val="dk1">
              <a:alpha val="78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06CB60-9EE7-3F43-988F-E0B0784D62AE}"/>
              </a:ext>
            </a:extLst>
          </p:cNvPr>
          <p:cNvSpPr>
            <a:spLocks noGrp="1"/>
          </p:cNvSpPr>
          <p:nvPr>
            <p:ph type="title"/>
          </p:nvPr>
        </p:nvSpPr>
        <p:spPr>
          <a:xfrm>
            <a:off x="617361" y="79797"/>
            <a:ext cx="11264900" cy="1325563"/>
          </a:xfrm>
        </p:spPr>
        <p:txBody>
          <a:bodyPr>
            <a:noAutofit/>
          </a:bodyPr>
          <a:lstStyle/>
          <a:p>
            <a:pPr algn="ctr"/>
            <a:r>
              <a:rPr lang="en-US" dirty="0">
                <a:solidFill>
                  <a:schemeClr val="bg1"/>
                </a:solidFill>
                <a:latin typeface="Cordia New" panose="020B0304020202020204" pitchFamily="34" charset="-34"/>
                <a:cs typeface="Cordia New" panose="020B0304020202020204" pitchFamily="34" charset="-34"/>
              </a:rPr>
              <a:t>Time to add more X to Decision tree which corelate to see if models give us better scores</a:t>
            </a:r>
          </a:p>
        </p:txBody>
      </p:sp>
      <p:sp>
        <p:nvSpPr>
          <p:cNvPr id="3" name="Content Placeholder 2">
            <a:extLst>
              <a:ext uri="{FF2B5EF4-FFF2-40B4-BE49-F238E27FC236}">
                <a16:creationId xmlns:a16="http://schemas.microsoft.com/office/drawing/2014/main" id="{97868FD3-2A7B-B94B-82BC-EE7A7465CF99}"/>
              </a:ext>
            </a:extLst>
          </p:cNvPr>
          <p:cNvSpPr>
            <a:spLocks noGrp="1"/>
          </p:cNvSpPr>
          <p:nvPr>
            <p:ph idx="1"/>
          </p:nvPr>
        </p:nvSpPr>
        <p:spPr>
          <a:xfrm>
            <a:off x="617361" y="1755385"/>
            <a:ext cx="10515600" cy="542310"/>
          </a:xfrm>
        </p:spPr>
        <p:txBody>
          <a:bodyPr>
            <a:normAutofit fontScale="25000" lnSpcReduction="20000"/>
          </a:bodyPr>
          <a:lstStyle/>
          <a:p>
            <a:pPr marL="0" indent="0">
              <a:buNone/>
            </a:pPr>
            <a:endParaRPr lang="en-US" sz="3200" b="1" i="1" dirty="0">
              <a:latin typeface="Cordia New" panose="020B0304020202020204" pitchFamily="34" charset="-34"/>
              <a:cs typeface="Cordia New" panose="020B0304020202020204" pitchFamily="34" charset="-34"/>
            </a:endParaRPr>
          </a:p>
          <a:p>
            <a:pPr marL="514350" indent="-514350">
              <a:buFont typeface="+mj-lt"/>
              <a:buAutoNum type="arabicPeriod"/>
            </a:pPr>
            <a:r>
              <a:rPr lang="en-US" sz="12300" dirty="0">
                <a:latin typeface="Cordia New" panose="020B0304020202020204" pitchFamily="34" charset="-34"/>
                <a:cs typeface="Cordia New" panose="020B0304020202020204" pitchFamily="34" charset="-34"/>
              </a:rPr>
              <a:t>That rings and shell weight  of abalone can predict its sex.</a:t>
            </a:r>
          </a:p>
          <a:p>
            <a:endParaRPr lang="en-US" sz="3200" dirty="0">
              <a:latin typeface="Cordia New" panose="020B0304020202020204" pitchFamily="34" charset="-34"/>
              <a:cs typeface="Cordia New" panose="020B0304020202020204" pitchFamily="34" charset="-34"/>
            </a:endParaRPr>
          </a:p>
          <a:p>
            <a:pPr marL="0" indent="0">
              <a:buNone/>
            </a:pPr>
            <a:endParaRPr lang="en-US" dirty="0"/>
          </a:p>
        </p:txBody>
      </p:sp>
      <p:pic>
        <p:nvPicPr>
          <p:cNvPr id="5" name="Picture 4">
            <a:extLst>
              <a:ext uri="{FF2B5EF4-FFF2-40B4-BE49-F238E27FC236}">
                <a16:creationId xmlns:a16="http://schemas.microsoft.com/office/drawing/2014/main" id="{1A996D39-94D1-714C-A2EB-935F37600187}"/>
              </a:ext>
            </a:extLst>
          </p:cNvPr>
          <p:cNvPicPr>
            <a:picLocks noChangeAspect="1"/>
          </p:cNvPicPr>
          <p:nvPr/>
        </p:nvPicPr>
        <p:blipFill>
          <a:blip r:embed="rId2"/>
          <a:stretch>
            <a:fillRect/>
          </a:stretch>
        </p:blipFill>
        <p:spPr>
          <a:xfrm>
            <a:off x="84768" y="2395115"/>
            <a:ext cx="12022464" cy="3769032"/>
          </a:xfrm>
          <a:prstGeom prst="rect">
            <a:avLst/>
          </a:prstGeom>
        </p:spPr>
      </p:pic>
    </p:spTree>
    <p:extLst>
      <p:ext uri="{BB962C8B-B14F-4D97-AF65-F5344CB8AC3E}">
        <p14:creationId xmlns:p14="http://schemas.microsoft.com/office/powerpoint/2010/main" val="2255588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DBCB26-E859-D548-9B1D-8EF80A0ED78F}"/>
              </a:ext>
            </a:extLst>
          </p:cNvPr>
          <p:cNvSpPr/>
          <p:nvPr/>
        </p:nvSpPr>
        <p:spPr>
          <a:xfrm>
            <a:off x="0" y="3598"/>
            <a:ext cx="12192000" cy="1228302"/>
          </a:xfrm>
          <a:prstGeom prst="rect">
            <a:avLst/>
          </a:prstGeom>
          <a:solidFill>
            <a:schemeClr val="dk1">
              <a:alpha val="78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06CB60-9EE7-3F43-988F-E0B0784D62AE}"/>
              </a:ext>
            </a:extLst>
          </p:cNvPr>
          <p:cNvSpPr>
            <a:spLocks noGrp="1"/>
          </p:cNvSpPr>
          <p:nvPr>
            <p:ph type="title"/>
          </p:nvPr>
        </p:nvSpPr>
        <p:spPr>
          <a:xfrm>
            <a:off x="617361" y="79797"/>
            <a:ext cx="11264900" cy="1325563"/>
          </a:xfrm>
        </p:spPr>
        <p:txBody>
          <a:bodyPr>
            <a:noAutofit/>
          </a:bodyPr>
          <a:lstStyle/>
          <a:p>
            <a:pPr algn="ctr"/>
            <a:r>
              <a:rPr lang="en-US" dirty="0">
                <a:solidFill>
                  <a:schemeClr val="bg1"/>
                </a:solidFill>
                <a:latin typeface="Cordia New" panose="020B0304020202020204" pitchFamily="34" charset="-34"/>
                <a:cs typeface="Cordia New" panose="020B0304020202020204" pitchFamily="34" charset="-34"/>
              </a:rPr>
              <a:t>Conclusion for hypothesis one results</a:t>
            </a:r>
          </a:p>
        </p:txBody>
      </p:sp>
      <p:sp>
        <p:nvSpPr>
          <p:cNvPr id="3" name="Content Placeholder 2">
            <a:extLst>
              <a:ext uri="{FF2B5EF4-FFF2-40B4-BE49-F238E27FC236}">
                <a16:creationId xmlns:a16="http://schemas.microsoft.com/office/drawing/2014/main" id="{97868FD3-2A7B-B94B-82BC-EE7A7465CF99}"/>
              </a:ext>
            </a:extLst>
          </p:cNvPr>
          <p:cNvSpPr>
            <a:spLocks noGrp="1"/>
          </p:cNvSpPr>
          <p:nvPr>
            <p:ph idx="1"/>
          </p:nvPr>
        </p:nvSpPr>
        <p:spPr>
          <a:xfrm>
            <a:off x="617361" y="1308099"/>
            <a:ext cx="10515600" cy="892176"/>
          </a:xfrm>
        </p:spPr>
        <p:txBody>
          <a:bodyPr>
            <a:normAutofit/>
          </a:bodyPr>
          <a:lstStyle/>
          <a:p>
            <a:pPr marL="0" indent="0">
              <a:buNone/>
            </a:pPr>
            <a:endParaRPr lang="en-US" sz="3200" dirty="0">
              <a:latin typeface="Cordia New" panose="020B0304020202020204" pitchFamily="34" charset="-34"/>
              <a:cs typeface="Cordia New" panose="020B0304020202020204" pitchFamily="34" charset="-34"/>
            </a:endParaRPr>
          </a:p>
          <a:p>
            <a:pPr marL="0" indent="0">
              <a:buNone/>
            </a:pPr>
            <a:endParaRPr lang="en-US" sz="3200" dirty="0">
              <a:latin typeface="Cordia New" panose="020B0304020202020204" pitchFamily="34" charset="-34"/>
              <a:cs typeface="Cordia New" panose="020B0304020202020204" pitchFamily="34" charset="-34"/>
            </a:endParaRPr>
          </a:p>
          <a:p>
            <a:pPr marL="0" indent="0">
              <a:buNone/>
            </a:pPr>
            <a:endParaRPr lang="en-US" sz="3200" dirty="0">
              <a:latin typeface="Cordia New" panose="020B0304020202020204" pitchFamily="34" charset="-34"/>
              <a:cs typeface="Cordia New" panose="020B0304020202020204" pitchFamily="34" charset="-34"/>
            </a:endParaRPr>
          </a:p>
        </p:txBody>
      </p:sp>
      <p:sp>
        <p:nvSpPr>
          <p:cNvPr id="13" name="TextBox 12">
            <a:extLst>
              <a:ext uri="{FF2B5EF4-FFF2-40B4-BE49-F238E27FC236}">
                <a16:creationId xmlns:a16="http://schemas.microsoft.com/office/drawing/2014/main" id="{F6BB71BC-9651-0E43-A936-E37CEB290CE8}"/>
              </a:ext>
            </a:extLst>
          </p:cNvPr>
          <p:cNvSpPr txBox="1"/>
          <p:nvPr/>
        </p:nvSpPr>
        <p:spPr>
          <a:xfrm>
            <a:off x="770238" y="1493443"/>
            <a:ext cx="10651524" cy="5078313"/>
          </a:xfrm>
          <a:prstGeom prst="rect">
            <a:avLst/>
          </a:prstGeom>
          <a:noFill/>
        </p:spPr>
        <p:txBody>
          <a:bodyPr wrap="square" rtlCol="0">
            <a:spAutoFit/>
          </a:bodyPr>
          <a:lstStyle/>
          <a:p>
            <a:r>
              <a:rPr lang="en-ZW" sz="3600" dirty="0"/>
              <a:t>To conclude, I was overall satisfied with the results, which the logistic regression had provided. With using recall the data set is serious considering my assumption of the true negatives so my outcome was not clear. KNN data seemed to not be static meaning that data is not fixed and has a possibility of changing. Bearing in mind the existence of a vast number of alternative, more sophisticated and usually more successful classifying techniques. </a:t>
            </a:r>
            <a:endParaRPr lang="en-US" sz="3600" dirty="0"/>
          </a:p>
        </p:txBody>
      </p:sp>
    </p:spTree>
    <p:extLst>
      <p:ext uri="{BB962C8B-B14F-4D97-AF65-F5344CB8AC3E}">
        <p14:creationId xmlns:p14="http://schemas.microsoft.com/office/powerpoint/2010/main" val="582772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DBCB26-E859-D548-9B1D-8EF80A0ED78F}"/>
              </a:ext>
            </a:extLst>
          </p:cNvPr>
          <p:cNvSpPr/>
          <p:nvPr/>
        </p:nvSpPr>
        <p:spPr>
          <a:xfrm>
            <a:off x="0" y="3598"/>
            <a:ext cx="12192000" cy="1228302"/>
          </a:xfrm>
          <a:prstGeom prst="rect">
            <a:avLst/>
          </a:prstGeom>
          <a:solidFill>
            <a:schemeClr val="dk1">
              <a:alpha val="78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06CB60-9EE7-3F43-988F-E0B0784D62AE}"/>
              </a:ext>
            </a:extLst>
          </p:cNvPr>
          <p:cNvSpPr>
            <a:spLocks noGrp="1"/>
          </p:cNvSpPr>
          <p:nvPr>
            <p:ph type="title"/>
          </p:nvPr>
        </p:nvSpPr>
        <p:spPr>
          <a:xfrm>
            <a:off x="617361" y="79797"/>
            <a:ext cx="11264900" cy="1325563"/>
          </a:xfrm>
        </p:spPr>
        <p:txBody>
          <a:bodyPr>
            <a:noAutofit/>
          </a:bodyPr>
          <a:lstStyle/>
          <a:p>
            <a:pPr algn="ctr"/>
            <a:r>
              <a:rPr lang="en-US" dirty="0">
                <a:solidFill>
                  <a:schemeClr val="bg1"/>
                </a:solidFill>
                <a:latin typeface="Cordia New" panose="020B0304020202020204" pitchFamily="34" charset="-34"/>
                <a:cs typeface="Cordia New" panose="020B0304020202020204" pitchFamily="34" charset="-34"/>
              </a:rPr>
              <a:t>References</a:t>
            </a:r>
          </a:p>
        </p:txBody>
      </p:sp>
      <p:sp>
        <p:nvSpPr>
          <p:cNvPr id="3" name="Content Placeholder 2">
            <a:extLst>
              <a:ext uri="{FF2B5EF4-FFF2-40B4-BE49-F238E27FC236}">
                <a16:creationId xmlns:a16="http://schemas.microsoft.com/office/drawing/2014/main" id="{97868FD3-2A7B-B94B-82BC-EE7A7465CF99}"/>
              </a:ext>
            </a:extLst>
          </p:cNvPr>
          <p:cNvSpPr>
            <a:spLocks noGrp="1"/>
          </p:cNvSpPr>
          <p:nvPr>
            <p:ph idx="1"/>
          </p:nvPr>
        </p:nvSpPr>
        <p:spPr>
          <a:xfrm>
            <a:off x="617361" y="1308099"/>
            <a:ext cx="10515600" cy="892176"/>
          </a:xfrm>
        </p:spPr>
        <p:txBody>
          <a:bodyPr>
            <a:normAutofit/>
          </a:bodyPr>
          <a:lstStyle/>
          <a:p>
            <a:pPr marL="0" indent="0">
              <a:buNone/>
            </a:pPr>
            <a:endParaRPr lang="en-US" sz="3200" dirty="0">
              <a:latin typeface="Cordia New" panose="020B0304020202020204" pitchFamily="34" charset="-34"/>
              <a:cs typeface="Cordia New" panose="020B0304020202020204" pitchFamily="34" charset="-34"/>
            </a:endParaRPr>
          </a:p>
          <a:p>
            <a:pPr marL="0" indent="0">
              <a:buNone/>
            </a:pPr>
            <a:endParaRPr lang="en-US" sz="3200" dirty="0">
              <a:latin typeface="Cordia New" panose="020B0304020202020204" pitchFamily="34" charset="-34"/>
              <a:cs typeface="Cordia New" panose="020B0304020202020204" pitchFamily="34" charset="-34"/>
            </a:endParaRPr>
          </a:p>
          <a:p>
            <a:pPr marL="0" indent="0">
              <a:buNone/>
            </a:pPr>
            <a:endParaRPr lang="en-US" sz="3200" dirty="0">
              <a:latin typeface="Cordia New" panose="020B0304020202020204" pitchFamily="34" charset="-34"/>
              <a:cs typeface="Cordia New" panose="020B0304020202020204" pitchFamily="34" charset="-34"/>
            </a:endParaRPr>
          </a:p>
        </p:txBody>
      </p:sp>
      <p:sp>
        <p:nvSpPr>
          <p:cNvPr id="13" name="TextBox 12">
            <a:extLst>
              <a:ext uri="{FF2B5EF4-FFF2-40B4-BE49-F238E27FC236}">
                <a16:creationId xmlns:a16="http://schemas.microsoft.com/office/drawing/2014/main" id="{F6BB71BC-9651-0E43-A936-E37CEB290CE8}"/>
              </a:ext>
            </a:extLst>
          </p:cNvPr>
          <p:cNvSpPr txBox="1"/>
          <p:nvPr/>
        </p:nvSpPr>
        <p:spPr>
          <a:xfrm>
            <a:off x="770238" y="2200275"/>
            <a:ext cx="10651524" cy="3970318"/>
          </a:xfrm>
          <a:prstGeom prst="rect">
            <a:avLst/>
          </a:prstGeom>
          <a:noFill/>
        </p:spPr>
        <p:txBody>
          <a:bodyPr wrap="square" rtlCol="0">
            <a:spAutoFit/>
          </a:bodyPr>
          <a:lstStyle/>
          <a:p>
            <a:pPr marL="742950" indent="-742950">
              <a:buAutoNum type="arabicPeriod"/>
            </a:pPr>
            <a:r>
              <a:rPr lang="en-US" sz="3600" dirty="0">
                <a:hlinkClick r:id="rId2"/>
              </a:rPr>
              <a:t>https://www.kaggle.com/yuridias/predicting-abalone-s-sex-with-logistic-regression</a:t>
            </a:r>
            <a:endParaRPr lang="en-US" sz="3600" dirty="0"/>
          </a:p>
          <a:p>
            <a:pPr marL="742950" indent="-742950">
              <a:buAutoNum type="arabicPeriod"/>
            </a:pPr>
            <a:endParaRPr lang="en-US" sz="3600" dirty="0"/>
          </a:p>
          <a:p>
            <a:pPr marL="742950" indent="-742950">
              <a:buAutoNum type="arabicPeriod"/>
            </a:pPr>
            <a:r>
              <a:rPr lang="en-US" sz="3600" dirty="0"/>
              <a:t>https://</a:t>
            </a:r>
            <a:r>
              <a:rPr lang="en-US" sz="3600" dirty="0" err="1"/>
              <a:t>www.theatlantic.com</a:t>
            </a:r>
            <a:r>
              <a:rPr lang="en-US" sz="3600" dirty="0"/>
              <a:t>/health/archive/2010/03/how-to-sex-an-abalone-a-sea-snails-story/37198/</a:t>
            </a:r>
          </a:p>
          <a:p>
            <a:pPr marL="742950" indent="-742950">
              <a:buAutoNum type="arabicPeriod"/>
            </a:pPr>
            <a:endParaRPr lang="en-US" sz="3600" dirty="0"/>
          </a:p>
        </p:txBody>
      </p:sp>
    </p:spTree>
    <p:extLst>
      <p:ext uri="{BB962C8B-B14F-4D97-AF65-F5344CB8AC3E}">
        <p14:creationId xmlns:p14="http://schemas.microsoft.com/office/powerpoint/2010/main" val="1805749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5F7FA6-B61B-DF40-BA09-220A486DEE99}"/>
              </a:ext>
            </a:extLst>
          </p:cNvPr>
          <p:cNvSpPr/>
          <p:nvPr/>
        </p:nvSpPr>
        <p:spPr>
          <a:xfrm>
            <a:off x="838200" y="534193"/>
            <a:ext cx="11353800" cy="1062832"/>
          </a:xfrm>
          <a:prstGeom prst="rect">
            <a:avLst/>
          </a:prstGeom>
          <a:solidFill>
            <a:schemeClr val="bg2">
              <a:lumMod val="75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297B5-ACBA-524F-85C2-916E7F3DF4BF}"/>
              </a:ext>
            </a:extLst>
          </p:cNvPr>
          <p:cNvSpPr>
            <a:spLocks noGrp="1"/>
          </p:cNvSpPr>
          <p:nvPr>
            <p:ph type="title"/>
          </p:nvPr>
        </p:nvSpPr>
        <p:spPr>
          <a:xfrm>
            <a:off x="838200" y="534193"/>
            <a:ext cx="10515600" cy="1325563"/>
          </a:xfrm>
        </p:spPr>
        <p:txBody>
          <a:bodyPr>
            <a:normAutofit/>
          </a:bodyPr>
          <a:lstStyle/>
          <a:p>
            <a:r>
              <a:rPr lang="en-US" sz="4800" dirty="0">
                <a:solidFill>
                  <a:schemeClr val="bg1"/>
                </a:solidFill>
                <a:latin typeface="Cordia New" panose="020B0304020202020204" pitchFamily="34" charset="-34"/>
                <a:cs typeface="Cordia New" panose="020B0304020202020204" pitchFamily="34" charset="-34"/>
              </a:rPr>
              <a:t>Background information of abalones</a:t>
            </a:r>
          </a:p>
        </p:txBody>
      </p:sp>
      <p:sp>
        <p:nvSpPr>
          <p:cNvPr id="3" name="Content Placeholder 2">
            <a:extLst>
              <a:ext uri="{FF2B5EF4-FFF2-40B4-BE49-F238E27FC236}">
                <a16:creationId xmlns:a16="http://schemas.microsoft.com/office/drawing/2014/main" id="{6C2A6564-A9F7-3C49-9F15-2F683AFDCDD7}"/>
              </a:ext>
            </a:extLst>
          </p:cNvPr>
          <p:cNvSpPr>
            <a:spLocks noGrp="1"/>
          </p:cNvSpPr>
          <p:nvPr>
            <p:ph idx="1"/>
          </p:nvPr>
        </p:nvSpPr>
        <p:spPr>
          <a:xfrm>
            <a:off x="838200" y="2141537"/>
            <a:ext cx="10515600" cy="4351338"/>
          </a:xfrm>
        </p:spPr>
        <p:txBody>
          <a:bodyPr/>
          <a:lstStyle/>
          <a:p>
            <a:r>
              <a:rPr lang="en-US" sz="4000" dirty="0">
                <a:solidFill>
                  <a:schemeClr val="bg1"/>
                </a:solidFill>
                <a:latin typeface="Cordia New" panose="020B0304020202020204" pitchFamily="34" charset="-34"/>
                <a:cs typeface="Cordia New" panose="020B0304020202020204" pitchFamily="34" charset="-34"/>
              </a:rPr>
              <a:t>It is a very common type of shellfish</a:t>
            </a:r>
          </a:p>
          <a:p>
            <a:r>
              <a:rPr lang="en-US" sz="4000" dirty="0">
                <a:solidFill>
                  <a:schemeClr val="bg1"/>
                </a:solidFill>
                <a:latin typeface="Cordia New" panose="020B0304020202020204" pitchFamily="34" charset="-34"/>
                <a:cs typeface="Cordia New" panose="020B0304020202020204" pitchFamily="34" charset="-34"/>
              </a:rPr>
              <a:t>Its shell is mainly used for jewelry and its flesh is eaten</a:t>
            </a:r>
          </a:p>
          <a:p>
            <a:r>
              <a:rPr lang="en-US" sz="4000" dirty="0">
                <a:solidFill>
                  <a:schemeClr val="bg1"/>
                </a:solidFill>
                <a:latin typeface="Cordia New" panose="020B0304020202020204" pitchFamily="34" charset="-34"/>
                <a:cs typeface="Cordia New" panose="020B0304020202020204" pitchFamily="34" charset="-34"/>
              </a:rPr>
              <a:t>It is proven that the rings of the shell of an abalone can predict its age, so in this case the rings will be our age variable</a:t>
            </a:r>
          </a:p>
          <a:p>
            <a:pPr marL="0" indent="0">
              <a:buNone/>
            </a:pPr>
            <a:endParaRPr lang="en-US" dirty="0"/>
          </a:p>
        </p:txBody>
      </p:sp>
    </p:spTree>
    <p:extLst>
      <p:ext uri="{BB962C8B-B14F-4D97-AF65-F5344CB8AC3E}">
        <p14:creationId xmlns:p14="http://schemas.microsoft.com/office/powerpoint/2010/main" val="1487783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50486D-32F3-444E-A3B8-91818ADBD4DC}"/>
              </a:ext>
            </a:extLst>
          </p:cNvPr>
          <p:cNvSpPr/>
          <p:nvPr/>
        </p:nvSpPr>
        <p:spPr>
          <a:xfrm>
            <a:off x="723900" y="281940"/>
            <a:ext cx="11468100" cy="10007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792358-BA2E-BB40-98B9-7A6929AD2641}"/>
              </a:ext>
            </a:extLst>
          </p:cNvPr>
          <p:cNvSpPr>
            <a:spLocks noGrp="1"/>
          </p:cNvSpPr>
          <p:nvPr>
            <p:ph type="title"/>
          </p:nvPr>
        </p:nvSpPr>
        <p:spPr>
          <a:xfrm>
            <a:off x="838200" y="281940"/>
            <a:ext cx="10515600" cy="1325563"/>
          </a:xfrm>
        </p:spPr>
        <p:txBody>
          <a:bodyPr>
            <a:normAutofit/>
          </a:bodyPr>
          <a:lstStyle/>
          <a:p>
            <a:r>
              <a:rPr lang="en-US" sz="4800" dirty="0">
                <a:solidFill>
                  <a:schemeClr val="bg1"/>
                </a:solidFill>
                <a:latin typeface="Cordia New" panose="020B0304020202020204" pitchFamily="34" charset="-34"/>
                <a:cs typeface="Cordia New" panose="020B0304020202020204" pitchFamily="34" charset="-34"/>
              </a:rPr>
              <a:t>Data set information</a:t>
            </a:r>
          </a:p>
        </p:txBody>
      </p:sp>
      <p:sp>
        <p:nvSpPr>
          <p:cNvPr id="3" name="Content Placeholder 2">
            <a:extLst>
              <a:ext uri="{FF2B5EF4-FFF2-40B4-BE49-F238E27FC236}">
                <a16:creationId xmlns:a16="http://schemas.microsoft.com/office/drawing/2014/main" id="{B58A4AEC-C8EE-7840-88C4-34AC64018BA2}"/>
              </a:ext>
            </a:extLst>
          </p:cNvPr>
          <p:cNvSpPr>
            <a:spLocks noGrp="1"/>
          </p:cNvSpPr>
          <p:nvPr>
            <p:ph idx="1"/>
          </p:nvPr>
        </p:nvSpPr>
        <p:spPr>
          <a:xfrm>
            <a:off x="723900" y="1501655"/>
            <a:ext cx="10248900" cy="424080"/>
          </a:xfrm>
        </p:spPr>
        <p:txBody>
          <a:bodyPr>
            <a:normAutofit fontScale="55000" lnSpcReduction="20000"/>
          </a:bodyPr>
          <a:lstStyle/>
          <a:p>
            <a:r>
              <a:rPr lang="en-US" sz="4600" dirty="0">
                <a:latin typeface="Cordia New" panose="020B0304020202020204" pitchFamily="34" charset="-34"/>
                <a:cs typeface="Cordia New" panose="020B0304020202020204" pitchFamily="34" charset="-34"/>
              </a:rPr>
              <a:t>The data set was retrieved from Kaggle</a:t>
            </a:r>
            <a:endParaRPr lang="en-US" dirty="0"/>
          </a:p>
        </p:txBody>
      </p:sp>
      <p:graphicFrame>
        <p:nvGraphicFramePr>
          <p:cNvPr id="4" name="Table 3">
            <a:extLst>
              <a:ext uri="{FF2B5EF4-FFF2-40B4-BE49-F238E27FC236}">
                <a16:creationId xmlns:a16="http://schemas.microsoft.com/office/drawing/2014/main" id="{127BF121-63DF-3240-8FAA-F993FDAF80FB}"/>
              </a:ext>
            </a:extLst>
          </p:cNvPr>
          <p:cNvGraphicFramePr>
            <a:graphicFrameLocks noGrp="1"/>
          </p:cNvGraphicFramePr>
          <p:nvPr>
            <p:extLst>
              <p:ext uri="{D42A27DB-BD31-4B8C-83A1-F6EECF244321}">
                <p14:modId xmlns:p14="http://schemas.microsoft.com/office/powerpoint/2010/main" val="3097373145"/>
              </p:ext>
            </p:extLst>
          </p:nvPr>
        </p:nvGraphicFramePr>
        <p:xfrm>
          <a:off x="1409700" y="2753355"/>
          <a:ext cx="4686300" cy="3848103"/>
        </p:xfrm>
        <a:graphic>
          <a:graphicData uri="http://schemas.openxmlformats.org/drawingml/2006/table">
            <a:tbl>
              <a:tblPr firstRow="1" bandRow="1">
                <a:tableStyleId>{073A0DAA-6AF3-43AB-8588-CEC1D06C72B9}</a:tableStyleId>
              </a:tblPr>
              <a:tblGrid>
                <a:gridCol w="4686300">
                  <a:extLst>
                    <a:ext uri="{9D8B030D-6E8A-4147-A177-3AD203B41FA5}">
                      <a16:colId xmlns:a16="http://schemas.microsoft.com/office/drawing/2014/main" val="3214009395"/>
                    </a:ext>
                  </a:extLst>
                </a:gridCol>
              </a:tblGrid>
              <a:tr h="427567">
                <a:tc>
                  <a:txBody>
                    <a:bodyPr/>
                    <a:lstStyle/>
                    <a:p>
                      <a:pPr algn="ctr"/>
                      <a:r>
                        <a:rPr lang="en-US" sz="2000" dirty="0">
                          <a:latin typeface="Cordia New" panose="020B0304020202020204" pitchFamily="34" charset="-34"/>
                          <a:cs typeface="Cordia New" panose="020B0304020202020204" pitchFamily="34" charset="-34"/>
                        </a:rPr>
                        <a:t>X</a:t>
                      </a:r>
                      <a:endParaRPr lang="en-US" sz="2000" b="1" dirty="0">
                        <a:latin typeface="Cordia New" panose="020B0304020202020204" pitchFamily="34" charset="-34"/>
                        <a:cs typeface="Cordia New" panose="020B0304020202020204" pitchFamily="34" charset="-34"/>
                      </a:endParaRPr>
                    </a:p>
                  </a:txBody>
                  <a:tcPr/>
                </a:tc>
                <a:extLst>
                  <a:ext uri="{0D108BD9-81ED-4DB2-BD59-A6C34878D82A}">
                    <a16:rowId xmlns:a16="http://schemas.microsoft.com/office/drawing/2014/main" val="461240089"/>
                  </a:ext>
                </a:extLst>
              </a:tr>
              <a:tr h="427567">
                <a:tc>
                  <a:txBody>
                    <a:bodyPr/>
                    <a:lstStyle/>
                    <a:p>
                      <a:r>
                        <a:rPr lang="en-US" sz="2000" b="1" dirty="0">
                          <a:latin typeface="Cordia New" panose="020B0304020202020204" pitchFamily="34" charset="-34"/>
                          <a:cs typeface="Cordia New" panose="020B0304020202020204" pitchFamily="34" charset="-34"/>
                        </a:rPr>
                        <a:t>Length</a:t>
                      </a:r>
                      <a:r>
                        <a:rPr lang="en-US" sz="2000" dirty="0">
                          <a:latin typeface="Cordia New" panose="020B0304020202020204" pitchFamily="34" charset="-34"/>
                          <a:cs typeface="Cordia New" panose="020B0304020202020204" pitchFamily="34" charset="-34"/>
                        </a:rPr>
                        <a:t> ( longest shell measurement)</a:t>
                      </a:r>
                    </a:p>
                  </a:txBody>
                  <a:tcPr/>
                </a:tc>
                <a:extLst>
                  <a:ext uri="{0D108BD9-81ED-4DB2-BD59-A6C34878D82A}">
                    <a16:rowId xmlns:a16="http://schemas.microsoft.com/office/drawing/2014/main" val="3792968435"/>
                  </a:ext>
                </a:extLst>
              </a:tr>
              <a:tr h="427567">
                <a:tc>
                  <a:txBody>
                    <a:bodyPr/>
                    <a:lstStyle/>
                    <a:p>
                      <a:r>
                        <a:rPr lang="en-US" sz="2000" b="1" dirty="0">
                          <a:latin typeface="Cordia New" panose="020B0304020202020204" pitchFamily="34" charset="-34"/>
                          <a:cs typeface="Cordia New" panose="020B0304020202020204" pitchFamily="34" charset="-34"/>
                        </a:rPr>
                        <a:t>Diameter</a:t>
                      </a:r>
                      <a:r>
                        <a:rPr lang="en-US" sz="2000" dirty="0">
                          <a:latin typeface="Cordia New" panose="020B0304020202020204" pitchFamily="34" charset="-34"/>
                          <a:cs typeface="Cordia New" panose="020B0304020202020204" pitchFamily="34" charset="-34"/>
                        </a:rPr>
                        <a:t> ( perpendicular to shell length)</a:t>
                      </a:r>
                    </a:p>
                  </a:txBody>
                  <a:tcPr/>
                </a:tc>
                <a:extLst>
                  <a:ext uri="{0D108BD9-81ED-4DB2-BD59-A6C34878D82A}">
                    <a16:rowId xmlns:a16="http://schemas.microsoft.com/office/drawing/2014/main" val="3261221052"/>
                  </a:ext>
                </a:extLst>
              </a:tr>
              <a:tr h="427567">
                <a:tc>
                  <a:txBody>
                    <a:bodyPr/>
                    <a:lstStyle/>
                    <a:p>
                      <a:r>
                        <a:rPr lang="en-US" sz="2000" b="1" dirty="0">
                          <a:latin typeface="Cordia New" panose="020B0304020202020204" pitchFamily="34" charset="-34"/>
                          <a:cs typeface="Cordia New" panose="020B0304020202020204" pitchFamily="34" charset="-34"/>
                        </a:rPr>
                        <a:t>Height</a:t>
                      </a:r>
                      <a:r>
                        <a:rPr lang="en-US" sz="2000" dirty="0">
                          <a:latin typeface="Cordia New" panose="020B0304020202020204" pitchFamily="34" charset="-34"/>
                          <a:cs typeface="Cordia New" panose="020B0304020202020204" pitchFamily="34" charset="-34"/>
                        </a:rPr>
                        <a:t> ( with meat in shell )</a:t>
                      </a:r>
                    </a:p>
                  </a:txBody>
                  <a:tcPr/>
                </a:tc>
                <a:extLst>
                  <a:ext uri="{0D108BD9-81ED-4DB2-BD59-A6C34878D82A}">
                    <a16:rowId xmlns:a16="http://schemas.microsoft.com/office/drawing/2014/main" val="107310831"/>
                  </a:ext>
                </a:extLst>
              </a:tr>
              <a:tr h="427567">
                <a:tc>
                  <a:txBody>
                    <a:bodyPr/>
                    <a:lstStyle/>
                    <a:p>
                      <a:r>
                        <a:rPr lang="en-US" sz="2000" b="1" dirty="0">
                          <a:latin typeface="Cordia New" panose="020B0304020202020204" pitchFamily="34" charset="-34"/>
                          <a:cs typeface="Cordia New" panose="020B0304020202020204" pitchFamily="34" charset="-34"/>
                        </a:rPr>
                        <a:t>Whole weight </a:t>
                      </a:r>
                      <a:r>
                        <a:rPr lang="en-US" sz="2000" dirty="0">
                          <a:latin typeface="Cordia New" panose="020B0304020202020204" pitchFamily="34" charset="-34"/>
                          <a:cs typeface="Cordia New" panose="020B0304020202020204" pitchFamily="34" charset="-34"/>
                        </a:rPr>
                        <a:t>( whole abalone)</a:t>
                      </a:r>
                    </a:p>
                  </a:txBody>
                  <a:tcPr/>
                </a:tc>
                <a:extLst>
                  <a:ext uri="{0D108BD9-81ED-4DB2-BD59-A6C34878D82A}">
                    <a16:rowId xmlns:a16="http://schemas.microsoft.com/office/drawing/2014/main" val="587403573"/>
                  </a:ext>
                </a:extLst>
              </a:tr>
              <a:tr h="427567">
                <a:tc>
                  <a:txBody>
                    <a:bodyPr/>
                    <a:lstStyle/>
                    <a:p>
                      <a:r>
                        <a:rPr lang="en-US" sz="2000" b="1" dirty="0">
                          <a:latin typeface="Cordia New" panose="020B0304020202020204" pitchFamily="34" charset="-34"/>
                          <a:cs typeface="Cordia New" panose="020B0304020202020204" pitchFamily="34" charset="-34"/>
                        </a:rPr>
                        <a:t>Shucked weight </a:t>
                      </a:r>
                      <a:r>
                        <a:rPr lang="en-US" sz="2000" dirty="0">
                          <a:latin typeface="Cordia New" panose="020B0304020202020204" pitchFamily="34" charset="-34"/>
                          <a:cs typeface="Cordia New" panose="020B0304020202020204" pitchFamily="34" charset="-34"/>
                        </a:rPr>
                        <a:t>( weight of meat )</a:t>
                      </a:r>
                    </a:p>
                  </a:txBody>
                  <a:tcPr/>
                </a:tc>
                <a:extLst>
                  <a:ext uri="{0D108BD9-81ED-4DB2-BD59-A6C34878D82A}">
                    <a16:rowId xmlns:a16="http://schemas.microsoft.com/office/drawing/2014/main" val="1410969112"/>
                  </a:ext>
                </a:extLst>
              </a:tr>
              <a:tr h="427567">
                <a:tc>
                  <a:txBody>
                    <a:bodyPr/>
                    <a:lstStyle/>
                    <a:p>
                      <a:r>
                        <a:rPr lang="en-US" sz="2000" b="1" dirty="0">
                          <a:latin typeface="Cordia New" panose="020B0304020202020204" pitchFamily="34" charset="-34"/>
                          <a:cs typeface="Cordia New" panose="020B0304020202020204" pitchFamily="34" charset="-34"/>
                        </a:rPr>
                        <a:t>Viscera weight </a:t>
                      </a:r>
                      <a:r>
                        <a:rPr lang="en-US" sz="2000" dirty="0">
                          <a:latin typeface="Cordia New" panose="020B0304020202020204" pitchFamily="34" charset="-34"/>
                          <a:cs typeface="Cordia New" panose="020B0304020202020204" pitchFamily="34" charset="-34"/>
                        </a:rPr>
                        <a:t>( gut weight after bleeding)</a:t>
                      </a:r>
                    </a:p>
                  </a:txBody>
                  <a:tcPr/>
                </a:tc>
                <a:extLst>
                  <a:ext uri="{0D108BD9-81ED-4DB2-BD59-A6C34878D82A}">
                    <a16:rowId xmlns:a16="http://schemas.microsoft.com/office/drawing/2014/main" val="2943520996"/>
                  </a:ext>
                </a:extLst>
              </a:tr>
              <a:tr h="427567">
                <a:tc>
                  <a:txBody>
                    <a:bodyPr/>
                    <a:lstStyle/>
                    <a:p>
                      <a:r>
                        <a:rPr lang="en-US" sz="2000" b="1" dirty="0">
                          <a:latin typeface="Cordia New" panose="020B0304020202020204" pitchFamily="34" charset="-34"/>
                          <a:cs typeface="Cordia New" panose="020B0304020202020204" pitchFamily="34" charset="-34"/>
                        </a:rPr>
                        <a:t>Shell weight </a:t>
                      </a:r>
                      <a:r>
                        <a:rPr lang="en-US" sz="2000" dirty="0">
                          <a:latin typeface="Cordia New" panose="020B0304020202020204" pitchFamily="34" charset="-34"/>
                          <a:cs typeface="Cordia New" panose="020B0304020202020204" pitchFamily="34" charset="-34"/>
                        </a:rPr>
                        <a:t>( after being dried)</a:t>
                      </a:r>
                    </a:p>
                  </a:txBody>
                  <a:tcPr/>
                </a:tc>
                <a:extLst>
                  <a:ext uri="{0D108BD9-81ED-4DB2-BD59-A6C34878D82A}">
                    <a16:rowId xmlns:a16="http://schemas.microsoft.com/office/drawing/2014/main" val="1020467514"/>
                  </a:ext>
                </a:extLst>
              </a:tr>
              <a:tr h="427567">
                <a:tc>
                  <a:txBody>
                    <a:bodyPr/>
                    <a:lstStyle/>
                    <a:p>
                      <a:r>
                        <a:rPr lang="en-US" sz="2000" b="1" dirty="0">
                          <a:latin typeface="Cordia New" panose="020B0304020202020204" pitchFamily="34" charset="-34"/>
                          <a:cs typeface="Cordia New" panose="020B0304020202020204" pitchFamily="34" charset="-34"/>
                        </a:rPr>
                        <a:t>Rings</a:t>
                      </a:r>
                      <a:r>
                        <a:rPr lang="en-US" sz="2000" dirty="0">
                          <a:latin typeface="Cordia New" panose="020B0304020202020204" pitchFamily="34" charset="-34"/>
                          <a:cs typeface="Cordia New" panose="020B0304020202020204" pitchFamily="34" charset="-34"/>
                        </a:rPr>
                        <a:t> ( +1.5 gives us age in years ) (age)</a:t>
                      </a:r>
                    </a:p>
                  </a:txBody>
                  <a:tcPr/>
                </a:tc>
                <a:extLst>
                  <a:ext uri="{0D108BD9-81ED-4DB2-BD59-A6C34878D82A}">
                    <a16:rowId xmlns:a16="http://schemas.microsoft.com/office/drawing/2014/main" val="3290123420"/>
                  </a:ext>
                </a:extLst>
              </a:tr>
            </a:tbl>
          </a:graphicData>
        </a:graphic>
      </p:graphicFrame>
      <p:sp>
        <p:nvSpPr>
          <p:cNvPr id="5" name="TextBox 4">
            <a:extLst>
              <a:ext uri="{FF2B5EF4-FFF2-40B4-BE49-F238E27FC236}">
                <a16:creationId xmlns:a16="http://schemas.microsoft.com/office/drawing/2014/main" id="{D5B71DAD-D333-3846-9AD9-5A89350433AC}"/>
              </a:ext>
            </a:extLst>
          </p:cNvPr>
          <p:cNvSpPr txBox="1"/>
          <p:nvPr/>
        </p:nvSpPr>
        <p:spPr>
          <a:xfrm>
            <a:off x="2994025" y="2019596"/>
            <a:ext cx="6203950" cy="769441"/>
          </a:xfrm>
          <a:prstGeom prst="rect">
            <a:avLst/>
          </a:prstGeom>
          <a:noFill/>
        </p:spPr>
        <p:txBody>
          <a:bodyPr wrap="square" rtlCol="0">
            <a:spAutoFit/>
          </a:bodyPr>
          <a:lstStyle/>
          <a:p>
            <a:pPr algn="ctr"/>
            <a:r>
              <a:rPr lang="en-US" sz="4400" u="sng" dirty="0">
                <a:latin typeface="Cordia New" panose="020B0304020202020204" pitchFamily="34" charset="-34"/>
                <a:cs typeface="Cordia New" panose="020B0304020202020204" pitchFamily="34" charset="-34"/>
              </a:rPr>
              <a:t>List Of Variables</a:t>
            </a:r>
          </a:p>
        </p:txBody>
      </p:sp>
      <p:sp>
        <p:nvSpPr>
          <p:cNvPr id="10" name="Rectangle 9">
            <a:extLst>
              <a:ext uri="{FF2B5EF4-FFF2-40B4-BE49-F238E27FC236}">
                <a16:creationId xmlns:a16="http://schemas.microsoft.com/office/drawing/2014/main" id="{CA77F22E-7A8B-344E-82DF-05336F9AD9AB}"/>
              </a:ext>
            </a:extLst>
          </p:cNvPr>
          <p:cNvSpPr/>
          <p:nvPr/>
        </p:nvSpPr>
        <p:spPr>
          <a:xfrm>
            <a:off x="6656387" y="3786685"/>
            <a:ext cx="990600" cy="1569660"/>
          </a:xfrm>
          <a:prstGeom prst="rect">
            <a:avLst/>
          </a:prstGeom>
        </p:spPr>
        <p:txBody>
          <a:bodyPr wrap="square">
            <a:spAutoFit/>
          </a:bodyPr>
          <a:lstStyle/>
          <a:p>
            <a:pPr algn="ctr"/>
            <a:r>
              <a:rPr lang="en-US" sz="9600" dirty="0"/>
              <a:t>=</a:t>
            </a:r>
          </a:p>
        </p:txBody>
      </p:sp>
      <p:sp>
        <p:nvSpPr>
          <p:cNvPr id="11" name="TextBox 10">
            <a:extLst>
              <a:ext uri="{FF2B5EF4-FFF2-40B4-BE49-F238E27FC236}">
                <a16:creationId xmlns:a16="http://schemas.microsoft.com/office/drawing/2014/main" id="{75997ADE-38A4-EE46-920B-BA7B712C7CE4}"/>
              </a:ext>
            </a:extLst>
          </p:cNvPr>
          <p:cNvSpPr txBox="1"/>
          <p:nvPr/>
        </p:nvSpPr>
        <p:spPr>
          <a:xfrm>
            <a:off x="8089900" y="3786685"/>
            <a:ext cx="2489200" cy="1569660"/>
          </a:xfrm>
          <a:prstGeom prst="rect">
            <a:avLst/>
          </a:prstGeom>
          <a:noFill/>
        </p:spPr>
        <p:txBody>
          <a:bodyPr wrap="square" rtlCol="0">
            <a:spAutoFit/>
          </a:bodyPr>
          <a:lstStyle/>
          <a:p>
            <a:pPr algn="ctr"/>
            <a:r>
              <a:rPr lang="en-US" sz="9600" dirty="0">
                <a:latin typeface="Cordia New" panose="020B0304020202020204" pitchFamily="34" charset="-34"/>
                <a:cs typeface="Cordia New" panose="020B0304020202020204" pitchFamily="34" charset="-34"/>
              </a:rPr>
              <a:t>Sex</a:t>
            </a:r>
            <a:r>
              <a:rPr lang="en-US" dirty="0"/>
              <a:t> </a:t>
            </a:r>
          </a:p>
        </p:txBody>
      </p:sp>
    </p:spTree>
    <p:extLst>
      <p:ext uri="{BB962C8B-B14F-4D97-AF65-F5344CB8AC3E}">
        <p14:creationId xmlns:p14="http://schemas.microsoft.com/office/powerpoint/2010/main" val="2029473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472C-8513-F848-9AFD-4DFCA63134C0}"/>
              </a:ext>
            </a:extLst>
          </p:cNvPr>
          <p:cNvSpPr>
            <a:spLocks noGrp="1"/>
          </p:cNvSpPr>
          <p:nvPr>
            <p:ph type="title"/>
          </p:nvPr>
        </p:nvSpPr>
        <p:spPr/>
        <p:txBody>
          <a:bodyPr>
            <a:normAutofit/>
          </a:bodyPr>
          <a:lstStyle/>
          <a:p>
            <a:r>
              <a:rPr lang="en-US" sz="4800" dirty="0">
                <a:latin typeface="Cordia New" panose="020B0304020202020204" pitchFamily="34" charset="-34"/>
                <a:cs typeface="Cordia New" panose="020B0304020202020204" pitchFamily="34" charset="-34"/>
              </a:rPr>
              <a:t>HYPOTHESIS </a:t>
            </a:r>
          </a:p>
        </p:txBody>
      </p:sp>
      <p:sp>
        <p:nvSpPr>
          <p:cNvPr id="3" name="Content Placeholder 2">
            <a:extLst>
              <a:ext uri="{FF2B5EF4-FFF2-40B4-BE49-F238E27FC236}">
                <a16:creationId xmlns:a16="http://schemas.microsoft.com/office/drawing/2014/main" id="{F234DB74-2BBB-FA48-8FAD-B79F030B6E56}"/>
              </a:ext>
            </a:extLst>
          </p:cNvPr>
          <p:cNvSpPr>
            <a:spLocks noGrp="1"/>
          </p:cNvSpPr>
          <p:nvPr>
            <p:ph idx="1"/>
          </p:nvPr>
        </p:nvSpPr>
        <p:spPr/>
        <p:txBody>
          <a:bodyPr>
            <a:normAutofit fontScale="92500" lnSpcReduction="10000"/>
          </a:bodyPr>
          <a:lstStyle/>
          <a:p>
            <a:pPr marL="514350" indent="-514350">
              <a:buFont typeface="+mj-lt"/>
              <a:buAutoNum type="arabicPeriod"/>
            </a:pPr>
            <a:r>
              <a:rPr lang="en-US" sz="4400" dirty="0">
                <a:latin typeface="Cordia New" panose="020B0304020202020204" pitchFamily="34" charset="-34"/>
                <a:cs typeface="Cordia New" panose="020B0304020202020204" pitchFamily="34" charset="-34"/>
              </a:rPr>
              <a:t>The whole weight of an abalone can predict its sex ( either male, female or infant ). Because when I checked the first row of data most females weighed more than their male counterparts. </a:t>
            </a:r>
          </a:p>
          <a:p>
            <a:pPr marL="514350" indent="-514350">
              <a:buFont typeface="+mj-lt"/>
              <a:buAutoNum type="arabicPeriod"/>
            </a:pPr>
            <a:endParaRPr lang="en-US" sz="4400" dirty="0">
              <a:latin typeface="Cordia New" panose="020B0304020202020204" pitchFamily="34" charset="-34"/>
              <a:cs typeface="Cordia New" panose="020B0304020202020204" pitchFamily="34" charset="-34"/>
            </a:endParaRPr>
          </a:p>
          <a:p>
            <a:pPr marL="514350" indent="-514350">
              <a:buFont typeface="+mj-lt"/>
              <a:buAutoNum type="arabicPeriod"/>
            </a:pPr>
            <a:r>
              <a:rPr lang="en-US" sz="4400" dirty="0">
                <a:latin typeface="Cordia New" panose="020B0304020202020204" pitchFamily="34" charset="-34"/>
                <a:cs typeface="Cordia New" panose="020B0304020202020204" pitchFamily="34" charset="-34"/>
              </a:rPr>
              <a:t>That rings on shell of abalone can predict sex of an abalone. According to data from Abalone researchers you can tell sex by the </a:t>
            </a:r>
            <a:r>
              <a:rPr lang="en-US" sz="4400" dirty="0" err="1">
                <a:latin typeface="Cordia New" panose="020B0304020202020204" pitchFamily="34" charset="-34"/>
                <a:cs typeface="Cordia New" panose="020B0304020202020204" pitchFamily="34" charset="-34"/>
              </a:rPr>
              <a:t>colour</a:t>
            </a:r>
            <a:r>
              <a:rPr lang="en-US" sz="4400" dirty="0">
                <a:latin typeface="Cordia New" panose="020B0304020202020204" pitchFamily="34" charset="-34"/>
                <a:cs typeface="Cordia New" panose="020B0304020202020204" pitchFamily="34" charset="-34"/>
              </a:rPr>
              <a:t> of rings on an abalone. Typically, females usually have blue rings. </a:t>
            </a:r>
          </a:p>
          <a:p>
            <a:pPr marL="514350" indent="-514350">
              <a:buFont typeface="+mj-lt"/>
              <a:buAutoNum type="arabicPeriod"/>
            </a:pPr>
            <a:endParaRPr lang="en-US" dirty="0"/>
          </a:p>
        </p:txBody>
      </p:sp>
    </p:spTree>
    <p:extLst>
      <p:ext uri="{BB962C8B-B14F-4D97-AF65-F5344CB8AC3E}">
        <p14:creationId xmlns:p14="http://schemas.microsoft.com/office/powerpoint/2010/main" val="239629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BE7EF-86C1-2C4C-A1AD-41D0733F86CD}"/>
              </a:ext>
            </a:extLst>
          </p:cNvPr>
          <p:cNvSpPr>
            <a:spLocks noGrp="1"/>
          </p:cNvSpPr>
          <p:nvPr>
            <p:ph type="title"/>
          </p:nvPr>
        </p:nvSpPr>
        <p:spPr/>
        <p:txBody>
          <a:bodyPr>
            <a:normAutofit/>
          </a:bodyPr>
          <a:lstStyle/>
          <a:p>
            <a:r>
              <a:rPr lang="en-US" sz="6600" dirty="0">
                <a:latin typeface="Cordia New" panose="020B0304020202020204" pitchFamily="34" charset="-34"/>
                <a:cs typeface="Cordia New" panose="020B0304020202020204" pitchFamily="34" charset="-34"/>
              </a:rPr>
              <a:t>Data analysis </a:t>
            </a:r>
          </a:p>
        </p:txBody>
      </p:sp>
      <p:sp>
        <p:nvSpPr>
          <p:cNvPr id="3" name="Content Placeholder 2">
            <a:extLst>
              <a:ext uri="{FF2B5EF4-FFF2-40B4-BE49-F238E27FC236}">
                <a16:creationId xmlns:a16="http://schemas.microsoft.com/office/drawing/2014/main" id="{58EF19DC-96B8-3A49-981F-4AEC7EF72C91}"/>
              </a:ext>
            </a:extLst>
          </p:cNvPr>
          <p:cNvSpPr>
            <a:spLocks noGrp="1"/>
          </p:cNvSpPr>
          <p:nvPr>
            <p:ph idx="1"/>
          </p:nvPr>
        </p:nvSpPr>
        <p:spPr>
          <a:xfrm>
            <a:off x="838200" y="1825625"/>
            <a:ext cx="10515600" cy="600075"/>
          </a:xfrm>
        </p:spPr>
        <p:txBody>
          <a:bodyPr>
            <a:normAutofit/>
          </a:bodyPr>
          <a:lstStyle/>
          <a:p>
            <a:pPr marL="0" indent="0">
              <a:buNone/>
            </a:pPr>
            <a:r>
              <a:rPr lang="en-US" sz="3600" dirty="0">
                <a:latin typeface="Cordia New" panose="020B0304020202020204" pitchFamily="34" charset="-34"/>
                <a:cs typeface="Cordia New" panose="020B0304020202020204" pitchFamily="34" charset="-34"/>
              </a:rPr>
              <a:t>I analyzed the first 10 rows of data</a:t>
            </a:r>
          </a:p>
        </p:txBody>
      </p:sp>
      <p:pic>
        <p:nvPicPr>
          <p:cNvPr id="5" name="Picture 4" descr="A screenshot of a cell phone&#13;&#10;&#13;&#10;Description automatically generated">
            <a:extLst>
              <a:ext uri="{FF2B5EF4-FFF2-40B4-BE49-F238E27FC236}">
                <a16:creationId xmlns:a16="http://schemas.microsoft.com/office/drawing/2014/main" id="{286117F6-B169-EF41-AA8C-B5BE26624C8D}"/>
              </a:ext>
            </a:extLst>
          </p:cNvPr>
          <p:cNvPicPr>
            <a:picLocks noChangeAspect="1"/>
          </p:cNvPicPr>
          <p:nvPr/>
        </p:nvPicPr>
        <p:blipFill rotWithShape="1">
          <a:blip r:embed="rId2"/>
          <a:srcRect l="2292"/>
          <a:stretch/>
        </p:blipFill>
        <p:spPr>
          <a:xfrm>
            <a:off x="279400" y="2502166"/>
            <a:ext cx="11912600" cy="3990709"/>
          </a:xfrm>
          <a:prstGeom prst="rect">
            <a:avLst/>
          </a:prstGeom>
        </p:spPr>
      </p:pic>
    </p:spTree>
    <p:extLst>
      <p:ext uri="{BB962C8B-B14F-4D97-AF65-F5344CB8AC3E}">
        <p14:creationId xmlns:p14="http://schemas.microsoft.com/office/powerpoint/2010/main" val="761591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C8C60-CBF7-EF49-9C40-7F7F04F39CF0}"/>
              </a:ext>
            </a:extLst>
          </p:cNvPr>
          <p:cNvSpPr>
            <a:spLocks noGrp="1"/>
          </p:cNvSpPr>
          <p:nvPr>
            <p:ph type="title"/>
          </p:nvPr>
        </p:nvSpPr>
        <p:spPr>
          <a:xfrm>
            <a:off x="838200" y="6362700"/>
            <a:ext cx="10515600" cy="321086"/>
          </a:xfrm>
        </p:spPr>
        <p:txBody>
          <a:bodyPr>
            <a:noAutofit/>
          </a:bodyPr>
          <a:lstStyle/>
          <a:p>
            <a:r>
              <a:rPr lang="en-US" sz="2800" dirty="0">
                <a:latin typeface="Cordia New" panose="020B0304020202020204" pitchFamily="34" charset="-34"/>
                <a:cs typeface="Cordia New" panose="020B0304020202020204" pitchFamily="34" charset="-34"/>
              </a:rPr>
              <a:t>The data has 4177 rows and 11 columns, and the count shows us that the data has no missing values.</a:t>
            </a:r>
            <a:br>
              <a:rPr lang="en-US" sz="2800" dirty="0">
                <a:latin typeface="Cordia New" panose="020B0304020202020204" pitchFamily="34" charset="-34"/>
                <a:cs typeface="Cordia New" panose="020B0304020202020204" pitchFamily="34" charset="-34"/>
              </a:rPr>
            </a:br>
            <a:br>
              <a:rPr lang="en-US" sz="2800" dirty="0">
                <a:latin typeface="Cordia New" panose="020B0304020202020204" pitchFamily="34" charset="-34"/>
                <a:cs typeface="Cordia New" panose="020B0304020202020204" pitchFamily="34" charset="-34"/>
              </a:rPr>
            </a:br>
            <a:endParaRPr lang="en-US" sz="2800" dirty="0">
              <a:latin typeface="Cordia New" panose="020B0304020202020204" pitchFamily="34" charset="-34"/>
              <a:cs typeface="Cordia New" panose="020B0304020202020204" pitchFamily="34" charset="-34"/>
            </a:endParaRPr>
          </a:p>
        </p:txBody>
      </p:sp>
      <p:pic>
        <p:nvPicPr>
          <p:cNvPr id="5" name="Content Placeholder 4" descr="A screenshot of a cell phone&#13;&#10;&#13;&#10;Description automatically generated">
            <a:extLst>
              <a:ext uri="{FF2B5EF4-FFF2-40B4-BE49-F238E27FC236}">
                <a16:creationId xmlns:a16="http://schemas.microsoft.com/office/drawing/2014/main" id="{AB71D997-7DAA-C340-8D69-C4E896E55DE2}"/>
              </a:ext>
            </a:extLst>
          </p:cNvPr>
          <p:cNvPicPr>
            <a:picLocks noGrp="1" noChangeAspect="1"/>
          </p:cNvPicPr>
          <p:nvPr>
            <p:ph idx="1"/>
          </p:nvPr>
        </p:nvPicPr>
        <p:blipFill rotWithShape="1">
          <a:blip r:embed="rId2"/>
          <a:srcRect l="1643" b="967"/>
          <a:stretch/>
        </p:blipFill>
        <p:spPr>
          <a:xfrm>
            <a:off x="0" y="0"/>
            <a:ext cx="12192000" cy="5338292"/>
          </a:xfrm>
        </p:spPr>
      </p:pic>
    </p:spTree>
    <p:extLst>
      <p:ext uri="{BB962C8B-B14F-4D97-AF65-F5344CB8AC3E}">
        <p14:creationId xmlns:p14="http://schemas.microsoft.com/office/powerpoint/2010/main" val="1067843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BD5E4-A99A-A449-A46E-F3F66E451237}"/>
              </a:ext>
            </a:extLst>
          </p:cNvPr>
          <p:cNvSpPr>
            <a:spLocks noGrp="1"/>
          </p:cNvSpPr>
          <p:nvPr>
            <p:ph type="title"/>
          </p:nvPr>
        </p:nvSpPr>
        <p:spPr>
          <a:xfrm rot="16200000">
            <a:off x="-2138328" y="3292882"/>
            <a:ext cx="5404664" cy="800100"/>
          </a:xfrm>
        </p:spPr>
        <p:txBody>
          <a:bodyPr>
            <a:normAutofit/>
          </a:bodyPr>
          <a:lstStyle/>
          <a:p>
            <a:pPr algn="ctr"/>
            <a:r>
              <a:rPr lang="en-US" sz="4800" b="1" dirty="0">
                <a:latin typeface="Cordia New" panose="020B0304020202020204" pitchFamily="34" charset="-34"/>
                <a:cs typeface="Cordia New" panose="020B0304020202020204" pitchFamily="34" charset="-34"/>
              </a:rPr>
              <a:t>DISTRIBUTION OF DATA</a:t>
            </a:r>
          </a:p>
        </p:txBody>
      </p:sp>
      <p:sp>
        <p:nvSpPr>
          <p:cNvPr id="3" name="Content Placeholder 2">
            <a:extLst>
              <a:ext uri="{FF2B5EF4-FFF2-40B4-BE49-F238E27FC236}">
                <a16:creationId xmlns:a16="http://schemas.microsoft.com/office/drawing/2014/main" id="{C864B1D1-037C-9E42-B970-624CFEB88E02}"/>
              </a:ext>
            </a:extLst>
          </p:cNvPr>
          <p:cNvSpPr>
            <a:spLocks noGrp="1"/>
          </p:cNvSpPr>
          <p:nvPr>
            <p:ph idx="1"/>
          </p:nvPr>
        </p:nvSpPr>
        <p:spPr>
          <a:xfrm>
            <a:off x="1231899" y="98425"/>
            <a:ext cx="10515600" cy="892175"/>
          </a:xfrm>
        </p:spPr>
        <p:txBody>
          <a:bodyPr>
            <a:normAutofit/>
          </a:bodyPr>
          <a:lstStyle/>
          <a:p>
            <a:pPr marL="0" indent="0">
              <a:buNone/>
            </a:pPr>
            <a:r>
              <a:rPr lang="en-US" dirty="0">
                <a:latin typeface="Cordia New" panose="020B0304020202020204" pitchFamily="34" charset="-34"/>
                <a:cs typeface="Cordia New" panose="020B0304020202020204" pitchFamily="34" charset="-34"/>
              </a:rPr>
              <a:t>After data analysis, I had to study the distribution of various variables. In order to do that, I had to plot a few visual graphs.</a:t>
            </a:r>
          </a:p>
          <a:p>
            <a:endParaRPr lang="en-US" dirty="0"/>
          </a:p>
        </p:txBody>
      </p:sp>
      <p:pic>
        <p:nvPicPr>
          <p:cNvPr id="5" name="Picture 4" descr="A screenshot of a cell phone&#13;&#10;&#13;&#10;Description automatically generated">
            <a:extLst>
              <a:ext uri="{FF2B5EF4-FFF2-40B4-BE49-F238E27FC236}">
                <a16:creationId xmlns:a16="http://schemas.microsoft.com/office/drawing/2014/main" id="{9564970D-BC53-CC4E-8A39-FDC6F51E7554}"/>
              </a:ext>
            </a:extLst>
          </p:cNvPr>
          <p:cNvPicPr>
            <a:picLocks noChangeAspect="1"/>
          </p:cNvPicPr>
          <p:nvPr/>
        </p:nvPicPr>
        <p:blipFill rotWithShape="1">
          <a:blip r:embed="rId2"/>
          <a:srcRect r="5920"/>
          <a:stretch/>
        </p:blipFill>
        <p:spPr>
          <a:xfrm>
            <a:off x="951353" y="902150"/>
            <a:ext cx="11076693" cy="5893330"/>
          </a:xfrm>
          <a:prstGeom prst="rect">
            <a:avLst/>
          </a:prstGeom>
        </p:spPr>
      </p:pic>
    </p:spTree>
    <p:extLst>
      <p:ext uri="{BB962C8B-B14F-4D97-AF65-F5344CB8AC3E}">
        <p14:creationId xmlns:p14="http://schemas.microsoft.com/office/powerpoint/2010/main" val="2914940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120E-8C80-0C46-A710-769BD9D5BE24}"/>
              </a:ext>
            </a:extLst>
          </p:cNvPr>
          <p:cNvSpPr>
            <a:spLocks noGrp="1"/>
          </p:cNvSpPr>
          <p:nvPr>
            <p:ph type="title"/>
          </p:nvPr>
        </p:nvSpPr>
        <p:spPr/>
        <p:txBody>
          <a:bodyPr>
            <a:normAutofit/>
          </a:bodyPr>
          <a:lstStyle/>
          <a:p>
            <a:r>
              <a:rPr lang="en-US" sz="5400" dirty="0">
                <a:latin typeface="Cordia New" panose="020B0304020202020204" pitchFamily="34" charset="-34"/>
                <a:cs typeface="Cordia New" panose="020B0304020202020204" pitchFamily="34" charset="-34"/>
              </a:rPr>
              <a:t>Data cleaning </a:t>
            </a:r>
          </a:p>
        </p:txBody>
      </p:sp>
      <p:pic>
        <p:nvPicPr>
          <p:cNvPr id="5" name="Content Placeholder 4" descr="A close up of a logo&#13;&#10;&#13;&#10;Description automatically generated">
            <a:extLst>
              <a:ext uri="{FF2B5EF4-FFF2-40B4-BE49-F238E27FC236}">
                <a16:creationId xmlns:a16="http://schemas.microsoft.com/office/drawing/2014/main" id="{E49D4B80-0614-304D-BF0E-878794921E83}"/>
              </a:ext>
            </a:extLst>
          </p:cNvPr>
          <p:cNvPicPr>
            <a:picLocks noGrp="1" noChangeAspect="1"/>
          </p:cNvPicPr>
          <p:nvPr>
            <p:ph idx="1"/>
          </p:nvPr>
        </p:nvPicPr>
        <p:blipFill rotWithShape="1">
          <a:blip r:embed="rId2"/>
          <a:srcRect l="2769"/>
          <a:stretch/>
        </p:blipFill>
        <p:spPr>
          <a:xfrm>
            <a:off x="52728" y="1574006"/>
            <a:ext cx="12139272" cy="2830513"/>
          </a:xfrm>
        </p:spPr>
      </p:pic>
      <p:sp>
        <p:nvSpPr>
          <p:cNvPr id="6" name="TextBox 5">
            <a:extLst>
              <a:ext uri="{FF2B5EF4-FFF2-40B4-BE49-F238E27FC236}">
                <a16:creationId xmlns:a16="http://schemas.microsoft.com/office/drawing/2014/main" id="{10591757-449D-A943-842D-29C41DA2F955}"/>
              </a:ext>
            </a:extLst>
          </p:cNvPr>
          <p:cNvSpPr txBox="1"/>
          <p:nvPr/>
        </p:nvSpPr>
        <p:spPr>
          <a:xfrm>
            <a:off x="533400" y="4711700"/>
            <a:ext cx="10502900" cy="523220"/>
          </a:xfrm>
          <a:prstGeom prst="rect">
            <a:avLst/>
          </a:prstGeom>
          <a:noFill/>
        </p:spPr>
        <p:txBody>
          <a:bodyPr wrap="square" rtlCol="0">
            <a:spAutoFit/>
          </a:bodyPr>
          <a:lstStyle/>
          <a:p>
            <a:r>
              <a:rPr lang="en-US" sz="2800" dirty="0">
                <a:latin typeface="Cordia New" panose="020B0304020202020204" pitchFamily="34" charset="-34"/>
                <a:cs typeface="Cordia New" panose="020B0304020202020204" pitchFamily="34" charset="-34"/>
              </a:rPr>
              <a:t>After data distribution, I just had to double check if there really were not any missing values.</a:t>
            </a:r>
          </a:p>
        </p:txBody>
      </p:sp>
    </p:spTree>
    <p:extLst>
      <p:ext uri="{BB962C8B-B14F-4D97-AF65-F5344CB8AC3E}">
        <p14:creationId xmlns:p14="http://schemas.microsoft.com/office/powerpoint/2010/main" val="3008738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DBCB26-E859-D548-9B1D-8EF80A0ED78F}"/>
              </a:ext>
            </a:extLst>
          </p:cNvPr>
          <p:cNvSpPr/>
          <p:nvPr/>
        </p:nvSpPr>
        <p:spPr>
          <a:xfrm>
            <a:off x="0" y="3598"/>
            <a:ext cx="12192000" cy="1228302"/>
          </a:xfrm>
          <a:prstGeom prst="rect">
            <a:avLst/>
          </a:prstGeom>
          <a:solidFill>
            <a:schemeClr val="dk1">
              <a:alpha val="78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06CB60-9EE7-3F43-988F-E0B0784D62AE}"/>
              </a:ext>
            </a:extLst>
          </p:cNvPr>
          <p:cNvSpPr>
            <a:spLocks noGrp="1"/>
          </p:cNvSpPr>
          <p:nvPr>
            <p:ph type="title"/>
          </p:nvPr>
        </p:nvSpPr>
        <p:spPr>
          <a:xfrm>
            <a:off x="617361" y="79797"/>
            <a:ext cx="11264900" cy="1325563"/>
          </a:xfrm>
        </p:spPr>
        <p:txBody>
          <a:bodyPr>
            <a:noAutofit/>
          </a:bodyPr>
          <a:lstStyle/>
          <a:p>
            <a:pPr algn="ctr"/>
            <a:r>
              <a:rPr lang="en-US" dirty="0">
                <a:solidFill>
                  <a:schemeClr val="bg1"/>
                </a:solidFill>
                <a:latin typeface="Cordia New" panose="020B0304020202020204" pitchFamily="34" charset="-34"/>
                <a:cs typeface="Cordia New" panose="020B0304020202020204" pitchFamily="34" charset="-34"/>
              </a:rPr>
              <a:t>Time to check our first hypothesis using Logistic regression</a:t>
            </a:r>
          </a:p>
        </p:txBody>
      </p:sp>
      <p:pic>
        <p:nvPicPr>
          <p:cNvPr id="6" name="Picture 5" descr="A screenshot of a social media post&#13;&#10;&#13;&#10;Description automatically generated">
            <a:extLst>
              <a:ext uri="{FF2B5EF4-FFF2-40B4-BE49-F238E27FC236}">
                <a16:creationId xmlns:a16="http://schemas.microsoft.com/office/drawing/2014/main" id="{BA0AF4DD-3506-0747-84B6-594883B685E4}"/>
              </a:ext>
            </a:extLst>
          </p:cNvPr>
          <p:cNvPicPr>
            <a:picLocks noChangeAspect="1"/>
          </p:cNvPicPr>
          <p:nvPr/>
        </p:nvPicPr>
        <p:blipFill rotWithShape="1">
          <a:blip r:embed="rId2"/>
          <a:srcRect l="2500" r="1354"/>
          <a:stretch/>
        </p:blipFill>
        <p:spPr>
          <a:xfrm>
            <a:off x="153811" y="2221654"/>
            <a:ext cx="11884378" cy="3658445"/>
          </a:xfrm>
          <a:prstGeom prst="rect">
            <a:avLst/>
          </a:prstGeom>
        </p:spPr>
      </p:pic>
      <p:sp>
        <p:nvSpPr>
          <p:cNvPr id="3" name="Content Placeholder 2">
            <a:extLst>
              <a:ext uri="{FF2B5EF4-FFF2-40B4-BE49-F238E27FC236}">
                <a16:creationId xmlns:a16="http://schemas.microsoft.com/office/drawing/2014/main" id="{97868FD3-2A7B-B94B-82BC-EE7A7465CF99}"/>
              </a:ext>
            </a:extLst>
          </p:cNvPr>
          <p:cNvSpPr>
            <a:spLocks noGrp="1"/>
          </p:cNvSpPr>
          <p:nvPr>
            <p:ph idx="1"/>
          </p:nvPr>
        </p:nvSpPr>
        <p:spPr>
          <a:xfrm>
            <a:off x="617361" y="1329320"/>
            <a:ext cx="10515600" cy="968375"/>
          </a:xfrm>
        </p:spPr>
        <p:txBody>
          <a:bodyPr>
            <a:normAutofit fontScale="92500" lnSpcReduction="10000"/>
          </a:bodyPr>
          <a:lstStyle/>
          <a:p>
            <a:pPr marL="0" indent="0">
              <a:buNone/>
            </a:pPr>
            <a:r>
              <a:rPr lang="en-US" sz="3200" b="1" i="1" dirty="0" err="1">
                <a:latin typeface="Cordia New" panose="020B0304020202020204" pitchFamily="34" charset="-34"/>
                <a:cs typeface="Cordia New" panose="020B0304020202020204" pitchFamily="34" charset="-34"/>
              </a:rPr>
              <a:t>Hyp</a:t>
            </a:r>
            <a:r>
              <a:rPr lang="en-US" sz="3200" b="1" i="1" dirty="0">
                <a:latin typeface="Cordia New" panose="020B0304020202020204" pitchFamily="34" charset="-34"/>
                <a:cs typeface="Cordia New" panose="020B0304020202020204" pitchFamily="34" charset="-34"/>
              </a:rPr>
              <a:t> 1: </a:t>
            </a:r>
          </a:p>
          <a:p>
            <a:pPr marL="0" indent="0">
              <a:buNone/>
            </a:pPr>
            <a:r>
              <a:rPr lang="en-US" sz="3200" dirty="0">
                <a:latin typeface="Cordia New" panose="020B0304020202020204" pitchFamily="34" charset="-34"/>
                <a:cs typeface="Cordia New" panose="020B0304020202020204" pitchFamily="34" charset="-34"/>
              </a:rPr>
              <a:t>The whole weight of an abalone can predict its sex ( either male, female or infant )</a:t>
            </a:r>
          </a:p>
          <a:p>
            <a:endParaRPr lang="en-US" sz="3200" dirty="0">
              <a:latin typeface="Cordia New" panose="020B0304020202020204" pitchFamily="34" charset="-34"/>
              <a:cs typeface="Cordia New" panose="020B0304020202020204" pitchFamily="34" charset="-34"/>
            </a:endParaRPr>
          </a:p>
          <a:p>
            <a:pPr marL="0" indent="0">
              <a:buNone/>
            </a:pPr>
            <a:endParaRPr lang="en-US" dirty="0"/>
          </a:p>
        </p:txBody>
      </p:sp>
    </p:spTree>
    <p:extLst>
      <p:ext uri="{BB962C8B-B14F-4D97-AF65-F5344CB8AC3E}">
        <p14:creationId xmlns:p14="http://schemas.microsoft.com/office/powerpoint/2010/main" val="2263938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661</Words>
  <Application>Microsoft Macintosh PowerPoint</Application>
  <PresentationFormat>Widescreen</PresentationFormat>
  <Paragraphs>66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Cordia New</vt:lpstr>
      <vt:lpstr>Times New Roman</vt:lpstr>
      <vt:lpstr>Office Theme</vt:lpstr>
      <vt:lpstr>Topic:  Can we predict the sex of an abalone by its physical characteristics?</vt:lpstr>
      <vt:lpstr>Background information of abalones</vt:lpstr>
      <vt:lpstr>Data set information</vt:lpstr>
      <vt:lpstr>HYPOTHESIS </vt:lpstr>
      <vt:lpstr>Data analysis </vt:lpstr>
      <vt:lpstr>The data has 4177 rows and 11 columns, and the count shows us that the data has no missing values.  </vt:lpstr>
      <vt:lpstr>DISTRIBUTION OF DATA</vt:lpstr>
      <vt:lpstr>Data cleaning </vt:lpstr>
      <vt:lpstr>Time to check our first hypothesis using Logistic regression</vt:lpstr>
      <vt:lpstr>Time to check our first hypothesis using KNN </vt:lpstr>
      <vt:lpstr>Time to check our first hypothesis using Decision Tree</vt:lpstr>
      <vt:lpstr>Time to check our 2nd hypothesis using Logistic regression</vt:lpstr>
      <vt:lpstr>Time to check our 2nd hypothesis using KNN</vt:lpstr>
      <vt:lpstr>Time to check our 2nd hypothesis using Decision tree</vt:lpstr>
      <vt:lpstr>Time to add more X to Logistic regression which corelate to see if models give us better scores</vt:lpstr>
      <vt:lpstr>Time to add more X to KNN which corelate to see if models give us better scores</vt:lpstr>
      <vt:lpstr>Time to add more X to Decision tree which corelate to see if models give us better scores</vt:lpstr>
      <vt:lpstr>Conclusion for hypothesis one 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Can we predict the sex of an abalone by its physical characteristics?</dc:title>
  <dc:creator>Leroy Maswaure</dc:creator>
  <cp:lastModifiedBy>Leroy Maswaure</cp:lastModifiedBy>
  <cp:revision>22</cp:revision>
  <dcterms:created xsi:type="dcterms:W3CDTF">2019-01-30T19:02:38Z</dcterms:created>
  <dcterms:modified xsi:type="dcterms:W3CDTF">2019-01-31T08:54:26Z</dcterms:modified>
</cp:coreProperties>
</file>