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85" r:id="rId2"/>
    <p:sldId id="307" r:id="rId3"/>
    <p:sldId id="336" r:id="rId4"/>
    <p:sldId id="337" r:id="rId5"/>
    <p:sldId id="338" r:id="rId6"/>
    <p:sldId id="339" r:id="rId7"/>
    <p:sldId id="334" r:id="rId8"/>
    <p:sldId id="287" r:id="rId9"/>
    <p:sldId id="278" r:id="rId10"/>
    <p:sldId id="340" r:id="rId11"/>
    <p:sldId id="288" r:id="rId12"/>
    <p:sldId id="277" r:id="rId13"/>
    <p:sldId id="276" r:id="rId14"/>
    <p:sldId id="289" r:id="rId15"/>
    <p:sldId id="290" r:id="rId16"/>
    <p:sldId id="292" r:id="rId17"/>
    <p:sldId id="291" r:id="rId18"/>
    <p:sldId id="303" r:id="rId19"/>
    <p:sldId id="293" r:id="rId20"/>
    <p:sldId id="305" r:id="rId21"/>
    <p:sldId id="296" r:id="rId22"/>
    <p:sldId id="298" r:id="rId23"/>
    <p:sldId id="294" r:id="rId24"/>
    <p:sldId id="309" r:id="rId25"/>
    <p:sldId id="297" r:id="rId26"/>
    <p:sldId id="299" r:id="rId27"/>
    <p:sldId id="315" r:id="rId28"/>
    <p:sldId id="316" r:id="rId29"/>
    <p:sldId id="318" r:id="rId30"/>
    <p:sldId id="319" r:id="rId31"/>
    <p:sldId id="321" r:id="rId32"/>
    <p:sldId id="322" r:id="rId33"/>
    <p:sldId id="320" r:id="rId34"/>
    <p:sldId id="308" r:id="rId35"/>
    <p:sldId id="306" r:id="rId36"/>
    <p:sldId id="310" r:id="rId37"/>
    <p:sldId id="317" r:id="rId38"/>
    <p:sldId id="312" r:id="rId39"/>
    <p:sldId id="313" r:id="rId40"/>
    <p:sldId id="314" r:id="rId41"/>
    <p:sldId id="301" r:id="rId42"/>
    <p:sldId id="323" r:id="rId43"/>
    <p:sldId id="331" r:id="rId44"/>
    <p:sldId id="326" r:id="rId45"/>
    <p:sldId id="324" r:id="rId46"/>
    <p:sldId id="328" r:id="rId47"/>
    <p:sldId id="325" r:id="rId48"/>
    <p:sldId id="329" r:id="rId49"/>
    <p:sldId id="330" r:id="rId50"/>
    <p:sldId id="282" r:id="rId51"/>
    <p:sldId id="30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530" autoAdjust="0"/>
  </p:normalViewPr>
  <p:slideViewPr>
    <p:cSldViewPr snapToGrid="0" showGuides="1">
      <p:cViewPr varScale="1">
        <p:scale>
          <a:sx n="87" d="100"/>
          <a:sy n="87" d="100"/>
        </p:scale>
        <p:origin x="480"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487A-BCAB-4FA9-93D5-0C8D3D81510A}" type="datetimeFigureOut">
              <a:rPr lang="en-GB" smtClean="0"/>
              <a:t>21/08/2024</a:t>
            </a:fld>
            <a:endParaRPr lang="en-GB"/>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B06DE7-9061-4127-8135-16BB94E2A4FA}" type="slidenum">
              <a:rPr lang="en-GB" smtClean="0"/>
              <a:t>‹#›</a:t>
            </a:fld>
            <a:endParaRPr lang="en-GB"/>
          </a:p>
        </p:txBody>
      </p:sp>
    </p:spTree>
    <p:extLst>
      <p:ext uri="{BB962C8B-B14F-4D97-AF65-F5344CB8AC3E}">
        <p14:creationId xmlns:p14="http://schemas.microsoft.com/office/powerpoint/2010/main" val="3363615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endParaRPr lang="en-GB"/>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endParaRPr lang="en-GB"/>
          </a:p>
        </p:txBody>
      </p:sp>
      <p:sp>
        <p:nvSpPr>
          <p:cNvPr id="4" name="Zástupný symbol pro datum 3"/>
          <p:cNvSpPr>
            <a:spLocks noGrp="1"/>
          </p:cNvSpPr>
          <p:nvPr>
            <p:ph type="dt" sz="half" idx="10"/>
          </p:nvPr>
        </p:nvSpPr>
        <p:spPr/>
        <p:txBody>
          <a:bodyPr/>
          <a:lstStyle/>
          <a:p>
            <a:fld id="{ECAF4212-6013-4BDE-BCCC-04B63E5B0D67}" type="datetimeFigureOut">
              <a:rPr lang="en-GB" smtClean="0"/>
              <a:t>21/08/2024</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203643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endParaRPr lang="en-GB"/>
          </a:p>
        </p:txBody>
      </p:sp>
      <p:sp>
        <p:nvSpPr>
          <p:cNvPr id="3" name="Zástupný symbol pro svislý text 2"/>
          <p:cNvSpPr>
            <a:spLocks noGrp="1"/>
          </p:cNvSpPr>
          <p:nvPr>
            <p:ph type="body" orient="vert" idx="1"/>
          </p:nvPr>
        </p:nvSpPr>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datum 3"/>
          <p:cNvSpPr>
            <a:spLocks noGrp="1"/>
          </p:cNvSpPr>
          <p:nvPr>
            <p:ph type="dt" sz="half" idx="10"/>
          </p:nvPr>
        </p:nvSpPr>
        <p:spPr/>
        <p:txBody>
          <a:bodyPr/>
          <a:lstStyle/>
          <a:p>
            <a:fld id="{ECAF4212-6013-4BDE-BCCC-04B63E5B0D67}" type="datetimeFigureOut">
              <a:rPr lang="en-GB" smtClean="0"/>
              <a:t>21/08/2024</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204558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8724900" y="365125"/>
            <a:ext cx="2628900" cy="5811838"/>
          </a:xfrm>
        </p:spPr>
        <p:txBody>
          <a:bodyPr vert="eaVert"/>
          <a:lstStyle/>
          <a:p>
            <a:r>
              <a:rPr lang="cs-CZ"/>
              <a:t>Kliknutím lze upravit styl.</a:t>
            </a:r>
            <a:endParaRPr lang="en-GB"/>
          </a:p>
        </p:txBody>
      </p:sp>
      <p:sp>
        <p:nvSpPr>
          <p:cNvPr id="3" name="Zástupný symbol pro svislý text 2"/>
          <p:cNvSpPr>
            <a:spLocks noGrp="1"/>
          </p:cNvSpPr>
          <p:nvPr>
            <p:ph type="body" orient="vert" idx="1"/>
          </p:nvPr>
        </p:nvSpPr>
        <p:spPr>
          <a:xfrm>
            <a:off x="838200" y="365125"/>
            <a:ext cx="7734300" cy="5811838"/>
          </a:xfrm>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datum 3"/>
          <p:cNvSpPr>
            <a:spLocks noGrp="1"/>
          </p:cNvSpPr>
          <p:nvPr>
            <p:ph type="dt" sz="half" idx="10"/>
          </p:nvPr>
        </p:nvSpPr>
        <p:spPr/>
        <p:txBody>
          <a:bodyPr/>
          <a:lstStyle/>
          <a:p>
            <a:fld id="{ECAF4212-6013-4BDE-BCCC-04B63E5B0D67}" type="datetimeFigureOut">
              <a:rPr lang="en-GB" smtClean="0"/>
              <a:t>21/08/2024</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320912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endParaRPr lang="en-GB"/>
          </a:p>
        </p:txBody>
      </p:sp>
      <p:sp>
        <p:nvSpPr>
          <p:cNvPr id="3" name="Zástupný symbol pro obsah 2"/>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datum 3"/>
          <p:cNvSpPr>
            <a:spLocks noGrp="1"/>
          </p:cNvSpPr>
          <p:nvPr>
            <p:ph type="dt" sz="half" idx="10"/>
          </p:nvPr>
        </p:nvSpPr>
        <p:spPr/>
        <p:txBody>
          <a:bodyPr/>
          <a:lstStyle/>
          <a:p>
            <a:fld id="{ECAF4212-6013-4BDE-BCCC-04B63E5B0D67}" type="datetimeFigureOut">
              <a:rPr lang="en-GB" smtClean="0"/>
              <a:t>21/08/2024</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1118147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cs-CZ"/>
              <a:t>Kliknutím lze upravit styl.</a:t>
            </a:r>
            <a:endParaRPr lang="en-GB"/>
          </a:p>
        </p:txBody>
      </p:sp>
      <p:sp>
        <p:nvSpPr>
          <p:cNvPr id="3" name="Zástupný symbol pro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Upravte styly předlohy textu.</a:t>
            </a:r>
          </a:p>
        </p:txBody>
      </p:sp>
      <p:sp>
        <p:nvSpPr>
          <p:cNvPr id="4" name="Zástupný symbol pro datum 3"/>
          <p:cNvSpPr>
            <a:spLocks noGrp="1"/>
          </p:cNvSpPr>
          <p:nvPr>
            <p:ph type="dt" sz="half" idx="10"/>
          </p:nvPr>
        </p:nvSpPr>
        <p:spPr/>
        <p:txBody>
          <a:bodyPr/>
          <a:lstStyle/>
          <a:p>
            <a:fld id="{ECAF4212-6013-4BDE-BCCC-04B63E5B0D67}" type="datetimeFigureOut">
              <a:rPr lang="en-GB" smtClean="0"/>
              <a:t>21/08/2024</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384958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endParaRPr lang="en-GB"/>
          </a:p>
        </p:txBody>
      </p:sp>
      <p:sp>
        <p:nvSpPr>
          <p:cNvPr id="3" name="Zástupný symbol pro obsah 2"/>
          <p:cNvSpPr>
            <a:spLocks noGrp="1"/>
          </p:cNvSpPr>
          <p:nvPr>
            <p:ph sz="half" idx="1"/>
          </p:nvPr>
        </p:nvSpPr>
        <p:spPr>
          <a:xfrm>
            <a:off x="838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obsah 3"/>
          <p:cNvSpPr>
            <a:spLocks noGrp="1"/>
          </p:cNvSpPr>
          <p:nvPr>
            <p:ph sz="half" idx="2"/>
          </p:nvPr>
        </p:nvSpPr>
        <p:spPr>
          <a:xfrm>
            <a:off x="6172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5" name="Zástupný symbol pro datum 4"/>
          <p:cNvSpPr>
            <a:spLocks noGrp="1"/>
          </p:cNvSpPr>
          <p:nvPr>
            <p:ph type="dt" sz="half" idx="10"/>
          </p:nvPr>
        </p:nvSpPr>
        <p:spPr/>
        <p:txBody>
          <a:bodyPr/>
          <a:lstStyle/>
          <a:p>
            <a:fld id="{ECAF4212-6013-4BDE-BCCC-04B63E5B0D67}" type="datetimeFigureOut">
              <a:rPr lang="en-GB" smtClean="0"/>
              <a:t>21/08/2024</a:t>
            </a:fld>
            <a:endParaRPr lang="en-GB"/>
          </a:p>
        </p:txBody>
      </p:sp>
      <p:sp>
        <p:nvSpPr>
          <p:cNvPr id="6" name="Zástupný symbol pro zápatí 5"/>
          <p:cNvSpPr>
            <a:spLocks noGrp="1"/>
          </p:cNvSpPr>
          <p:nvPr>
            <p:ph type="ftr" sz="quarter" idx="11"/>
          </p:nvPr>
        </p:nvSpPr>
        <p:spPr/>
        <p:txBody>
          <a:bodyPr/>
          <a:lstStyle/>
          <a:p>
            <a:endParaRPr lang="en-GB"/>
          </a:p>
        </p:txBody>
      </p:sp>
      <p:sp>
        <p:nvSpPr>
          <p:cNvPr id="7" name="Zástupný symbol pro číslo snímku 6"/>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39935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cs-CZ"/>
              <a:t>Kliknutím lze upravit styl.</a:t>
            </a:r>
            <a:endParaRPr lang="en-GB"/>
          </a:p>
        </p:txBody>
      </p:sp>
      <p:sp>
        <p:nvSpPr>
          <p:cNvPr id="3" name="Zástupný symbol pro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4" name="Zástupný symbol pro obsah 3"/>
          <p:cNvSpPr>
            <a:spLocks noGrp="1"/>
          </p:cNvSpPr>
          <p:nvPr>
            <p:ph sz="half" idx="2"/>
          </p:nvPr>
        </p:nvSpPr>
        <p:spPr>
          <a:xfrm>
            <a:off x="839788" y="2505075"/>
            <a:ext cx="5157787"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5" name="Zástupný symbol pro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6" name="Zástupný symbol pro obsah 5"/>
          <p:cNvSpPr>
            <a:spLocks noGrp="1"/>
          </p:cNvSpPr>
          <p:nvPr>
            <p:ph sz="quarter" idx="4"/>
          </p:nvPr>
        </p:nvSpPr>
        <p:spPr>
          <a:xfrm>
            <a:off x="6172200" y="2505075"/>
            <a:ext cx="5183188"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7" name="Zástupný symbol pro datum 6"/>
          <p:cNvSpPr>
            <a:spLocks noGrp="1"/>
          </p:cNvSpPr>
          <p:nvPr>
            <p:ph type="dt" sz="half" idx="10"/>
          </p:nvPr>
        </p:nvSpPr>
        <p:spPr/>
        <p:txBody>
          <a:bodyPr/>
          <a:lstStyle/>
          <a:p>
            <a:fld id="{ECAF4212-6013-4BDE-BCCC-04B63E5B0D67}" type="datetimeFigureOut">
              <a:rPr lang="en-GB" smtClean="0"/>
              <a:t>21/08/2024</a:t>
            </a:fld>
            <a:endParaRPr lang="en-GB"/>
          </a:p>
        </p:txBody>
      </p:sp>
      <p:sp>
        <p:nvSpPr>
          <p:cNvPr id="8" name="Zástupný symbol pro zápatí 7"/>
          <p:cNvSpPr>
            <a:spLocks noGrp="1"/>
          </p:cNvSpPr>
          <p:nvPr>
            <p:ph type="ftr" sz="quarter" idx="11"/>
          </p:nvPr>
        </p:nvSpPr>
        <p:spPr/>
        <p:txBody>
          <a:bodyPr/>
          <a:lstStyle/>
          <a:p>
            <a:endParaRPr lang="en-GB"/>
          </a:p>
        </p:txBody>
      </p:sp>
      <p:sp>
        <p:nvSpPr>
          <p:cNvPr id="9" name="Zástupný symbol pro číslo snímku 8"/>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1538501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endParaRPr lang="en-GB"/>
          </a:p>
        </p:txBody>
      </p:sp>
      <p:sp>
        <p:nvSpPr>
          <p:cNvPr id="3" name="Zástupný symbol pro datum 2"/>
          <p:cNvSpPr>
            <a:spLocks noGrp="1"/>
          </p:cNvSpPr>
          <p:nvPr>
            <p:ph type="dt" sz="half" idx="10"/>
          </p:nvPr>
        </p:nvSpPr>
        <p:spPr/>
        <p:txBody>
          <a:bodyPr/>
          <a:lstStyle/>
          <a:p>
            <a:fld id="{ECAF4212-6013-4BDE-BCCC-04B63E5B0D67}" type="datetimeFigureOut">
              <a:rPr lang="en-GB" smtClean="0"/>
              <a:t>21/08/2024</a:t>
            </a:fld>
            <a:endParaRPr lang="en-GB"/>
          </a:p>
        </p:txBody>
      </p:sp>
      <p:sp>
        <p:nvSpPr>
          <p:cNvPr id="4" name="Zástupný symbol pro zápatí 3"/>
          <p:cNvSpPr>
            <a:spLocks noGrp="1"/>
          </p:cNvSpPr>
          <p:nvPr>
            <p:ph type="ftr" sz="quarter" idx="11"/>
          </p:nvPr>
        </p:nvSpPr>
        <p:spPr/>
        <p:txBody>
          <a:bodyPr/>
          <a:lstStyle/>
          <a:p>
            <a:endParaRPr lang="en-GB"/>
          </a:p>
        </p:txBody>
      </p:sp>
      <p:sp>
        <p:nvSpPr>
          <p:cNvPr id="5" name="Zástupný symbol pro číslo snímku 4"/>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261296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ECAF4212-6013-4BDE-BCCC-04B63E5B0D67}" type="datetimeFigureOut">
              <a:rPr lang="en-GB" smtClean="0"/>
              <a:t>21/08/2024</a:t>
            </a:fld>
            <a:endParaRPr lang="en-GB"/>
          </a:p>
        </p:txBody>
      </p:sp>
      <p:sp>
        <p:nvSpPr>
          <p:cNvPr id="3" name="Zástupný symbol pro zápatí 2"/>
          <p:cNvSpPr>
            <a:spLocks noGrp="1"/>
          </p:cNvSpPr>
          <p:nvPr>
            <p:ph type="ftr" sz="quarter" idx="11"/>
          </p:nvPr>
        </p:nvSpPr>
        <p:spPr/>
        <p:txBody>
          <a:bodyPr/>
          <a:lstStyle/>
          <a:p>
            <a:endParaRPr lang="en-GB"/>
          </a:p>
        </p:txBody>
      </p:sp>
      <p:sp>
        <p:nvSpPr>
          <p:cNvPr id="4" name="Zástupný symbol pro číslo snímku 3"/>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1214132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cs-CZ"/>
              <a:t>Kliknutím lze upravit styl.</a:t>
            </a:r>
            <a:endParaRPr lang="en-GB"/>
          </a:p>
        </p:txBody>
      </p:sp>
      <p:sp>
        <p:nvSpPr>
          <p:cNvPr id="3" name="Zástupný symbol pro obsah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5" name="Zástupný symbol pro datum 4"/>
          <p:cNvSpPr>
            <a:spLocks noGrp="1"/>
          </p:cNvSpPr>
          <p:nvPr>
            <p:ph type="dt" sz="half" idx="10"/>
          </p:nvPr>
        </p:nvSpPr>
        <p:spPr/>
        <p:txBody>
          <a:bodyPr/>
          <a:lstStyle/>
          <a:p>
            <a:fld id="{ECAF4212-6013-4BDE-BCCC-04B63E5B0D67}" type="datetimeFigureOut">
              <a:rPr lang="en-GB" smtClean="0"/>
              <a:t>21/08/2024</a:t>
            </a:fld>
            <a:endParaRPr lang="en-GB"/>
          </a:p>
        </p:txBody>
      </p:sp>
      <p:sp>
        <p:nvSpPr>
          <p:cNvPr id="6" name="Zástupný symbol pro zápatí 5"/>
          <p:cNvSpPr>
            <a:spLocks noGrp="1"/>
          </p:cNvSpPr>
          <p:nvPr>
            <p:ph type="ftr" sz="quarter" idx="11"/>
          </p:nvPr>
        </p:nvSpPr>
        <p:spPr/>
        <p:txBody>
          <a:bodyPr/>
          <a:lstStyle/>
          <a:p>
            <a:endParaRPr lang="en-GB"/>
          </a:p>
        </p:txBody>
      </p:sp>
      <p:sp>
        <p:nvSpPr>
          <p:cNvPr id="7" name="Zástupný symbol pro číslo snímku 6"/>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1946458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cs-CZ"/>
              <a:t>Kliknutím lze upravit styl.</a:t>
            </a:r>
            <a:endParaRPr lang="en-GB"/>
          </a:p>
        </p:txBody>
      </p:sp>
      <p:sp>
        <p:nvSpPr>
          <p:cNvPr id="3" name="Zástupný symbol pro obrázek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Zástupný symbol pro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5" name="Zástupný symbol pro datum 4"/>
          <p:cNvSpPr>
            <a:spLocks noGrp="1"/>
          </p:cNvSpPr>
          <p:nvPr>
            <p:ph type="dt" sz="half" idx="10"/>
          </p:nvPr>
        </p:nvSpPr>
        <p:spPr/>
        <p:txBody>
          <a:bodyPr/>
          <a:lstStyle/>
          <a:p>
            <a:fld id="{ECAF4212-6013-4BDE-BCCC-04B63E5B0D67}" type="datetimeFigureOut">
              <a:rPr lang="en-GB" smtClean="0"/>
              <a:t>21/08/2024</a:t>
            </a:fld>
            <a:endParaRPr lang="en-GB"/>
          </a:p>
        </p:txBody>
      </p:sp>
      <p:sp>
        <p:nvSpPr>
          <p:cNvPr id="6" name="Zástupný symbol pro zápatí 5"/>
          <p:cNvSpPr>
            <a:spLocks noGrp="1"/>
          </p:cNvSpPr>
          <p:nvPr>
            <p:ph type="ftr" sz="quarter" idx="11"/>
          </p:nvPr>
        </p:nvSpPr>
        <p:spPr/>
        <p:txBody>
          <a:bodyPr/>
          <a:lstStyle/>
          <a:p>
            <a:endParaRPr lang="en-GB"/>
          </a:p>
        </p:txBody>
      </p:sp>
      <p:sp>
        <p:nvSpPr>
          <p:cNvPr id="7" name="Zástupný symbol pro číslo snímku 6"/>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62105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endParaRPr lang="en-GB"/>
          </a:p>
        </p:txBody>
      </p:sp>
      <p:sp>
        <p:nvSpPr>
          <p:cNvPr id="3" name="Zástupný symbol pro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F4212-6013-4BDE-BCCC-04B63E5B0D67}" type="datetimeFigureOut">
              <a:rPr lang="en-GB" smtClean="0"/>
              <a:t>21/08/2024</a:t>
            </a:fld>
            <a:endParaRPr lang="en-GB"/>
          </a:p>
        </p:txBody>
      </p:sp>
      <p:sp>
        <p:nvSpPr>
          <p:cNvPr id="5" name="Zástupný symbol pro zápatí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Zástupný symbol pro číslo snímk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333724-9734-45D8-98F4-49CB6251B12F}" type="slidenum">
              <a:rPr lang="en-GB" smtClean="0"/>
              <a:t>‹#›</a:t>
            </a:fld>
            <a:endParaRPr lang="en-GB"/>
          </a:p>
        </p:txBody>
      </p:sp>
    </p:spTree>
    <p:extLst>
      <p:ext uri="{BB962C8B-B14F-4D97-AF65-F5344CB8AC3E}">
        <p14:creationId xmlns:p14="http://schemas.microsoft.com/office/powerpoint/2010/main" val="16980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github.com/beards-lab"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sktop.github.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scm.com/book/en/v2"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filip-jezek.github.io/"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git-scm.com/book/en/v2" TargetMode="External"/><Relationship Id="rId2" Type="http://schemas.openxmlformats.org/officeDocument/2006/relationships/hyperlink" Target="https://www.coursera.org/learn/introduction-git-github" TargetMode="External"/><Relationship Id="rId1" Type="http://schemas.openxmlformats.org/officeDocument/2006/relationships/slideLayout" Target="../slideLayouts/slideLayout2.xml"/><Relationship Id="rId5" Type="http://schemas.openxmlformats.org/officeDocument/2006/relationships/hyperlink" Target="https://docs.github.com/en" TargetMode="External"/><Relationship Id="rId4" Type="http://schemas.openxmlformats.org/officeDocument/2006/relationships/hyperlink" Target="https://docs.github.com/en/desktop"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git-scm.com/docs/" TargetMode="External"/><Relationship Id="rId2" Type="http://schemas.openxmlformats.org/officeDocument/2006/relationships/hyperlink" Target="https://superuser.com/questions/186857/how-do-i-edit-text-files-in-the-windows-command-promp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hyperlink" Target="mailto:fjezek@umich.edu" TargetMode="Externa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zenodo.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ctrTitle"/>
          </p:nvPr>
        </p:nvSpPr>
        <p:spPr/>
        <p:txBody>
          <a:bodyPr/>
          <a:lstStyle/>
          <a:p>
            <a:r>
              <a:rPr lang="en-US" dirty="0"/>
              <a:t>Use  </a:t>
            </a:r>
            <a:r>
              <a:rPr lang="en-US" dirty="0" err="1"/>
              <a:t>Git</a:t>
            </a:r>
            <a:endParaRPr lang="en-GB" dirty="0"/>
          </a:p>
        </p:txBody>
      </p:sp>
      <p:sp>
        <p:nvSpPr>
          <p:cNvPr id="5" name="Podnadpis 4"/>
          <p:cNvSpPr>
            <a:spLocks noGrp="1"/>
          </p:cNvSpPr>
          <p:nvPr>
            <p:ph type="subTitle" idx="1"/>
          </p:nvPr>
        </p:nvSpPr>
        <p:spPr/>
        <p:txBody>
          <a:bodyPr/>
          <a:lstStyle/>
          <a:p>
            <a:r>
              <a:rPr lang="en-US" dirty="0"/>
              <a:t>Or any other v</a:t>
            </a:r>
            <a:r>
              <a:rPr lang="cs-CZ" dirty="0" err="1"/>
              <a:t>ersion</a:t>
            </a:r>
            <a:r>
              <a:rPr lang="cs-CZ" dirty="0"/>
              <a:t> </a:t>
            </a:r>
            <a:r>
              <a:rPr lang="cs-CZ" dirty="0" err="1"/>
              <a:t>control</a:t>
            </a:r>
            <a:r>
              <a:rPr lang="cs-CZ" dirty="0"/>
              <a:t> </a:t>
            </a:r>
            <a:r>
              <a:rPr lang="cs-CZ" dirty="0" err="1"/>
              <a:t>system</a:t>
            </a:r>
            <a:endParaRPr lang="en-GB" dirty="0"/>
          </a:p>
        </p:txBody>
      </p:sp>
    </p:spTree>
    <p:extLst>
      <p:ext uri="{BB962C8B-B14F-4D97-AF65-F5344CB8AC3E}">
        <p14:creationId xmlns:p14="http://schemas.microsoft.com/office/powerpoint/2010/main" val="2148720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B2BF-DADA-6F71-87D2-D7C00B6BF4A9}"/>
              </a:ext>
            </a:extLst>
          </p:cNvPr>
          <p:cNvSpPr>
            <a:spLocks noGrp="1"/>
          </p:cNvSpPr>
          <p:nvPr>
            <p:ph type="title"/>
          </p:nvPr>
        </p:nvSpPr>
        <p:spPr/>
        <p:txBody>
          <a:bodyPr/>
          <a:lstStyle/>
          <a:p>
            <a:r>
              <a:rPr lang="en-US" dirty="0"/>
              <a:t>What is a Repository?</a:t>
            </a:r>
          </a:p>
        </p:txBody>
      </p:sp>
      <p:sp>
        <p:nvSpPr>
          <p:cNvPr id="4" name="Text Placeholder 3">
            <a:extLst>
              <a:ext uri="{FF2B5EF4-FFF2-40B4-BE49-F238E27FC236}">
                <a16:creationId xmlns:a16="http://schemas.microsoft.com/office/drawing/2014/main" id="{8EDEBEC8-9089-938F-BE76-A7430F87A713}"/>
              </a:ext>
            </a:extLst>
          </p:cNvPr>
          <p:cNvSpPr>
            <a:spLocks noGrp="1"/>
          </p:cNvSpPr>
          <p:nvPr>
            <p:ph type="body" idx="1"/>
          </p:nvPr>
        </p:nvSpPr>
        <p:spPr/>
        <p:txBody>
          <a:bodyPr/>
          <a:lstStyle/>
          <a:p>
            <a:pPr algn="ctr"/>
            <a:r>
              <a:rPr lang="en-US" dirty="0"/>
              <a:t>Repository: history and branches</a:t>
            </a:r>
          </a:p>
        </p:txBody>
      </p:sp>
      <p:sp>
        <p:nvSpPr>
          <p:cNvPr id="6" name="Text Placeholder 5">
            <a:extLst>
              <a:ext uri="{FF2B5EF4-FFF2-40B4-BE49-F238E27FC236}">
                <a16:creationId xmlns:a16="http://schemas.microsoft.com/office/drawing/2014/main" id="{73FBAC8D-20B0-C27C-8B97-F6D23862F751}"/>
              </a:ext>
            </a:extLst>
          </p:cNvPr>
          <p:cNvSpPr>
            <a:spLocks noGrp="1"/>
          </p:cNvSpPr>
          <p:nvPr>
            <p:ph type="body" sz="quarter" idx="3"/>
          </p:nvPr>
        </p:nvSpPr>
        <p:spPr/>
        <p:txBody>
          <a:bodyPr/>
          <a:lstStyle/>
          <a:p>
            <a:pPr algn="ctr"/>
            <a:r>
              <a:rPr lang="en-US" dirty="0"/>
              <a:t>Working copy: files on the drive</a:t>
            </a:r>
          </a:p>
        </p:txBody>
      </p:sp>
      <p:pic>
        <p:nvPicPr>
          <p:cNvPr id="1028" name="Picture 4" descr="500+ Wine Bottle Pictures [HD] | Download Free Images on Unsplash">
            <a:extLst>
              <a:ext uri="{FF2B5EF4-FFF2-40B4-BE49-F238E27FC236}">
                <a16:creationId xmlns:a16="http://schemas.microsoft.com/office/drawing/2014/main" id="{C1A732BE-81FD-26AC-D43F-4402C6FAE971}"/>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5997575" y="2712030"/>
            <a:ext cx="2390775" cy="19145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ZJUJ High end Wine Racks 6 Bottle Countertop Wine Rack Wine Rack Repository  Modern Metal Wine">
            <a:extLst>
              <a:ext uri="{FF2B5EF4-FFF2-40B4-BE49-F238E27FC236}">
                <a16:creationId xmlns:a16="http://schemas.microsoft.com/office/drawing/2014/main" id="{F84EC19C-E4B2-04F0-24B4-B2E3375B56D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19027" y="2825750"/>
            <a:ext cx="2295525" cy="1990725"/>
          </a:xfrm>
          <a:prstGeom prst="rect">
            <a:avLst/>
          </a:prstGeom>
          <a:noFill/>
          <a:extLst>
            <a:ext uri="{909E8E84-426E-40DD-AFC4-6F175D3DCCD1}">
              <a14:hiddenFill xmlns:a14="http://schemas.microsoft.com/office/drawing/2010/main">
                <a:solidFill>
                  <a:srgbClr val="FFFFFF"/>
                </a:solidFill>
              </a14:hiddenFill>
            </a:ext>
          </a:extLst>
        </p:spPr>
      </p:pic>
      <p:pic>
        <p:nvPicPr>
          <p:cNvPr id="9" name="Obrázek 7">
            <a:extLst>
              <a:ext uri="{FF2B5EF4-FFF2-40B4-BE49-F238E27FC236}">
                <a16:creationId xmlns:a16="http://schemas.microsoft.com/office/drawing/2014/main" id="{995A484D-ECE5-5486-A602-1D465B17D13A}"/>
              </a:ext>
            </a:extLst>
          </p:cNvPr>
          <p:cNvPicPr>
            <a:picLocks noChangeAspect="1"/>
          </p:cNvPicPr>
          <p:nvPr/>
        </p:nvPicPr>
        <p:blipFill rotWithShape="1">
          <a:blip r:embed="rId4"/>
          <a:srcRect l="14212" t="16069" r="72641" b="52379"/>
          <a:stretch/>
        </p:blipFill>
        <p:spPr>
          <a:xfrm>
            <a:off x="2892669" y="2644247"/>
            <a:ext cx="1547447" cy="2000961"/>
          </a:xfrm>
          <a:prstGeom prst="rect">
            <a:avLst/>
          </a:prstGeom>
        </p:spPr>
      </p:pic>
      <p:pic>
        <p:nvPicPr>
          <p:cNvPr id="11" name="Picture 10">
            <a:extLst>
              <a:ext uri="{FF2B5EF4-FFF2-40B4-BE49-F238E27FC236}">
                <a16:creationId xmlns:a16="http://schemas.microsoft.com/office/drawing/2014/main" id="{852E294A-FCFA-63F0-139F-0729FA7B31A4}"/>
              </a:ext>
            </a:extLst>
          </p:cNvPr>
          <p:cNvPicPr>
            <a:picLocks noChangeAspect="1"/>
          </p:cNvPicPr>
          <p:nvPr/>
        </p:nvPicPr>
        <p:blipFill>
          <a:blip r:embed="rId5"/>
          <a:stretch>
            <a:fillRect/>
          </a:stretch>
        </p:blipFill>
        <p:spPr>
          <a:xfrm>
            <a:off x="8846222" y="2522112"/>
            <a:ext cx="1792471" cy="2294363"/>
          </a:xfrm>
          <a:prstGeom prst="rect">
            <a:avLst/>
          </a:prstGeom>
        </p:spPr>
      </p:pic>
      <p:sp>
        <p:nvSpPr>
          <p:cNvPr id="13" name="TextBox 12">
            <a:extLst>
              <a:ext uri="{FF2B5EF4-FFF2-40B4-BE49-F238E27FC236}">
                <a16:creationId xmlns:a16="http://schemas.microsoft.com/office/drawing/2014/main" id="{73B407EA-43A4-48AC-20F0-ED2A0E6677B4}"/>
              </a:ext>
            </a:extLst>
          </p:cNvPr>
          <p:cNvSpPr txBox="1"/>
          <p:nvPr/>
        </p:nvSpPr>
        <p:spPr>
          <a:xfrm>
            <a:off x="1095498" y="4992171"/>
            <a:ext cx="6097464" cy="461665"/>
          </a:xfrm>
          <a:prstGeom prst="rect">
            <a:avLst/>
          </a:prstGeom>
          <a:noFill/>
        </p:spPr>
        <p:txBody>
          <a:bodyPr wrap="square">
            <a:spAutoFit/>
          </a:bodyPr>
          <a:lstStyle/>
          <a:p>
            <a:r>
              <a:rPr lang="en-US" dirty="0"/>
              <a:t>(usually in hidden subfolder, e.g. </a:t>
            </a:r>
            <a:r>
              <a:rPr lang="en-US" sz="2400" b="1" dirty="0">
                <a:solidFill>
                  <a:schemeClr val="tx1">
                    <a:lumMod val="50000"/>
                    <a:lumOff val="50000"/>
                  </a:schemeClr>
                </a:solidFill>
              </a:rPr>
              <a:t>.Git</a:t>
            </a:r>
            <a:r>
              <a:rPr lang="en-US" dirty="0"/>
              <a:t>)</a:t>
            </a:r>
          </a:p>
        </p:txBody>
      </p:sp>
    </p:spTree>
    <p:extLst>
      <p:ext uri="{BB962C8B-B14F-4D97-AF65-F5344CB8AC3E}">
        <p14:creationId xmlns:p14="http://schemas.microsoft.com/office/powerpoint/2010/main" val="1246952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rázek 7"/>
          <p:cNvPicPr>
            <a:picLocks noChangeAspect="1"/>
          </p:cNvPicPr>
          <p:nvPr/>
        </p:nvPicPr>
        <p:blipFill>
          <a:blip r:embed="rId2"/>
          <a:stretch>
            <a:fillRect/>
          </a:stretch>
        </p:blipFill>
        <p:spPr>
          <a:xfrm>
            <a:off x="873452" y="3650810"/>
            <a:ext cx="5952103" cy="3206974"/>
          </a:xfrm>
          <a:prstGeom prst="rect">
            <a:avLst/>
          </a:prstGeom>
        </p:spPr>
      </p:pic>
      <p:sp>
        <p:nvSpPr>
          <p:cNvPr id="2" name="Nadpis 1"/>
          <p:cNvSpPr>
            <a:spLocks noGrp="1"/>
          </p:cNvSpPr>
          <p:nvPr>
            <p:ph type="title"/>
          </p:nvPr>
        </p:nvSpPr>
        <p:spPr/>
        <p:txBody>
          <a:bodyPr/>
          <a:lstStyle/>
          <a:p>
            <a:r>
              <a:rPr lang="cs-CZ" dirty="0"/>
              <a:t>Centralized and distributed repositories</a:t>
            </a:r>
            <a:r>
              <a:rPr lang="en-US" dirty="0"/>
              <a:t> and GitHub</a:t>
            </a:r>
            <a:endParaRPr lang="en-GB" dirty="0"/>
          </a:p>
        </p:txBody>
      </p:sp>
      <p:sp>
        <p:nvSpPr>
          <p:cNvPr id="3" name="Zástupný symbol pro obsah 2"/>
          <p:cNvSpPr>
            <a:spLocks noGrp="1"/>
          </p:cNvSpPr>
          <p:nvPr>
            <p:ph sz="half" idx="1"/>
          </p:nvPr>
        </p:nvSpPr>
        <p:spPr>
          <a:xfrm>
            <a:off x="84885" y="1721068"/>
            <a:ext cx="4100809" cy="2188202"/>
          </a:xfrm>
        </p:spPr>
        <p:txBody>
          <a:bodyPr>
            <a:normAutofit/>
          </a:bodyPr>
          <a:lstStyle/>
          <a:p>
            <a:r>
              <a:rPr lang="en-US" dirty="0"/>
              <a:t>Centralized repositories:</a:t>
            </a:r>
            <a:br>
              <a:rPr lang="en-US" dirty="0"/>
            </a:br>
            <a:r>
              <a:rPr lang="en-US" dirty="0"/>
              <a:t>All history on </a:t>
            </a:r>
            <a:r>
              <a:rPr lang="en-US" b="1" dirty="0"/>
              <a:t>ONE</a:t>
            </a:r>
            <a:r>
              <a:rPr lang="en-US" dirty="0"/>
              <a:t> place</a:t>
            </a:r>
            <a:br>
              <a:rPr lang="en-US" dirty="0"/>
            </a:br>
            <a:r>
              <a:rPr lang="en-US" dirty="0"/>
              <a:t>(CVS, SVN…)</a:t>
            </a:r>
          </a:p>
          <a:p>
            <a:r>
              <a:rPr lang="en-US" dirty="0"/>
              <a:t>Users pull </a:t>
            </a:r>
            <a:r>
              <a:rPr lang="en-US" i="1" dirty="0"/>
              <a:t>working copies</a:t>
            </a:r>
          </a:p>
        </p:txBody>
      </p:sp>
      <p:sp>
        <p:nvSpPr>
          <p:cNvPr id="10" name="Zástupný symbol pro obsah 9"/>
          <p:cNvSpPr>
            <a:spLocks noGrp="1"/>
          </p:cNvSpPr>
          <p:nvPr>
            <p:ph sz="half" idx="2"/>
          </p:nvPr>
        </p:nvSpPr>
        <p:spPr>
          <a:xfrm>
            <a:off x="8842738" y="1733601"/>
            <a:ext cx="2812409" cy="4351338"/>
          </a:xfrm>
        </p:spPr>
        <p:txBody>
          <a:bodyPr>
            <a:normAutofit/>
          </a:bodyPr>
          <a:lstStyle/>
          <a:p>
            <a:r>
              <a:rPr lang="cs-CZ" dirty="0"/>
              <a:t>GitHub (GitLab) adds WebUI</a:t>
            </a:r>
            <a:r>
              <a:rPr lang="en-US" dirty="0"/>
              <a:t> to the server</a:t>
            </a:r>
            <a:endParaRPr lang="en-GB" dirty="0"/>
          </a:p>
          <a:p>
            <a:endParaRPr lang="en-GB" dirty="0"/>
          </a:p>
        </p:txBody>
      </p:sp>
      <p:sp>
        <p:nvSpPr>
          <p:cNvPr id="4" name="Obdélník 3"/>
          <p:cNvSpPr/>
          <p:nvPr/>
        </p:nvSpPr>
        <p:spPr>
          <a:xfrm>
            <a:off x="7370832" y="6597725"/>
            <a:ext cx="3168240" cy="276999"/>
          </a:xfrm>
          <a:prstGeom prst="rect">
            <a:avLst/>
          </a:prstGeom>
        </p:spPr>
        <p:txBody>
          <a:bodyPr wrap="none">
            <a:spAutoFit/>
          </a:bodyPr>
          <a:lstStyle/>
          <a:p>
            <a:r>
              <a:rPr lang="en-GB" sz="1200" dirty="0"/>
              <a:t>https://doi.org/10.7287/peerj.preprints.3159v2</a:t>
            </a:r>
          </a:p>
        </p:txBody>
      </p:sp>
      <p:sp>
        <p:nvSpPr>
          <p:cNvPr id="5" name="Obdélník 4"/>
          <p:cNvSpPr/>
          <p:nvPr/>
        </p:nvSpPr>
        <p:spPr>
          <a:xfrm>
            <a:off x="0" y="6616709"/>
            <a:ext cx="3194785" cy="276999"/>
          </a:xfrm>
          <a:prstGeom prst="rect">
            <a:avLst/>
          </a:prstGeom>
        </p:spPr>
        <p:txBody>
          <a:bodyPr wrap="none">
            <a:spAutoFit/>
          </a:bodyPr>
          <a:lstStyle/>
          <a:p>
            <a:r>
              <a:rPr lang="en-GB" sz="1200" dirty="0"/>
              <a:t>https://www.atlassian.com/git/tutorials/why-git</a:t>
            </a:r>
          </a:p>
        </p:txBody>
      </p:sp>
      <p:pic>
        <p:nvPicPr>
          <p:cNvPr id="9" name="Obrázek 8"/>
          <p:cNvPicPr>
            <a:picLocks noChangeAspect="1"/>
          </p:cNvPicPr>
          <p:nvPr/>
        </p:nvPicPr>
        <p:blipFill>
          <a:blip r:embed="rId3"/>
          <a:stretch>
            <a:fillRect/>
          </a:stretch>
        </p:blipFill>
        <p:spPr>
          <a:xfrm>
            <a:off x="7700962" y="3604724"/>
            <a:ext cx="3652838" cy="2762250"/>
          </a:xfrm>
          <a:prstGeom prst="rect">
            <a:avLst/>
          </a:prstGeom>
        </p:spPr>
      </p:pic>
      <p:sp>
        <p:nvSpPr>
          <p:cNvPr id="6" name="Zástupný symbol pro obsah 2">
            <a:extLst>
              <a:ext uri="{FF2B5EF4-FFF2-40B4-BE49-F238E27FC236}">
                <a16:creationId xmlns:a16="http://schemas.microsoft.com/office/drawing/2014/main" id="{49E54CCB-3D12-0E9A-3AC2-9BD780702733}"/>
              </a:ext>
            </a:extLst>
          </p:cNvPr>
          <p:cNvSpPr txBox="1">
            <a:spLocks/>
          </p:cNvSpPr>
          <p:nvPr/>
        </p:nvSpPr>
        <p:spPr>
          <a:xfrm>
            <a:off x="4185695" y="1690688"/>
            <a:ext cx="417398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s-CZ" dirty="0"/>
              <a:t>Distributed repositories</a:t>
            </a:r>
            <a:r>
              <a:rPr lang="en-US" dirty="0"/>
              <a:t>: F</a:t>
            </a:r>
            <a:r>
              <a:rPr lang="cs-CZ" dirty="0"/>
              <a:t>ull history local</a:t>
            </a:r>
            <a:r>
              <a:rPr lang="en-US" dirty="0" err="1"/>
              <a:t>ly</a:t>
            </a:r>
            <a:r>
              <a:rPr lang="cs-CZ" dirty="0"/>
              <a:t> </a:t>
            </a:r>
            <a:br>
              <a:rPr lang="en-US" dirty="0"/>
            </a:br>
            <a:r>
              <a:rPr lang="en-US" dirty="0"/>
              <a:t>(local </a:t>
            </a:r>
            <a:r>
              <a:rPr lang="cs-CZ" dirty="0"/>
              <a:t>repositor</a:t>
            </a:r>
            <a:r>
              <a:rPr lang="en-US" dirty="0" err="1"/>
              <a:t>ies</a:t>
            </a:r>
            <a:r>
              <a:rPr lang="en-US" dirty="0"/>
              <a:t>)</a:t>
            </a:r>
          </a:p>
          <a:p>
            <a:r>
              <a:rPr lang="en-US" dirty="0"/>
              <a:t>Users synchronize their versions using pull / push</a:t>
            </a:r>
          </a:p>
          <a:p>
            <a:pPr lvl="4"/>
            <a:r>
              <a:rPr lang="en-US" dirty="0"/>
              <a:t>(Git, Mercurial…)</a:t>
            </a:r>
            <a:endParaRPr lang="cs-CZ" dirty="0"/>
          </a:p>
        </p:txBody>
      </p:sp>
    </p:spTree>
    <p:extLst>
      <p:ext uri="{BB962C8B-B14F-4D97-AF65-F5344CB8AC3E}">
        <p14:creationId xmlns:p14="http://schemas.microsoft.com/office/powerpoint/2010/main" val="4012878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GitHub</a:t>
            </a:r>
            <a:endParaRPr lang="en-GB" dirty="0"/>
          </a:p>
        </p:txBody>
      </p:sp>
      <p:sp>
        <p:nvSpPr>
          <p:cNvPr id="3" name="Zástupný symbol pro obsah 2"/>
          <p:cNvSpPr>
            <a:spLocks noGrp="1"/>
          </p:cNvSpPr>
          <p:nvPr>
            <p:ph idx="1"/>
          </p:nvPr>
        </p:nvSpPr>
        <p:spPr>
          <a:xfrm>
            <a:off x="838200" y="1825625"/>
            <a:ext cx="4999373" cy="4351338"/>
          </a:xfrm>
        </p:spPr>
        <p:txBody>
          <a:bodyPr>
            <a:normAutofit fontScale="92500" lnSpcReduction="10000"/>
          </a:bodyPr>
          <a:lstStyle/>
          <a:p>
            <a:r>
              <a:rPr lang="en-US" dirty="0"/>
              <a:t>A public, free </a:t>
            </a:r>
            <a:r>
              <a:rPr lang="en-US" dirty="0" err="1"/>
              <a:t>git</a:t>
            </a:r>
            <a:r>
              <a:rPr lang="en-US" dirty="0"/>
              <a:t> repository hosting (one of many)</a:t>
            </a:r>
          </a:p>
          <a:p>
            <a:r>
              <a:rPr lang="en-US" dirty="0"/>
              <a:t>Reliable, trusted, recently bought by Microsoft</a:t>
            </a:r>
          </a:p>
          <a:p>
            <a:endParaRPr lang="en-US" dirty="0"/>
          </a:p>
          <a:p>
            <a:r>
              <a:rPr lang="en-US" dirty="0"/>
              <a:t>Public repositories with unlimited collaborators</a:t>
            </a:r>
          </a:p>
          <a:p>
            <a:r>
              <a:rPr lang="en-US" dirty="0"/>
              <a:t>Limited private repositories</a:t>
            </a:r>
          </a:p>
          <a:p>
            <a:endParaRPr lang="en-US" dirty="0"/>
          </a:p>
          <a:p>
            <a:r>
              <a:rPr lang="en-US" dirty="0"/>
              <a:t>We already have </a:t>
            </a:r>
            <a:r>
              <a:rPr lang="en-US" dirty="0">
                <a:hlinkClick r:id="rId2"/>
              </a:rPr>
              <a:t>https://github.com/beards-lab</a:t>
            </a:r>
            <a:r>
              <a:rPr lang="en-US" dirty="0"/>
              <a:t> </a:t>
            </a:r>
          </a:p>
          <a:p>
            <a:endParaRPr lang="en-US" dirty="0"/>
          </a:p>
          <a:p>
            <a:endParaRPr lang="en-GB" dirty="0"/>
          </a:p>
        </p:txBody>
      </p:sp>
      <p:pic>
        <p:nvPicPr>
          <p:cNvPr id="5" name="Obrázek 4"/>
          <p:cNvPicPr>
            <a:picLocks noChangeAspect="1"/>
          </p:cNvPicPr>
          <p:nvPr/>
        </p:nvPicPr>
        <p:blipFill>
          <a:blip r:embed="rId3"/>
          <a:stretch>
            <a:fillRect/>
          </a:stretch>
        </p:blipFill>
        <p:spPr>
          <a:xfrm>
            <a:off x="5837573" y="2386366"/>
            <a:ext cx="6354427" cy="4471634"/>
          </a:xfrm>
          <a:prstGeom prst="rect">
            <a:avLst/>
          </a:prstGeom>
        </p:spPr>
      </p:pic>
      <p:pic>
        <p:nvPicPr>
          <p:cNvPr id="6" name="Obrázek 5"/>
          <p:cNvPicPr>
            <a:picLocks noChangeAspect="1"/>
          </p:cNvPicPr>
          <p:nvPr/>
        </p:nvPicPr>
        <p:blipFill>
          <a:blip r:embed="rId4"/>
          <a:stretch>
            <a:fillRect/>
          </a:stretch>
        </p:blipFill>
        <p:spPr>
          <a:xfrm>
            <a:off x="10802748" y="0"/>
            <a:ext cx="1328606" cy="1272346"/>
          </a:xfrm>
          <a:prstGeom prst="rect">
            <a:avLst/>
          </a:prstGeom>
        </p:spPr>
      </p:pic>
    </p:spTree>
    <p:extLst>
      <p:ext uri="{BB962C8B-B14F-4D97-AF65-F5344CB8AC3E}">
        <p14:creationId xmlns:p14="http://schemas.microsoft.com/office/powerpoint/2010/main" val="3259857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Process</a:t>
            </a:r>
            <a:endParaRPr lang="en-GB" dirty="0"/>
          </a:p>
        </p:txBody>
      </p:sp>
      <p:sp>
        <p:nvSpPr>
          <p:cNvPr id="3" name="Zástupný symbol pro obsah 2"/>
          <p:cNvSpPr>
            <a:spLocks noGrp="1"/>
          </p:cNvSpPr>
          <p:nvPr>
            <p:ph idx="1"/>
          </p:nvPr>
        </p:nvSpPr>
        <p:spPr>
          <a:xfrm>
            <a:off x="838200" y="1825625"/>
            <a:ext cx="10515600" cy="707850"/>
          </a:xfrm>
        </p:spPr>
        <p:txBody>
          <a:bodyPr/>
          <a:lstStyle/>
          <a:p>
            <a:r>
              <a:rPr lang="en-US" dirty="0"/>
              <a:t>DO THIS AS OFTEN AS POSSIBLE</a:t>
            </a:r>
            <a:endParaRPr lang="en-GB" dirty="0"/>
          </a:p>
        </p:txBody>
      </p:sp>
      <p:sp>
        <p:nvSpPr>
          <p:cNvPr id="4" name="Vývojový diagram: alternativní postup 3"/>
          <p:cNvSpPr/>
          <p:nvPr/>
        </p:nvSpPr>
        <p:spPr>
          <a:xfrm>
            <a:off x="381414" y="3925539"/>
            <a:ext cx="1451296" cy="7633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system</a:t>
            </a:r>
            <a:endParaRPr lang="en-GB" dirty="0"/>
          </a:p>
        </p:txBody>
      </p:sp>
      <p:sp>
        <p:nvSpPr>
          <p:cNvPr id="5" name="Vývojový diagram: alternativní postup 4"/>
          <p:cNvSpPr/>
          <p:nvPr/>
        </p:nvSpPr>
        <p:spPr>
          <a:xfrm>
            <a:off x="5412298" y="3929988"/>
            <a:ext cx="1451296" cy="7633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Repository</a:t>
            </a:r>
          </a:p>
        </p:txBody>
      </p:sp>
      <p:sp>
        <p:nvSpPr>
          <p:cNvPr id="6" name="Vývojový diagram: alternativní postup 5"/>
          <p:cNvSpPr/>
          <p:nvPr/>
        </p:nvSpPr>
        <p:spPr>
          <a:xfrm>
            <a:off x="9902504" y="3925539"/>
            <a:ext cx="1451296" cy="7633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a:t>
            </a:r>
          </a:p>
          <a:p>
            <a:pPr algn="ctr"/>
            <a:r>
              <a:rPr lang="en-US" dirty="0"/>
              <a:t>Repository</a:t>
            </a:r>
          </a:p>
        </p:txBody>
      </p:sp>
      <p:pic>
        <p:nvPicPr>
          <p:cNvPr id="7" name="Obrázek 6"/>
          <p:cNvPicPr>
            <a:picLocks noChangeAspect="1"/>
          </p:cNvPicPr>
          <p:nvPr/>
        </p:nvPicPr>
        <p:blipFill>
          <a:blip r:embed="rId2"/>
          <a:stretch>
            <a:fillRect/>
          </a:stretch>
        </p:blipFill>
        <p:spPr>
          <a:xfrm>
            <a:off x="704107" y="2933256"/>
            <a:ext cx="805911" cy="805911"/>
          </a:xfrm>
          <a:prstGeom prst="rect">
            <a:avLst/>
          </a:prstGeom>
        </p:spPr>
      </p:pic>
      <p:pic>
        <p:nvPicPr>
          <p:cNvPr id="8" name="Obrázek 7"/>
          <p:cNvPicPr>
            <a:picLocks noChangeAspect="1"/>
          </p:cNvPicPr>
          <p:nvPr/>
        </p:nvPicPr>
        <p:blipFill rotWithShape="1">
          <a:blip r:embed="rId3"/>
          <a:srcRect l="-7766" t="19009" r="-1"/>
          <a:stretch/>
        </p:blipFill>
        <p:spPr>
          <a:xfrm>
            <a:off x="5369370" y="2295152"/>
            <a:ext cx="1537150" cy="1592860"/>
          </a:xfrm>
          <a:prstGeom prst="rect">
            <a:avLst/>
          </a:prstGeom>
        </p:spPr>
      </p:pic>
      <p:pic>
        <p:nvPicPr>
          <p:cNvPr id="9" name="Obrázek 8"/>
          <p:cNvPicPr>
            <a:picLocks noChangeAspect="1"/>
          </p:cNvPicPr>
          <p:nvPr/>
        </p:nvPicPr>
        <p:blipFill>
          <a:blip r:embed="rId4"/>
          <a:stretch>
            <a:fillRect/>
          </a:stretch>
        </p:blipFill>
        <p:spPr>
          <a:xfrm>
            <a:off x="10980391" y="2969988"/>
            <a:ext cx="958617" cy="918024"/>
          </a:xfrm>
          <a:prstGeom prst="rect">
            <a:avLst/>
          </a:prstGeom>
        </p:spPr>
      </p:pic>
      <p:cxnSp>
        <p:nvCxnSpPr>
          <p:cNvPr id="22" name="Zakřivená spojnice 21"/>
          <p:cNvCxnSpPr>
            <a:stCxn id="5" idx="2"/>
            <a:endCxn id="6" idx="2"/>
          </p:cNvCxnSpPr>
          <p:nvPr/>
        </p:nvCxnSpPr>
        <p:spPr>
          <a:xfrm rot="5400000" flipH="1" flipV="1">
            <a:off x="8380824" y="2446059"/>
            <a:ext cx="4449" cy="4490206"/>
          </a:xfrm>
          <a:prstGeom prst="curvedConnector3">
            <a:avLst>
              <a:gd name="adj1" fmla="val -126806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Přímá spojnice se šipkou 30"/>
          <p:cNvCxnSpPr>
            <a:stCxn id="6" idx="1"/>
            <a:endCxn id="5" idx="3"/>
          </p:cNvCxnSpPr>
          <p:nvPr/>
        </p:nvCxnSpPr>
        <p:spPr>
          <a:xfrm flipH="1">
            <a:off x="6863594" y="4307238"/>
            <a:ext cx="3038910" cy="4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Obdélník 37"/>
          <p:cNvSpPr/>
          <p:nvPr/>
        </p:nvSpPr>
        <p:spPr>
          <a:xfrm>
            <a:off x="3036354" y="3925539"/>
            <a:ext cx="75961" cy="763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Přímá spojnice se šipkou 39"/>
          <p:cNvCxnSpPr>
            <a:stCxn id="38" idx="3"/>
            <a:endCxn id="5" idx="1"/>
          </p:cNvCxnSpPr>
          <p:nvPr/>
        </p:nvCxnSpPr>
        <p:spPr>
          <a:xfrm>
            <a:off x="3112315" y="4307238"/>
            <a:ext cx="2299983" cy="4449"/>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42" name="Přímá spojnice se šipkou 41"/>
          <p:cNvCxnSpPr>
            <a:stCxn id="4" idx="3"/>
            <a:endCxn id="38" idx="1"/>
          </p:cNvCxnSpPr>
          <p:nvPr/>
        </p:nvCxnSpPr>
        <p:spPr>
          <a:xfrm>
            <a:off x="1832710" y="4307238"/>
            <a:ext cx="12036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ovéPole 43"/>
          <p:cNvSpPr txBox="1"/>
          <p:nvPr/>
        </p:nvSpPr>
        <p:spPr>
          <a:xfrm>
            <a:off x="2094454" y="4307238"/>
            <a:ext cx="697692" cy="369332"/>
          </a:xfrm>
          <a:prstGeom prst="rect">
            <a:avLst/>
          </a:prstGeom>
          <a:noFill/>
        </p:spPr>
        <p:txBody>
          <a:bodyPr wrap="none" rtlCol="0">
            <a:spAutoFit/>
          </a:bodyPr>
          <a:lstStyle/>
          <a:p>
            <a:r>
              <a:rPr lang="en-US" dirty="0"/>
              <a:t>Stage</a:t>
            </a:r>
            <a:endParaRPr lang="en-GB" dirty="0"/>
          </a:p>
        </p:txBody>
      </p:sp>
      <p:sp>
        <p:nvSpPr>
          <p:cNvPr id="45" name="TextovéPole 44"/>
          <p:cNvSpPr txBox="1"/>
          <p:nvPr/>
        </p:nvSpPr>
        <p:spPr>
          <a:xfrm>
            <a:off x="3507131" y="4307238"/>
            <a:ext cx="1534394" cy="584775"/>
          </a:xfrm>
          <a:prstGeom prst="rect">
            <a:avLst/>
          </a:prstGeom>
          <a:noFill/>
        </p:spPr>
        <p:txBody>
          <a:bodyPr wrap="none" rtlCol="0">
            <a:spAutoFit/>
          </a:bodyPr>
          <a:lstStyle/>
          <a:p>
            <a:r>
              <a:rPr lang="en-US" sz="3200" b="1" dirty="0"/>
              <a:t>Commit</a:t>
            </a:r>
            <a:endParaRPr lang="en-GB" sz="3200" b="1" dirty="0"/>
          </a:p>
        </p:txBody>
      </p:sp>
      <p:sp>
        <p:nvSpPr>
          <p:cNvPr id="46" name="TextovéPole 45"/>
          <p:cNvSpPr txBox="1"/>
          <p:nvPr/>
        </p:nvSpPr>
        <p:spPr>
          <a:xfrm>
            <a:off x="7977226" y="4319605"/>
            <a:ext cx="530915" cy="369332"/>
          </a:xfrm>
          <a:prstGeom prst="rect">
            <a:avLst/>
          </a:prstGeom>
          <a:noFill/>
        </p:spPr>
        <p:txBody>
          <a:bodyPr wrap="none" rtlCol="0">
            <a:spAutoFit/>
          </a:bodyPr>
          <a:lstStyle/>
          <a:p>
            <a:r>
              <a:rPr lang="en-US" dirty="0"/>
              <a:t>Pull</a:t>
            </a:r>
            <a:endParaRPr lang="en-GB" dirty="0"/>
          </a:p>
        </p:txBody>
      </p:sp>
      <p:sp>
        <p:nvSpPr>
          <p:cNvPr id="50" name="TextovéPole 49"/>
          <p:cNvSpPr txBox="1"/>
          <p:nvPr/>
        </p:nvSpPr>
        <p:spPr>
          <a:xfrm>
            <a:off x="8019867" y="5267670"/>
            <a:ext cx="636713" cy="369332"/>
          </a:xfrm>
          <a:prstGeom prst="rect">
            <a:avLst/>
          </a:prstGeom>
          <a:noFill/>
        </p:spPr>
        <p:txBody>
          <a:bodyPr wrap="none" rtlCol="0">
            <a:spAutoFit/>
          </a:bodyPr>
          <a:lstStyle/>
          <a:p>
            <a:r>
              <a:rPr lang="en-US" dirty="0"/>
              <a:t>Push</a:t>
            </a:r>
            <a:endParaRPr lang="en-GB" dirty="0"/>
          </a:p>
        </p:txBody>
      </p:sp>
      <p:sp>
        <p:nvSpPr>
          <p:cNvPr id="51" name="Vývojový diagram: alternativní postup 50"/>
          <p:cNvSpPr/>
          <p:nvPr/>
        </p:nvSpPr>
        <p:spPr>
          <a:xfrm>
            <a:off x="243281" y="2248250"/>
            <a:ext cx="7038363" cy="2793533"/>
          </a:xfrm>
          <a:prstGeom prst="flowChartAlternateProcess">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Zástupný symbol pro obsah 2"/>
          <p:cNvSpPr txBox="1">
            <a:spLocks/>
          </p:cNvSpPr>
          <p:nvPr/>
        </p:nvSpPr>
        <p:spPr>
          <a:xfrm>
            <a:off x="6830037" y="5637001"/>
            <a:ext cx="5229691" cy="1040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Do this for collaboration and backup</a:t>
            </a:r>
            <a:endParaRPr lang="en-GB" dirty="0"/>
          </a:p>
        </p:txBody>
      </p:sp>
      <p:pic>
        <p:nvPicPr>
          <p:cNvPr id="53" name="Obrázek 52"/>
          <p:cNvPicPr>
            <a:picLocks noChangeAspect="1"/>
          </p:cNvPicPr>
          <p:nvPr/>
        </p:nvPicPr>
        <p:blipFill>
          <a:blip r:embed="rId5"/>
          <a:stretch>
            <a:fillRect/>
          </a:stretch>
        </p:blipFill>
        <p:spPr>
          <a:xfrm>
            <a:off x="9592753" y="99218"/>
            <a:ext cx="2466975" cy="1857375"/>
          </a:xfrm>
          <a:prstGeom prst="rect">
            <a:avLst/>
          </a:prstGeom>
        </p:spPr>
      </p:pic>
      <p:pic>
        <p:nvPicPr>
          <p:cNvPr id="3074" name="Picture 2" descr="Cloud Data Center Specialty Benefit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28267" y="3070532"/>
            <a:ext cx="1837606" cy="10336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ile:Gnome-fs-server.svg - Wikipedi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117022" y="2907728"/>
            <a:ext cx="1022260" cy="1022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634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Process</a:t>
            </a:r>
            <a:r>
              <a:rPr lang="cs-CZ" dirty="0"/>
              <a:t> - </a:t>
            </a:r>
            <a:r>
              <a:rPr lang="cs-CZ" dirty="0" err="1"/>
              <a:t>stage</a:t>
            </a:r>
            <a:endParaRPr lang="en-GB" dirty="0"/>
          </a:p>
        </p:txBody>
      </p:sp>
      <p:sp>
        <p:nvSpPr>
          <p:cNvPr id="3" name="Zástupný symbol pro obsah 2"/>
          <p:cNvSpPr>
            <a:spLocks noGrp="1"/>
          </p:cNvSpPr>
          <p:nvPr>
            <p:ph idx="1"/>
          </p:nvPr>
        </p:nvSpPr>
        <p:spPr/>
        <p:txBody>
          <a:bodyPr/>
          <a:lstStyle/>
          <a:p>
            <a:r>
              <a:rPr lang="cs-CZ" dirty="0" err="1"/>
              <a:t>Selecting</a:t>
            </a:r>
            <a:r>
              <a:rPr lang="cs-CZ" dirty="0"/>
              <a:t> </a:t>
            </a:r>
            <a:r>
              <a:rPr lang="cs-CZ" dirty="0" err="1"/>
              <a:t>changes</a:t>
            </a:r>
            <a:endParaRPr lang="cs-CZ" dirty="0"/>
          </a:p>
          <a:p>
            <a:pPr lvl="1"/>
            <a:r>
              <a:rPr lang="cs-CZ" dirty="0" err="1"/>
              <a:t>Adding</a:t>
            </a:r>
            <a:r>
              <a:rPr lang="cs-CZ" dirty="0"/>
              <a:t> </a:t>
            </a:r>
            <a:r>
              <a:rPr lang="cs-CZ" dirty="0" err="1"/>
              <a:t>new</a:t>
            </a:r>
            <a:r>
              <a:rPr lang="cs-CZ" dirty="0"/>
              <a:t> </a:t>
            </a:r>
            <a:r>
              <a:rPr lang="cs-CZ" dirty="0" err="1"/>
              <a:t>files</a:t>
            </a:r>
            <a:endParaRPr lang="cs-CZ" dirty="0"/>
          </a:p>
          <a:p>
            <a:pPr lvl="1"/>
            <a:r>
              <a:rPr lang="cs-CZ" dirty="0" err="1"/>
              <a:t>Selecting</a:t>
            </a:r>
            <a:r>
              <a:rPr lang="cs-CZ" dirty="0"/>
              <a:t> </a:t>
            </a:r>
            <a:r>
              <a:rPr lang="cs-CZ" dirty="0" err="1"/>
              <a:t>changed</a:t>
            </a:r>
            <a:r>
              <a:rPr lang="cs-CZ" dirty="0"/>
              <a:t> </a:t>
            </a:r>
            <a:r>
              <a:rPr lang="cs-CZ" dirty="0" err="1"/>
              <a:t>files</a:t>
            </a:r>
            <a:r>
              <a:rPr lang="cs-CZ" dirty="0"/>
              <a:t> (</a:t>
            </a:r>
            <a:r>
              <a:rPr lang="cs-CZ" dirty="0" err="1"/>
              <a:t>or</a:t>
            </a:r>
            <a:r>
              <a:rPr lang="cs-CZ" dirty="0"/>
              <a:t> </a:t>
            </a:r>
            <a:r>
              <a:rPr lang="cs-CZ" dirty="0" err="1"/>
              <a:t>parts</a:t>
            </a:r>
            <a:r>
              <a:rPr lang="cs-CZ" dirty="0"/>
              <a:t>)</a:t>
            </a:r>
            <a:endParaRPr lang="en-GB" dirty="0"/>
          </a:p>
        </p:txBody>
      </p:sp>
      <p:pic>
        <p:nvPicPr>
          <p:cNvPr id="4" name="Obrázek 3"/>
          <p:cNvPicPr>
            <a:picLocks noChangeAspect="1"/>
          </p:cNvPicPr>
          <p:nvPr/>
        </p:nvPicPr>
        <p:blipFill>
          <a:blip r:embed="rId2"/>
          <a:stretch>
            <a:fillRect/>
          </a:stretch>
        </p:blipFill>
        <p:spPr>
          <a:xfrm>
            <a:off x="6096000" y="0"/>
            <a:ext cx="6096000" cy="4191000"/>
          </a:xfrm>
          <a:prstGeom prst="rect">
            <a:avLst/>
          </a:prstGeom>
        </p:spPr>
      </p:pic>
    </p:spTree>
    <p:extLst>
      <p:ext uri="{BB962C8B-B14F-4D97-AF65-F5344CB8AC3E}">
        <p14:creationId xmlns:p14="http://schemas.microsoft.com/office/powerpoint/2010/main" val="40676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Process</a:t>
            </a:r>
            <a:r>
              <a:rPr lang="cs-CZ" dirty="0"/>
              <a:t> - </a:t>
            </a:r>
            <a:r>
              <a:rPr lang="en-US" dirty="0"/>
              <a:t>COMMIT</a:t>
            </a:r>
            <a:endParaRPr lang="en-GB" dirty="0"/>
          </a:p>
        </p:txBody>
      </p:sp>
      <p:sp>
        <p:nvSpPr>
          <p:cNvPr id="3" name="Zástupný symbol pro obsah 2"/>
          <p:cNvSpPr>
            <a:spLocks noGrp="1"/>
          </p:cNvSpPr>
          <p:nvPr>
            <p:ph idx="1"/>
          </p:nvPr>
        </p:nvSpPr>
        <p:spPr>
          <a:xfrm>
            <a:off x="838200" y="1825625"/>
            <a:ext cx="5257800" cy="4351338"/>
          </a:xfrm>
        </p:spPr>
        <p:txBody>
          <a:bodyPr/>
          <a:lstStyle/>
          <a:p>
            <a:r>
              <a:rPr lang="en-US" dirty="0"/>
              <a:t>Add a commit summary*</a:t>
            </a:r>
          </a:p>
          <a:p>
            <a:r>
              <a:rPr lang="cs-CZ" dirty="0" err="1"/>
              <a:t>Commiting</a:t>
            </a:r>
            <a:r>
              <a:rPr lang="cs-CZ" dirty="0"/>
              <a:t> </a:t>
            </a:r>
            <a:r>
              <a:rPr lang="cs-CZ" dirty="0" err="1"/>
              <a:t>the</a:t>
            </a:r>
            <a:r>
              <a:rPr lang="cs-CZ" dirty="0"/>
              <a:t> </a:t>
            </a:r>
            <a:r>
              <a:rPr lang="cs-CZ" dirty="0" err="1"/>
              <a:t>changes</a:t>
            </a:r>
            <a:r>
              <a:rPr lang="cs-CZ" dirty="0"/>
              <a:t> </a:t>
            </a:r>
            <a:r>
              <a:rPr lang="cs-CZ" dirty="0" err="1"/>
              <a:t>into</a:t>
            </a:r>
            <a:r>
              <a:rPr lang="cs-CZ" dirty="0"/>
              <a:t> LOCAL </a:t>
            </a:r>
            <a:r>
              <a:rPr lang="cs-CZ" dirty="0" err="1"/>
              <a:t>repository</a:t>
            </a:r>
            <a:endParaRPr lang="en-US" dirty="0"/>
          </a:p>
          <a:p>
            <a:pPr lvl="1"/>
            <a:r>
              <a:rPr lang="en-US" dirty="0"/>
              <a:t>Safe checkpoint</a:t>
            </a:r>
            <a:endParaRPr lang="cs-CZ" dirty="0"/>
          </a:p>
          <a:p>
            <a:pPr lvl="1"/>
            <a:r>
              <a:rPr lang="cs-CZ" dirty="0"/>
              <a:t>On top </a:t>
            </a:r>
            <a:r>
              <a:rPr lang="cs-CZ" dirty="0" err="1"/>
              <a:t>of</a:t>
            </a:r>
            <a:r>
              <a:rPr lang="cs-CZ" dirty="0"/>
              <a:t> </a:t>
            </a:r>
            <a:r>
              <a:rPr lang="cs-CZ" dirty="0" err="1"/>
              <a:t>current</a:t>
            </a:r>
            <a:r>
              <a:rPr lang="cs-CZ" dirty="0"/>
              <a:t> BRANCH</a:t>
            </a:r>
          </a:p>
          <a:p>
            <a:pPr lvl="1"/>
            <a:r>
              <a:rPr lang="cs-CZ" dirty="0" err="1"/>
              <a:t>Or</a:t>
            </a:r>
            <a:r>
              <a:rPr lang="cs-CZ" dirty="0"/>
              <a:t> to a NEW </a:t>
            </a:r>
            <a:r>
              <a:rPr lang="cs-CZ" dirty="0" err="1"/>
              <a:t>branch</a:t>
            </a:r>
            <a:endParaRPr lang="en-US" dirty="0"/>
          </a:p>
          <a:p>
            <a:r>
              <a:rPr lang="en-US" dirty="0"/>
              <a:t>Roll back to any previous commit</a:t>
            </a:r>
          </a:p>
          <a:p>
            <a:r>
              <a:rPr lang="en-US" dirty="0"/>
              <a:t>Compare with any previous commit</a:t>
            </a:r>
            <a:endParaRPr lang="en-GB" dirty="0"/>
          </a:p>
        </p:txBody>
      </p:sp>
      <p:pic>
        <p:nvPicPr>
          <p:cNvPr id="2050" name="Picture 2" descr="https://nvie.com/img/hotfix-branches@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6044" y="1631916"/>
            <a:ext cx="3876624" cy="522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412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Process</a:t>
            </a:r>
            <a:r>
              <a:rPr lang="cs-CZ" dirty="0"/>
              <a:t> - </a:t>
            </a:r>
            <a:r>
              <a:rPr lang="en-US" dirty="0"/>
              <a:t>PULL</a:t>
            </a:r>
            <a:endParaRPr lang="en-GB" dirty="0"/>
          </a:p>
        </p:txBody>
      </p:sp>
      <p:sp>
        <p:nvSpPr>
          <p:cNvPr id="3" name="Zástupný symbol pro obsah 2"/>
          <p:cNvSpPr>
            <a:spLocks noGrp="1"/>
          </p:cNvSpPr>
          <p:nvPr>
            <p:ph idx="1"/>
          </p:nvPr>
        </p:nvSpPr>
        <p:spPr/>
        <p:txBody>
          <a:bodyPr/>
          <a:lstStyle/>
          <a:p>
            <a:r>
              <a:rPr lang="en-US" dirty="0"/>
              <a:t>Pulling</a:t>
            </a:r>
            <a:r>
              <a:rPr lang="cs-CZ" dirty="0"/>
              <a:t> </a:t>
            </a:r>
            <a:r>
              <a:rPr lang="en-US" dirty="0"/>
              <a:t>from </a:t>
            </a:r>
            <a:r>
              <a:rPr lang="cs-CZ" dirty="0" err="1"/>
              <a:t>the</a:t>
            </a:r>
            <a:r>
              <a:rPr lang="cs-CZ" dirty="0"/>
              <a:t> REMOTE </a:t>
            </a:r>
            <a:r>
              <a:rPr lang="en-US" dirty="0"/>
              <a:t>server into </a:t>
            </a:r>
            <a:r>
              <a:rPr lang="cs-CZ" dirty="0"/>
              <a:t>LOCAL </a:t>
            </a:r>
            <a:r>
              <a:rPr lang="cs-CZ" dirty="0" err="1"/>
              <a:t>repository</a:t>
            </a:r>
            <a:endParaRPr lang="en-US" dirty="0"/>
          </a:p>
          <a:p>
            <a:pPr lvl="1"/>
            <a:r>
              <a:rPr lang="en-US" dirty="0"/>
              <a:t>Could have more remotes</a:t>
            </a:r>
          </a:p>
          <a:p>
            <a:pPr lvl="1"/>
            <a:r>
              <a:rPr lang="en-US" dirty="0"/>
              <a:t>What if we made some changes?</a:t>
            </a:r>
          </a:p>
        </p:txBody>
      </p:sp>
    </p:spTree>
    <p:extLst>
      <p:ext uri="{BB962C8B-B14F-4D97-AF65-F5344CB8AC3E}">
        <p14:creationId xmlns:p14="http://schemas.microsoft.com/office/powerpoint/2010/main" val="3520760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Process</a:t>
            </a:r>
            <a:r>
              <a:rPr lang="cs-CZ" dirty="0"/>
              <a:t> - </a:t>
            </a:r>
            <a:r>
              <a:rPr lang="en-US" dirty="0"/>
              <a:t>PUSH</a:t>
            </a:r>
            <a:endParaRPr lang="en-GB" dirty="0"/>
          </a:p>
        </p:txBody>
      </p:sp>
      <p:sp>
        <p:nvSpPr>
          <p:cNvPr id="3" name="Zástupný symbol pro obsah 2"/>
          <p:cNvSpPr>
            <a:spLocks noGrp="1"/>
          </p:cNvSpPr>
          <p:nvPr>
            <p:ph idx="1"/>
          </p:nvPr>
        </p:nvSpPr>
        <p:spPr/>
        <p:txBody>
          <a:bodyPr/>
          <a:lstStyle/>
          <a:p>
            <a:r>
              <a:rPr lang="cs-CZ" dirty="0" err="1"/>
              <a:t>Pushing</a:t>
            </a:r>
            <a:r>
              <a:rPr lang="cs-CZ" dirty="0"/>
              <a:t> </a:t>
            </a:r>
            <a:r>
              <a:rPr lang="cs-CZ" dirty="0" err="1"/>
              <a:t>our</a:t>
            </a:r>
            <a:r>
              <a:rPr lang="cs-CZ" dirty="0"/>
              <a:t> LOCAL </a:t>
            </a:r>
            <a:r>
              <a:rPr lang="cs-CZ" dirty="0" err="1"/>
              <a:t>repository</a:t>
            </a:r>
            <a:r>
              <a:rPr lang="cs-CZ" dirty="0"/>
              <a:t> to </a:t>
            </a:r>
            <a:r>
              <a:rPr lang="cs-CZ" dirty="0" err="1"/>
              <a:t>the</a:t>
            </a:r>
            <a:r>
              <a:rPr lang="cs-CZ" dirty="0"/>
              <a:t> REMOTE </a:t>
            </a:r>
            <a:r>
              <a:rPr lang="cs-CZ" dirty="0" err="1"/>
              <a:t>repository</a:t>
            </a:r>
            <a:endParaRPr lang="cs-CZ" dirty="0"/>
          </a:p>
          <a:p>
            <a:pPr lvl="1"/>
            <a:r>
              <a:rPr lang="en-US" dirty="0"/>
              <a:t>Could have more remotes</a:t>
            </a:r>
          </a:p>
          <a:p>
            <a:pPr lvl="1"/>
            <a:r>
              <a:rPr lang="en-US" dirty="0"/>
              <a:t>What if the REMOTE version is newer?</a:t>
            </a:r>
          </a:p>
          <a:p>
            <a:pPr lvl="2"/>
            <a:r>
              <a:rPr lang="en-US" dirty="0"/>
              <a:t>Need to pull (aka fetch) first</a:t>
            </a:r>
            <a:endParaRPr lang="cs-CZ" dirty="0"/>
          </a:p>
        </p:txBody>
      </p:sp>
    </p:spTree>
    <p:extLst>
      <p:ext uri="{BB962C8B-B14F-4D97-AF65-F5344CB8AC3E}">
        <p14:creationId xmlns:p14="http://schemas.microsoft.com/office/powerpoint/2010/main" val="126635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Branching</a:t>
            </a:r>
            <a:endParaRPr lang="en-GB" dirty="0"/>
          </a:p>
        </p:txBody>
      </p:sp>
      <p:sp>
        <p:nvSpPr>
          <p:cNvPr id="3" name="Zástupný symbol pro obsah 2"/>
          <p:cNvSpPr>
            <a:spLocks noGrp="1"/>
          </p:cNvSpPr>
          <p:nvPr>
            <p:ph idx="1"/>
          </p:nvPr>
        </p:nvSpPr>
        <p:spPr/>
        <p:txBody>
          <a:bodyPr>
            <a:normAutofit fontScale="92500" lnSpcReduction="10000"/>
          </a:bodyPr>
          <a:lstStyle/>
          <a:p>
            <a:r>
              <a:rPr lang="en-US" dirty="0"/>
              <a:t>Each commit is a snapshot in time</a:t>
            </a:r>
          </a:p>
          <a:p>
            <a:pPr lvl="1"/>
            <a:r>
              <a:rPr lang="en-US" dirty="0"/>
              <a:t>Everything is </a:t>
            </a:r>
            <a:r>
              <a:rPr lang="en-US" dirty="0" err="1"/>
              <a:t>checksummed</a:t>
            </a:r>
            <a:r>
              <a:rPr lang="en-US" dirty="0"/>
              <a:t> with a SHA hash, with a custom label </a:t>
            </a:r>
            <a:br>
              <a:rPr lang="en-US" dirty="0"/>
            </a:br>
            <a:r>
              <a:rPr lang="en-US" dirty="0"/>
              <a:t>(commit name)</a:t>
            </a:r>
          </a:p>
          <a:p>
            <a:pPr lvl="1"/>
            <a:r>
              <a:rPr lang="en-US" dirty="0"/>
              <a:t>Has one or two parents</a:t>
            </a:r>
          </a:p>
          <a:p>
            <a:r>
              <a:rPr lang="en-US" dirty="0"/>
              <a:t>Branch is a pointer to a commit</a:t>
            </a:r>
          </a:p>
          <a:p>
            <a:pPr lvl="1"/>
            <a:r>
              <a:rPr lang="en-US" dirty="0"/>
              <a:t>Most recent commit in a branch</a:t>
            </a:r>
          </a:p>
          <a:p>
            <a:pPr lvl="1"/>
            <a:r>
              <a:rPr lang="en-US" dirty="0"/>
              <a:t>Default name: </a:t>
            </a:r>
            <a:br>
              <a:rPr lang="en-US" dirty="0"/>
            </a:br>
            <a:r>
              <a:rPr lang="en-US" dirty="0"/>
              <a:t>“master”, “main” or </a:t>
            </a:r>
            <a:br>
              <a:rPr lang="en-US" dirty="0"/>
            </a:br>
            <a:r>
              <a:rPr lang="en-US" dirty="0"/>
              <a:t>“</a:t>
            </a:r>
            <a:r>
              <a:rPr lang="en-US" dirty="0" err="1"/>
              <a:t>CommitMcCommitFace</a:t>
            </a:r>
            <a:r>
              <a:rPr lang="en-US" dirty="0"/>
              <a:t>:</a:t>
            </a:r>
          </a:p>
          <a:p>
            <a:r>
              <a:rPr lang="en-US" dirty="0"/>
              <a:t>Branches are meant to merge</a:t>
            </a:r>
          </a:p>
          <a:p>
            <a:r>
              <a:rPr lang="en-US" dirty="0"/>
              <a:t>Do not have to overuse with </a:t>
            </a:r>
            <a:br>
              <a:rPr lang="en-US" dirty="0"/>
            </a:br>
            <a:r>
              <a:rPr lang="en-US" dirty="0"/>
              <a:t>GitHub</a:t>
            </a:r>
          </a:p>
          <a:p>
            <a:endParaRPr lang="en-US" dirty="0"/>
          </a:p>
          <a:p>
            <a:endParaRPr lang="en-US" dirty="0"/>
          </a:p>
          <a:p>
            <a:endParaRPr lang="en-US" dirty="0"/>
          </a:p>
          <a:p>
            <a:pPr marL="0" indent="0">
              <a:buNone/>
            </a:pPr>
            <a:endParaRPr lang="en-GB" dirty="0"/>
          </a:p>
        </p:txBody>
      </p:sp>
      <p:pic>
        <p:nvPicPr>
          <p:cNvPr id="6146" name="Picture 2" descr="gi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8855" y="2719624"/>
            <a:ext cx="5760294" cy="4061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565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Collaboration</a:t>
            </a:r>
            <a:endParaRPr lang="en-GB" dirty="0"/>
          </a:p>
        </p:txBody>
      </p:sp>
      <p:sp>
        <p:nvSpPr>
          <p:cNvPr id="3" name="Zástupný symbol pro obsah 2"/>
          <p:cNvSpPr>
            <a:spLocks noGrp="1"/>
          </p:cNvSpPr>
          <p:nvPr>
            <p:ph idx="1"/>
          </p:nvPr>
        </p:nvSpPr>
        <p:spPr/>
        <p:txBody>
          <a:bodyPr>
            <a:normAutofit lnSpcReduction="10000"/>
          </a:bodyPr>
          <a:lstStyle/>
          <a:p>
            <a:r>
              <a:rPr lang="en-US" dirty="0"/>
              <a:t>Collaborators in your group share the same remote</a:t>
            </a:r>
          </a:p>
          <a:p>
            <a:pPr lvl="1"/>
            <a:r>
              <a:rPr lang="en-US" dirty="0"/>
              <a:t>Write access?</a:t>
            </a:r>
          </a:p>
          <a:p>
            <a:endParaRPr lang="en-US" dirty="0"/>
          </a:p>
          <a:p>
            <a:r>
              <a:rPr lang="en-US" dirty="0"/>
              <a:t>Outside collaborators for open-source project</a:t>
            </a:r>
          </a:p>
          <a:p>
            <a:pPr lvl="1"/>
            <a:r>
              <a:rPr lang="en-US" dirty="0"/>
              <a:t>Use GitHub’s pull request features:</a:t>
            </a:r>
          </a:p>
          <a:p>
            <a:pPr lvl="1"/>
            <a:r>
              <a:rPr lang="en-US" dirty="0"/>
              <a:t>Collaborator:</a:t>
            </a:r>
          </a:p>
          <a:p>
            <a:pPr lvl="2"/>
            <a:r>
              <a:rPr lang="en-US" dirty="0"/>
              <a:t>Makes a copy (Fork) of the repo</a:t>
            </a:r>
          </a:p>
          <a:p>
            <a:pPr lvl="2"/>
            <a:r>
              <a:rPr lang="en-US" dirty="0"/>
              <a:t>Commits his changes</a:t>
            </a:r>
          </a:p>
          <a:p>
            <a:pPr lvl="2"/>
            <a:r>
              <a:rPr lang="en-US" dirty="0"/>
              <a:t>Issues pull request</a:t>
            </a:r>
          </a:p>
          <a:p>
            <a:pPr lvl="1"/>
            <a:r>
              <a:rPr lang="en-US" dirty="0"/>
              <a:t>Maintainer:</a:t>
            </a:r>
          </a:p>
          <a:p>
            <a:pPr lvl="2"/>
            <a:r>
              <a:rPr lang="en-US" dirty="0"/>
              <a:t>Reviews and merges the changes</a:t>
            </a:r>
            <a:endParaRPr lang="en-GB" dirty="0"/>
          </a:p>
        </p:txBody>
      </p:sp>
      <p:pic>
        <p:nvPicPr>
          <p:cNvPr id="3074" name="Picture 2" descr="https://www.researchgate.net/profile/Robert-Cohen-25/publication/318912754/figure/fig1/AS:523701759287300@1501871637618/Git-with-GitHub-Workflows_W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619499"/>
            <a:ext cx="60960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07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Get GitHub desktop</a:t>
            </a:r>
            <a:endParaRPr lang="en-GB" dirty="0"/>
          </a:p>
        </p:txBody>
      </p:sp>
      <p:sp>
        <p:nvSpPr>
          <p:cNvPr id="3" name="Zástupný symbol pro obsah 2"/>
          <p:cNvSpPr>
            <a:spLocks noGrp="1"/>
          </p:cNvSpPr>
          <p:nvPr>
            <p:ph idx="1"/>
          </p:nvPr>
        </p:nvSpPr>
        <p:spPr>
          <a:xfrm>
            <a:off x="838199" y="1825625"/>
            <a:ext cx="5638101" cy="4351338"/>
          </a:xfrm>
        </p:spPr>
        <p:txBody>
          <a:bodyPr>
            <a:normAutofit/>
          </a:bodyPr>
          <a:lstStyle/>
          <a:p>
            <a:r>
              <a:rPr lang="en-US" dirty="0">
                <a:hlinkClick r:id="rId2"/>
              </a:rPr>
              <a:t>https://desktop.github.com/</a:t>
            </a:r>
            <a:r>
              <a:rPr lang="en-US" dirty="0"/>
              <a:t> </a:t>
            </a:r>
          </a:p>
          <a:p>
            <a:r>
              <a:rPr lang="en-US" dirty="0"/>
              <a:t>Simple and lightweight</a:t>
            </a:r>
          </a:p>
          <a:p>
            <a:r>
              <a:rPr lang="en-US" dirty="0"/>
              <a:t>Does not allow for all the </a:t>
            </a:r>
            <a:r>
              <a:rPr lang="en-US" dirty="0" err="1"/>
              <a:t>Git</a:t>
            </a:r>
            <a:r>
              <a:rPr lang="en-US" dirty="0"/>
              <a:t> complexity</a:t>
            </a:r>
          </a:p>
          <a:p>
            <a:r>
              <a:rPr lang="en-US" dirty="0"/>
              <a:t>(Or choose a client of your own)</a:t>
            </a:r>
          </a:p>
          <a:p>
            <a:endParaRPr lang="en-US" dirty="0"/>
          </a:p>
          <a:p>
            <a:r>
              <a:rPr lang="en-US" dirty="0"/>
              <a:t>Set up a GitHub account and sign in</a:t>
            </a:r>
          </a:p>
          <a:p>
            <a:endParaRPr lang="en-GB" dirty="0"/>
          </a:p>
        </p:txBody>
      </p:sp>
      <p:pic>
        <p:nvPicPr>
          <p:cNvPr id="5" name="Obrázek 4"/>
          <p:cNvPicPr>
            <a:picLocks noChangeAspect="1"/>
          </p:cNvPicPr>
          <p:nvPr/>
        </p:nvPicPr>
        <p:blipFill>
          <a:blip r:embed="rId3"/>
          <a:stretch>
            <a:fillRect/>
          </a:stretch>
        </p:blipFill>
        <p:spPr>
          <a:xfrm>
            <a:off x="6330657" y="2735685"/>
            <a:ext cx="5861343" cy="4029673"/>
          </a:xfrm>
          <a:prstGeom prst="rect">
            <a:avLst/>
          </a:prstGeom>
        </p:spPr>
      </p:pic>
    </p:spTree>
    <p:extLst>
      <p:ext uri="{BB962C8B-B14F-4D97-AF65-F5344CB8AC3E}">
        <p14:creationId xmlns:p14="http://schemas.microsoft.com/office/powerpoint/2010/main" val="3647274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Pull requests</a:t>
            </a:r>
            <a:endParaRPr lang="en-GB" dirty="0"/>
          </a:p>
        </p:txBody>
      </p:sp>
      <p:sp>
        <p:nvSpPr>
          <p:cNvPr id="3" name="Zástupný symbol pro obsah 2"/>
          <p:cNvSpPr>
            <a:spLocks noGrp="1"/>
          </p:cNvSpPr>
          <p:nvPr>
            <p:ph idx="1"/>
          </p:nvPr>
        </p:nvSpPr>
        <p:spPr/>
        <p:txBody>
          <a:bodyPr>
            <a:normAutofit fontScale="85000" lnSpcReduction="20000"/>
          </a:bodyPr>
          <a:lstStyle/>
          <a:p>
            <a:r>
              <a:rPr lang="en-US" dirty="0"/>
              <a:t>Open the code to wide public, incl. non-collaborators</a:t>
            </a:r>
          </a:p>
          <a:p>
            <a:pPr lvl="1"/>
            <a:r>
              <a:rPr lang="en-US" dirty="0"/>
              <a:t>Still prevent them from messing your code</a:t>
            </a:r>
          </a:p>
          <a:p>
            <a:r>
              <a:rPr lang="en-US" dirty="0"/>
              <a:t>“Hey, I fixed your code, </a:t>
            </a:r>
            <a:r>
              <a:rPr lang="en-US" dirty="0" err="1"/>
              <a:t>wanna</a:t>
            </a:r>
            <a:r>
              <a:rPr lang="en-US" dirty="0"/>
              <a:t> merge?”</a:t>
            </a:r>
          </a:p>
          <a:p>
            <a:endParaRPr lang="en-US" dirty="0"/>
          </a:p>
          <a:p>
            <a:r>
              <a:rPr lang="en-US" dirty="0"/>
              <a:t>You are sharing your code, Bob checks it out (forks).</a:t>
            </a:r>
          </a:p>
          <a:p>
            <a:r>
              <a:rPr lang="en-US" dirty="0"/>
              <a:t>Fork is Bobs version (= Bob’s branch)</a:t>
            </a:r>
          </a:p>
          <a:p>
            <a:r>
              <a:rPr lang="en-US" dirty="0"/>
              <a:t>Bob makes some changes and commits to his repository (which is a branch of your repository). </a:t>
            </a:r>
            <a:br>
              <a:rPr lang="en-US" dirty="0"/>
            </a:br>
            <a:r>
              <a:rPr lang="en-US" dirty="0"/>
              <a:t>Bob finalizes his codes.</a:t>
            </a:r>
          </a:p>
          <a:p>
            <a:r>
              <a:rPr lang="en-US" dirty="0"/>
              <a:t>Bob can’t rewrite your code, </a:t>
            </a:r>
            <a:br>
              <a:rPr lang="en-US" dirty="0"/>
            </a:br>
            <a:r>
              <a:rPr lang="en-US" dirty="0"/>
              <a:t>issues a pull request</a:t>
            </a:r>
          </a:p>
          <a:p>
            <a:r>
              <a:rPr lang="en-US" dirty="0"/>
              <a:t>You check his changes and merge</a:t>
            </a:r>
          </a:p>
          <a:p>
            <a:endParaRPr lang="en-US" dirty="0"/>
          </a:p>
        </p:txBody>
      </p:sp>
      <p:pic>
        <p:nvPicPr>
          <p:cNvPr id="8194" name="Picture 2" descr="Screen Shot 2014-03-08 at 23.07.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0" y="4524637"/>
            <a:ext cx="61912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8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p:txBody>
          <a:bodyPr/>
          <a:lstStyle/>
          <a:p>
            <a:r>
              <a:rPr lang="en-US" dirty="0"/>
              <a:t>Hands on</a:t>
            </a:r>
            <a:endParaRPr lang="en-GB" dirty="0"/>
          </a:p>
        </p:txBody>
      </p:sp>
      <p:sp>
        <p:nvSpPr>
          <p:cNvPr id="5" name="Zástupný symbol pro text 4"/>
          <p:cNvSpPr>
            <a:spLocks noGrp="1"/>
          </p:cNvSpPr>
          <p:nvPr>
            <p:ph type="body" idx="1"/>
          </p:nvPr>
        </p:nvSpPr>
        <p:spPr/>
        <p:txBody>
          <a:bodyPr/>
          <a:lstStyle/>
          <a:p>
            <a:endParaRPr lang="en-GB"/>
          </a:p>
        </p:txBody>
      </p:sp>
    </p:spTree>
    <p:extLst>
      <p:ext uri="{BB962C8B-B14F-4D97-AF65-F5344CB8AC3E}">
        <p14:creationId xmlns:p14="http://schemas.microsoft.com/office/powerpoint/2010/main" val="1893452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First commit, where we initialize</a:t>
            </a:r>
          </a:p>
        </p:txBody>
      </p:sp>
      <p:sp>
        <p:nvSpPr>
          <p:cNvPr id="3" name="Zástupný symbol pro obsah 2"/>
          <p:cNvSpPr>
            <a:spLocks noGrp="1"/>
          </p:cNvSpPr>
          <p:nvPr>
            <p:ph idx="1"/>
          </p:nvPr>
        </p:nvSpPr>
        <p:spPr/>
        <p:txBody>
          <a:bodyPr>
            <a:normAutofit/>
          </a:bodyPr>
          <a:lstStyle/>
          <a:p>
            <a:r>
              <a:rPr lang="en-US" dirty="0"/>
              <a:t>Initialize a new repository</a:t>
            </a:r>
          </a:p>
          <a:p>
            <a:r>
              <a:rPr lang="en-US" dirty="0"/>
              <a:t>Add a readme</a:t>
            </a:r>
            <a:r>
              <a:rPr lang="en-US" b="1" i="1" dirty="0"/>
              <a:t>.md</a:t>
            </a:r>
            <a:r>
              <a:rPr lang="en-US" dirty="0"/>
              <a:t> file, write down the “Hello world”  line</a:t>
            </a:r>
          </a:p>
          <a:p>
            <a:r>
              <a:rPr lang="en-US" dirty="0" err="1"/>
              <a:t>Git</a:t>
            </a:r>
            <a:r>
              <a:rPr lang="en-US" dirty="0"/>
              <a:t> commit</a:t>
            </a:r>
          </a:p>
          <a:p>
            <a:pPr lvl="1"/>
            <a:r>
              <a:rPr lang="en-US" dirty="0"/>
              <a:t>Staging level</a:t>
            </a:r>
          </a:p>
          <a:p>
            <a:pPr lvl="1"/>
            <a:r>
              <a:rPr lang="en-US" b="1" dirty="0"/>
              <a:t>Commit message</a:t>
            </a:r>
          </a:p>
        </p:txBody>
      </p:sp>
      <p:pic>
        <p:nvPicPr>
          <p:cNvPr id="4" name="Picture 2" descr="Working tree, staging area, and Git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236" y="3312092"/>
            <a:ext cx="6428763" cy="3543856"/>
          </a:xfrm>
          <a:prstGeom prst="rect">
            <a:avLst/>
          </a:prstGeom>
          <a:noFill/>
          <a:extLst>
            <a:ext uri="{909E8E84-426E-40DD-AFC4-6F175D3DCCD1}">
              <a14:hiddenFill xmlns:a14="http://schemas.microsoft.com/office/drawing/2010/main">
                <a:solidFill>
                  <a:srgbClr val="FFFFFF"/>
                </a:solidFill>
              </a14:hiddenFill>
            </a:ext>
          </a:extLst>
        </p:spPr>
      </p:pic>
      <p:sp>
        <p:nvSpPr>
          <p:cNvPr id="5" name="Obdélník 4"/>
          <p:cNvSpPr/>
          <p:nvPr/>
        </p:nvSpPr>
        <p:spPr>
          <a:xfrm>
            <a:off x="8977617" y="6570506"/>
            <a:ext cx="3290709" cy="369332"/>
          </a:xfrm>
          <a:prstGeom prst="rect">
            <a:avLst/>
          </a:prstGeom>
        </p:spPr>
        <p:txBody>
          <a:bodyPr wrap="none">
            <a:spAutoFit/>
          </a:bodyPr>
          <a:lstStyle/>
          <a:p>
            <a:r>
              <a:rPr lang="en-GB" dirty="0">
                <a:hlinkClick r:id="rId3"/>
              </a:rPr>
              <a:t>https://git-scm.com/book/en/v2</a:t>
            </a:r>
            <a:r>
              <a:rPr lang="en-GB" dirty="0"/>
              <a:t> </a:t>
            </a:r>
          </a:p>
        </p:txBody>
      </p:sp>
    </p:spTree>
    <p:extLst>
      <p:ext uri="{BB962C8B-B14F-4D97-AF65-F5344CB8AC3E}">
        <p14:creationId xmlns:p14="http://schemas.microsoft.com/office/powerpoint/2010/main" val="1676118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Second commit, where we extend and ignore</a:t>
            </a:r>
          </a:p>
        </p:txBody>
      </p:sp>
      <p:sp>
        <p:nvSpPr>
          <p:cNvPr id="3" name="Zástupný symbol pro obsah 2"/>
          <p:cNvSpPr>
            <a:spLocks noGrp="1"/>
          </p:cNvSpPr>
          <p:nvPr>
            <p:ph idx="1"/>
          </p:nvPr>
        </p:nvSpPr>
        <p:spPr/>
        <p:txBody>
          <a:bodyPr>
            <a:normAutofit/>
          </a:bodyPr>
          <a:lstStyle/>
          <a:p>
            <a:r>
              <a:rPr lang="en-US" dirty="0"/>
              <a:t>Add a line to the readme.md below the hello world:</a:t>
            </a:r>
            <a:br>
              <a:rPr lang="en-US" dirty="0"/>
            </a:br>
            <a:r>
              <a:rPr lang="en-US" dirty="0"/>
              <a:t>“This is our testing repository”</a:t>
            </a:r>
          </a:p>
          <a:p>
            <a:r>
              <a:rPr lang="en-US" dirty="0"/>
              <a:t>Add data/topsecretfile.md</a:t>
            </a:r>
          </a:p>
          <a:p>
            <a:r>
              <a:rPr lang="en-US" dirty="0"/>
              <a:t>Add </a:t>
            </a:r>
            <a:r>
              <a:rPr lang="en-US" dirty="0" err="1"/>
              <a:t>generatedfile.mat</a:t>
            </a:r>
            <a:endParaRPr lang="en-US" dirty="0"/>
          </a:p>
          <a:p>
            <a:r>
              <a:rPr lang="en-US" dirty="0"/>
              <a:t>Add .</a:t>
            </a:r>
            <a:r>
              <a:rPr lang="en-US" dirty="0" err="1"/>
              <a:t>gitignore</a:t>
            </a:r>
            <a:r>
              <a:rPr lang="en-US" dirty="0"/>
              <a:t> file</a:t>
            </a:r>
          </a:p>
          <a:p>
            <a:pPr lvl="1"/>
            <a:r>
              <a:rPr lang="en-US" dirty="0"/>
              <a:t>Data/</a:t>
            </a:r>
          </a:p>
          <a:p>
            <a:pPr lvl="1"/>
            <a:r>
              <a:rPr lang="en-US" dirty="0"/>
              <a:t>*.mat</a:t>
            </a:r>
          </a:p>
          <a:p>
            <a:r>
              <a:rPr lang="en-US" dirty="0"/>
              <a:t>Commit</a:t>
            </a:r>
          </a:p>
          <a:p>
            <a:r>
              <a:rPr lang="en-US" dirty="0"/>
              <a:t>Push (publish)</a:t>
            </a:r>
          </a:p>
        </p:txBody>
      </p:sp>
      <p:pic>
        <p:nvPicPr>
          <p:cNvPr id="4" name="Obrázek 3"/>
          <p:cNvPicPr>
            <a:picLocks noChangeAspect="1"/>
          </p:cNvPicPr>
          <p:nvPr/>
        </p:nvPicPr>
        <p:blipFill>
          <a:blip r:embed="rId2"/>
          <a:stretch>
            <a:fillRect/>
          </a:stretch>
        </p:blipFill>
        <p:spPr>
          <a:xfrm>
            <a:off x="8985822" y="2357437"/>
            <a:ext cx="3206178" cy="4500563"/>
          </a:xfrm>
          <a:prstGeom prst="rect">
            <a:avLst/>
          </a:prstGeom>
        </p:spPr>
      </p:pic>
    </p:spTree>
    <p:extLst>
      <p:ext uri="{BB962C8B-B14F-4D97-AF65-F5344CB8AC3E}">
        <p14:creationId xmlns:p14="http://schemas.microsoft.com/office/powerpoint/2010/main" val="1133855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p:txBody>
          <a:bodyPr/>
          <a:lstStyle/>
          <a:p>
            <a:r>
              <a:rPr lang="en-US" dirty="0"/>
              <a:t>.</a:t>
            </a:r>
            <a:r>
              <a:rPr lang="en-US" dirty="0" err="1"/>
              <a:t>gitignore</a:t>
            </a:r>
            <a:endParaRPr lang="en-GB" dirty="0"/>
          </a:p>
        </p:txBody>
      </p:sp>
      <p:sp>
        <p:nvSpPr>
          <p:cNvPr id="5" name="Zástupný symbol pro obsah 4"/>
          <p:cNvSpPr>
            <a:spLocks noGrp="1"/>
          </p:cNvSpPr>
          <p:nvPr>
            <p:ph idx="1"/>
          </p:nvPr>
        </p:nvSpPr>
        <p:spPr/>
        <p:txBody>
          <a:bodyPr>
            <a:normAutofit lnSpcReduction="10000"/>
          </a:bodyPr>
          <a:lstStyle/>
          <a:p>
            <a:r>
              <a:rPr lang="en-US" dirty="0"/>
              <a:t>Commit only the sources, not the products!</a:t>
            </a:r>
          </a:p>
          <a:p>
            <a:pPr lvl="1"/>
            <a:r>
              <a:rPr lang="en-US" dirty="0"/>
              <a:t>NO output and intermediate files</a:t>
            </a:r>
          </a:p>
          <a:p>
            <a:pPr lvl="1"/>
            <a:r>
              <a:rPr lang="en-US" dirty="0"/>
              <a:t>NO secret data not to be shared</a:t>
            </a:r>
          </a:p>
          <a:p>
            <a:endParaRPr lang="en-US" dirty="0"/>
          </a:p>
          <a:p>
            <a:r>
              <a:rPr lang="en-US" dirty="0"/>
              <a:t>=&gt; Ignore staging</a:t>
            </a:r>
          </a:p>
          <a:p>
            <a:r>
              <a:rPr lang="en-US" dirty="0"/>
              <a:t>.</a:t>
            </a:r>
            <a:r>
              <a:rPr lang="en-US" dirty="0" err="1"/>
              <a:t>gitignore</a:t>
            </a:r>
            <a:endParaRPr lang="en-US" dirty="0"/>
          </a:p>
          <a:p>
            <a:pPr lvl="1"/>
            <a:r>
              <a:rPr lang="en-US" dirty="0"/>
              <a:t>A specialized file stores what should be ignored at staging</a:t>
            </a:r>
          </a:p>
          <a:p>
            <a:pPr lvl="1"/>
            <a:r>
              <a:rPr lang="en-US" dirty="0"/>
              <a:t>also versioned </a:t>
            </a:r>
          </a:p>
          <a:p>
            <a:pPr lvl="1"/>
            <a:r>
              <a:rPr lang="en-US" dirty="0"/>
              <a:t>In any folder</a:t>
            </a:r>
          </a:p>
          <a:p>
            <a:pPr lvl="1"/>
            <a:r>
              <a:rPr lang="en-US" dirty="0"/>
              <a:t>Names: topsecretfile.txt</a:t>
            </a:r>
          </a:p>
          <a:p>
            <a:pPr lvl="1"/>
            <a:r>
              <a:rPr lang="en-US" dirty="0"/>
              <a:t>Wildcards: /*.mat</a:t>
            </a:r>
            <a:endParaRPr lang="en-GB" dirty="0"/>
          </a:p>
        </p:txBody>
      </p:sp>
    </p:spTree>
    <p:extLst>
      <p:ext uri="{BB962C8B-B14F-4D97-AF65-F5344CB8AC3E}">
        <p14:creationId xmlns:p14="http://schemas.microsoft.com/office/powerpoint/2010/main" val="1595733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Third commit, where we mess up</a:t>
            </a:r>
          </a:p>
        </p:txBody>
      </p:sp>
      <p:sp>
        <p:nvSpPr>
          <p:cNvPr id="3" name="Zástupný symbol pro obsah 2"/>
          <p:cNvSpPr>
            <a:spLocks noGrp="1"/>
          </p:cNvSpPr>
          <p:nvPr>
            <p:ph idx="1"/>
          </p:nvPr>
        </p:nvSpPr>
        <p:spPr>
          <a:xfrm>
            <a:off x="838200" y="1825625"/>
            <a:ext cx="5336097" cy="4351338"/>
          </a:xfrm>
        </p:spPr>
        <p:txBody>
          <a:bodyPr>
            <a:normAutofit fontScale="92500" lnSpcReduction="10000"/>
          </a:bodyPr>
          <a:lstStyle/>
          <a:p>
            <a:r>
              <a:rPr lang="en-US" dirty="0"/>
              <a:t>Delete the content of the readme.md</a:t>
            </a:r>
          </a:p>
          <a:p>
            <a:pPr lvl="1"/>
            <a:r>
              <a:rPr lang="en-US" dirty="0"/>
              <a:t>Revert</a:t>
            </a:r>
          </a:p>
          <a:p>
            <a:r>
              <a:rPr lang="en-US" dirty="0"/>
              <a:t>Mess up again and commit</a:t>
            </a:r>
          </a:p>
          <a:p>
            <a:pPr lvl="1"/>
            <a:r>
              <a:rPr lang="en-US" dirty="0"/>
              <a:t>Undo commit if it was not pushed</a:t>
            </a:r>
          </a:p>
          <a:p>
            <a:r>
              <a:rPr lang="en-US" dirty="0"/>
              <a:t>Push</a:t>
            </a:r>
          </a:p>
          <a:p>
            <a:pPr lvl="1"/>
            <a:r>
              <a:rPr lang="en-US" dirty="0"/>
              <a:t>Revert the commit (not always possible)</a:t>
            </a:r>
          </a:p>
          <a:p>
            <a:pPr lvl="1"/>
            <a:r>
              <a:rPr lang="en-US" dirty="0"/>
              <a:t>View file on GitHub to get previous version (always there)</a:t>
            </a:r>
          </a:p>
          <a:p>
            <a:pPr lvl="1"/>
            <a:r>
              <a:rPr lang="en-US" dirty="0"/>
              <a:t>Make a branch on previous commit (Full working state)</a:t>
            </a:r>
          </a:p>
          <a:p>
            <a:endParaRPr lang="en-GB" dirty="0"/>
          </a:p>
        </p:txBody>
      </p:sp>
      <p:pic>
        <p:nvPicPr>
          <p:cNvPr id="4" name="Obrázek 3"/>
          <p:cNvPicPr>
            <a:picLocks noChangeAspect="1"/>
          </p:cNvPicPr>
          <p:nvPr/>
        </p:nvPicPr>
        <p:blipFill>
          <a:blip r:embed="rId2"/>
          <a:stretch>
            <a:fillRect/>
          </a:stretch>
        </p:blipFill>
        <p:spPr>
          <a:xfrm>
            <a:off x="6096001" y="2723626"/>
            <a:ext cx="6096000" cy="4191000"/>
          </a:xfrm>
          <a:prstGeom prst="rect">
            <a:avLst/>
          </a:prstGeom>
        </p:spPr>
      </p:pic>
    </p:spTree>
    <p:extLst>
      <p:ext uri="{BB962C8B-B14F-4D97-AF65-F5344CB8AC3E}">
        <p14:creationId xmlns:p14="http://schemas.microsoft.com/office/powerpoint/2010/main" val="3466407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Fourth commit to a new branch</a:t>
            </a:r>
          </a:p>
        </p:txBody>
      </p:sp>
      <p:sp>
        <p:nvSpPr>
          <p:cNvPr id="3" name="Zástupný symbol pro obsah 2"/>
          <p:cNvSpPr>
            <a:spLocks noGrp="1"/>
          </p:cNvSpPr>
          <p:nvPr>
            <p:ph idx="1"/>
          </p:nvPr>
        </p:nvSpPr>
        <p:spPr/>
        <p:txBody>
          <a:bodyPr>
            <a:normAutofit/>
          </a:bodyPr>
          <a:lstStyle/>
          <a:p>
            <a:r>
              <a:rPr lang="en-US" dirty="0"/>
              <a:t>Create branch from last “working” commit, name e.g. main-2</a:t>
            </a:r>
          </a:p>
          <a:p>
            <a:r>
              <a:rPr lang="en-US" b="1" dirty="0"/>
              <a:t>Add some wisdom</a:t>
            </a:r>
            <a:r>
              <a:rPr lang="en-US" dirty="0"/>
              <a:t>, commit and publish branch</a:t>
            </a:r>
          </a:p>
          <a:p>
            <a:endParaRPr lang="en-US" dirty="0"/>
          </a:p>
          <a:p>
            <a:r>
              <a:rPr lang="en-US" dirty="0"/>
              <a:t>Switch between branches – the file changes too!</a:t>
            </a:r>
          </a:p>
          <a:p>
            <a:pPr lvl="1"/>
            <a:r>
              <a:rPr lang="en-US" dirty="0"/>
              <a:t>And so is the whole repository</a:t>
            </a:r>
          </a:p>
          <a:p>
            <a:pPr lvl="1"/>
            <a:r>
              <a:rPr lang="en-US" dirty="0"/>
              <a:t>AKA </a:t>
            </a:r>
            <a:r>
              <a:rPr lang="en-US" dirty="0" err="1"/>
              <a:t>git</a:t>
            </a:r>
            <a:r>
              <a:rPr lang="en-US" dirty="0"/>
              <a:t> checkout </a:t>
            </a:r>
            <a:endParaRPr lang="en-GB" dirty="0"/>
          </a:p>
        </p:txBody>
      </p:sp>
    </p:spTree>
    <p:extLst>
      <p:ext uri="{BB962C8B-B14F-4D97-AF65-F5344CB8AC3E}">
        <p14:creationId xmlns:p14="http://schemas.microsoft.com/office/powerpoint/2010/main" val="1530051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Fifth commit, where we experiment</a:t>
            </a:r>
            <a:endParaRPr lang="en-GB" dirty="0"/>
          </a:p>
        </p:txBody>
      </p:sp>
      <p:sp>
        <p:nvSpPr>
          <p:cNvPr id="3" name="Zástupný symbol pro obsah 2"/>
          <p:cNvSpPr>
            <a:spLocks noGrp="1"/>
          </p:cNvSpPr>
          <p:nvPr>
            <p:ph idx="1"/>
          </p:nvPr>
        </p:nvSpPr>
        <p:spPr>
          <a:xfrm>
            <a:off x="838200" y="1825625"/>
            <a:ext cx="5257800" cy="4351338"/>
          </a:xfrm>
        </p:spPr>
        <p:txBody>
          <a:bodyPr>
            <a:normAutofit lnSpcReduction="10000"/>
          </a:bodyPr>
          <a:lstStyle/>
          <a:p>
            <a:r>
              <a:rPr lang="en-US" dirty="0"/>
              <a:t>We want to experiment without the </a:t>
            </a:r>
            <a:r>
              <a:rPr lang="en-US" b="1" i="1" dirty="0"/>
              <a:t>wisdom</a:t>
            </a:r>
          </a:p>
          <a:p>
            <a:endParaRPr lang="en-US" b="1" i="1" dirty="0"/>
          </a:p>
          <a:p>
            <a:r>
              <a:rPr lang="en-US" dirty="0"/>
              <a:t>Change the “Hello World” to “Hello North America”</a:t>
            </a:r>
          </a:p>
          <a:p>
            <a:r>
              <a:rPr lang="en-US" dirty="0" err="1"/>
              <a:t>Rightclick</a:t>
            </a:r>
            <a:r>
              <a:rPr lang="en-US" dirty="0"/>
              <a:t> on “Second commit” –  create Branch from commit</a:t>
            </a:r>
          </a:p>
          <a:p>
            <a:r>
              <a:rPr lang="en-US" dirty="0"/>
              <a:t>Lets move our changes along</a:t>
            </a:r>
          </a:p>
          <a:p>
            <a:pPr lvl="1"/>
            <a:r>
              <a:rPr lang="en-US" dirty="0"/>
              <a:t>(stash is just a local commit with reset)</a:t>
            </a:r>
            <a:endParaRPr lang="en-GB" dirty="0"/>
          </a:p>
        </p:txBody>
      </p:sp>
      <p:pic>
        <p:nvPicPr>
          <p:cNvPr id="5" name="Obrázek 4"/>
          <p:cNvPicPr>
            <a:picLocks noChangeAspect="1"/>
          </p:cNvPicPr>
          <p:nvPr/>
        </p:nvPicPr>
        <p:blipFill>
          <a:blip r:embed="rId2"/>
          <a:stretch>
            <a:fillRect/>
          </a:stretch>
        </p:blipFill>
        <p:spPr>
          <a:xfrm>
            <a:off x="6087376" y="2642196"/>
            <a:ext cx="6104624" cy="4196929"/>
          </a:xfrm>
          <a:prstGeom prst="rect">
            <a:avLst/>
          </a:prstGeom>
        </p:spPr>
      </p:pic>
    </p:spTree>
    <p:extLst>
      <p:ext uri="{BB962C8B-B14F-4D97-AF65-F5344CB8AC3E}">
        <p14:creationId xmlns:p14="http://schemas.microsoft.com/office/powerpoint/2010/main" val="2938678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Sixth commit, where we merge</a:t>
            </a:r>
            <a:endParaRPr lang="en-GB" dirty="0"/>
          </a:p>
        </p:txBody>
      </p:sp>
      <p:sp>
        <p:nvSpPr>
          <p:cNvPr id="3" name="Zástupný symbol pro obsah 2"/>
          <p:cNvSpPr>
            <a:spLocks noGrp="1"/>
          </p:cNvSpPr>
          <p:nvPr>
            <p:ph idx="1"/>
          </p:nvPr>
        </p:nvSpPr>
        <p:spPr>
          <a:xfrm>
            <a:off x="838200" y="1632857"/>
            <a:ext cx="5513614" cy="4544106"/>
          </a:xfrm>
        </p:spPr>
        <p:txBody>
          <a:bodyPr/>
          <a:lstStyle/>
          <a:p>
            <a:r>
              <a:rPr lang="en-US" dirty="0"/>
              <a:t>We want the wisdom back after all</a:t>
            </a:r>
          </a:p>
          <a:p>
            <a:r>
              <a:rPr lang="en-US" dirty="0"/>
              <a:t>Branch – merge into main-NA</a:t>
            </a:r>
          </a:p>
          <a:p>
            <a:pPr lvl="1"/>
            <a:r>
              <a:rPr lang="en-US" dirty="0"/>
              <a:t>Select main-2</a:t>
            </a:r>
            <a:endParaRPr lang="en-GB" dirty="0"/>
          </a:p>
        </p:txBody>
      </p:sp>
      <p:pic>
        <p:nvPicPr>
          <p:cNvPr id="4" name="Obrázek 3"/>
          <p:cNvPicPr>
            <a:picLocks noChangeAspect="1"/>
          </p:cNvPicPr>
          <p:nvPr/>
        </p:nvPicPr>
        <p:blipFill>
          <a:blip r:embed="rId2"/>
          <a:stretch>
            <a:fillRect/>
          </a:stretch>
        </p:blipFill>
        <p:spPr>
          <a:xfrm>
            <a:off x="6097016" y="2667699"/>
            <a:ext cx="6094983" cy="4190301"/>
          </a:xfrm>
          <a:prstGeom prst="rect">
            <a:avLst/>
          </a:prstGeom>
        </p:spPr>
      </p:pic>
      <p:pic>
        <p:nvPicPr>
          <p:cNvPr id="5" name="Obrázek 4"/>
          <p:cNvPicPr>
            <a:picLocks noChangeAspect="1"/>
          </p:cNvPicPr>
          <p:nvPr/>
        </p:nvPicPr>
        <p:blipFill>
          <a:blip r:embed="rId3"/>
          <a:stretch>
            <a:fillRect/>
          </a:stretch>
        </p:blipFill>
        <p:spPr>
          <a:xfrm>
            <a:off x="837184" y="2968730"/>
            <a:ext cx="3884234" cy="1930441"/>
          </a:xfrm>
          <a:prstGeom prst="rect">
            <a:avLst/>
          </a:prstGeom>
        </p:spPr>
      </p:pic>
      <p:pic>
        <p:nvPicPr>
          <p:cNvPr id="6" name="Obrázek 5"/>
          <p:cNvPicPr>
            <a:picLocks noChangeAspect="1"/>
          </p:cNvPicPr>
          <p:nvPr/>
        </p:nvPicPr>
        <p:blipFill>
          <a:blip r:embed="rId4"/>
          <a:stretch>
            <a:fillRect/>
          </a:stretch>
        </p:blipFill>
        <p:spPr>
          <a:xfrm>
            <a:off x="837184" y="4997027"/>
            <a:ext cx="3194214" cy="1746340"/>
          </a:xfrm>
          <a:prstGeom prst="rect">
            <a:avLst/>
          </a:prstGeom>
        </p:spPr>
      </p:pic>
    </p:spTree>
    <p:extLst>
      <p:ext uri="{BB962C8B-B14F-4D97-AF65-F5344CB8AC3E}">
        <p14:creationId xmlns:p14="http://schemas.microsoft.com/office/powerpoint/2010/main" val="2189975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Seventh commit, where we create conflict</a:t>
            </a:r>
            <a:endParaRPr lang="en-GB" dirty="0"/>
          </a:p>
        </p:txBody>
      </p:sp>
      <p:sp>
        <p:nvSpPr>
          <p:cNvPr id="3" name="Zástupný symbol pro obsah 2"/>
          <p:cNvSpPr>
            <a:spLocks noGrp="1"/>
          </p:cNvSpPr>
          <p:nvPr>
            <p:ph idx="1"/>
          </p:nvPr>
        </p:nvSpPr>
        <p:spPr>
          <a:xfrm>
            <a:off x="838200" y="1825625"/>
            <a:ext cx="5257800" cy="4351338"/>
          </a:xfrm>
        </p:spPr>
        <p:txBody>
          <a:bodyPr/>
          <a:lstStyle/>
          <a:p>
            <a:r>
              <a:rPr lang="en-US" dirty="0"/>
              <a:t>We continue main development, for some reason</a:t>
            </a:r>
          </a:p>
          <a:p>
            <a:endParaRPr lang="en-US" dirty="0"/>
          </a:p>
          <a:p>
            <a:r>
              <a:rPr lang="en-US" dirty="0"/>
              <a:t>Switch to main-2</a:t>
            </a:r>
          </a:p>
          <a:p>
            <a:r>
              <a:rPr lang="en-US" dirty="0"/>
              <a:t>Edit “Hello world” to </a:t>
            </a:r>
            <a:br>
              <a:rPr lang="en-US" dirty="0"/>
            </a:br>
            <a:r>
              <a:rPr lang="en-US" dirty="0"/>
              <a:t>“Good afternoon, Europe”</a:t>
            </a:r>
          </a:p>
          <a:p>
            <a:r>
              <a:rPr lang="en-US" dirty="0"/>
              <a:t>Commit</a:t>
            </a:r>
          </a:p>
          <a:p>
            <a:r>
              <a:rPr lang="en-US" i="1" dirty="0"/>
              <a:t>(Concurrent changes, not just addition)</a:t>
            </a:r>
          </a:p>
          <a:p>
            <a:endParaRPr lang="en-US" dirty="0"/>
          </a:p>
        </p:txBody>
      </p:sp>
      <p:pic>
        <p:nvPicPr>
          <p:cNvPr id="4" name="Obrázek 3"/>
          <p:cNvPicPr>
            <a:picLocks noChangeAspect="1"/>
          </p:cNvPicPr>
          <p:nvPr/>
        </p:nvPicPr>
        <p:blipFill>
          <a:blip r:embed="rId2"/>
          <a:stretch>
            <a:fillRect/>
          </a:stretch>
        </p:blipFill>
        <p:spPr>
          <a:xfrm>
            <a:off x="6096000" y="1333500"/>
            <a:ext cx="6096000" cy="4191000"/>
          </a:xfrm>
          <a:prstGeom prst="rect">
            <a:avLst/>
          </a:prstGeom>
        </p:spPr>
      </p:pic>
      <p:pic>
        <p:nvPicPr>
          <p:cNvPr id="5" name="Obrázek 4"/>
          <p:cNvPicPr>
            <a:picLocks noChangeAspect="1"/>
          </p:cNvPicPr>
          <p:nvPr/>
        </p:nvPicPr>
        <p:blipFill rotWithShape="1">
          <a:blip r:embed="rId3"/>
          <a:srcRect b="32504"/>
          <a:stretch/>
        </p:blipFill>
        <p:spPr>
          <a:xfrm>
            <a:off x="6264181" y="4454903"/>
            <a:ext cx="5635925" cy="2139193"/>
          </a:xfrm>
          <a:prstGeom prst="rect">
            <a:avLst/>
          </a:prstGeom>
        </p:spPr>
      </p:pic>
    </p:spTree>
    <p:extLst>
      <p:ext uri="{BB962C8B-B14F-4D97-AF65-F5344CB8AC3E}">
        <p14:creationId xmlns:p14="http://schemas.microsoft.com/office/powerpoint/2010/main" val="3037603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 Get organized!</a:t>
            </a:r>
            <a:endParaRPr lang="en-GB" dirty="0"/>
          </a:p>
        </p:txBody>
      </p:sp>
      <p:pic>
        <p:nvPicPr>
          <p:cNvPr id="4" name="Obrázek 3"/>
          <p:cNvPicPr>
            <a:picLocks noChangeAspect="1"/>
          </p:cNvPicPr>
          <p:nvPr/>
        </p:nvPicPr>
        <p:blipFill>
          <a:blip r:embed="rId2"/>
          <a:stretch>
            <a:fillRect/>
          </a:stretch>
        </p:blipFill>
        <p:spPr>
          <a:xfrm>
            <a:off x="222265" y="1690688"/>
            <a:ext cx="7972425" cy="4305300"/>
          </a:xfrm>
          <a:prstGeom prst="rect">
            <a:avLst/>
          </a:prstGeom>
        </p:spPr>
      </p:pic>
      <p:pic>
        <p:nvPicPr>
          <p:cNvPr id="5" name="Obrázek 4">
            <a:extLst>
              <a:ext uri="{FF2B5EF4-FFF2-40B4-BE49-F238E27FC236}">
                <a16:creationId xmlns:a16="http://schemas.microsoft.com/office/drawing/2014/main" id="{120CD0FF-0049-215F-5F29-D6D7B84B2FF0}"/>
              </a:ext>
            </a:extLst>
          </p:cNvPr>
          <p:cNvPicPr>
            <a:picLocks noChangeAspect="1"/>
          </p:cNvPicPr>
          <p:nvPr/>
        </p:nvPicPr>
        <p:blipFill>
          <a:blip r:embed="rId3"/>
          <a:stretch>
            <a:fillRect/>
          </a:stretch>
        </p:blipFill>
        <p:spPr>
          <a:xfrm>
            <a:off x="5389322" y="1365315"/>
            <a:ext cx="6580413" cy="4956046"/>
          </a:xfrm>
          <a:prstGeom prst="rect">
            <a:avLst/>
          </a:prstGeom>
        </p:spPr>
      </p:pic>
    </p:spTree>
    <p:extLst>
      <p:ext uri="{BB962C8B-B14F-4D97-AF65-F5344CB8AC3E}">
        <p14:creationId xmlns:p14="http://schemas.microsoft.com/office/powerpoint/2010/main" val="1277495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ázek 5"/>
          <p:cNvPicPr>
            <a:picLocks noChangeAspect="1"/>
          </p:cNvPicPr>
          <p:nvPr/>
        </p:nvPicPr>
        <p:blipFill>
          <a:blip r:embed="rId2"/>
          <a:stretch>
            <a:fillRect/>
          </a:stretch>
        </p:blipFill>
        <p:spPr>
          <a:xfrm>
            <a:off x="6096000" y="1308864"/>
            <a:ext cx="6167668" cy="4240272"/>
          </a:xfrm>
          <a:prstGeom prst="rect">
            <a:avLst/>
          </a:prstGeom>
        </p:spPr>
      </p:pic>
      <p:sp>
        <p:nvSpPr>
          <p:cNvPr id="2" name="Nadpis 1"/>
          <p:cNvSpPr>
            <a:spLocks noGrp="1"/>
          </p:cNvSpPr>
          <p:nvPr>
            <p:ph type="title"/>
          </p:nvPr>
        </p:nvSpPr>
        <p:spPr/>
        <p:txBody>
          <a:bodyPr/>
          <a:lstStyle/>
          <a:p>
            <a:r>
              <a:rPr lang="en-US" dirty="0"/>
              <a:t>Eighth commit, where we resolve</a:t>
            </a:r>
            <a:endParaRPr lang="en-GB" dirty="0"/>
          </a:p>
        </p:txBody>
      </p:sp>
      <p:sp>
        <p:nvSpPr>
          <p:cNvPr id="3" name="Zástupný symbol pro obsah 2"/>
          <p:cNvSpPr>
            <a:spLocks noGrp="1"/>
          </p:cNvSpPr>
          <p:nvPr>
            <p:ph idx="1"/>
          </p:nvPr>
        </p:nvSpPr>
        <p:spPr>
          <a:xfrm>
            <a:off x="838200" y="1825625"/>
            <a:ext cx="5344486" cy="4482896"/>
          </a:xfrm>
        </p:spPr>
        <p:txBody>
          <a:bodyPr>
            <a:normAutofit fontScale="77500" lnSpcReduction="20000"/>
          </a:bodyPr>
          <a:lstStyle/>
          <a:p>
            <a:r>
              <a:rPr lang="en-US" dirty="0"/>
              <a:t>We want update our experimental branch</a:t>
            </a:r>
          </a:p>
          <a:p>
            <a:r>
              <a:rPr lang="en-US" dirty="0"/>
              <a:t>Now, switch to main-NA</a:t>
            </a:r>
          </a:p>
          <a:p>
            <a:r>
              <a:rPr lang="en-US" dirty="0"/>
              <a:t>Merge main-2 to main-NA</a:t>
            </a:r>
          </a:p>
          <a:p>
            <a:endParaRPr lang="en-US" dirty="0"/>
          </a:p>
          <a:p>
            <a:pPr marL="0" indent="0">
              <a:buNone/>
            </a:pPr>
            <a:r>
              <a:rPr lang="en-US" sz="1700" dirty="0">
                <a:latin typeface="+mj-lt"/>
              </a:rPr>
              <a:t>&lt;&lt;&lt;&lt;&lt;&lt;&lt; HEAD</a:t>
            </a:r>
          </a:p>
          <a:p>
            <a:pPr marL="0" indent="0">
              <a:buNone/>
            </a:pPr>
            <a:r>
              <a:rPr lang="en-US" sz="1700" dirty="0">
                <a:latin typeface="+mj-lt"/>
              </a:rPr>
              <a:t>Hello North America</a:t>
            </a:r>
          </a:p>
          <a:p>
            <a:pPr marL="0" indent="0">
              <a:buNone/>
            </a:pPr>
            <a:r>
              <a:rPr lang="en-US" sz="1700" dirty="0">
                <a:latin typeface="+mj-lt"/>
              </a:rPr>
              <a:t>=======</a:t>
            </a:r>
          </a:p>
          <a:p>
            <a:pPr marL="0" indent="0">
              <a:buNone/>
            </a:pPr>
            <a:r>
              <a:rPr lang="en-US" sz="1700" dirty="0">
                <a:latin typeface="+mj-lt"/>
              </a:rPr>
              <a:t>Good afternoon, Europe</a:t>
            </a:r>
          </a:p>
          <a:p>
            <a:pPr marL="0" indent="0">
              <a:buNone/>
            </a:pPr>
            <a:r>
              <a:rPr lang="en-US" sz="1700" dirty="0">
                <a:latin typeface="+mj-lt"/>
              </a:rPr>
              <a:t>&gt;&gt;&gt;&gt;&gt;&gt;&gt; Main-2</a:t>
            </a:r>
          </a:p>
          <a:p>
            <a:pPr marL="0" indent="0">
              <a:buNone/>
            </a:pPr>
            <a:endParaRPr lang="en-US" dirty="0"/>
          </a:p>
          <a:p>
            <a:pPr marL="0" indent="0">
              <a:buNone/>
            </a:pPr>
            <a:r>
              <a:rPr lang="en-US" dirty="0"/>
              <a:t>Resolve as e.g. </a:t>
            </a:r>
            <a:br>
              <a:rPr lang="en-US" dirty="0"/>
            </a:br>
            <a:r>
              <a:rPr lang="en-US" dirty="0"/>
              <a:t>“Hello Europe and North America”</a:t>
            </a:r>
          </a:p>
          <a:p>
            <a:pPr marL="0" indent="0">
              <a:buNone/>
            </a:pPr>
            <a:r>
              <a:rPr lang="en-US" dirty="0"/>
              <a:t>Use specialized tools, e.g. Visual Studio Code </a:t>
            </a:r>
            <a:r>
              <a:rPr lang="en-US" dirty="0" err="1"/>
              <a:t>etc</a:t>
            </a:r>
            <a:r>
              <a:rPr lang="en-US" dirty="0"/>
              <a:t> to help resolving</a:t>
            </a:r>
          </a:p>
          <a:p>
            <a:endParaRPr lang="en-GB" dirty="0"/>
          </a:p>
        </p:txBody>
      </p:sp>
      <p:pic>
        <p:nvPicPr>
          <p:cNvPr id="5" name="Obrázek 4"/>
          <p:cNvPicPr>
            <a:picLocks noChangeAspect="1"/>
          </p:cNvPicPr>
          <p:nvPr/>
        </p:nvPicPr>
        <p:blipFill>
          <a:blip r:embed="rId3"/>
          <a:stretch>
            <a:fillRect/>
          </a:stretch>
        </p:blipFill>
        <p:spPr>
          <a:xfrm>
            <a:off x="7694982" y="5082315"/>
            <a:ext cx="2969704" cy="1574350"/>
          </a:xfrm>
          <a:prstGeom prst="rect">
            <a:avLst/>
          </a:prstGeom>
        </p:spPr>
      </p:pic>
    </p:spTree>
    <p:extLst>
      <p:ext uri="{BB962C8B-B14F-4D97-AF65-F5344CB8AC3E}">
        <p14:creationId xmlns:p14="http://schemas.microsoft.com/office/powerpoint/2010/main" val="1744820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Ninth commit through a pull request</a:t>
            </a:r>
            <a:endParaRPr lang="en-GB" dirty="0"/>
          </a:p>
        </p:txBody>
      </p:sp>
      <p:sp>
        <p:nvSpPr>
          <p:cNvPr id="3" name="Zástupný symbol pro obsah 2"/>
          <p:cNvSpPr>
            <a:spLocks noGrp="1"/>
          </p:cNvSpPr>
          <p:nvPr>
            <p:ph idx="1"/>
          </p:nvPr>
        </p:nvSpPr>
        <p:spPr/>
        <p:txBody>
          <a:bodyPr>
            <a:normAutofit fontScale="92500" lnSpcReduction="10000"/>
          </a:bodyPr>
          <a:lstStyle/>
          <a:p>
            <a:r>
              <a:rPr lang="en-US" dirty="0"/>
              <a:t>Now, our main-NA is new and even, better everywhere</a:t>
            </a:r>
          </a:p>
          <a:p>
            <a:r>
              <a:rPr lang="en-US" dirty="0"/>
              <a:t>Demonstration of the GitHub way</a:t>
            </a:r>
          </a:p>
          <a:p>
            <a:endParaRPr lang="cs-CZ" dirty="0"/>
          </a:p>
          <a:p>
            <a:r>
              <a:rPr lang="en-US" dirty="0"/>
              <a:t>We </a:t>
            </a:r>
            <a:r>
              <a:rPr lang="cs-CZ" dirty="0"/>
              <a:t>ASK to </a:t>
            </a:r>
            <a:r>
              <a:rPr lang="cs-CZ" dirty="0" err="1"/>
              <a:t>merge</a:t>
            </a:r>
            <a:r>
              <a:rPr lang="cs-CZ" dirty="0"/>
              <a:t> </a:t>
            </a:r>
            <a:r>
              <a:rPr lang="en-US" dirty="0"/>
              <a:t>our </a:t>
            </a:r>
            <a:r>
              <a:rPr lang="cs-CZ" dirty="0" err="1"/>
              <a:t>main</a:t>
            </a:r>
            <a:r>
              <a:rPr lang="cs-CZ" dirty="0"/>
              <a:t>-NA </a:t>
            </a:r>
            <a:br>
              <a:rPr lang="cs-CZ" dirty="0"/>
            </a:br>
            <a:r>
              <a:rPr lang="en-US" dirty="0"/>
              <a:t>changes into main</a:t>
            </a:r>
            <a:r>
              <a:rPr lang="cs-CZ" dirty="0"/>
              <a:t>-2</a:t>
            </a:r>
          </a:p>
          <a:p>
            <a:endParaRPr lang="cs-CZ" dirty="0"/>
          </a:p>
          <a:p>
            <a:r>
              <a:rPr lang="cs-CZ" dirty="0" err="1"/>
              <a:t>Publish</a:t>
            </a:r>
            <a:r>
              <a:rPr lang="cs-CZ" dirty="0"/>
              <a:t> and </a:t>
            </a:r>
            <a:r>
              <a:rPr lang="cs-CZ" dirty="0" err="1"/>
              <a:t>push</a:t>
            </a:r>
            <a:r>
              <a:rPr lang="cs-CZ" dirty="0"/>
              <a:t> </a:t>
            </a:r>
            <a:r>
              <a:rPr lang="cs-CZ" dirty="0" err="1"/>
              <a:t>everything</a:t>
            </a:r>
            <a:endParaRPr lang="cs-CZ" dirty="0"/>
          </a:p>
          <a:p>
            <a:r>
              <a:rPr lang="cs-CZ" dirty="0" err="1"/>
              <a:t>Navigate</a:t>
            </a:r>
            <a:r>
              <a:rPr lang="cs-CZ" dirty="0"/>
              <a:t> to GitHub.com </a:t>
            </a:r>
            <a:br>
              <a:rPr lang="cs-CZ" dirty="0"/>
            </a:br>
            <a:r>
              <a:rPr lang="cs-CZ" dirty="0"/>
              <a:t>– </a:t>
            </a:r>
            <a:r>
              <a:rPr lang="cs-CZ" dirty="0" err="1"/>
              <a:t>create</a:t>
            </a:r>
            <a:r>
              <a:rPr lang="cs-CZ" dirty="0"/>
              <a:t> </a:t>
            </a:r>
            <a:r>
              <a:rPr lang="cs-CZ" dirty="0" err="1"/>
              <a:t>pull</a:t>
            </a:r>
            <a:r>
              <a:rPr lang="cs-CZ" dirty="0"/>
              <a:t> </a:t>
            </a:r>
            <a:r>
              <a:rPr lang="cs-CZ" dirty="0" err="1"/>
              <a:t>request</a:t>
            </a:r>
            <a:endParaRPr lang="cs-CZ" dirty="0"/>
          </a:p>
          <a:p>
            <a:r>
              <a:rPr lang="cs-CZ" dirty="0"/>
              <a:t>(no </a:t>
            </a:r>
            <a:r>
              <a:rPr lang="cs-CZ" dirty="0" err="1"/>
              <a:t>conflicts</a:t>
            </a:r>
            <a:r>
              <a:rPr lang="cs-CZ" dirty="0"/>
              <a:t>, </a:t>
            </a:r>
            <a:r>
              <a:rPr lang="cs-CZ" dirty="0" err="1"/>
              <a:t>already</a:t>
            </a:r>
            <a:r>
              <a:rPr lang="cs-CZ" dirty="0"/>
              <a:t> </a:t>
            </a:r>
            <a:r>
              <a:rPr lang="cs-CZ" dirty="0" err="1"/>
              <a:t>newer</a:t>
            </a:r>
            <a:r>
              <a:rPr lang="cs-CZ" dirty="0"/>
              <a:t>)</a:t>
            </a:r>
            <a:endParaRPr lang="en-US" dirty="0"/>
          </a:p>
          <a:p>
            <a:endParaRPr lang="en-US" dirty="0"/>
          </a:p>
          <a:p>
            <a:endParaRPr lang="en-GB" dirty="0"/>
          </a:p>
        </p:txBody>
      </p:sp>
      <p:pic>
        <p:nvPicPr>
          <p:cNvPr id="4" name="Obrázek 3"/>
          <p:cNvPicPr>
            <a:picLocks noChangeAspect="1"/>
          </p:cNvPicPr>
          <p:nvPr/>
        </p:nvPicPr>
        <p:blipFill>
          <a:blip r:embed="rId2"/>
          <a:stretch>
            <a:fillRect/>
          </a:stretch>
        </p:blipFill>
        <p:spPr>
          <a:xfrm>
            <a:off x="6096000" y="2474681"/>
            <a:ext cx="6096000" cy="4355683"/>
          </a:xfrm>
          <a:prstGeom prst="rect">
            <a:avLst/>
          </a:prstGeom>
        </p:spPr>
      </p:pic>
    </p:spTree>
    <p:extLst>
      <p:ext uri="{BB962C8B-B14F-4D97-AF65-F5344CB8AC3E}">
        <p14:creationId xmlns:p14="http://schemas.microsoft.com/office/powerpoint/2010/main" val="797171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Tenth</a:t>
            </a:r>
            <a:r>
              <a:rPr lang="cs-CZ" dirty="0"/>
              <a:t> </a:t>
            </a:r>
            <a:r>
              <a:rPr lang="cs-CZ" dirty="0" err="1"/>
              <a:t>commit</a:t>
            </a:r>
            <a:r>
              <a:rPr lang="cs-CZ" dirty="0"/>
              <a:t> </a:t>
            </a:r>
            <a:r>
              <a:rPr lang="cs-CZ" dirty="0" err="1"/>
              <a:t>is</a:t>
            </a:r>
            <a:r>
              <a:rPr lang="cs-CZ" dirty="0"/>
              <a:t> </a:t>
            </a:r>
            <a:r>
              <a:rPr lang="cs-CZ" dirty="0" err="1"/>
              <a:t>an</a:t>
            </a:r>
            <a:r>
              <a:rPr lang="cs-CZ" dirty="0"/>
              <a:t> </a:t>
            </a:r>
            <a:r>
              <a:rPr lang="cs-CZ" dirty="0" err="1"/>
              <a:t>assignment</a:t>
            </a:r>
            <a:endParaRPr lang="en-GB" dirty="0"/>
          </a:p>
        </p:txBody>
      </p:sp>
      <p:sp>
        <p:nvSpPr>
          <p:cNvPr id="3" name="Zástupný symbol pro obsah 2"/>
          <p:cNvSpPr>
            <a:spLocks noGrp="1"/>
          </p:cNvSpPr>
          <p:nvPr>
            <p:ph idx="1"/>
          </p:nvPr>
        </p:nvSpPr>
        <p:spPr/>
        <p:txBody>
          <a:bodyPr/>
          <a:lstStyle/>
          <a:p>
            <a:r>
              <a:rPr lang="cs-CZ" dirty="0" err="1"/>
              <a:t>Clone</a:t>
            </a:r>
            <a:r>
              <a:rPr lang="cs-CZ" dirty="0"/>
              <a:t> https://github.com/beards-lab/Phys520</a:t>
            </a:r>
          </a:p>
          <a:p>
            <a:r>
              <a:rPr lang="cs-CZ" dirty="0" err="1"/>
              <a:t>Create</a:t>
            </a:r>
            <a:r>
              <a:rPr lang="cs-CZ" dirty="0"/>
              <a:t> a </a:t>
            </a:r>
            <a:r>
              <a:rPr lang="en-US" dirty="0"/>
              <a:t>initials_</a:t>
            </a:r>
            <a:r>
              <a:rPr lang="cs-CZ" dirty="0" err="1"/>
              <a:t>your</a:t>
            </a:r>
            <a:r>
              <a:rPr lang="en-US" dirty="0"/>
              <a:t>-nick-name.md into the </a:t>
            </a:r>
            <a:r>
              <a:rPr lang="en-US" i="1" dirty="0"/>
              <a:t>01_GitTutorial</a:t>
            </a:r>
            <a:r>
              <a:rPr lang="en-US" dirty="0"/>
              <a:t> folder</a:t>
            </a:r>
          </a:p>
          <a:p>
            <a:pPr lvl="1"/>
            <a:r>
              <a:rPr lang="en-US" dirty="0"/>
              <a:t>E.g. </a:t>
            </a:r>
            <a:r>
              <a:rPr lang="en-US" i="1" dirty="0"/>
              <a:t>FJ_jez.md</a:t>
            </a:r>
          </a:p>
          <a:p>
            <a:pPr lvl="1"/>
            <a:r>
              <a:rPr lang="en-US" dirty="0"/>
              <a:t>Write down what you </a:t>
            </a:r>
          </a:p>
          <a:p>
            <a:pPr lvl="2"/>
            <a:r>
              <a:rPr lang="en-US" dirty="0"/>
              <a:t>1) like about GitHub</a:t>
            </a:r>
          </a:p>
          <a:p>
            <a:pPr lvl="2"/>
            <a:r>
              <a:rPr lang="en-US" dirty="0"/>
              <a:t>2) dislike about GitHub</a:t>
            </a:r>
          </a:p>
          <a:p>
            <a:pPr lvl="2"/>
            <a:r>
              <a:rPr lang="en-US" dirty="0"/>
              <a:t>3) At least one question</a:t>
            </a:r>
          </a:p>
          <a:p>
            <a:r>
              <a:rPr lang="en-US" dirty="0"/>
              <a:t>Commit, push, issue a pull request</a:t>
            </a:r>
          </a:p>
          <a:p>
            <a:endParaRPr lang="en-US" dirty="0"/>
          </a:p>
          <a:p>
            <a:r>
              <a:rPr lang="en-US" dirty="0"/>
              <a:t>Bonus: Retrieve a hidden message from the repository</a:t>
            </a:r>
            <a:endParaRPr lang="cs-CZ" dirty="0"/>
          </a:p>
          <a:p>
            <a:endParaRPr lang="en-GB" dirty="0"/>
          </a:p>
        </p:txBody>
      </p:sp>
    </p:spTree>
    <p:extLst>
      <p:ext uri="{BB962C8B-B14F-4D97-AF65-F5344CB8AC3E}">
        <p14:creationId xmlns:p14="http://schemas.microsoft.com/office/powerpoint/2010/main" val="469567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Check-out a repos</a:t>
            </a:r>
            <a:endParaRPr lang="en-GB" dirty="0"/>
          </a:p>
        </p:txBody>
      </p:sp>
      <p:sp>
        <p:nvSpPr>
          <p:cNvPr id="3" name="Zástupný symbol pro obsah 2"/>
          <p:cNvSpPr>
            <a:spLocks noGrp="1"/>
          </p:cNvSpPr>
          <p:nvPr>
            <p:ph idx="1"/>
          </p:nvPr>
        </p:nvSpPr>
        <p:spPr/>
        <p:txBody>
          <a:bodyPr/>
          <a:lstStyle/>
          <a:p>
            <a:r>
              <a:rPr lang="cs-CZ" dirty="0" err="1"/>
              <a:t>File</a:t>
            </a:r>
            <a:r>
              <a:rPr lang="cs-CZ" dirty="0"/>
              <a:t> – Clon</a:t>
            </a:r>
            <a:r>
              <a:rPr lang="en-US" dirty="0"/>
              <a:t>e Repository - URL</a:t>
            </a:r>
            <a:endParaRPr lang="cs-CZ" dirty="0"/>
          </a:p>
          <a:p>
            <a:r>
              <a:rPr lang="cs-CZ" dirty="0" err="1"/>
              <a:t>Remember</a:t>
            </a:r>
            <a:r>
              <a:rPr lang="cs-CZ" dirty="0"/>
              <a:t> to </a:t>
            </a:r>
            <a:r>
              <a:rPr lang="cs-CZ" dirty="0" err="1"/>
              <a:t>keep</a:t>
            </a:r>
            <a:r>
              <a:rPr lang="cs-CZ" dirty="0"/>
              <a:t> </a:t>
            </a:r>
            <a:r>
              <a:rPr lang="en-US" dirty="0"/>
              <a:t>your fork </a:t>
            </a:r>
            <a:r>
              <a:rPr lang="cs-CZ" dirty="0"/>
              <a:t>in </a:t>
            </a:r>
            <a:r>
              <a:rPr lang="cs-CZ" dirty="0" err="1"/>
              <a:t>sync</a:t>
            </a:r>
            <a:r>
              <a:rPr lang="cs-CZ" dirty="0"/>
              <a:t>!</a:t>
            </a:r>
          </a:p>
          <a:p>
            <a:r>
              <a:rPr lang="cs-CZ" dirty="0" err="1"/>
              <a:t>Branch</a:t>
            </a:r>
            <a:r>
              <a:rPr lang="cs-CZ" dirty="0"/>
              <a:t> – </a:t>
            </a:r>
            <a:r>
              <a:rPr lang="cs-CZ" dirty="0" err="1"/>
              <a:t>merge</a:t>
            </a:r>
            <a:r>
              <a:rPr lang="cs-CZ" dirty="0"/>
              <a:t> </a:t>
            </a:r>
            <a:r>
              <a:rPr lang="cs-CZ" dirty="0" err="1"/>
              <a:t>into</a:t>
            </a:r>
            <a:r>
              <a:rPr lang="cs-CZ" dirty="0"/>
              <a:t> </a:t>
            </a:r>
            <a:r>
              <a:rPr lang="cs-CZ" dirty="0" err="1"/>
              <a:t>current</a:t>
            </a:r>
            <a:r>
              <a:rPr lang="cs-CZ" dirty="0"/>
              <a:t> – </a:t>
            </a:r>
            <a:r>
              <a:rPr lang="cs-CZ" b="1" dirty="0" err="1"/>
              <a:t>upstream</a:t>
            </a:r>
            <a:r>
              <a:rPr lang="cs-CZ" b="1" dirty="0"/>
              <a:t>/</a:t>
            </a:r>
            <a:r>
              <a:rPr lang="cs-CZ" dirty="0"/>
              <a:t>master</a:t>
            </a:r>
          </a:p>
          <a:p>
            <a:r>
              <a:rPr lang="cs-CZ" dirty="0"/>
              <a:t>… </a:t>
            </a:r>
            <a:r>
              <a:rPr lang="cs-CZ" dirty="0" err="1"/>
              <a:t>or</a:t>
            </a:r>
            <a:endParaRPr lang="en-GB" dirty="0"/>
          </a:p>
        </p:txBody>
      </p:sp>
      <p:pic>
        <p:nvPicPr>
          <p:cNvPr id="5" name="Obrázek 4"/>
          <p:cNvPicPr>
            <a:picLocks noChangeAspect="1"/>
          </p:cNvPicPr>
          <p:nvPr/>
        </p:nvPicPr>
        <p:blipFill>
          <a:blip r:embed="rId2"/>
          <a:stretch>
            <a:fillRect/>
          </a:stretch>
        </p:blipFill>
        <p:spPr>
          <a:xfrm>
            <a:off x="2156602" y="4253261"/>
            <a:ext cx="8428367" cy="2440118"/>
          </a:xfrm>
          <a:prstGeom prst="rect">
            <a:avLst/>
          </a:prstGeom>
        </p:spPr>
      </p:pic>
    </p:spTree>
    <p:extLst>
      <p:ext uri="{BB962C8B-B14F-4D97-AF65-F5344CB8AC3E}">
        <p14:creationId xmlns:p14="http://schemas.microsoft.com/office/powerpoint/2010/main" val="9206366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Beyond the basics</a:t>
            </a:r>
            <a:endParaRPr lang="en-GB" dirty="0"/>
          </a:p>
        </p:txBody>
      </p:sp>
      <p:sp>
        <p:nvSpPr>
          <p:cNvPr id="4" name="Zástupný symbol pro text 3"/>
          <p:cNvSpPr>
            <a:spLocks noGrp="1"/>
          </p:cNvSpPr>
          <p:nvPr>
            <p:ph type="body" idx="1"/>
          </p:nvPr>
        </p:nvSpPr>
        <p:spPr/>
        <p:txBody>
          <a:bodyPr/>
          <a:lstStyle/>
          <a:p>
            <a:endParaRPr lang="en-GB"/>
          </a:p>
        </p:txBody>
      </p:sp>
    </p:spTree>
    <p:extLst>
      <p:ext uri="{BB962C8B-B14F-4D97-AF65-F5344CB8AC3E}">
        <p14:creationId xmlns:p14="http://schemas.microsoft.com/office/powerpoint/2010/main" val="31690888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Tags, releases</a:t>
            </a:r>
            <a:endParaRPr lang="en-GB" dirty="0"/>
          </a:p>
        </p:txBody>
      </p:sp>
      <p:sp>
        <p:nvSpPr>
          <p:cNvPr id="3" name="Zástupný symbol pro obsah 2"/>
          <p:cNvSpPr>
            <a:spLocks noGrp="1"/>
          </p:cNvSpPr>
          <p:nvPr>
            <p:ph idx="1"/>
          </p:nvPr>
        </p:nvSpPr>
        <p:spPr/>
        <p:txBody>
          <a:bodyPr/>
          <a:lstStyle/>
          <a:p>
            <a:r>
              <a:rPr lang="en-US" dirty="0"/>
              <a:t>An “immutable” pointers in time</a:t>
            </a:r>
          </a:p>
          <a:p>
            <a:r>
              <a:rPr lang="en-US" dirty="0"/>
              <a:t>You release a paper, </a:t>
            </a:r>
            <a:br>
              <a:rPr lang="en-US" dirty="0"/>
            </a:br>
            <a:r>
              <a:rPr lang="en-US" dirty="0"/>
              <a:t>you submit a thesis – Tag it!</a:t>
            </a:r>
            <a:endParaRPr lang="en-GB" dirty="0"/>
          </a:p>
        </p:txBody>
      </p:sp>
      <p:pic>
        <p:nvPicPr>
          <p:cNvPr id="6" name="Obrázek 5"/>
          <p:cNvPicPr>
            <a:picLocks noChangeAspect="1"/>
          </p:cNvPicPr>
          <p:nvPr/>
        </p:nvPicPr>
        <p:blipFill>
          <a:blip r:embed="rId2"/>
          <a:stretch>
            <a:fillRect/>
          </a:stretch>
        </p:blipFill>
        <p:spPr>
          <a:xfrm>
            <a:off x="0" y="3429000"/>
            <a:ext cx="8124711" cy="5574126"/>
          </a:xfrm>
          <a:prstGeom prst="rect">
            <a:avLst/>
          </a:prstGeom>
        </p:spPr>
      </p:pic>
      <p:pic>
        <p:nvPicPr>
          <p:cNvPr id="4" name="Obrázek 3"/>
          <p:cNvPicPr>
            <a:picLocks noChangeAspect="1"/>
          </p:cNvPicPr>
          <p:nvPr/>
        </p:nvPicPr>
        <p:blipFill>
          <a:blip r:embed="rId3"/>
          <a:stretch>
            <a:fillRect/>
          </a:stretch>
        </p:blipFill>
        <p:spPr>
          <a:xfrm>
            <a:off x="6096000" y="2159422"/>
            <a:ext cx="6096000" cy="4698578"/>
          </a:xfrm>
          <a:prstGeom prst="rect">
            <a:avLst/>
          </a:prstGeom>
        </p:spPr>
      </p:pic>
    </p:spTree>
    <p:extLst>
      <p:ext uri="{BB962C8B-B14F-4D97-AF65-F5344CB8AC3E}">
        <p14:creationId xmlns:p14="http://schemas.microsoft.com/office/powerpoint/2010/main" val="1224354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GitHub</a:t>
            </a:r>
            <a:endParaRPr lang="en-GB" dirty="0"/>
          </a:p>
        </p:txBody>
      </p:sp>
      <p:sp>
        <p:nvSpPr>
          <p:cNvPr id="3" name="Zástupný symbol pro obsah 2"/>
          <p:cNvSpPr>
            <a:spLocks noGrp="1"/>
          </p:cNvSpPr>
          <p:nvPr>
            <p:ph idx="1"/>
          </p:nvPr>
        </p:nvSpPr>
        <p:spPr/>
        <p:txBody>
          <a:bodyPr/>
          <a:lstStyle/>
          <a:p>
            <a:r>
              <a:rPr lang="en-US" dirty="0"/>
              <a:t>GitHub is more than a source code repository</a:t>
            </a:r>
          </a:p>
          <a:p>
            <a:r>
              <a:rPr lang="en-US" dirty="0"/>
              <a:t>GitHub Desktop allows only basic workflow</a:t>
            </a:r>
          </a:p>
          <a:p>
            <a:r>
              <a:rPr lang="en-US" dirty="0"/>
              <a:t>Some functionality of </a:t>
            </a:r>
            <a:r>
              <a:rPr lang="en-US" dirty="0" err="1"/>
              <a:t>GitHubDesktop</a:t>
            </a:r>
            <a:r>
              <a:rPr lang="en-US" dirty="0"/>
              <a:t> taken over to GitHub web itself</a:t>
            </a:r>
            <a:endParaRPr lang="en-GB" dirty="0"/>
          </a:p>
          <a:p>
            <a:endParaRPr lang="en-GB" dirty="0"/>
          </a:p>
        </p:txBody>
      </p:sp>
    </p:spTree>
    <p:extLst>
      <p:ext uri="{BB962C8B-B14F-4D97-AF65-F5344CB8AC3E}">
        <p14:creationId xmlns:p14="http://schemas.microsoft.com/office/powerpoint/2010/main" val="1164588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Tidy up</a:t>
            </a:r>
            <a:endParaRPr lang="en-GB" dirty="0"/>
          </a:p>
        </p:txBody>
      </p:sp>
      <p:sp>
        <p:nvSpPr>
          <p:cNvPr id="3" name="Zástupný symbol pro obsah 2"/>
          <p:cNvSpPr>
            <a:spLocks noGrp="1"/>
          </p:cNvSpPr>
          <p:nvPr>
            <p:ph idx="1"/>
          </p:nvPr>
        </p:nvSpPr>
        <p:spPr/>
        <p:txBody>
          <a:bodyPr/>
          <a:lstStyle/>
          <a:p>
            <a:r>
              <a:rPr lang="en-US" dirty="0"/>
              <a:t>Squish commits into one</a:t>
            </a:r>
          </a:p>
          <a:p>
            <a:r>
              <a:rPr lang="en-US" dirty="0"/>
              <a:t>Make default (e.g. “main”) branch</a:t>
            </a:r>
          </a:p>
          <a:p>
            <a:r>
              <a:rPr lang="en-US" dirty="0"/>
              <a:t>Add Readme.md</a:t>
            </a:r>
          </a:p>
          <a:p>
            <a:r>
              <a:rPr lang="en-US" dirty="0"/>
              <a:t>Format the .md files with markdown</a:t>
            </a:r>
          </a:p>
          <a:p>
            <a:r>
              <a:rPr lang="en-US" dirty="0"/>
              <a:t>Add a license</a:t>
            </a:r>
          </a:p>
          <a:p>
            <a:r>
              <a:rPr lang="en-US" dirty="0"/>
              <a:t>Maintain .</a:t>
            </a:r>
            <a:r>
              <a:rPr lang="en-US" dirty="0" err="1"/>
              <a:t>gitignore</a:t>
            </a:r>
            <a:endParaRPr lang="en-US" dirty="0"/>
          </a:p>
          <a:p>
            <a:endParaRPr lang="en-GB" dirty="0"/>
          </a:p>
        </p:txBody>
      </p:sp>
    </p:spTree>
    <p:extLst>
      <p:ext uri="{BB962C8B-B14F-4D97-AF65-F5344CB8AC3E}">
        <p14:creationId xmlns:p14="http://schemas.microsoft.com/office/powerpoint/2010/main" val="3733067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err="1"/>
              <a:t>Git</a:t>
            </a:r>
            <a:r>
              <a:rPr lang="en-US" dirty="0"/>
              <a:t> blame</a:t>
            </a:r>
            <a:endParaRPr lang="en-GB" dirty="0"/>
          </a:p>
        </p:txBody>
      </p:sp>
      <p:sp>
        <p:nvSpPr>
          <p:cNvPr id="3" name="Zástupný symbol pro obsah 2"/>
          <p:cNvSpPr>
            <a:spLocks noGrp="1"/>
          </p:cNvSpPr>
          <p:nvPr>
            <p:ph idx="1"/>
          </p:nvPr>
        </p:nvSpPr>
        <p:spPr/>
        <p:txBody>
          <a:bodyPr/>
          <a:lstStyle/>
          <a:p>
            <a:r>
              <a:rPr lang="cs-CZ" dirty="0"/>
              <a:t>Show </a:t>
            </a:r>
            <a:r>
              <a:rPr lang="cs-CZ" dirty="0" err="1"/>
              <a:t>what</a:t>
            </a:r>
            <a:r>
              <a:rPr lang="cs-CZ" dirty="0"/>
              <a:t> line </a:t>
            </a:r>
            <a:r>
              <a:rPr lang="cs-CZ" dirty="0" err="1"/>
              <a:t>comes</a:t>
            </a:r>
            <a:r>
              <a:rPr lang="cs-CZ" dirty="0"/>
              <a:t> </a:t>
            </a:r>
            <a:r>
              <a:rPr lang="cs-CZ" dirty="0" err="1"/>
              <a:t>from</a:t>
            </a:r>
            <a:r>
              <a:rPr lang="cs-CZ" dirty="0"/>
              <a:t> </a:t>
            </a:r>
            <a:r>
              <a:rPr lang="cs-CZ" dirty="0" err="1"/>
              <a:t>which</a:t>
            </a:r>
            <a:r>
              <a:rPr lang="cs-CZ" dirty="0"/>
              <a:t> </a:t>
            </a:r>
            <a:r>
              <a:rPr lang="cs-CZ" dirty="0" err="1"/>
              <a:t>commit</a:t>
            </a:r>
            <a:endParaRPr lang="cs-CZ" dirty="0"/>
          </a:p>
          <a:p>
            <a:endParaRPr lang="cs-CZ" dirty="0"/>
          </a:p>
          <a:p>
            <a:r>
              <a:rPr lang="cs-CZ" dirty="0"/>
              <a:t>Handy </a:t>
            </a:r>
            <a:r>
              <a:rPr lang="cs-CZ" dirty="0" err="1"/>
              <a:t>when</a:t>
            </a:r>
            <a:r>
              <a:rPr lang="cs-CZ" dirty="0"/>
              <a:t> debugging </a:t>
            </a:r>
            <a:r>
              <a:rPr lang="cs-CZ" dirty="0" err="1"/>
              <a:t>history</a:t>
            </a:r>
            <a:endParaRPr lang="cs-CZ" dirty="0"/>
          </a:p>
          <a:p>
            <a:r>
              <a:rPr lang="cs-CZ" dirty="0" err="1"/>
              <a:t>Navigate</a:t>
            </a:r>
            <a:r>
              <a:rPr lang="cs-CZ" dirty="0"/>
              <a:t> to a </a:t>
            </a:r>
            <a:r>
              <a:rPr lang="cs-CZ" dirty="0" err="1"/>
              <a:t>file</a:t>
            </a:r>
            <a:r>
              <a:rPr lang="cs-CZ" dirty="0"/>
              <a:t> in </a:t>
            </a:r>
            <a:r>
              <a:rPr lang="cs-CZ" dirty="0" err="1"/>
              <a:t>GitHub</a:t>
            </a:r>
            <a:r>
              <a:rPr lang="cs-CZ" dirty="0"/>
              <a:t>, </a:t>
            </a:r>
            <a:r>
              <a:rPr lang="cs-CZ" dirty="0" err="1"/>
              <a:t>select</a:t>
            </a:r>
            <a:r>
              <a:rPr lang="cs-CZ" dirty="0"/>
              <a:t> </a:t>
            </a:r>
            <a:r>
              <a:rPr lang="cs-CZ" dirty="0" err="1"/>
              <a:t>blame</a:t>
            </a:r>
            <a:endParaRPr lang="en-GB" dirty="0"/>
          </a:p>
        </p:txBody>
      </p:sp>
      <p:pic>
        <p:nvPicPr>
          <p:cNvPr id="4" name="Obrázek 3"/>
          <p:cNvPicPr>
            <a:picLocks noChangeAspect="1"/>
          </p:cNvPicPr>
          <p:nvPr/>
        </p:nvPicPr>
        <p:blipFill>
          <a:blip r:embed="rId2"/>
          <a:stretch>
            <a:fillRect/>
          </a:stretch>
        </p:blipFill>
        <p:spPr>
          <a:xfrm>
            <a:off x="1912689" y="3869791"/>
            <a:ext cx="8090527" cy="2988209"/>
          </a:xfrm>
          <a:prstGeom prst="rect">
            <a:avLst/>
          </a:prstGeom>
        </p:spPr>
      </p:pic>
    </p:spTree>
    <p:extLst>
      <p:ext uri="{BB962C8B-B14F-4D97-AF65-F5344CB8AC3E}">
        <p14:creationId xmlns:p14="http://schemas.microsoft.com/office/powerpoint/2010/main" val="2529789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err="1"/>
              <a:t>Reflog</a:t>
            </a:r>
            <a:endParaRPr lang="en-GB" dirty="0"/>
          </a:p>
        </p:txBody>
      </p:sp>
      <p:sp>
        <p:nvSpPr>
          <p:cNvPr id="3" name="Zástupný symbol pro obsah 2"/>
          <p:cNvSpPr>
            <a:spLocks noGrp="1"/>
          </p:cNvSpPr>
          <p:nvPr>
            <p:ph idx="1"/>
          </p:nvPr>
        </p:nvSpPr>
        <p:spPr/>
        <p:txBody>
          <a:bodyPr/>
          <a:lstStyle/>
          <a:p>
            <a:r>
              <a:rPr lang="en-US" dirty="0"/>
              <a:t>Replaced by /network in GitHub</a:t>
            </a:r>
          </a:p>
          <a:p>
            <a:pPr lvl="1"/>
            <a:r>
              <a:rPr lang="en-US" dirty="0"/>
              <a:t>Only for public repositories</a:t>
            </a:r>
            <a:endParaRPr lang="en-GB" dirty="0"/>
          </a:p>
        </p:txBody>
      </p:sp>
      <p:pic>
        <p:nvPicPr>
          <p:cNvPr id="4" name="Obrázek 3"/>
          <p:cNvPicPr>
            <a:picLocks noChangeAspect="1"/>
          </p:cNvPicPr>
          <p:nvPr/>
        </p:nvPicPr>
        <p:blipFill>
          <a:blip r:embed="rId2"/>
          <a:stretch>
            <a:fillRect/>
          </a:stretch>
        </p:blipFill>
        <p:spPr>
          <a:xfrm>
            <a:off x="713065" y="2989263"/>
            <a:ext cx="8469254" cy="3652108"/>
          </a:xfrm>
          <a:prstGeom prst="rect">
            <a:avLst/>
          </a:prstGeom>
        </p:spPr>
      </p:pic>
      <p:pic>
        <p:nvPicPr>
          <p:cNvPr id="5" name="Obrázek 4"/>
          <p:cNvPicPr>
            <a:picLocks noChangeAspect="1"/>
          </p:cNvPicPr>
          <p:nvPr/>
        </p:nvPicPr>
        <p:blipFill>
          <a:blip r:embed="rId3"/>
          <a:stretch>
            <a:fillRect/>
          </a:stretch>
        </p:blipFill>
        <p:spPr>
          <a:xfrm>
            <a:off x="8211107" y="62685"/>
            <a:ext cx="3884234" cy="1930441"/>
          </a:xfrm>
          <a:prstGeom prst="rect">
            <a:avLst/>
          </a:prstGeom>
        </p:spPr>
      </p:pic>
    </p:spTree>
    <p:extLst>
      <p:ext uri="{BB962C8B-B14F-4D97-AF65-F5344CB8AC3E}">
        <p14:creationId xmlns:p14="http://schemas.microsoft.com/office/powerpoint/2010/main" val="1698439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B68E9F8-9CB1-201A-71D8-36412B494AC7}"/>
              </a:ext>
            </a:extLst>
          </p:cNvPr>
          <p:cNvSpPr>
            <a:spLocks noGrp="1"/>
          </p:cNvSpPr>
          <p:nvPr>
            <p:ph type="title"/>
          </p:nvPr>
        </p:nvSpPr>
        <p:spPr/>
        <p:txBody>
          <a:bodyPr/>
          <a:lstStyle/>
          <a:p>
            <a:r>
              <a:rPr lang="en-US" dirty="0"/>
              <a:t>GIT: More versions of the same project</a:t>
            </a:r>
          </a:p>
        </p:txBody>
      </p:sp>
      <p:sp>
        <p:nvSpPr>
          <p:cNvPr id="3" name="Zástupný obsah 2">
            <a:extLst>
              <a:ext uri="{FF2B5EF4-FFF2-40B4-BE49-F238E27FC236}">
                <a16:creationId xmlns:a16="http://schemas.microsoft.com/office/drawing/2014/main" id="{7A4092C8-1F19-2909-93E7-F851C2B1D507}"/>
              </a:ext>
            </a:extLst>
          </p:cNvPr>
          <p:cNvSpPr>
            <a:spLocks noGrp="1"/>
          </p:cNvSpPr>
          <p:nvPr>
            <p:ph idx="1"/>
          </p:nvPr>
        </p:nvSpPr>
        <p:spPr>
          <a:xfrm>
            <a:off x="838200" y="1825625"/>
            <a:ext cx="4470918" cy="4351338"/>
          </a:xfrm>
        </p:spPr>
        <p:txBody>
          <a:bodyPr/>
          <a:lstStyle/>
          <a:p>
            <a:r>
              <a:rPr lang="en-US" dirty="0"/>
              <a:t>Hell to maintain?</a:t>
            </a:r>
          </a:p>
          <a:p>
            <a:endParaRPr lang="en-US" dirty="0"/>
          </a:p>
          <a:p>
            <a:r>
              <a:rPr lang="en-US" dirty="0"/>
              <a:t>Branches might merge back when successful, or die out</a:t>
            </a:r>
          </a:p>
        </p:txBody>
      </p:sp>
      <p:pic>
        <p:nvPicPr>
          <p:cNvPr id="1026" name="Picture 2" descr="GIT Branch Strategies in Test Processes - TesterYou">
            <a:extLst>
              <a:ext uri="{FF2B5EF4-FFF2-40B4-BE49-F238E27FC236}">
                <a16:creationId xmlns:a16="http://schemas.microsoft.com/office/drawing/2014/main" id="{269AC49E-0E73-CF5B-41A5-F5F450D1B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9118" y="2567568"/>
            <a:ext cx="6882882" cy="4290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9967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GitHub pages</a:t>
            </a:r>
            <a:endParaRPr lang="en-GB" dirty="0"/>
          </a:p>
        </p:txBody>
      </p:sp>
      <p:sp>
        <p:nvSpPr>
          <p:cNvPr id="3" name="Zástupný symbol pro obsah 2"/>
          <p:cNvSpPr>
            <a:spLocks noGrp="1"/>
          </p:cNvSpPr>
          <p:nvPr>
            <p:ph idx="1"/>
          </p:nvPr>
        </p:nvSpPr>
        <p:spPr/>
        <p:txBody>
          <a:bodyPr/>
          <a:lstStyle/>
          <a:p>
            <a:r>
              <a:rPr lang="en-US" dirty="0"/>
              <a:t>Free hosting</a:t>
            </a:r>
          </a:p>
          <a:p>
            <a:r>
              <a:rPr lang="en-US" dirty="0"/>
              <a:t>Based on static pages, generated on each commit</a:t>
            </a:r>
            <a:endParaRPr lang="cs-CZ" dirty="0"/>
          </a:p>
          <a:p>
            <a:r>
              <a:rPr lang="cs-CZ" dirty="0" err="1"/>
              <a:t>E.g</a:t>
            </a:r>
            <a:r>
              <a:rPr lang="cs-CZ" dirty="0"/>
              <a:t>. </a:t>
            </a:r>
            <a:r>
              <a:rPr lang="cs-CZ" dirty="0">
                <a:hlinkClick r:id="rId2"/>
              </a:rPr>
              <a:t>https://filip-jezek.github.io/</a:t>
            </a:r>
            <a:r>
              <a:rPr lang="cs-CZ" dirty="0"/>
              <a:t> </a:t>
            </a:r>
            <a:endParaRPr lang="en-GB" dirty="0"/>
          </a:p>
        </p:txBody>
      </p:sp>
    </p:spTree>
    <p:extLst>
      <p:ext uri="{BB962C8B-B14F-4D97-AF65-F5344CB8AC3E}">
        <p14:creationId xmlns:p14="http://schemas.microsoft.com/office/powerpoint/2010/main" val="797644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More resources</a:t>
            </a:r>
            <a:endParaRPr lang="en-GB" dirty="0"/>
          </a:p>
        </p:txBody>
      </p:sp>
      <p:sp>
        <p:nvSpPr>
          <p:cNvPr id="4" name="Zástupný symbol pro obsah 3"/>
          <p:cNvSpPr>
            <a:spLocks noGrp="1"/>
          </p:cNvSpPr>
          <p:nvPr>
            <p:ph idx="1"/>
          </p:nvPr>
        </p:nvSpPr>
        <p:spPr/>
        <p:txBody>
          <a:bodyPr/>
          <a:lstStyle/>
          <a:p>
            <a:r>
              <a:rPr lang="en-GB" dirty="0">
                <a:hlinkClick r:id="rId2"/>
              </a:rPr>
              <a:t>https://www.coursera.org/learn/introduction-git-github</a:t>
            </a:r>
            <a:endParaRPr lang="en-GB" dirty="0"/>
          </a:p>
          <a:p>
            <a:pPr lvl="1"/>
            <a:r>
              <a:rPr lang="en-US" dirty="0"/>
              <a:t>A free in-depth GitHub course, provided by Google</a:t>
            </a:r>
          </a:p>
          <a:p>
            <a:r>
              <a:rPr lang="en-GB" dirty="0">
                <a:hlinkClick r:id="rId3"/>
              </a:rPr>
              <a:t>https://git-scm.com/book/en/v2</a:t>
            </a:r>
            <a:r>
              <a:rPr lang="en-GB" dirty="0"/>
              <a:t> </a:t>
            </a:r>
          </a:p>
          <a:p>
            <a:pPr lvl="1"/>
            <a:r>
              <a:rPr lang="en-US" dirty="0"/>
              <a:t>Beginner to expert guide</a:t>
            </a:r>
          </a:p>
          <a:p>
            <a:r>
              <a:rPr lang="en-US" dirty="0">
                <a:hlinkClick r:id="rId4"/>
              </a:rPr>
              <a:t>https://docs.github.com/en/desktop</a:t>
            </a:r>
            <a:endParaRPr lang="en-US" dirty="0"/>
          </a:p>
          <a:p>
            <a:pPr lvl="1"/>
            <a:r>
              <a:rPr lang="en-US" dirty="0"/>
              <a:t>GitHub Desktop documentation</a:t>
            </a:r>
          </a:p>
          <a:p>
            <a:r>
              <a:rPr lang="en-GB" dirty="0">
                <a:hlinkClick r:id="rId5"/>
              </a:rPr>
              <a:t>https://docs.github.com/en</a:t>
            </a:r>
            <a:r>
              <a:rPr lang="en-GB" dirty="0"/>
              <a:t> </a:t>
            </a:r>
          </a:p>
          <a:p>
            <a:pPr lvl="1"/>
            <a:r>
              <a:rPr lang="en-US" dirty="0"/>
              <a:t>GitHub docs</a:t>
            </a:r>
            <a:endParaRPr lang="en-GB" dirty="0"/>
          </a:p>
          <a:p>
            <a:endParaRPr lang="en-US" dirty="0"/>
          </a:p>
          <a:p>
            <a:endParaRPr lang="en-GB" dirty="0"/>
          </a:p>
        </p:txBody>
      </p:sp>
    </p:spTree>
    <p:extLst>
      <p:ext uri="{BB962C8B-B14F-4D97-AF65-F5344CB8AC3E}">
        <p14:creationId xmlns:p14="http://schemas.microsoft.com/office/powerpoint/2010/main" val="918256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Questions</a:t>
            </a:r>
            <a:endParaRPr lang="en-GB" dirty="0"/>
          </a:p>
        </p:txBody>
      </p:sp>
      <p:sp>
        <p:nvSpPr>
          <p:cNvPr id="4" name="Zástupný symbol pro text 3"/>
          <p:cNvSpPr>
            <a:spLocks noGrp="1"/>
          </p:cNvSpPr>
          <p:nvPr>
            <p:ph type="body" idx="1"/>
          </p:nvPr>
        </p:nvSpPr>
        <p:spPr/>
        <p:txBody>
          <a:bodyPr/>
          <a:lstStyle/>
          <a:p>
            <a:endParaRPr lang="en-GB"/>
          </a:p>
        </p:txBody>
      </p:sp>
    </p:spTree>
    <p:extLst>
      <p:ext uri="{BB962C8B-B14F-4D97-AF65-F5344CB8AC3E}">
        <p14:creationId xmlns:p14="http://schemas.microsoft.com/office/powerpoint/2010/main" val="29625242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Hidden message</a:t>
            </a:r>
            <a:endParaRPr lang="en-GB" dirty="0"/>
          </a:p>
        </p:txBody>
      </p:sp>
      <p:sp>
        <p:nvSpPr>
          <p:cNvPr id="3" name="Zástupný symbol pro obsah 2"/>
          <p:cNvSpPr>
            <a:spLocks noGrp="1"/>
          </p:cNvSpPr>
          <p:nvPr>
            <p:ph idx="1"/>
          </p:nvPr>
        </p:nvSpPr>
        <p:spPr>
          <a:xfrm>
            <a:off x="838200" y="1825625"/>
            <a:ext cx="3782786" cy="4351338"/>
          </a:xfrm>
        </p:spPr>
        <p:txBody>
          <a:bodyPr>
            <a:normAutofit lnSpcReduction="10000"/>
          </a:bodyPr>
          <a:lstStyle/>
          <a:p>
            <a:r>
              <a:rPr lang="en-US" dirty="0"/>
              <a:t>See commit history or file blame</a:t>
            </a:r>
          </a:p>
          <a:p>
            <a:endParaRPr lang="en-US" dirty="0"/>
          </a:p>
          <a:p>
            <a:r>
              <a:rPr lang="en-US" dirty="0"/>
              <a:t>Takeaway: Everything that you commit and push CAN be found.</a:t>
            </a:r>
          </a:p>
          <a:p>
            <a:r>
              <a:rPr lang="en-US" dirty="0"/>
              <a:t>No need to be afraid of mistakes</a:t>
            </a:r>
          </a:p>
          <a:p>
            <a:r>
              <a:rPr lang="en-US" dirty="0"/>
              <a:t>but be careful with any secret / private data!</a:t>
            </a:r>
            <a:endParaRPr lang="en-GB" dirty="0"/>
          </a:p>
        </p:txBody>
      </p:sp>
      <p:pic>
        <p:nvPicPr>
          <p:cNvPr id="4" name="Obrázek 3"/>
          <p:cNvPicPr>
            <a:picLocks noChangeAspect="1"/>
          </p:cNvPicPr>
          <p:nvPr/>
        </p:nvPicPr>
        <p:blipFill>
          <a:blip r:embed="rId2"/>
          <a:stretch>
            <a:fillRect/>
          </a:stretch>
        </p:blipFill>
        <p:spPr>
          <a:xfrm>
            <a:off x="6083576" y="2686049"/>
            <a:ext cx="6108424" cy="4082143"/>
          </a:xfrm>
          <a:prstGeom prst="rect">
            <a:avLst/>
          </a:prstGeom>
        </p:spPr>
      </p:pic>
    </p:spTree>
    <p:extLst>
      <p:ext uri="{BB962C8B-B14F-4D97-AF65-F5344CB8AC3E}">
        <p14:creationId xmlns:p14="http://schemas.microsoft.com/office/powerpoint/2010/main" val="13347551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Merging and Conflicts</a:t>
            </a:r>
            <a:endParaRPr lang="en-GB" dirty="0"/>
          </a:p>
        </p:txBody>
      </p:sp>
      <p:sp>
        <p:nvSpPr>
          <p:cNvPr id="3" name="Zástupný symbol pro obsah 2"/>
          <p:cNvSpPr>
            <a:spLocks noGrp="1"/>
          </p:cNvSpPr>
          <p:nvPr>
            <p:ph idx="1"/>
          </p:nvPr>
        </p:nvSpPr>
        <p:spPr/>
        <p:txBody>
          <a:bodyPr>
            <a:normAutofit fontScale="62500" lnSpcReduction="20000"/>
          </a:bodyPr>
          <a:lstStyle/>
          <a:p>
            <a:r>
              <a:rPr lang="en-US" dirty="0"/>
              <a:t>If you make a branch and are working on adding a section of code in the middle of your original code and you want to merge, will you have a merge error? Or is there a way to shift down lines of you original code? That way your new code will be inserted in the proper location without replacing any original code.</a:t>
            </a:r>
          </a:p>
          <a:p>
            <a:pPr lvl="1"/>
            <a:r>
              <a:rPr lang="en-US" dirty="0"/>
              <a:t>I was demonstrating just an edge case, where we were editing the same line, thus the </a:t>
            </a:r>
            <a:r>
              <a:rPr lang="en-US" dirty="0" err="1"/>
              <a:t>Git</a:t>
            </a:r>
            <a:r>
              <a:rPr lang="en-US" dirty="0"/>
              <a:t> cant really decide what is better. But for a simple additions </a:t>
            </a:r>
            <a:r>
              <a:rPr lang="en-US" dirty="0" err="1"/>
              <a:t>inbetween</a:t>
            </a:r>
            <a:r>
              <a:rPr lang="en-US" dirty="0"/>
              <a:t> existing codes, the </a:t>
            </a:r>
            <a:r>
              <a:rPr lang="en-US" dirty="0" err="1"/>
              <a:t>Git</a:t>
            </a:r>
            <a:r>
              <a:rPr lang="en-US" dirty="0"/>
              <a:t> merges automatically.</a:t>
            </a:r>
          </a:p>
          <a:p>
            <a:r>
              <a:rPr lang="en-US" dirty="0"/>
              <a:t>sometimes it shows ”conflict” and couldn’t merge. What kind of things are conflicted to each other?</a:t>
            </a:r>
          </a:p>
          <a:p>
            <a:pPr lvl="1"/>
            <a:r>
              <a:rPr lang="en-US" dirty="0"/>
              <a:t>Conflict may happen during merging branches, when it can't be resolved automatically, that is when the same line has been edited on both branches and </a:t>
            </a:r>
            <a:r>
              <a:rPr lang="en-US" dirty="0" err="1"/>
              <a:t>Git</a:t>
            </a:r>
            <a:r>
              <a:rPr lang="en-US" dirty="0"/>
              <a:t> can't decide what should be kept. Otherwise all simple additions and deletes are applied (merged automatically). When files are conflicted, we have to resolve the conflicts before </a:t>
            </a:r>
            <a:r>
              <a:rPr lang="en-US" dirty="0" err="1"/>
              <a:t>copmleting</a:t>
            </a:r>
            <a:r>
              <a:rPr lang="en-US" dirty="0"/>
              <a:t> the merge. So, you could merge conflicts, you just have to oversee the operation and help the </a:t>
            </a:r>
            <a:r>
              <a:rPr lang="en-US" dirty="0" err="1"/>
              <a:t>Git</a:t>
            </a:r>
            <a:r>
              <a:rPr lang="en-US" dirty="0"/>
              <a:t> a bit.</a:t>
            </a:r>
          </a:p>
          <a:p>
            <a:r>
              <a:rPr lang="en-US" dirty="0"/>
              <a:t>Is there a way to make sure that no one else is working on the same file as you to avoid a merge error?</a:t>
            </a:r>
          </a:p>
          <a:p>
            <a:pPr lvl="1"/>
            <a:r>
              <a:rPr lang="en-US" dirty="0"/>
              <a:t>No tools will ever eradicate the need to communicate within the team.</a:t>
            </a:r>
          </a:p>
          <a:p>
            <a:pPr lvl="2"/>
            <a:r>
              <a:rPr lang="en-US" dirty="0"/>
              <a:t>make sure you commit and push as often as possible. Thus, your </a:t>
            </a:r>
            <a:r>
              <a:rPr lang="en-US" dirty="0" err="1"/>
              <a:t>collague</a:t>
            </a:r>
            <a:r>
              <a:rPr lang="en-US" dirty="0"/>
              <a:t> would have a most up-to date version, avoiding conflicts.</a:t>
            </a:r>
          </a:p>
          <a:p>
            <a:pPr lvl="2"/>
            <a:r>
              <a:rPr lang="en-US" dirty="0"/>
              <a:t>Split up the work, so it is not probable to overlap and finally,</a:t>
            </a:r>
          </a:p>
          <a:p>
            <a:pPr lvl="2"/>
            <a:r>
              <a:rPr lang="en-US" dirty="0"/>
              <a:t>do not be afraid of conflicts</a:t>
            </a:r>
          </a:p>
        </p:txBody>
      </p:sp>
    </p:spTree>
    <p:extLst>
      <p:ext uri="{BB962C8B-B14F-4D97-AF65-F5344CB8AC3E}">
        <p14:creationId xmlns:p14="http://schemas.microsoft.com/office/powerpoint/2010/main" val="26910405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p:cNvSpPr>
            <a:spLocks noGrp="1"/>
          </p:cNvSpPr>
          <p:nvPr>
            <p:ph type="title"/>
          </p:nvPr>
        </p:nvSpPr>
        <p:spPr/>
        <p:txBody>
          <a:bodyPr/>
          <a:lstStyle/>
          <a:p>
            <a:r>
              <a:rPr lang="en-US" dirty="0" err="1"/>
              <a:t>Git</a:t>
            </a:r>
            <a:r>
              <a:rPr lang="en-US" dirty="0"/>
              <a:t> tooling</a:t>
            </a:r>
            <a:endParaRPr lang="en-GB" dirty="0"/>
          </a:p>
        </p:txBody>
      </p:sp>
      <p:sp>
        <p:nvSpPr>
          <p:cNvPr id="7" name="Zástupný symbol pro obsah 6"/>
          <p:cNvSpPr>
            <a:spLocks noGrp="1"/>
          </p:cNvSpPr>
          <p:nvPr>
            <p:ph idx="1"/>
          </p:nvPr>
        </p:nvSpPr>
        <p:spPr/>
        <p:txBody>
          <a:bodyPr>
            <a:normAutofit fontScale="62500" lnSpcReduction="20000"/>
          </a:bodyPr>
          <a:lstStyle/>
          <a:p>
            <a:r>
              <a:rPr lang="en-US" dirty="0"/>
              <a:t>Do we have to edit files that we save in our directory or can we make changes straight from our </a:t>
            </a:r>
            <a:r>
              <a:rPr lang="en-US" dirty="0" err="1"/>
              <a:t>github</a:t>
            </a:r>
            <a:r>
              <a:rPr lang="en-US" dirty="0"/>
              <a:t> account?</a:t>
            </a:r>
          </a:p>
          <a:p>
            <a:pPr lvl="1"/>
            <a:r>
              <a:rPr lang="en-US" dirty="0"/>
              <a:t>Actually, both is possible. To make some simple edits to e.g. readme file, it is totally fine to use the web interface. However, if you are programming python or </a:t>
            </a:r>
            <a:r>
              <a:rPr lang="en-US" dirty="0" err="1"/>
              <a:t>matlab</a:t>
            </a:r>
            <a:r>
              <a:rPr lang="en-US" dirty="0"/>
              <a:t>, and you already should be, you better use your local folder. This way you can see all your changes in the staging window, ready to commit (or roll back). Uploading your files from time to time is definitely not recommended (although better than nothing I guess). If you made some changes through github.com though, your </a:t>
            </a:r>
            <a:r>
              <a:rPr lang="en-US" dirty="0" err="1"/>
              <a:t>Git</a:t>
            </a:r>
            <a:r>
              <a:rPr lang="en-US" dirty="0"/>
              <a:t> client wont allow to **push** </a:t>
            </a:r>
            <a:r>
              <a:rPr lang="en-US" dirty="0" err="1"/>
              <a:t>untill</a:t>
            </a:r>
            <a:r>
              <a:rPr lang="en-US" dirty="0"/>
              <a:t> you **pull** all newer changes back to your local repository. This way it prevents any potential conflicts in the remote repository.</a:t>
            </a:r>
          </a:p>
          <a:p>
            <a:r>
              <a:rPr lang="en-US" dirty="0"/>
              <a:t>What is the name for the subject that stores many repos together? For example, in the </a:t>
            </a:r>
            <a:r>
              <a:rPr lang="en-US" dirty="0" err="1"/>
              <a:t>github</a:t>
            </a:r>
            <a:r>
              <a:rPr lang="en-US" dirty="0"/>
              <a:t> for the R package </a:t>
            </a:r>
            <a:r>
              <a:rPr lang="en-US" dirty="0" err="1"/>
              <a:t>tidyverse</a:t>
            </a:r>
            <a:r>
              <a:rPr lang="en-US" dirty="0"/>
              <a:t>, https://github.com/tidyverse, there are many repos belong to this page. Is this page a repo itself?</a:t>
            </a:r>
          </a:p>
          <a:p>
            <a:pPr lvl="1"/>
            <a:r>
              <a:rPr lang="en-US" dirty="0"/>
              <a:t>it is called organization. Organization could have a number of public or private repositories, similar to what an individual could have. See the difference in beards-lab: It unifies the collective effort under one brand, the commits are done by individuals (the team) though. You could have unlimited team members here so everyone could write access any of organizational repositories (or a subset of), as long as the organization and its repositories are public. For private repositories and organization you have to start paying to GitHub</a:t>
            </a:r>
          </a:p>
          <a:p>
            <a:r>
              <a:rPr lang="en-US" dirty="0"/>
              <a:t>for an average programmer, how much GitHub </a:t>
            </a:r>
            <a:r>
              <a:rPr lang="en-US" dirty="0" err="1"/>
              <a:t>expeirnce</a:t>
            </a:r>
            <a:r>
              <a:rPr lang="en-US" dirty="0"/>
              <a:t> do I need?</a:t>
            </a:r>
          </a:p>
          <a:p>
            <a:pPr lvl="1"/>
            <a:r>
              <a:rPr lang="en-US" dirty="0"/>
              <a:t>The more the better :) Start using it on regular basis. Committing everyday, rolling back every week, being able to get a previous version, branching or merging once a month and doing some serious complicated operation once a year would take </a:t>
            </a:r>
            <a:r>
              <a:rPr lang="en-US" dirty="0" err="1"/>
              <a:t>imho</a:t>
            </a:r>
            <a:r>
              <a:rPr lang="en-US" dirty="0"/>
              <a:t> five years to get you fully professional. Concentrate on doing your job and use </a:t>
            </a:r>
            <a:r>
              <a:rPr lang="en-US" dirty="0" err="1"/>
              <a:t>git</a:t>
            </a:r>
            <a:r>
              <a:rPr lang="en-US" dirty="0"/>
              <a:t> just as you use an elevator - you usually just need to go to your fifth floor and back, </a:t>
            </a:r>
            <a:r>
              <a:rPr lang="en-US" dirty="0" err="1"/>
              <a:t>thats</a:t>
            </a:r>
            <a:r>
              <a:rPr lang="en-US" dirty="0"/>
              <a:t> about it. But if you are moving furniture, it comes really handy and I am pretty confident you will find a way when the need arises.</a:t>
            </a:r>
            <a:endParaRPr lang="en-GB" dirty="0"/>
          </a:p>
        </p:txBody>
      </p:sp>
    </p:spTree>
    <p:extLst>
      <p:ext uri="{BB962C8B-B14F-4D97-AF65-F5344CB8AC3E}">
        <p14:creationId xmlns:p14="http://schemas.microsoft.com/office/powerpoint/2010/main" val="6682709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a:t>
            </a:r>
            <a:r>
              <a:rPr lang="en-US" dirty="0" err="1"/>
              <a:t>GitIgnore</a:t>
            </a:r>
            <a:endParaRPr lang="en-GB" dirty="0"/>
          </a:p>
        </p:txBody>
      </p:sp>
      <p:sp>
        <p:nvSpPr>
          <p:cNvPr id="3" name="Zástupný symbol pro obsah 2"/>
          <p:cNvSpPr>
            <a:spLocks noGrp="1"/>
          </p:cNvSpPr>
          <p:nvPr>
            <p:ph idx="1"/>
          </p:nvPr>
        </p:nvSpPr>
        <p:spPr/>
        <p:txBody>
          <a:bodyPr/>
          <a:lstStyle/>
          <a:p>
            <a:r>
              <a:rPr lang="en-US" dirty="0"/>
              <a:t>I am using </a:t>
            </a:r>
            <a:r>
              <a:rPr lang="en-US" dirty="0" err="1"/>
              <a:t>MacOS</a:t>
            </a:r>
            <a:r>
              <a:rPr lang="en-US" dirty="0"/>
              <a:t>, is there any way to get rid of the .</a:t>
            </a:r>
            <a:r>
              <a:rPr lang="en-US" dirty="0" err="1"/>
              <a:t>DS_store</a:t>
            </a:r>
            <a:r>
              <a:rPr lang="en-US" dirty="0"/>
              <a:t> file that persists in my 'changes' to commit? I have already chosen to send it to the .</a:t>
            </a:r>
            <a:r>
              <a:rPr lang="en-US" dirty="0" err="1"/>
              <a:t>gitignore</a:t>
            </a:r>
            <a:r>
              <a:rPr lang="en-US" dirty="0"/>
              <a:t> file, but it did not fix the problem.</a:t>
            </a:r>
          </a:p>
          <a:p>
            <a:pPr lvl="1"/>
            <a:r>
              <a:rPr lang="en-US" dirty="0"/>
              <a:t>- adding .</a:t>
            </a:r>
            <a:r>
              <a:rPr lang="en-US" dirty="0" err="1"/>
              <a:t>DS_store</a:t>
            </a:r>
            <a:r>
              <a:rPr lang="en-US" dirty="0"/>
              <a:t> into .</a:t>
            </a:r>
            <a:r>
              <a:rPr lang="en-US" dirty="0" err="1"/>
              <a:t>gitignore</a:t>
            </a:r>
            <a:r>
              <a:rPr lang="en-US" dirty="0"/>
              <a:t> should do the trick. I have just updated the .</a:t>
            </a:r>
            <a:r>
              <a:rPr lang="en-US" dirty="0" err="1"/>
              <a:t>gitignore</a:t>
            </a:r>
            <a:r>
              <a:rPr lang="en-US" dirty="0"/>
              <a:t>, try pulling from **"upstream"** or fetching your github.com repository to match the upstream.</a:t>
            </a:r>
            <a:endParaRPr lang="en-GB" dirty="0"/>
          </a:p>
        </p:txBody>
      </p:sp>
    </p:spTree>
    <p:extLst>
      <p:ext uri="{BB962C8B-B14F-4D97-AF65-F5344CB8AC3E}">
        <p14:creationId xmlns:p14="http://schemas.microsoft.com/office/powerpoint/2010/main" val="21131453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Pull requests</a:t>
            </a:r>
            <a:endParaRPr lang="en-GB" dirty="0"/>
          </a:p>
        </p:txBody>
      </p:sp>
      <p:sp>
        <p:nvSpPr>
          <p:cNvPr id="3" name="Zástupný symbol pro obsah 2"/>
          <p:cNvSpPr>
            <a:spLocks noGrp="1"/>
          </p:cNvSpPr>
          <p:nvPr>
            <p:ph idx="1"/>
          </p:nvPr>
        </p:nvSpPr>
        <p:spPr/>
        <p:txBody>
          <a:bodyPr>
            <a:normAutofit fontScale="92500" lnSpcReduction="10000"/>
          </a:bodyPr>
          <a:lstStyle/>
          <a:p>
            <a:r>
              <a:rPr lang="en-US" dirty="0"/>
              <a:t>Can I request a pull for several files I changed together or I need to do it one by one?</a:t>
            </a:r>
          </a:p>
          <a:p>
            <a:pPr lvl="1"/>
            <a:r>
              <a:rPr lang="en-US" dirty="0"/>
              <a:t>- the pull request is actually a merge of your whole branch. So whatever you do in YOUR fork (your copy of my repository), be it one or dozen new files, edits and deletes, is contained in your pull request.</a:t>
            </a:r>
          </a:p>
          <a:p>
            <a:r>
              <a:rPr lang="en-US" dirty="0"/>
              <a:t>What is the social </a:t>
            </a:r>
            <a:r>
              <a:rPr lang="en-US" dirty="0" err="1"/>
              <a:t>ettiquite</a:t>
            </a:r>
            <a:r>
              <a:rPr lang="en-US" dirty="0"/>
              <a:t> for </a:t>
            </a:r>
            <a:r>
              <a:rPr lang="en-US" dirty="0" err="1"/>
              <a:t>submiting</a:t>
            </a:r>
            <a:r>
              <a:rPr lang="en-US" dirty="0"/>
              <a:t> bug fixes and edits to someone else's code in a shared project (so as not to be disrespectful).</a:t>
            </a:r>
          </a:p>
          <a:p>
            <a:pPr marL="457200" lvl="1" indent="0">
              <a:buNone/>
            </a:pPr>
            <a:r>
              <a:rPr lang="en-US" dirty="0"/>
              <a:t>1. Do not be a jerk.</a:t>
            </a:r>
            <a:br>
              <a:rPr lang="en-US" dirty="0"/>
            </a:br>
            <a:r>
              <a:rPr lang="en-US" dirty="0"/>
              <a:t>2. Publicly listing an issue / pull request / feature request is way better than emailing/contacting separately the author to do this and that and that you have found a major flaw / issue, feature request. People usually maintain their project through GH already, so do not cross the system. </a:t>
            </a:r>
            <a:br>
              <a:rPr lang="en-US" dirty="0"/>
            </a:br>
            <a:r>
              <a:rPr lang="en-US" dirty="0"/>
              <a:t>3. IF your motivation is to contribute to the project and make it better, go ahead and fear not.</a:t>
            </a:r>
          </a:p>
          <a:p>
            <a:endParaRPr lang="en-GB" dirty="0"/>
          </a:p>
        </p:txBody>
      </p:sp>
    </p:spTree>
    <p:extLst>
      <p:ext uri="{BB962C8B-B14F-4D97-AF65-F5344CB8AC3E}">
        <p14:creationId xmlns:p14="http://schemas.microsoft.com/office/powerpoint/2010/main" val="2038058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Publishing issues</a:t>
            </a:r>
            <a:endParaRPr lang="en-GB" dirty="0"/>
          </a:p>
        </p:txBody>
      </p:sp>
      <p:sp>
        <p:nvSpPr>
          <p:cNvPr id="3" name="Zástupný symbol pro obsah 2"/>
          <p:cNvSpPr>
            <a:spLocks noGrp="1"/>
          </p:cNvSpPr>
          <p:nvPr>
            <p:ph idx="1"/>
          </p:nvPr>
        </p:nvSpPr>
        <p:spPr/>
        <p:txBody>
          <a:bodyPr>
            <a:normAutofit fontScale="92500" lnSpcReduction="20000"/>
          </a:bodyPr>
          <a:lstStyle/>
          <a:p>
            <a:r>
              <a:rPr lang="en-US" dirty="0"/>
              <a:t>Is it alright to publish code that other people have contributed to?</a:t>
            </a:r>
          </a:p>
          <a:p>
            <a:pPr lvl="1"/>
            <a:r>
              <a:rPr lang="en-US" dirty="0"/>
              <a:t>Yes, as long as you respect the </a:t>
            </a:r>
            <a:r>
              <a:rPr lang="en-US" dirty="0" err="1"/>
              <a:t>licence</a:t>
            </a:r>
            <a:r>
              <a:rPr lang="en-US" dirty="0"/>
              <a:t>. Most of the repositories published at GitHub do have a </a:t>
            </a:r>
            <a:r>
              <a:rPr lang="en-US" dirty="0" err="1"/>
              <a:t>licence</a:t>
            </a:r>
            <a:r>
              <a:rPr lang="en-US" dirty="0"/>
              <a:t> file. This is mostly MIT (use as you want, even for commercial use) or variants of GNU </a:t>
            </a:r>
            <a:r>
              <a:rPr lang="en-US" dirty="0" err="1"/>
              <a:t>licence</a:t>
            </a:r>
            <a:r>
              <a:rPr lang="en-US" dirty="0"/>
              <a:t>. If someone contributes to your repository, she has to be comfortable with that license. On the other hand, you should acknowledge his co-authorship. - if you have some code that you worked on together with other people, you probably should agree on a </a:t>
            </a:r>
            <a:r>
              <a:rPr lang="en-US" dirty="0" err="1"/>
              <a:t>licence</a:t>
            </a:r>
            <a:r>
              <a:rPr lang="en-US" dirty="0"/>
              <a:t> of their contribution - be it MIT, GNU, some proprietary one or not to share at all.</a:t>
            </a:r>
          </a:p>
          <a:p>
            <a:r>
              <a:rPr lang="en-US" dirty="0"/>
              <a:t>Do tags exist only in GitHub, or are they a feature of </a:t>
            </a:r>
            <a:r>
              <a:rPr lang="en-US" dirty="0" err="1"/>
              <a:t>git</a:t>
            </a:r>
            <a:r>
              <a:rPr lang="en-US" dirty="0"/>
              <a:t> repositories (whether they are managed in GitHub or not)?</a:t>
            </a:r>
          </a:p>
          <a:p>
            <a:pPr lvl="1"/>
            <a:r>
              <a:rPr lang="en-US" dirty="0"/>
              <a:t>It is a general feature. You can right-click any commit in GH-</a:t>
            </a:r>
            <a:r>
              <a:rPr lang="en-US" dirty="0" err="1"/>
              <a:t>Destkop</a:t>
            </a:r>
            <a:r>
              <a:rPr lang="en-US" dirty="0"/>
              <a:t> and select Create Tag. Remember, that whatever you can do with **GitHub Desktop** (not using any web features), you can also do with ANY other </a:t>
            </a:r>
            <a:r>
              <a:rPr lang="en-US" dirty="0" err="1"/>
              <a:t>git</a:t>
            </a:r>
            <a:r>
              <a:rPr lang="en-US" dirty="0"/>
              <a:t> client (and usually more). Tag is just a pointer on a specific commit, immutable in time. Github.com then presents all the tags and releases nice and pretty.</a:t>
            </a:r>
            <a:endParaRPr lang="en-GB" dirty="0"/>
          </a:p>
        </p:txBody>
      </p:sp>
    </p:spTree>
    <p:extLst>
      <p:ext uri="{BB962C8B-B14F-4D97-AF65-F5344CB8AC3E}">
        <p14:creationId xmlns:p14="http://schemas.microsoft.com/office/powerpoint/2010/main" val="14093739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Other</a:t>
            </a:r>
            <a:endParaRPr lang="en-GB" dirty="0"/>
          </a:p>
        </p:txBody>
      </p:sp>
      <p:sp>
        <p:nvSpPr>
          <p:cNvPr id="3" name="Zástupný symbol pro obsah 2"/>
          <p:cNvSpPr>
            <a:spLocks noGrp="1"/>
          </p:cNvSpPr>
          <p:nvPr>
            <p:ph idx="1"/>
          </p:nvPr>
        </p:nvSpPr>
        <p:spPr/>
        <p:txBody>
          <a:bodyPr>
            <a:normAutofit fontScale="70000" lnSpcReduction="20000"/>
          </a:bodyPr>
          <a:lstStyle/>
          <a:p>
            <a:r>
              <a:rPr lang="en-US" dirty="0"/>
              <a:t>Why does </a:t>
            </a:r>
            <a:r>
              <a:rPr lang="en-US" dirty="0" err="1"/>
              <a:t>git</a:t>
            </a:r>
            <a:r>
              <a:rPr lang="en-US" dirty="0"/>
              <a:t> command line exist if </a:t>
            </a:r>
            <a:r>
              <a:rPr lang="en-US" dirty="0" err="1"/>
              <a:t>github</a:t>
            </a:r>
            <a:r>
              <a:rPr lang="en-US" dirty="0"/>
              <a:t> desktop is a thing?</a:t>
            </a:r>
          </a:p>
          <a:p>
            <a:pPr lvl="1"/>
            <a:r>
              <a:rPr lang="en-US" dirty="0"/>
              <a:t>- *First, </a:t>
            </a:r>
            <a:r>
              <a:rPr lang="en-US" dirty="0" err="1"/>
              <a:t>Git</a:t>
            </a:r>
            <a:r>
              <a:rPr lang="en-US" dirty="0"/>
              <a:t> comes from the Unix people. They love command line. They might die without touching the keyboard regularly :) Most of the </a:t>
            </a:r>
            <a:r>
              <a:rPr lang="en-US" dirty="0" err="1"/>
              <a:t>git</a:t>
            </a:r>
            <a:r>
              <a:rPr lang="en-US" dirty="0"/>
              <a:t> tools are just a GUI on top of these commands. Second, it is often used in the help files, because that is the right way to do, regardless in which menu item or under which name it is hidden in different </a:t>
            </a:r>
            <a:r>
              <a:rPr lang="en-US" dirty="0" err="1"/>
              <a:t>git</a:t>
            </a:r>
            <a:r>
              <a:rPr lang="en-US" dirty="0"/>
              <a:t> clients. GitHub desktop is only one of such clients. I personally find nice, that all the commands are </a:t>
            </a:r>
            <a:r>
              <a:rPr lang="en-US" dirty="0" err="1"/>
              <a:t>somwhat</a:t>
            </a:r>
            <a:r>
              <a:rPr lang="en-US" dirty="0"/>
              <a:t> hidden from us. You can however grab any other tool to use with </a:t>
            </a:r>
            <a:r>
              <a:rPr lang="en-US" dirty="0" err="1"/>
              <a:t>Git</a:t>
            </a:r>
            <a:r>
              <a:rPr lang="en-US" dirty="0"/>
              <a:t> or GitHub.*</a:t>
            </a:r>
          </a:p>
          <a:p>
            <a:r>
              <a:rPr lang="en-US" dirty="0"/>
              <a:t>Can I write into files within a repository from the command line?</a:t>
            </a:r>
          </a:p>
          <a:p>
            <a:pPr lvl="1"/>
            <a:r>
              <a:rPr lang="en-US" dirty="0"/>
              <a:t>- *Something like </a:t>
            </a:r>
            <a:r>
              <a:rPr lang="en-US" dirty="0">
                <a:hlinkClick r:id="rId2"/>
              </a:rPr>
              <a:t>https://superuser.com/questions/186857/how-do-i-edit-text-files-in-the-windows-command-prompt</a:t>
            </a:r>
            <a:r>
              <a:rPr lang="en-US" dirty="0"/>
              <a:t>  ? The repository is basically your local folder. Or you meant accessing the history, </a:t>
            </a:r>
            <a:r>
              <a:rPr lang="en-US" dirty="0" err="1"/>
              <a:t>commiting</a:t>
            </a:r>
            <a:r>
              <a:rPr lang="en-US" dirty="0"/>
              <a:t>, pushing, and all that stuff? The </a:t>
            </a:r>
            <a:r>
              <a:rPr lang="en-US" dirty="0" err="1"/>
              <a:t>Git</a:t>
            </a:r>
            <a:r>
              <a:rPr lang="en-US" dirty="0"/>
              <a:t> has been designed for command line, but I am no expert on the commands. The </a:t>
            </a:r>
            <a:r>
              <a:rPr lang="en-US" dirty="0">
                <a:hlinkClick r:id="rId3"/>
              </a:rPr>
              <a:t>https://git-scm.com/docs/</a:t>
            </a:r>
            <a:r>
              <a:rPr lang="en-US" dirty="0"/>
              <a:t>  should have your back. But unless you are a big nerd {no offence), you are just fine to stick to any GUI tool you like (the GitHub desktop is possibly the simplest and most user-friendly one). You can of course edit your files directly in the github.com, but this is really impractical (that is, do not do it!) for your source codes.*</a:t>
            </a:r>
          </a:p>
          <a:p>
            <a:r>
              <a:rPr lang="en-US" dirty="0"/>
              <a:t>Can two repositories be merged? I'm not sure why this would have to happen, but I'm curious.</a:t>
            </a:r>
          </a:p>
          <a:p>
            <a:pPr lvl="1"/>
            <a:r>
              <a:rPr lang="en-US" dirty="0"/>
              <a:t>Yes, though it is quite an extreme case. You can have more than one "origin" sources. But this is impractical and could do more harm than good.</a:t>
            </a:r>
          </a:p>
          <a:p>
            <a:endParaRPr lang="en-GB" dirty="0"/>
          </a:p>
          <a:p>
            <a:endParaRPr lang="en-GB" dirty="0"/>
          </a:p>
        </p:txBody>
      </p:sp>
    </p:spTree>
    <p:extLst>
      <p:ext uri="{BB962C8B-B14F-4D97-AF65-F5344CB8AC3E}">
        <p14:creationId xmlns:p14="http://schemas.microsoft.com/office/powerpoint/2010/main" val="2399496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 Get backed up!</a:t>
            </a:r>
            <a:endParaRPr lang="en-GB" dirty="0"/>
          </a:p>
        </p:txBody>
      </p:sp>
      <p:pic>
        <p:nvPicPr>
          <p:cNvPr id="4" name="Picture 2" descr="https://i.imgflip.com/5flpav.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1730375"/>
            <a:ext cx="5495925" cy="4762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ont care fotografías e imágenes de alta resolución - Alamy">
            <a:extLst>
              <a:ext uri="{FF2B5EF4-FFF2-40B4-BE49-F238E27FC236}">
                <a16:creationId xmlns:a16="http://schemas.microsoft.com/office/drawing/2014/main" id="{1FFA36A2-CAB5-1C34-2046-3D0C7546BF7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3919" y="2247187"/>
            <a:ext cx="4723949" cy="4610813"/>
          </a:xfrm>
          <a:prstGeom prst="rect">
            <a:avLst/>
          </a:prstGeom>
          <a:noFill/>
          <a:extLst>
            <a:ext uri="{909E8E84-426E-40DD-AFC4-6F175D3DCCD1}">
              <a14:hiddenFill xmlns:a14="http://schemas.microsoft.com/office/drawing/2010/main">
                <a:solidFill>
                  <a:srgbClr val="FFFFFF"/>
                </a:solidFill>
              </a14:hiddenFill>
            </a:ext>
          </a:extLst>
        </p:spPr>
      </p:pic>
      <p:sp>
        <p:nvSpPr>
          <p:cNvPr id="5" name="TextovéPole 4">
            <a:extLst>
              <a:ext uri="{FF2B5EF4-FFF2-40B4-BE49-F238E27FC236}">
                <a16:creationId xmlns:a16="http://schemas.microsoft.com/office/drawing/2014/main" id="{AAF26C6D-45A9-DD5A-421D-2488248202EA}"/>
              </a:ext>
            </a:extLst>
          </p:cNvPr>
          <p:cNvSpPr txBox="1"/>
          <p:nvPr/>
        </p:nvSpPr>
        <p:spPr>
          <a:xfrm>
            <a:off x="6874328" y="953274"/>
            <a:ext cx="3631941" cy="1015663"/>
          </a:xfrm>
          <a:prstGeom prst="rect">
            <a:avLst/>
          </a:prstGeom>
          <a:noFill/>
        </p:spPr>
        <p:txBody>
          <a:bodyPr wrap="square">
            <a:spAutoFit/>
          </a:bodyPr>
          <a:lstStyle/>
          <a:p>
            <a:r>
              <a:rPr lang="en-US" sz="6000" dirty="0"/>
              <a:t>GitHub: </a:t>
            </a:r>
          </a:p>
        </p:txBody>
      </p:sp>
    </p:spTree>
    <p:extLst>
      <p:ext uri="{BB962C8B-B14F-4D97-AF65-F5344CB8AC3E}">
        <p14:creationId xmlns:p14="http://schemas.microsoft.com/office/powerpoint/2010/main" val="34102819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p:txBody>
          <a:bodyPr/>
          <a:lstStyle/>
          <a:p>
            <a:r>
              <a:rPr lang="en-US" dirty="0"/>
              <a:t>More help</a:t>
            </a:r>
            <a:endParaRPr lang="en-GB" dirty="0"/>
          </a:p>
        </p:txBody>
      </p:sp>
      <p:sp>
        <p:nvSpPr>
          <p:cNvPr id="5" name="Zástupný symbol pro text 4"/>
          <p:cNvSpPr>
            <a:spLocks noGrp="1"/>
          </p:cNvSpPr>
          <p:nvPr>
            <p:ph type="body" idx="1"/>
          </p:nvPr>
        </p:nvSpPr>
        <p:spPr/>
        <p:txBody>
          <a:bodyPr/>
          <a:lstStyle/>
          <a:p>
            <a:pPr lvl="0"/>
            <a:r>
              <a:rPr lang="en-GB" dirty="0"/>
              <a:t>Filip Je</a:t>
            </a:r>
            <a:r>
              <a:rPr lang="cs-CZ" dirty="0" err="1"/>
              <a:t>žek</a:t>
            </a:r>
            <a:endParaRPr lang="en-GB" dirty="0"/>
          </a:p>
          <a:p>
            <a:pPr lvl="0"/>
            <a:r>
              <a:rPr lang="en-US" dirty="0">
                <a:hlinkClick r:id="rId2"/>
              </a:rPr>
              <a:t>fjezek@umich.edu</a:t>
            </a:r>
            <a:endParaRPr lang="en-US" dirty="0"/>
          </a:p>
          <a:p>
            <a:endParaRPr lang="en-GB" dirty="0"/>
          </a:p>
        </p:txBody>
      </p:sp>
      <p:pic>
        <p:nvPicPr>
          <p:cNvPr id="9218" name="Picture 2" descr="https://i.imgflip.com/6047iv.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885" y="0"/>
            <a:ext cx="5286229" cy="3448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0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p:txBody>
          <a:bodyPr/>
          <a:lstStyle/>
          <a:p>
            <a:r>
              <a:rPr lang="en-US" dirty="0"/>
              <a:t>Training Goals</a:t>
            </a:r>
            <a:endParaRPr lang="en-GB" dirty="0"/>
          </a:p>
        </p:txBody>
      </p:sp>
      <p:sp>
        <p:nvSpPr>
          <p:cNvPr id="5" name="Zástupný symbol pro obsah 4"/>
          <p:cNvSpPr>
            <a:spLocks noGrp="1"/>
          </p:cNvSpPr>
          <p:nvPr>
            <p:ph idx="1"/>
          </p:nvPr>
        </p:nvSpPr>
        <p:spPr/>
        <p:txBody>
          <a:bodyPr>
            <a:normAutofit fontScale="70000" lnSpcReduction="20000"/>
          </a:bodyPr>
          <a:lstStyle/>
          <a:p>
            <a:r>
              <a:rPr lang="en-US" dirty="0"/>
              <a:t>Use the G at regular basis</a:t>
            </a:r>
          </a:p>
          <a:p>
            <a:pPr lvl="1"/>
            <a:r>
              <a:rPr lang="en-US" dirty="0"/>
              <a:t>Use GitHub desktop for that, as it is the simplest</a:t>
            </a:r>
          </a:p>
          <a:p>
            <a:pPr lvl="1"/>
            <a:r>
              <a:rPr lang="en-US" dirty="0"/>
              <a:t>Commit</a:t>
            </a:r>
          </a:p>
          <a:p>
            <a:pPr lvl="2"/>
            <a:r>
              <a:rPr lang="en-US" dirty="0"/>
              <a:t>Revert current change</a:t>
            </a:r>
          </a:p>
          <a:p>
            <a:pPr lvl="2"/>
            <a:r>
              <a:rPr lang="en-US" dirty="0"/>
              <a:t>Revert previous messed up commit from an older time</a:t>
            </a:r>
          </a:p>
          <a:p>
            <a:pPr lvl="2"/>
            <a:r>
              <a:rPr lang="en-US" dirty="0"/>
              <a:t>Amend commit</a:t>
            </a:r>
          </a:p>
          <a:p>
            <a:pPr lvl="1"/>
            <a:r>
              <a:rPr lang="en-US" dirty="0"/>
              <a:t>Revert previous messed up commit from an older time – create branch</a:t>
            </a:r>
          </a:p>
          <a:p>
            <a:pPr lvl="1"/>
            <a:r>
              <a:rPr lang="en-US" dirty="0"/>
              <a:t>Pull, push</a:t>
            </a:r>
          </a:p>
          <a:p>
            <a:pPr lvl="1"/>
            <a:r>
              <a:rPr lang="en-US" dirty="0"/>
              <a:t>Pull request</a:t>
            </a:r>
          </a:p>
          <a:p>
            <a:pPr lvl="1"/>
            <a:r>
              <a:rPr lang="en-US" dirty="0"/>
              <a:t>clone</a:t>
            </a:r>
          </a:p>
          <a:p>
            <a:pPr lvl="1"/>
            <a:endParaRPr lang="en-US" dirty="0"/>
          </a:p>
          <a:p>
            <a:r>
              <a:rPr lang="en-US" dirty="0"/>
              <a:t>Know, there is more to that</a:t>
            </a:r>
          </a:p>
          <a:p>
            <a:pPr lvl="1"/>
            <a:r>
              <a:rPr lang="en-US" dirty="0"/>
              <a:t>Other tools</a:t>
            </a:r>
          </a:p>
          <a:p>
            <a:pPr lvl="1"/>
            <a:r>
              <a:rPr lang="en-US" dirty="0" err="1"/>
              <a:t>Git</a:t>
            </a:r>
            <a:r>
              <a:rPr lang="en-US" dirty="0"/>
              <a:t> </a:t>
            </a:r>
            <a:r>
              <a:rPr lang="en-US" dirty="0" err="1"/>
              <a:t>reflog</a:t>
            </a:r>
            <a:endParaRPr lang="en-US" dirty="0"/>
          </a:p>
          <a:p>
            <a:pPr lvl="1"/>
            <a:r>
              <a:rPr lang="en-US" dirty="0"/>
              <a:t>Rebase</a:t>
            </a:r>
          </a:p>
          <a:p>
            <a:pPr lvl="1"/>
            <a:r>
              <a:rPr lang="en-US" dirty="0" err="1"/>
              <a:t>Github</a:t>
            </a:r>
            <a:r>
              <a:rPr lang="en-US" dirty="0"/>
              <a:t> pages, automatic integrations…</a:t>
            </a:r>
          </a:p>
          <a:p>
            <a:pPr lvl="1"/>
            <a:r>
              <a:rPr lang="en-US" dirty="0"/>
              <a:t>Everything already in </a:t>
            </a:r>
            <a:r>
              <a:rPr lang="en-US" dirty="0" err="1"/>
              <a:t>git</a:t>
            </a:r>
            <a:r>
              <a:rPr lang="en-US" dirty="0"/>
              <a:t> does have its solution</a:t>
            </a:r>
            <a:endParaRPr lang="en-GB" dirty="0"/>
          </a:p>
        </p:txBody>
      </p:sp>
    </p:spTree>
    <p:extLst>
      <p:ext uri="{BB962C8B-B14F-4D97-AF65-F5344CB8AC3E}">
        <p14:creationId xmlns:p14="http://schemas.microsoft.com/office/powerpoint/2010/main" val="2295587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 </a:t>
            </a:r>
            <a:r>
              <a:rPr lang="cs-CZ" dirty="0" err="1"/>
              <a:t>Collaborate</a:t>
            </a:r>
            <a:r>
              <a:rPr lang="cs-CZ" dirty="0"/>
              <a:t>!</a:t>
            </a:r>
            <a:endParaRPr lang="en-GB" dirty="0"/>
          </a:p>
        </p:txBody>
      </p:sp>
      <p:sp>
        <p:nvSpPr>
          <p:cNvPr id="3" name="Zástupný symbol pro obsah 2"/>
          <p:cNvSpPr>
            <a:spLocks noGrp="1"/>
          </p:cNvSpPr>
          <p:nvPr>
            <p:ph idx="1"/>
          </p:nvPr>
        </p:nvSpPr>
        <p:spPr>
          <a:xfrm>
            <a:off x="838200" y="4913421"/>
            <a:ext cx="10515600" cy="1263542"/>
          </a:xfrm>
        </p:spPr>
        <p:txBody>
          <a:bodyPr/>
          <a:lstStyle/>
          <a:p>
            <a:r>
              <a:rPr lang="en-GB" dirty="0"/>
              <a:t>Invited collaborators</a:t>
            </a:r>
          </a:p>
          <a:p>
            <a:r>
              <a:rPr lang="en-GB" dirty="0"/>
              <a:t>Pull requests from wide public</a:t>
            </a:r>
          </a:p>
        </p:txBody>
      </p:sp>
      <p:pic>
        <p:nvPicPr>
          <p:cNvPr id="6" name="Picture 2" descr="https://www.researchgate.net/profile/Robert-Cohen-25/publication/318912754/figure/fig1/AS:523701759287300@1501871637618/Git-with-GitHub-Workflows_W640.jpg">
            <a:extLst>
              <a:ext uri="{FF2B5EF4-FFF2-40B4-BE49-F238E27FC236}">
                <a16:creationId xmlns:a16="http://schemas.microsoft.com/office/drawing/2014/main" id="{D78A3361-EDB9-CC5F-FD0F-A6D7D66E4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435" y="3639373"/>
            <a:ext cx="6096000" cy="323850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Design Team Collaboration with Github | by Kelly Dern | Medium">
            <a:extLst>
              <a:ext uri="{FF2B5EF4-FFF2-40B4-BE49-F238E27FC236}">
                <a16:creationId xmlns:a16="http://schemas.microsoft.com/office/drawing/2014/main" id="{2B858AE8-394C-8353-CB0B-43DCEF760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7094"/>
            <a:ext cx="8284029" cy="3355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201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B22363C-7700-B51A-9270-7B3CAEC360DF}"/>
              </a:ext>
            </a:extLst>
          </p:cNvPr>
          <p:cNvSpPr>
            <a:spLocks noGrp="1"/>
          </p:cNvSpPr>
          <p:nvPr>
            <p:ph type="title"/>
          </p:nvPr>
        </p:nvSpPr>
        <p:spPr/>
        <p:txBody>
          <a:bodyPr/>
          <a:lstStyle/>
          <a:p>
            <a:r>
              <a:rPr lang="en-US" dirty="0"/>
              <a:t>Git: Make your research public</a:t>
            </a:r>
          </a:p>
        </p:txBody>
      </p:sp>
      <p:sp>
        <p:nvSpPr>
          <p:cNvPr id="3" name="Zástupný obsah 2">
            <a:extLst>
              <a:ext uri="{FF2B5EF4-FFF2-40B4-BE49-F238E27FC236}">
                <a16:creationId xmlns:a16="http://schemas.microsoft.com/office/drawing/2014/main" id="{78B3DF68-4A1F-28BA-EE9A-8027DB6A81A6}"/>
              </a:ext>
            </a:extLst>
          </p:cNvPr>
          <p:cNvSpPr>
            <a:spLocks noGrp="1"/>
          </p:cNvSpPr>
          <p:nvPr>
            <p:ph idx="1"/>
          </p:nvPr>
        </p:nvSpPr>
        <p:spPr/>
        <p:txBody>
          <a:bodyPr/>
          <a:lstStyle/>
          <a:p>
            <a:r>
              <a:rPr lang="en-US" dirty="0"/>
              <a:t>A link to </a:t>
            </a:r>
            <a:r>
              <a:rPr lang="en-US" dirty="0" err="1"/>
              <a:t>github</a:t>
            </a:r>
            <a:r>
              <a:rPr lang="en-US" dirty="0"/>
              <a:t> would do too</a:t>
            </a:r>
          </a:p>
          <a:p>
            <a:r>
              <a:rPr lang="en-US" dirty="0"/>
              <a:t>Dedicated storage repository - </a:t>
            </a:r>
            <a:r>
              <a:rPr lang="en-US" dirty="0">
                <a:hlinkClick r:id="rId2"/>
              </a:rPr>
              <a:t>https://zenodo.org/</a:t>
            </a:r>
            <a:r>
              <a:rPr lang="en-US" dirty="0"/>
              <a:t> </a:t>
            </a:r>
          </a:p>
        </p:txBody>
      </p:sp>
      <p:pic>
        <p:nvPicPr>
          <p:cNvPr id="5" name="Obrázek 4">
            <a:extLst>
              <a:ext uri="{FF2B5EF4-FFF2-40B4-BE49-F238E27FC236}">
                <a16:creationId xmlns:a16="http://schemas.microsoft.com/office/drawing/2014/main" id="{91C9FF27-940E-1126-B915-53C2F3CBD439}"/>
              </a:ext>
            </a:extLst>
          </p:cNvPr>
          <p:cNvPicPr>
            <a:picLocks noChangeAspect="1"/>
          </p:cNvPicPr>
          <p:nvPr/>
        </p:nvPicPr>
        <p:blipFill>
          <a:blip r:embed="rId3"/>
          <a:stretch>
            <a:fillRect/>
          </a:stretch>
        </p:blipFill>
        <p:spPr>
          <a:xfrm>
            <a:off x="0" y="2838800"/>
            <a:ext cx="12192000" cy="5957674"/>
          </a:xfrm>
          <a:prstGeom prst="rect">
            <a:avLst/>
          </a:prstGeom>
        </p:spPr>
      </p:pic>
    </p:spTree>
    <p:extLst>
      <p:ext uri="{BB962C8B-B14F-4D97-AF65-F5344CB8AC3E}">
        <p14:creationId xmlns:p14="http://schemas.microsoft.com/office/powerpoint/2010/main" val="36382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Version</a:t>
            </a:r>
            <a:r>
              <a:rPr lang="cs-CZ" dirty="0"/>
              <a:t> </a:t>
            </a:r>
            <a:r>
              <a:rPr lang="cs-CZ" dirty="0" err="1"/>
              <a:t>control</a:t>
            </a:r>
            <a:r>
              <a:rPr lang="cs-CZ" dirty="0"/>
              <a:t> </a:t>
            </a:r>
            <a:r>
              <a:rPr lang="cs-CZ" dirty="0" err="1"/>
              <a:t>system</a:t>
            </a:r>
            <a:endParaRPr lang="en-GB" dirty="0"/>
          </a:p>
        </p:txBody>
      </p:sp>
      <p:sp>
        <p:nvSpPr>
          <p:cNvPr id="3" name="Zástupný symbol pro obsah 2"/>
          <p:cNvSpPr>
            <a:spLocks noGrp="1"/>
          </p:cNvSpPr>
          <p:nvPr>
            <p:ph idx="1"/>
          </p:nvPr>
        </p:nvSpPr>
        <p:spPr/>
        <p:txBody>
          <a:bodyPr/>
          <a:lstStyle/>
          <a:p>
            <a:r>
              <a:rPr lang="cs-CZ" dirty="0" err="1"/>
              <a:t>Tracks</a:t>
            </a:r>
            <a:r>
              <a:rPr lang="cs-CZ" dirty="0"/>
              <a:t> </a:t>
            </a:r>
            <a:r>
              <a:rPr lang="cs-CZ" dirty="0" err="1"/>
              <a:t>all</a:t>
            </a:r>
            <a:r>
              <a:rPr lang="cs-CZ" dirty="0"/>
              <a:t> </a:t>
            </a:r>
            <a:r>
              <a:rPr lang="cs-CZ" dirty="0" err="1"/>
              <a:t>the</a:t>
            </a:r>
            <a:r>
              <a:rPr lang="cs-CZ" dirty="0"/>
              <a:t> </a:t>
            </a:r>
            <a:r>
              <a:rPr lang="cs-CZ" dirty="0" err="1"/>
              <a:t>revisions</a:t>
            </a:r>
            <a:r>
              <a:rPr lang="cs-CZ" dirty="0"/>
              <a:t>, </a:t>
            </a:r>
            <a:r>
              <a:rPr lang="cs-CZ" dirty="0" err="1"/>
              <a:t>creates</a:t>
            </a:r>
            <a:r>
              <a:rPr lang="cs-CZ" dirty="0"/>
              <a:t> </a:t>
            </a:r>
            <a:r>
              <a:rPr lang="cs-CZ" dirty="0" err="1"/>
              <a:t>safe</a:t>
            </a:r>
            <a:r>
              <a:rPr lang="cs-CZ" dirty="0"/>
              <a:t> „</a:t>
            </a:r>
            <a:r>
              <a:rPr lang="cs-CZ" dirty="0" err="1"/>
              <a:t>Checkpoints</a:t>
            </a:r>
            <a:r>
              <a:rPr lang="cs-CZ" dirty="0"/>
              <a:t>“</a:t>
            </a:r>
          </a:p>
          <a:p>
            <a:r>
              <a:rPr lang="cs-CZ" dirty="0" err="1"/>
              <a:t>Allows</a:t>
            </a:r>
            <a:r>
              <a:rPr lang="cs-CZ" dirty="0"/>
              <a:t> </a:t>
            </a:r>
            <a:r>
              <a:rPr lang="cs-CZ" dirty="0" err="1"/>
              <a:t>organizing</a:t>
            </a:r>
            <a:r>
              <a:rPr lang="cs-CZ" dirty="0"/>
              <a:t> </a:t>
            </a:r>
            <a:r>
              <a:rPr lang="cs-CZ" dirty="0" err="1"/>
              <a:t>the</a:t>
            </a:r>
            <a:r>
              <a:rPr lang="cs-CZ" dirty="0"/>
              <a:t> </a:t>
            </a:r>
            <a:r>
              <a:rPr lang="cs-CZ" dirty="0" err="1"/>
              <a:t>project</a:t>
            </a:r>
            <a:r>
              <a:rPr lang="cs-CZ" dirty="0"/>
              <a:t> in </a:t>
            </a:r>
            <a:r>
              <a:rPr lang="cs-CZ" dirty="0" err="1"/>
              <a:t>multiple</a:t>
            </a:r>
            <a:r>
              <a:rPr lang="cs-CZ" dirty="0"/>
              <a:t> (</a:t>
            </a:r>
            <a:r>
              <a:rPr lang="cs-CZ" dirty="0" err="1"/>
              <a:t>concurrent</a:t>
            </a:r>
            <a:r>
              <a:rPr lang="cs-CZ" dirty="0"/>
              <a:t>) </a:t>
            </a:r>
            <a:r>
              <a:rPr lang="cs-CZ" dirty="0" err="1"/>
              <a:t>branches</a:t>
            </a:r>
            <a:endParaRPr lang="cs-CZ" dirty="0"/>
          </a:p>
          <a:p>
            <a:r>
              <a:rPr lang="cs-CZ" dirty="0" err="1"/>
              <a:t>Simplifies</a:t>
            </a:r>
            <a:r>
              <a:rPr lang="cs-CZ" dirty="0"/>
              <a:t> </a:t>
            </a:r>
            <a:r>
              <a:rPr lang="cs-CZ" dirty="0" err="1"/>
              <a:t>cooperation</a:t>
            </a:r>
            <a:endParaRPr lang="en-US" dirty="0"/>
          </a:p>
          <a:p>
            <a:r>
              <a:rPr lang="en-US" dirty="0"/>
              <a:t>Tag the release version and back it up!</a:t>
            </a:r>
          </a:p>
          <a:p>
            <a:endParaRPr lang="cs-CZ" dirty="0"/>
          </a:p>
          <a:p>
            <a:endParaRPr lang="en-GB" dirty="0"/>
          </a:p>
        </p:txBody>
      </p:sp>
    </p:spTree>
    <p:extLst>
      <p:ext uri="{BB962C8B-B14F-4D97-AF65-F5344CB8AC3E}">
        <p14:creationId xmlns:p14="http://schemas.microsoft.com/office/powerpoint/2010/main" val="38010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What to version control?</a:t>
            </a:r>
            <a:endParaRPr lang="en-GB" dirty="0"/>
          </a:p>
        </p:txBody>
      </p:sp>
      <p:sp>
        <p:nvSpPr>
          <p:cNvPr id="3" name="Zástupný symbol pro obsah 2"/>
          <p:cNvSpPr>
            <a:spLocks noGrp="1"/>
          </p:cNvSpPr>
          <p:nvPr>
            <p:ph idx="1"/>
          </p:nvPr>
        </p:nvSpPr>
        <p:spPr/>
        <p:txBody>
          <a:bodyPr/>
          <a:lstStyle/>
          <a:p>
            <a:r>
              <a:rPr lang="en-US" dirty="0"/>
              <a:t>Anything plaintext, that you develop in time</a:t>
            </a:r>
          </a:p>
          <a:p>
            <a:pPr lvl="1"/>
            <a:r>
              <a:rPr lang="en-US" dirty="0"/>
              <a:t>Track your progress, tag a release</a:t>
            </a:r>
          </a:p>
          <a:p>
            <a:endParaRPr lang="en-US" dirty="0"/>
          </a:p>
          <a:p>
            <a:r>
              <a:rPr lang="en-US" dirty="0"/>
              <a:t>Public stuff vs Private stuff</a:t>
            </a:r>
            <a:r>
              <a:rPr lang="cs-CZ" dirty="0"/>
              <a:t> </a:t>
            </a:r>
            <a:r>
              <a:rPr lang="en-US" dirty="0"/>
              <a:t>(GitHub)</a:t>
            </a:r>
          </a:p>
          <a:p>
            <a:pPr lvl="1"/>
            <a:r>
              <a:rPr lang="en-US" dirty="0"/>
              <a:t>Secret stuff? (</a:t>
            </a:r>
            <a:r>
              <a:rPr lang="en-US" dirty="0" err="1"/>
              <a:t>GitLab</a:t>
            </a:r>
            <a:r>
              <a:rPr lang="en-US" dirty="0"/>
              <a:t>)</a:t>
            </a:r>
          </a:p>
          <a:p>
            <a:endParaRPr lang="en-US" dirty="0"/>
          </a:p>
          <a:p>
            <a:r>
              <a:rPr lang="en-US" dirty="0"/>
              <a:t>Have codes? Make a repository!</a:t>
            </a:r>
          </a:p>
          <a:p>
            <a:r>
              <a:rPr lang="en-US" dirty="0"/>
              <a:t>Working on a codes? Commit and push!</a:t>
            </a:r>
          </a:p>
          <a:p>
            <a:r>
              <a:rPr lang="en-US" dirty="0"/>
              <a:t>“Publish only finished” </a:t>
            </a:r>
            <a:r>
              <a:rPr lang="en-US" i="1" dirty="0"/>
              <a:t>vs </a:t>
            </a:r>
            <a:r>
              <a:rPr lang="en-US" b="1" dirty="0"/>
              <a:t>A project is never final</a:t>
            </a:r>
          </a:p>
          <a:p>
            <a:endParaRPr lang="en-US" dirty="0"/>
          </a:p>
        </p:txBody>
      </p:sp>
      <p:pic>
        <p:nvPicPr>
          <p:cNvPr id="2050" name="Picture 2" descr="https://i.imgflip.com/5flo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1100" y="3467100"/>
            <a:ext cx="33909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011341"/>
      </p:ext>
    </p:extLst>
  </p:cSld>
  <p:clrMapOvr>
    <a:masterClrMapping/>
  </p:clrMapOvr>
</p:sld>
</file>

<file path=ppt/theme/theme1.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22295</TotalTime>
  <Words>3199</Words>
  <Application>Microsoft Office PowerPoint</Application>
  <PresentationFormat>Widescreen</PresentationFormat>
  <Paragraphs>326</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Calibri Light</vt:lpstr>
      <vt:lpstr>Motiv Office</vt:lpstr>
      <vt:lpstr>Use  Git</vt:lpstr>
      <vt:lpstr>Get GitHub desktop</vt:lpstr>
      <vt:lpstr>GIT: Get organized!</vt:lpstr>
      <vt:lpstr>GIT: More versions of the same project</vt:lpstr>
      <vt:lpstr>GIT: Get backed up!</vt:lpstr>
      <vt:lpstr>Git: Collaborate!</vt:lpstr>
      <vt:lpstr>Git: Make your research public</vt:lpstr>
      <vt:lpstr>Version control system</vt:lpstr>
      <vt:lpstr>What to version control?</vt:lpstr>
      <vt:lpstr>What is a Repository?</vt:lpstr>
      <vt:lpstr>Centralized and distributed repositories and GitHub</vt:lpstr>
      <vt:lpstr>GitHub</vt:lpstr>
      <vt:lpstr>Process</vt:lpstr>
      <vt:lpstr>Process - stage</vt:lpstr>
      <vt:lpstr>Process - COMMIT</vt:lpstr>
      <vt:lpstr>Process - PULL</vt:lpstr>
      <vt:lpstr>Process - PUSH</vt:lpstr>
      <vt:lpstr>Branching</vt:lpstr>
      <vt:lpstr>Collaboration</vt:lpstr>
      <vt:lpstr>Pull requests</vt:lpstr>
      <vt:lpstr>Hands on</vt:lpstr>
      <vt:lpstr>First commit, where we initialize</vt:lpstr>
      <vt:lpstr>Second commit, where we extend and ignore</vt:lpstr>
      <vt:lpstr>.gitignore</vt:lpstr>
      <vt:lpstr>Third commit, where we mess up</vt:lpstr>
      <vt:lpstr>Fourth commit to a new branch</vt:lpstr>
      <vt:lpstr>Fifth commit, where we experiment</vt:lpstr>
      <vt:lpstr>Sixth commit, where we merge</vt:lpstr>
      <vt:lpstr>Seventh commit, where we create conflict</vt:lpstr>
      <vt:lpstr>Eighth commit, where we resolve</vt:lpstr>
      <vt:lpstr>Ninth commit through a pull request</vt:lpstr>
      <vt:lpstr>Tenth commit is an assignment</vt:lpstr>
      <vt:lpstr>Check-out a repos</vt:lpstr>
      <vt:lpstr>Beyond the basics</vt:lpstr>
      <vt:lpstr>Tags, releases</vt:lpstr>
      <vt:lpstr>GitHub</vt:lpstr>
      <vt:lpstr>Tidy up</vt:lpstr>
      <vt:lpstr>Git blame</vt:lpstr>
      <vt:lpstr>Reflog</vt:lpstr>
      <vt:lpstr>GitHub pages</vt:lpstr>
      <vt:lpstr>More resources</vt:lpstr>
      <vt:lpstr>Questions</vt:lpstr>
      <vt:lpstr>Hidden message</vt:lpstr>
      <vt:lpstr>Merging and Conflicts</vt:lpstr>
      <vt:lpstr>Git tooling</vt:lpstr>
      <vt:lpstr>.GitIgnore</vt:lpstr>
      <vt:lpstr>Pull requests</vt:lpstr>
      <vt:lpstr>Publishing issues</vt:lpstr>
      <vt:lpstr>Other</vt:lpstr>
      <vt:lpstr>More help</vt:lpstr>
      <vt:lpstr>Training Goals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Autonomously Regulated Lumped Human Cardiovascular Model for Simulating Changes in Bodily Posture and Exercise</dc:title>
  <dc:creator>Filip Ježek</dc:creator>
  <cp:lastModifiedBy>Jezek, Filip</cp:lastModifiedBy>
  <cp:revision>94</cp:revision>
  <dcterms:created xsi:type="dcterms:W3CDTF">2021-03-24T10:47:54Z</dcterms:created>
  <dcterms:modified xsi:type="dcterms:W3CDTF">2024-08-21T14:14:21Z</dcterms:modified>
</cp:coreProperties>
</file>