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Century Gothic" panose="020B0502020202020204" pitchFamily="34" charset="0"/>
      <p:regular r:id="rId70"/>
      <p:bold r:id="rId71"/>
      <p:italic r:id="rId72"/>
      <p:boldItalic r:id="rId73"/>
    </p:embeddedFont>
    <p:embeddedFont>
      <p:font typeface="Proxima Nova" panose="020B060402020202020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i8BJh1JeNPVSQk8cVGyniNzMQ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90" autoAdjust="0"/>
  </p:normalViewPr>
  <p:slideViewPr>
    <p:cSldViewPr snapToGrid="0">
      <p:cViewPr varScale="1">
        <p:scale>
          <a:sx n="69" d="100"/>
          <a:sy n="69" d="100"/>
        </p:scale>
        <p:origin x="120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4ad4599b4e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g14ad4599b4e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ad4599b4e_14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4ad4599b4e_14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dirty="0"/>
              <a:t>Chamando o método via classe e chamando via objeto.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ad4599b4e_14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ad4599b4e_14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ad4599b4e_14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4ad4599b4e_14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ad4599b4e_14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4ad4599b4e_14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73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ad4599b4e_1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4ad4599b4e_1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ad4599b4e_14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4ad4599b4e_14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ad4599b4e_1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4ad4599b4e_1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ad4599b4e_14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4ad4599b4e_14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ad4599b4e_14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4ad4599b4e_14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ad4599b4e_14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ad4599b4e_14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4ad4599b4e_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g14ad4599b4e_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ad4599b4e_14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ad4599b4e_14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d4599b4e_14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14ad4599b4e_14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ad4599b4e_14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ad4599b4e_14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ad4599b4e_14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ad4599b4e_14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ad4599b4e_14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ad4599b4e_14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d4599b4e_14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ad4599b4e_14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ad4599b4e_14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14ad4599b4e_14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ad4599b4e_14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14ad4599b4e_14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ad4599b4e_14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14ad4599b4e_14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ad4599b4e_14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14ad4599b4e_14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ad4599b4e_1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4ad4599b4e_1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ad4599b4e_14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14ad4599b4e_14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ad4599b4e_14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14ad4599b4e_14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ad4599b4e_14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4ad4599b4e_14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ad4599b4e_14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14ad4599b4e_14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ad4599b4e_1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14ad4599b4e_1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ad4599b4e_14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4ad4599b4e_14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 </a:t>
            </a: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ad4599b4e_1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ad4599b4e_1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é </a:t>
            </a:r>
            <a:r>
              <a:rPr lang="en-US" dirty="0" err="1"/>
              <a:t>este</a:t>
            </a:r>
            <a:r>
              <a:rPr lang="en-US" dirty="0"/>
              <a:t> que é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funcionar</a:t>
            </a:r>
            <a:r>
              <a:rPr lang="en-US" dirty="0"/>
              <a:t>. É </a:t>
            </a:r>
            <a:r>
              <a:rPr lang="en-US" dirty="0" err="1"/>
              <a:t>nele</a:t>
            </a:r>
            <a:r>
              <a:rPr lang="en-US" dirty="0"/>
              <a:t> que </a:t>
            </a:r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que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maniplar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dados. Como </a:t>
            </a:r>
            <a:r>
              <a:rPr lang="en-US" dirty="0" err="1"/>
              <a:t>dito</a:t>
            </a:r>
            <a:r>
              <a:rPr lang="en-US" dirty="0"/>
              <a:t>,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chamado</a:t>
            </a:r>
            <a:r>
              <a:rPr lang="en-US" dirty="0"/>
              <a:t> para </a:t>
            </a:r>
            <a:r>
              <a:rPr lang="en-US" dirty="0" err="1"/>
              <a:t>executar</a:t>
            </a:r>
            <a:r>
              <a:rPr lang="en-US" dirty="0"/>
              <a:t>, pois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sozinho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é </a:t>
            </a:r>
            <a:r>
              <a:rPr lang="en-US" dirty="0" err="1"/>
              <a:t>atraves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, mas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explorados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curos</a:t>
            </a:r>
            <a:r>
              <a:rPr lang="en-US" dirty="0"/>
              <a:t> de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6" name="Google Shape;60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ad4599b4e_14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4ad4599b4e_14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 </a:t>
            </a:r>
            <a:r>
              <a:rPr lang="en-US" dirty="0" err="1"/>
              <a:t>criação</a:t>
            </a:r>
            <a:r>
              <a:rPr lang="en-US" dirty="0"/>
              <a:t> de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definição</a:t>
            </a:r>
            <a:r>
              <a:rPr lang="en-US" dirty="0"/>
              <a:t>. A </a:t>
            </a:r>
            <a:r>
              <a:rPr lang="en-US" dirty="0" err="1"/>
              <a:t>regra</a:t>
            </a:r>
            <a:r>
              <a:rPr lang="en-US" dirty="0"/>
              <a:t> 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o que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minimamente</a:t>
            </a:r>
            <a:r>
              <a:rPr lang="en-US" dirty="0"/>
              <a:t> e </a:t>
            </a:r>
            <a:r>
              <a:rPr lang="en-US" dirty="0" err="1"/>
              <a:t>opcionalmente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Neste </a:t>
            </a:r>
            <a:r>
              <a:rPr lang="en-US" dirty="0" err="1"/>
              <a:t>caso</a:t>
            </a:r>
            <a:r>
              <a:rPr lang="en-US" dirty="0"/>
              <a:t>, &lt;??&gt; </a:t>
            </a:r>
            <a:r>
              <a:rPr lang="en-US" dirty="0" err="1"/>
              <a:t>indicam</a:t>
            </a:r>
            <a:r>
              <a:rPr lang="en-US" dirty="0"/>
              <a:t> a </a:t>
            </a:r>
            <a:r>
              <a:rPr lang="en-US" dirty="0" err="1"/>
              <a:t>opcionalidade</a:t>
            </a:r>
            <a:r>
              <a:rPr lang="en-US" dirty="0"/>
              <a:t>.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retorno</a:t>
            </a:r>
            <a:r>
              <a:rPr lang="en-US" dirty="0"/>
              <a:t>,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corpo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obrigatórios</a:t>
            </a:r>
            <a:r>
              <a:rPr lang="en-US" dirty="0"/>
              <a:t>. No slide 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explico</a:t>
            </a:r>
            <a:r>
              <a:rPr lang="en-US" dirty="0"/>
              <a:t> o que é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destes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ad4599b4e_14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ad4599b4e_14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V: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visibilidades</a:t>
            </a:r>
            <a:r>
              <a:rPr lang="en-US" dirty="0"/>
              <a:t>.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tb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visibilidades</a:t>
            </a:r>
            <a:r>
              <a:rPr lang="en-US" dirty="0"/>
              <a:t>. Mas </a:t>
            </a:r>
            <a:r>
              <a:rPr lang="en-US" dirty="0" err="1"/>
              <a:t>isto</a:t>
            </a:r>
            <a:r>
              <a:rPr lang="en-US" dirty="0"/>
              <a:t> é </a:t>
            </a:r>
            <a:r>
              <a:rPr lang="en-US" dirty="0" err="1"/>
              <a:t>estudado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T: se é </a:t>
            </a:r>
            <a:r>
              <a:rPr lang="en-US" dirty="0" err="1"/>
              <a:t>concreto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abstrato</a:t>
            </a:r>
            <a:r>
              <a:rPr lang="en-US" dirty="0"/>
              <a:t>. Este </a:t>
            </a:r>
            <a:r>
              <a:rPr lang="en-US" dirty="0" err="1"/>
              <a:t>conceito</a:t>
            </a:r>
            <a:r>
              <a:rPr lang="en-US" dirty="0"/>
              <a:t>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de </a:t>
            </a: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curso</a:t>
            </a:r>
            <a:r>
              <a:rPr lang="en-US" dirty="0"/>
              <a:t> de OO.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sempre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concretos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M: se é </a:t>
            </a:r>
            <a:r>
              <a:rPr lang="en-US" dirty="0" err="1"/>
              <a:t>estatico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estatico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final. Este </a:t>
            </a:r>
            <a:r>
              <a:rPr lang="en-US" dirty="0" err="1"/>
              <a:t>conceito</a:t>
            </a:r>
            <a:r>
              <a:rPr lang="en-US" dirty="0"/>
              <a:t>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de </a:t>
            </a: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curso</a:t>
            </a:r>
            <a:r>
              <a:rPr lang="en-US" dirty="0"/>
              <a:t> de OO.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sempre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estaticos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R: é o </a:t>
            </a:r>
            <a:r>
              <a:rPr lang="en-US" dirty="0" err="1"/>
              <a:t>tipo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que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. Se </a:t>
            </a:r>
            <a:r>
              <a:rPr lang="en-US" dirty="0" err="1"/>
              <a:t>retornar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qualquer</a:t>
            </a:r>
            <a:r>
              <a:rPr lang="en-US" dirty="0"/>
              <a:t> um dos </a:t>
            </a:r>
            <a:r>
              <a:rPr lang="en-US" dirty="0" err="1"/>
              <a:t>tipos</a:t>
            </a:r>
            <a:r>
              <a:rPr lang="en-US" dirty="0"/>
              <a:t> de dados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apresentados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(que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explorados</a:t>
            </a:r>
            <a:r>
              <a:rPr lang="en-US" dirty="0"/>
              <a:t> no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). 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retornar</a:t>
            </a:r>
            <a:r>
              <a:rPr lang="en-US" dirty="0"/>
              <a:t> nada, </a:t>
            </a:r>
            <a:r>
              <a:rPr lang="en-US" dirty="0" err="1"/>
              <a:t>usa</a:t>
            </a:r>
            <a:r>
              <a:rPr lang="en-US" dirty="0"/>
              <a:t>-se 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reservada</a:t>
            </a:r>
            <a:r>
              <a:rPr lang="en-US" dirty="0"/>
              <a:t> "void". </a:t>
            </a:r>
            <a:r>
              <a:rPr lang="en-US" dirty="0" err="1"/>
              <a:t>Vazio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inglês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P: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que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manipular e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E: Lista de </a:t>
            </a:r>
            <a:r>
              <a:rPr lang="en-US" dirty="0" err="1"/>
              <a:t>exceções</a:t>
            </a:r>
            <a:r>
              <a:rPr lang="en-US" dirty="0"/>
              <a:t>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lançar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C: </a:t>
            </a:r>
            <a:r>
              <a:rPr lang="en-US" dirty="0" err="1"/>
              <a:t>códigos</a:t>
            </a:r>
            <a:r>
              <a:rPr lang="en-US" dirty="0"/>
              <a:t>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possuir</a:t>
            </a:r>
            <a:r>
              <a:rPr lang="en-US" dirty="0"/>
              <a:t>. 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, termina com ";". 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, </a:t>
            </a:r>
            <a:r>
              <a:rPr lang="en-US" dirty="0" err="1"/>
              <a:t>tlsituação</a:t>
            </a:r>
            <a:r>
              <a:rPr lang="en-US" dirty="0"/>
              <a:t> é </a:t>
            </a:r>
            <a:r>
              <a:rPr lang="en-US" dirty="0" err="1"/>
              <a:t>explorada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OO.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É </a:t>
            </a:r>
            <a:r>
              <a:rPr lang="en-US" dirty="0" err="1"/>
              <a:t>valido</a:t>
            </a:r>
            <a:r>
              <a:rPr lang="en-US" dirty="0"/>
              <a:t> </a:t>
            </a:r>
            <a:r>
              <a:rPr lang="en-US" dirty="0" err="1"/>
              <a:t>ressaltar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sublinhados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digamos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"</a:t>
            </a:r>
            <a:r>
              <a:rPr lang="en-US" dirty="0" err="1"/>
              <a:t>comuns</a:t>
            </a:r>
            <a:r>
              <a:rPr lang="en-US" dirty="0"/>
              <a:t> de usar" e </a:t>
            </a:r>
            <a:r>
              <a:rPr lang="en-US" dirty="0" err="1"/>
              <a:t>os</a:t>
            </a:r>
            <a:r>
              <a:rPr lang="en-US" dirty="0"/>
              <a:t> que </a:t>
            </a:r>
            <a:r>
              <a:rPr lang="en-US" dirty="0" err="1"/>
              <a:t>exploraremos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Existe</a:t>
            </a:r>
            <a:r>
              <a:rPr lang="en-US" dirty="0"/>
              <a:t> tb </a:t>
            </a:r>
            <a:r>
              <a:rPr lang="en-US" dirty="0" err="1"/>
              <a:t>considerações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T e M.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combinações</a:t>
            </a:r>
            <a:r>
              <a:rPr lang="en-US" dirty="0"/>
              <a:t> entre </a:t>
            </a:r>
            <a:r>
              <a:rPr lang="en-US" dirty="0" err="1"/>
              <a:t>estes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validas</a:t>
            </a:r>
            <a:r>
              <a:rPr lang="en-US" dirty="0"/>
              <a:t>.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OO </a:t>
            </a:r>
            <a:r>
              <a:rPr lang="en-US" dirty="0" err="1"/>
              <a:t>conseguimos</a:t>
            </a:r>
            <a:r>
              <a:rPr lang="en-US" dirty="0"/>
              <a:t> </a:t>
            </a: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ad4599b4e_14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ad4599b4e_14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válidos</a:t>
            </a:r>
            <a:r>
              <a:rPr lang="en-US" dirty="0"/>
              <a:t> 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, no que </a:t>
            </a:r>
            <a:r>
              <a:rPr lang="en-US" dirty="0" err="1"/>
              <a:t>diz</a:t>
            </a:r>
            <a:r>
              <a:rPr lang="en-US" dirty="0"/>
              <a:t> </a:t>
            </a:r>
            <a:r>
              <a:rPr lang="en-US" dirty="0" err="1"/>
              <a:t>respeito</a:t>
            </a:r>
            <a:r>
              <a:rPr lang="en-US" dirty="0"/>
              <a:t> à </a:t>
            </a:r>
            <a:r>
              <a:rPr lang="en-US" dirty="0" err="1"/>
              <a:t>utilização</a:t>
            </a:r>
            <a:r>
              <a:rPr lang="en-US" dirty="0"/>
              <a:t> das </a:t>
            </a:r>
            <a:r>
              <a:rPr lang="en-US" dirty="0" err="1"/>
              <a:t>possibilidades</a:t>
            </a:r>
            <a:r>
              <a:rPr lang="en-US" dirty="0"/>
              <a:t> </a:t>
            </a:r>
            <a:r>
              <a:rPr lang="en-US" dirty="0" err="1"/>
              <a:t>apresentadas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e </a:t>
            </a:r>
            <a:r>
              <a:rPr lang="en-US" dirty="0" err="1"/>
              <a:t>usará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definição</a:t>
            </a:r>
            <a:r>
              <a:rPr lang="en-US" dirty="0"/>
              <a:t>. </a:t>
            </a:r>
            <a:r>
              <a:rPr lang="en-US" dirty="0" err="1"/>
              <a:t>Falar</a:t>
            </a:r>
            <a:r>
              <a:rPr lang="en-US" dirty="0"/>
              <a:t> dos </a:t>
            </a:r>
            <a:r>
              <a:rPr lang="en-US" dirty="0" err="1"/>
              <a:t>parâmetros</a:t>
            </a:r>
            <a:r>
              <a:rPr lang="en-US" dirty="0"/>
              <a:t>, public, </a:t>
            </a:r>
            <a:r>
              <a:rPr lang="en-US" dirty="0" err="1"/>
              <a:t>nome</a:t>
            </a:r>
            <a:r>
              <a:rPr lang="en-US" dirty="0"/>
              <a:t>, etc.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negrito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a forma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, pois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estudamos</a:t>
            </a:r>
            <a:r>
              <a:rPr lang="en-US" dirty="0"/>
              <a:t> OO,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é a forma que se </a:t>
            </a:r>
            <a:r>
              <a:rPr lang="en-US" dirty="0" err="1"/>
              <a:t>encaixrá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4ad4599b4e_14_0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14ad4599b4e_14_0"/>
          <p:cNvSpPr txBox="1">
            <a:spLocks noGrp="1"/>
          </p:cNvSpPr>
          <p:nvPr>
            <p:ph type="subTitle" idx="1"/>
          </p:nvPr>
        </p:nvSpPr>
        <p:spPr>
          <a:xfrm>
            <a:off x="311700" y="19813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g14ad4599b4e_14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4ad4599b4e_14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4ad4599b4e_14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14ad4599b4e_14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ad4599b4e_14_11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g14ad4599b4e_14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4ad4599b4e_14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4ad4599b4e_14_112"/>
          <p:cNvSpPr txBox="1"/>
          <p:nvPr/>
        </p:nvSpPr>
        <p:spPr>
          <a:xfrm>
            <a:off x="354276" y="1318695"/>
            <a:ext cx="8198813" cy="108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4" name="Google Shape;124;g14ad4599b4e_14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5" name="Google Shape;125;g14ad4599b4e_14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6" name="Google Shape;126;g14ad4599b4e_14_112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7" name="Google Shape;127;g14ad4599b4e_14_112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3;g14ad4599b4e_14_112">
            <a:extLst>
              <a:ext uri="{FF2B5EF4-FFF2-40B4-BE49-F238E27FC236}">
                <a16:creationId xmlns:a16="http://schemas.microsoft.com/office/drawing/2014/main" id="{155A35AD-D80D-5B27-FD8C-B9C17D10C93E}"/>
              </a:ext>
            </a:extLst>
          </p:cNvPr>
          <p:cNvSpPr txBox="1"/>
          <p:nvPr/>
        </p:nvSpPr>
        <p:spPr>
          <a:xfrm>
            <a:off x="1592002" y="3413046"/>
            <a:ext cx="57233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Chamando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random e sqrt (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raiz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quadrada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via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Math</a:t>
            </a:r>
          </a:p>
        </p:txBody>
      </p:sp>
      <p:sp>
        <p:nvSpPr>
          <p:cNvPr id="3" name="Google Shape;123;g14ad4599b4e_14_112">
            <a:extLst>
              <a:ext uri="{FF2B5EF4-FFF2-40B4-BE49-F238E27FC236}">
                <a16:creationId xmlns:a16="http://schemas.microsoft.com/office/drawing/2014/main" id="{1D24DC98-B6BE-5582-4449-B78196C8E2EF}"/>
              </a:ext>
            </a:extLst>
          </p:cNvPr>
          <p:cNvSpPr txBox="1"/>
          <p:nvPr/>
        </p:nvSpPr>
        <p:spPr>
          <a:xfrm>
            <a:off x="1731885" y="4673311"/>
            <a:ext cx="57233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Chamando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getEmail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alterarEnderenço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endParaRPr lang="en-US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ad4599b4e_14_12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g14ad4599b4e_14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4ad4599b4e_14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4ad4599b4e_14_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4ad4599b4e_14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7" name="Google Shape;137;g14ad4599b4e_14_123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4ad4599b4e_14_123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9" name="Google Shape;139;g14ad4599b4e_14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ad4599b4e_14_13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14ad4599b4e_14_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4ad4599b4e_14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4ad4599b4e_14_13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ad4599b4e_14_13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14ad4599b4e_14_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4ad4599b4e_14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4ad4599b4e_14_13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parâmetros:  (quando temos parâmetro, e não () 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44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ad4599b4e_14_14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14ad4599b4e_14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ad4599b4e_14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4ad4599b4e_14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devem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descritivos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mas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curtos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camelo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possuir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entre 80 e 120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longas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adequadas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ad4599b4e_14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ad4599b4e_14_1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2" name="Google Shape;162;g14ad4599b4e_14_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4ad4599b4e_14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4ad4599b4e_14_149"/>
          <p:cNvSpPr txBox="1"/>
          <p:nvPr/>
        </p:nvSpPr>
        <p:spPr>
          <a:xfrm>
            <a:off x="332988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resolva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seguintes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situações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4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operações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básicas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soma,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subtração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multiplicação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divisão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Sempre 2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devem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passados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hora do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informe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adequada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Bom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Boa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tarde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Boa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noite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 valor final de um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empréstimo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solicitado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Taxas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parcelas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influenciam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arbitrariamente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faixas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influenciam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ad4599b4e_14_1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0" name="Google Shape;170;g14ad4599b4e_14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ad4599b4e_14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ad4599b4e_14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ad4599b4e_14_16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ad4599b4e_14_16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4ad4599b4e_14_16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4ad4599b4e_14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4ad4599b4e_14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4ad4599b4e_14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4ad4599b4e_14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4ad4599b4e_14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4ad4599b4e_14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ad4599b4e_14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d4599b4e_14_17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14ad4599b4e_14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4ad4599b4e_14_17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4ad4599b4e_14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ad4599b4e_14_18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14ad4599b4e_14_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4ad4599b4e_14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4ad4599b4e_14_1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ad4599b4e_14_2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4ad4599b4e_14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4ad4599b4e_14_2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4ad4599b4e_14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ad4599b4e_14_1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g14ad4599b4e_14_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4ad4599b4e_14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4ad4599b4e_14_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4ad4599b4e_14_190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12" name="Google Shape;212;g14ad4599b4e_14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13" name="Google Shape;213;g14ad4599b4e_14_190"/>
          <p:cNvSpPr txBox="1"/>
          <p:nvPr/>
        </p:nvSpPr>
        <p:spPr>
          <a:xfrm>
            <a:off x="30191" y="2957782"/>
            <a:ext cx="493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4" name="Google Shape;214;g14ad4599b4e_14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15" name="Google Shape;215;g14ad4599b4e_14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6" name="Google Shape;216;g14ad4599b4e_14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7" name="Google Shape;217;g14ad4599b4e_14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8" name="Google Shape;218;g14ad4599b4e_14_190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E3A21F-AEDB-788F-0EAE-368E21EDEDC1}"/>
              </a:ext>
            </a:extLst>
          </p:cNvPr>
          <p:cNvSpPr txBox="1"/>
          <p:nvPr/>
        </p:nvSpPr>
        <p:spPr>
          <a:xfrm>
            <a:off x="6083777" y="1030242"/>
            <a:ext cx="3011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Foram alterados os </a:t>
            </a:r>
            <a:r>
              <a:rPr lang="pt-BR" dirty="0" err="1"/>
              <a:t>parâmentros</a:t>
            </a:r>
            <a:r>
              <a:rPr lang="pt-BR" dirty="0"/>
              <a:t>, mas não o nome do método, isso é a sobrecarga do método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d4599b4e_14_20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Google Shape;224;g14ad4599b4e_14_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4ad4599b4e_14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4ad4599b4e_14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id="227" name="Google Shape;227;g14ad4599b4e_14_205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ad4599b4e_14_21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g14ad4599b4e_14_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4ad4599b4e_14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4ad4599b4e_14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14ad4599b4e_14_213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571" y="19268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ad4599b4e_14_22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g14ad4599b4e_14_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4ad4599b4e_14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4ad4599b4e_14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Embora sejam dois conceitos relacionados a métodos, estas são completamente diferentes. A sobrecarga, como disse, tem relação ao mesmo método com parâmetros diferentes. Já a sobrescrita, tem relação com herança, qual é um assunto relacionado a orientação a objeto. Então não confunda. Ambos têm relação com método, mas tem formas diferentes de definição, uso, além de comportamentos diferentes.</a:t>
            </a:r>
            <a:endParaRPr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ad4599b4e_14_22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0" name="Google Shape;250;g14ad4599b4e_14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4ad4599b4e_14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4ad4599b4e_14_228"/>
          <p:cNvSpPr txBox="1"/>
          <p:nvPr/>
        </p:nvSpPr>
        <p:spPr>
          <a:xfrm>
            <a:off x="332988" y="1342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dos 3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quadriláteros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notáveis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quadrado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retângulo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trapézio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Use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ad4599b4e_14_23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ad4599b4e_14_23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ad4599b4e_14_23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4ad4599b4e_14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4ad4599b4e_14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4ad4599b4e_14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14ad4599b4e_14_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4ad4599b4e_14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ad4599b4e_14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ad4599b4e_14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ad4599b4e_14_24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g14ad4599b4e_14_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4ad4599b4e_14_24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74" name="Google Shape;274;g14ad4599b4e_14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ad4599b4e_14_25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80" name="Google Shape;280;g14ad4599b4e_14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4ad4599b4e_14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ad4599b4e_14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ad4599b4e_14_26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88" name="Google Shape;288;g14ad4599b4e_14_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4ad4599b4e_14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ad4599b4e_14_262"/>
          <p:cNvSpPr txBox="1"/>
          <p:nvPr/>
        </p:nvSpPr>
        <p:spPr>
          <a:xfrm>
            <a:off x="332988" y="12918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ad4599b4e_14_26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96" name="Google Shape;296;g14ad4599b4e_14_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4ad4599b4e_14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ad4599b4e_14_26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ad4599b4e_14_31"/>
          <p:cNvSpPr txBox="1">
            <a:spLocks noGrp="1"/>
          </p:cNvSpPr>
          <p:nvPr>
            <p:ph type="subTitle" idx="1"/>
          </p:nvPr>
        </p:nvSpPr>
        <p:spPr>
          <a:xfrm>
            <a:off x="311700" y="982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g14ad4599b4e_14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700" y="982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4ad4599b4e_14_31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56" name="Google Shape;56;g14ad4599b4e_14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4ad4599b4e_14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4ad4599b4e_14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4ad4599b4e_14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4ad4599b4e_14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14ad4599b4e_14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ad4599b4e_14_27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4" name="Google Shape;304;g14ad4599b4e_14_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4ad4599b4e_14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ad4599b4e_14_276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ad4599b4e_14_28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2" name="Google Shape;312;g14ad4599b4e_14_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4ad4599b4e_14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ad4599b4e_14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calcula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dos 3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quadriláteros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notáveis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 Agora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faça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retornarem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ad4599b4e_14_30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" name="Google Shape;320;g14ad4599b4e_14_3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4ad4599b4e_14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ad4599b4e_14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4ad4599b4e_14_31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" name="Google Shape;328;g14ad4599b4e_14_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4ad4599b4e_14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ad4599b4e_14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" name="Google Shape;3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" name="Google Shape;34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6" name="Google Shape;38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ad4599b4e_14_6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g14ad4599b4e_14_6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14ad4599b4e_14_6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14ad4599b4e_14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4ad4599b4e_14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4ad4599b4e_14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14ad4599b4e_14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14ad4599b4e_14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4ad4599b4e_14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4ad4599b4e_14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2" name="Google Shape;40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8" name="Google Shape;4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sz="2400" b="1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429" name="Google Shape;429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430" name="Google Shape;430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432" name="Google Shape;432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8" name="Google Shape;4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>
            <a:off x="1154322" y="4092695"/>
            <a:ext cx="7908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8" name="Google Shape;45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67" name="Google Shape;46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5" name="Google Shape;47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50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50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d4599b4e_14_7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g14ad4599b4e_14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4ad4599b4e_14_77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ad4599b4e_14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7" name="Google Shape;49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1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3" name="Google Shape;51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518" name="Google Shape;518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519" name="Google Shape;519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520" name="Google Shape;520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521" name="Google Shape;521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522" name="Google Shape;522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523" name="Google Shape;523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id="532" name="Google Shape;532;p54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8" name="Google Shape;53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1" name="Google Shape;541;p55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5" name="Google Shape;55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p58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4" name="Google Shape;564;p58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5" name="Google Shape;565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7" name="Google Shape;577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79" name="Google Shape;579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85" name="Google Shape;58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ad4599b4e_14_8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4ad4599b4e_14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4ad4599b4e_14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4ad4599b4e_14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93" name="Google Shape;59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01" name="Google Shape;60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9" name="Google Shape;60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3"/>
          <p:cNvSpPr txBox="1"/>
          <p:nvPr/>
        </p:nvSpPr>
        <p:spPr>
          <a:xfrm>
            <a:off x="50255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17" name="Google Shape;61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64"/>
          <p:cNvSpPr txBox="1"/>
          <p:nvPr/>
        </p:nvSpPr>
        <p:spPr>
          <a:xfrm>
            <a:off x="332988" y="937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ad4599b4e_14_9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4ad4599b4e_14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4ad4599b4e_14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4ad4599b4e_14_9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ad4599b4e_14_9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g14ad4599b4e_14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4ad4599b4e_14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4ad4599b4e_14_98"/>
          <p:cNvSpPr txBox="1"/>
          <p:nvPr/>
        </p:nvSpPr>
        <p:spPr>
          <a:xfrm>
            <a:off x="354275" y="10143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r>
              <a:rPr lang="en-US" sz="2400" b="0" i="0" u="none" strike="noStrike" cap="none">
                <a:solidFill>
                  <a:srgbClr val="073763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(orientação objeto)</a:t>
            </a:r>
            <a:endParaRPr>
              <a:highlight>
                <a:schemeClr val="accent6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 </a:t>
            </a:r>
            <a:r>
              <a:rPr lang="en-US" sz="2400">
                <a:solidFill>
                  <a:srgbClr val="073763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(orientação objeto)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 </a:t>
            </a:r>
            <a:r>
              <a:rPr lang="en-US" sz="2400">
                <a:solidFill>
                  <a:srgbClr val="073763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(orientação objeto)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(primitivos)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rna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()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deve 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 ou parâmetro vazio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rgbClr val="073763"/>
                </a:solidFill>
                <a:highlight>
                  <a:srgbClr val="EF8600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ad4599b4e_14_10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14ad4599b4e_14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4ad4599b4e_14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4ad4599b4e_14_1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metodo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sz="2400" b="1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4301</Words>
  <Application>Microsoft Office PowerPoint</Application>
  <PresentationFormat>Apresentação na tela (16:9)</PresentationFormat>
  <Paragraphs>414</Paragraphs>
  <Slides>63</Slides>
  <Notes>63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9" baseType="lpstr">
      <vt:lpstr>Calibri</vt:lpstr>
      <vt:lpstr>Century Gothic</vt:lpstr>
      <vt:lpstr>Arial</vt:lpstr>
      <vt:lpstr>Courier New</vt:lpstr>
      <vt:lpstr>Proxima Nova</vt:lpstr>
      <vt:lpstr>Simple Light</vt:lpstr>
      <vt:lpstr>Thiago Leite e Carvalho Engenheiro de Software, Professor, Escritor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Thiago Leite e Carvalho Engenheiro de Software, Professor, Escritor</dc:title>
  <dc:creator>Larissa Mestieri</dc:creator>
  <cp:lastModifiedBy>Letícia Furlan Rufato</cp:lastModifiedBy>
  <cp:revision>1</cp:revision>
  <dcterms:modified xsi:type="dcterms:W3CDTF">2023-01-06T18:44:50Z</dcterms:modified>
</cp:coreProperties>
</file>