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Century Gothic" panose="020B0502020202020204" pitchFamily="34" charset="0"/>
      <p:regular r:id="rId17"/>
      <p:bold r:id="rId18"/>
      <p:italic r:id="rId19"/>
      <p:boldItalic r:id="rId20"/>
    </p:embeddedFont>
    <p:embeddedFont>
      <p:font typeface="Proxima Nova"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iUXshNTKqIY/MNuQRObsu93fPpm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350" autoAdjust="0"/>
  </p:normalViewPr>
  <p:slideViewPr>
    <p:cSldViewPr snapToGrid="0">
      <p:cViewPr varScale="1">
        <p:scale>
          <a:sx n="65" d="100"/>
          <a:sy n="65" d="100"/>
        </p:scale>
        <p:origin x="1320" y="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 name="Google Shape;33;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cafaa669fa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gcafaa669fa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 name="Google Shape;47;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cafaa669fa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cafaa669fa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7a065fe63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g7a065fe63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a065fe63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g7a065fe630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pt-BR" dirty="0" err="1"/>
              <a:t>Reference</a:t>
            </a:r>
            <a:r>
              <a:rPr lang="pt-BR" dirty="0"/>
              <a:t> </a:t>
            </a:r>
            <a:r>
              <a:rPr lang="pt-BR" dirty="0" err="1"/>
              <a:t>method</a:t>
            </a:r>
            <a:r>
              <a:rPr lang="pt-BR" dirty="0"/>
              <a:t> é usado para simplificar um lambda.</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a065fe63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7a065fe630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cafaa669fa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cafaa669fa_0_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afaa669fa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cafaa669fa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5"/>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5"/>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
        <p:cNvGrpSpPr/>
        <p:nvPr/>
      </p:nvGrpSpPr>
      <p:grpSpPr>
        <a:xfrm>
          <a:off x="0" y="0"/>
          <a:ext cx="0" cy="0"/>
          <a:chOff x="0" y="0"/>
          <a:chExt cx="0" cy="0"/>
        </a:xfrm>
      </p:grpSpPr>
      <p:sp>
        <p:nvSpPr>
          <p:cNvPr id="14" name="Google Shape;14;p2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5" name="Google Shape;15;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
        <p:cNvGrpSpPr/>
        <p:nvPr/>
      </p:nvGrpSpPr>
      <p:grpSpPr>
        <a:xfrm>
          <a:off x="0" y="0"/>
          <a:ext cx="0" cy="0"/>
          <a:chOff x="0" y="0"/>
          <a:chExt cx="0" cy="0"/>
        </a:xfrm>
      </p:grpSpPr>
      <p:sp>
        <p:nvSpPr>
          <p:cNvPr id="17" name="Google Shape;17;p2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9" name="Google Shape;19;p2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0" name="Google Shape;20;p2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1" name="Google Shape;21;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2"/>
        <p:cNvGrpSpPr/>
        <p:nvPr/>
      </p:nvGrpSpPr>
      <p:grpSpPr>
        <a:xfrm>
          <a:off x="0" y="0"/>
          <a:ext cx="0" cy="0"/>
          <a:chOff x="0" y="0"/>
          <a:chExt cx="0" cy="0"/>
        </a:xfrm>
      </p:grpSpPr>
      <p:sp>
        <p:nvSpPr>
          <p:cNvPr id="23" name="Google Shape;23;p3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24" name="Google Shape;24;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5"/>
        <p:cNvGrpSpPr/>
        <p:nvPr/>
      </p:nvGrpSpPr>
      <p:grpSpPr>
        <a:xfrm>
          <a:off x="0" y="0"/>
          <a:ext cx="0" cy="0"/>
          <a:chOff x="0" y="0"/>
          <a:chExt cx="0" cy="0"/>
        </a:xfrm>
      </p:grpSpPr>
      <p:sp>
        <p:nvSpPr>
          <p:cNvPr id="26" name="Google Shape;26;p3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7" name="Google Shape;27;p3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28" name="Google Shape;28;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hyperlink" Target="https://discord.com/invite/eUrT2UFeS6"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faqcartx.info/programa%C3%A7%C3%A3o/40977-como-utilizar-uma-classe-an%C3%B4nima-em-java.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s://www.baeldung.com/java-8-functional-interface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www.devmedia.com.br/como-usar-funcoes-lambda-em-java/32826"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9.png"/><Relationship Id="rId4" Type="http://schemas.openxmlformats.org/officeDocument/2006/relationships/hyperlink" Target="https://www.oracle.com/br/technical-resources/articles/java-stream-api.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www.oracle.com/br/technical-resources/articles/java-stream-api.html"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web.digitalinnovation.one/course/aprenda-o-que-sao-estrutura-de-dados-e-algoritmos/learning/a99f9576-69e9-4187-b3a7-e7ada5e5d6ad?back=/track/inter-java-developer&amp;bootcamp_id=a531bc7a-f29e-4293-85eb-e4efd6072f2b" TargetMode="External"/><Relationship Id="rId3" Type="http://schemas.openxmlformats.org/officeDocument/2006/relationships/image" Target="../media/image2.png"/><Relationship Id="rId7" Type="http://schemas.openxmlformats.org/officeDocument/2006/relationships/hyperlink" Target="https://www.linkedin.com/in/desenvolvedorjoaopaulo/"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web.digitalinnovation.one/course/desenvolvimento-avancado-em-java/learning/ac0c022e-a9e7-4898-abea-a9844d318925?back=/track/inter-java-developer&amp;bootcamp_id=a531bc7a-f29e-4293-85eb-e4efd6072f2b" TargetMode="External"/><Relationship Id="rId5" Type="http://schemas.openxmlformats.org/officeDocument/2006/relationships/hyperlink" Target="https://www.linkedin.com/in/add-me-wesleyfuchter/" TargetMode="External"/><Relationship Id="rId4" Type="http://schemas.openxmlformats.org/officeDocument/2006/relationships/hyperlink" Target="https://web.digitalinnovation.one/course/aprenda-collection-e-streams-na-linguagem-java/learning/c9f8940a-be04-4aa9-bdeb-ac3607ed8eec?back=/track/inter-java-developer&amp;bootcamp_id=a531bc7a-f29e-4293-85eb-e4efd6072f2b" TargetMode="External"/><Relationship Id="rId9" Type="http://schemas.openxmlformats.org/officeDocument/2006/relationships/hyperlink" Target="https://www.linkedin.com/in/brunodecamposdias/"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github.com/cami-la/curso-dio-intro-collections" TargetMode="External"/><Relationship Id="rId3" Type="http://schemas.openxmlformats.org/officeDocument/2006/relationships/image" Target="../media/image2.png"/><Relationship Id="rId7" Type="http://schemas.openxmlformats.org/officeDocument/2006/relationships/hyperlink" Target="https://www.instagram.com/camimi_la"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hyperlink" Target="https://www.linkedin.com/in/cami-l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p19"/>
          <p:cNvSpPr txBox="1">
            <a:spLocks noGrp="1"/>
          </p:cNvSpPr>
          <p:nvPr>
            <p:ph type="ctrTitle"/>
          </p:nvPr>
        </p:nvSpPr>
        <p:spPr>
          <a:xfrm>
            <a:off x="387900" y="3811550"/>
            <a:ext cx="8520600" cy="201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7200"/>
              </a:spcBef>
              <a:spcAft>
                <a:spcPts val="0"/>
              </a:spcAft>
              <a:buClr>
                <a:schemeClr val="dk1"/>
              </a:buClr>
              <a:buSzPts val="1100"/>
              <a:buFont typeface="Arial"/>
              <a:buNone/>
            </a:pPr>
            <a:r>
              <a:rPr lang="en-US" sz="2000">
                <a:solidFill>
                  <a:srgbClr val="404040"/>
                </a:solidFill>
                <a:latin typeface="Century Gothic"/>
                <a:ea typeface="Century Gothic"/>
                <a:cs typeface="Century Gothic"/>
                <a:sym typeface="Century Gothic"/>
              </a:rPr>
              <a:t>[Nome do palestrante]</a:t>
            </a:r>
            <a:br>
              <a:rPr lang="en-US" sz="2000">
                <a:solidFill>
                  <a:srgbClr val="404040"/>
                </a:solidFill>
                <a:latin typeface="Century Gothic"/>
                <a:ea typeface="Century Gothic"/>
                <a:cs typeface="Century Gothic"/>
                <a:sym typeface="Century Gothic"/>
              </a:rPr>
            </a:br>
            <a:r>
              <a:rPr lang="en-US" sz="1500">
                <a:solidFill>
                  <a:srgbClr val="404040"/>
                </a:solidFill>
                <a:latin typeface="Century Gothic"/>
                <a:ea typeface="Century Gothic"/>
                <a:cs typeface="Century Gothic"/>
                <a:sym typeface="Century Gothic"/>
              </a:rPr>
              <a:t>[Posição]</a:t>
            </a:r>
            <a:endParaRPr sz="1500">
              <a:solidFill>
                <a:srgbClr val="404040"/>
              </a:solidFill>
              <a:latin typeface="Century Gothic"/>
              <a:ea typeface="Century Gothic"/>
              <a:cs typeface="Century Gothic"/>
              <a:sym typeface="Century Gothic"/>
            </a:endParaRPr>
          </a:p>
        </p:txBody>
      </p:sp>
      <p:sp>
        <p:nvSpPr>
          <p:cNvPr id="36" name="Google Shape;36;p19"/>
          <p:cNvSpPr txBox="1">
            <a:spLocks noGrp="1"/>
          </p:cNvSpPr>
          <p:nvPr>
            <p:ph type="ctrTitle"/>
          </p:nvPr>
        </p:nvSpPr>
        <p:spPr>
          <a:xfrm>
            <a:off x="311700" y="756825"/>
            <a:ext cx="8520600" cy="506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7200"/>
              </a:spcBef>
              <a:spcAft>
                <a:spcPts val="0"/>
              </a:spcAft>
              <a:buClr>
                <a:schemeClr val="dk1"/>
              </a:buClr>
              <a:buSzPts val="1100"/>
              <a:buFont typeface="Arial"/>
              <a:buNone/>
            </a:pPr>
            <a:r>
              <a:rPr lang="en-US" sz="3600">
                <a:solidFill>
                  <a:srgbClr val="F78321"/>
                </a:solidFill>
                <a:latin typeface="Century Gothic"/>
                <a:ea typeface="Century Gothic"/>
                <a:cs typeface="Century Gothic"/>
                <a:sym typeface="Century Gothic"/>
              </a:rPr>
              <a:t>[Nome do curso]</a:t>
            </a:r>
            <a:endParaRPr sz="3600">
              <a:solidFill>
                <a:srgbClr val="F78321"/>
              </a:solidFill>
              <a:latin typeface="Century Gothic"/>
              <a:ea typeface="Century Gothic"/>
              <a:cs typeface="Century Gothic"/>
              <a:sym typeface="Century Gothic"/>
            </a:endParaRPr>
          </a:p>
        </p:txBody>
      </p:sp>
      <p:sp>
        <p:nvSpPr>
          <p:cNvPr id="37" name="Google Shape;37;p19"/>
          <p:cNvSpPr txBox="1">
            <a:spLocks noGrp="1"/>
          </p:cNvSpPr>
          <p:nvPr>
            <p:ph type="subTitle" idx="1"/>
          </p:nvPr>
        </p:nvSpPr>
        <p:spPr>
          <a:xfrm>
            <a:off x="311700" y="1828950"/>
            <a:ext cx="8520600" cy="133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7200"/>
              </a:spcBef>
              <a:spcAft>
                <a:spcPts val="0"/>
              </a:spcAft>
              <a:buClr>
                <a:schemeClr val="dk1"/>
              </a:buClr>
              <a:buSzPts val="1100"/>
              <a:buFont typeface="Arial"/>
              <a:buNone/>
            </a:pPr>
            <a:r>
              <a:rPr lang="en-US" sz="6600" b="1">
                <a:solidFill>
                  <a:srgbClr val="404040"/>
                </a:solidFill>
                <a:latin typeface="Century Gothic"/>
                <a:ea typeface="Century Gothic"/>
                <a:cs typeface="Century Gothic"/>
                <a:sym typeface="Century Gothic"/>
              </a:rPr>
              <a:t>[Nome da aula]</a:t>
            </a:r>
            <a:endParaRPr sz="6600" b="1">
              <a:solidFill>
                <a:srgbClr val="404040"/>
              </a:solidFill>
              <a:latin typeface="Century Gothic"/>
              <a:ea typeface="Century Gothic"/>
              <a:cs typeface="Century Gothic"/>
              <a:sym typeface="Century Gothic"/>
            </a:endParaRPr>
          </a:p>
        </p:txBody>
      </p:sp>
      <p:sp>
        <p:nvSpPr>
          <p:cNvPr id="38" name="Google Shape;38;p19"/>
          <p:cNvSpPr/>
          <p:nvPr/>
        </p:nvSpPr>
        <p:spPr>
          <a:xfrm>
            <a:off x="465750" y="3872065"/>
            <a:ext cx="4476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9"/>
          <p:cNvSpPr/>
          <p:nvPr/>
        </p:nvSpPr>
        <p:spPr>
          <a:xfrm>
            <a:off x="0" y="57301"/>
            <a:ext cx="9144000" cy="5086050"/>
          </a:xfrm>
          <a:prstGeom prst="rect">
            <a:avLst/>
          </a:prstGeom>
          <a:solidFill>
            <a:srgbClr val="404040"/>
          </a:solidFill>
          <a:ln w="9525" cap="flat" cmpd="sng">
            <a:solidFill>
              <a:srgbClr val="40404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19"/>
          <p:cNvSpPr/>
          <p:nvPr/>
        </p:nvSpPr>
        <p:spPr>
          <a:xfrm>
            <a:off x="0" y="0"/>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1" name="Google Shape;41;p19"/>
          <p:cNvPicPr preferRelativeResize="0"/>
          <p:nvPr/>
        </p:nvPicPr>
        <p:blipFill rotWithShape="1">
          <a:blip r:embed="rId3">
            <a:alphaModFix/>
          </a:blip>
          <a:srcRect/>
          <a:stretch/>
        </p:blipFill>
        <p:spPr>
          <a:xfrm>
            <a:off x="311700" y="260014"/>
            <a:ext cx="1698849" cy="591371"/>
          </a:xfrm>
          <a:prstGeom prst="rect">
            <a:avLst/>
          </a:prstGeom>
          <a:noFill/>
          <a:ln>
            <a:noFill/>
          </a:ln>
        </p:spPr>
      </p:pic>
      <p:sp>
        <p:nvSpPr>
          <p:cNvPr id="42" name="Google Shape;42;p19"/>
          <p:cNvSpPr/>
          <p:nvPr/>
        </p:nvSpPr>
        <p:spPr>
          <a:xfrm>
            <a:off x="0" y="4839750"/>
            <a:ext cx="9144000" cy="303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3" name="Google Shape;43;p19"/>
          <p:cNvSpPr txBox="1"/>
          <p:nvPr/>
        </p:nvSpPr>
        <p:spPr>
          <a:xfrm>
            <a:off x="467550" y="1203598"/>
            <a:ext cx="8520600" cy="151979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2800" b="1" i="0" u="none" strike="noStrike" cap="none">
                <a:solidFill>
                  <a:schemeClr val="lt1"/>
                </a:solidFill>
                <a:latin typeface="Century Gothic"/>
                <a:ea typeface="Century Gothic"/>
                <a:cs typeface="Century Gothic"/>
                <a:sym typeface="Century Gothic"/>
              </a:rPr>
              <a:t>Aula </a:t>
            </a:r>
            <a:r>
              <a:rPr lang="en-US" sz="2800" b="1">
                <a:solidFill>
                  <a:schemeClr val="lt1"/>
                </a:solidFill>
                <a:latin typeface="Century Gothic"/>
                <a:ea typeface="Century Gothic"/>
                <a:cs typeface="Century Gothic"/>
                <a:sym typeface="Century Gothic"/>
              </a:rPr>
              <a:t>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5400" b="1">
                <a:solidFill>
                  <a:schemeClr val="lt1"/>
                </a:solidFill>
                <a:latin typeface="Century Gothic"/>
                <a:ea typeface="Century Gothic"/>
                <a:cs typeface="Century Gothic"/>
                <a:sym typeface="Century Gothic"/>
              </a:rPr>
              <a:t>Java Streams!</a:t>
            </a:r>
            <a:endParaRPr sz="5400" b="1" i="0" u="none" strike="noStrike" cap="none">
              <a:solidFill>
                <a:schemeClr val="lt1"/>
              </a:solidFill>
              <a:latin typeface="Century Gothic"/>
              <a:ea typeface="Century Gothic"/>
              <a:cs typeface="Century Gothic"/>
              <a:sym typeface="Century Gothic"/>
            </a:endParaRPr>
          </a:p>
        </p:txBody>
      </p:sp>
      <p:sp>
        <p:nvSpPr>
          <p:cNvPr id="44" name="Google Shape;44;p19"/>
          <p:cNvSpPr txBox="1"/>
          <p:nvPr/>
        </p:nvSpPr>
        <p:spPr>
          <a:xfrm>
            <a:off x="539552" y="2499742"/>
            <a:ext cx="5797618" cy="595132"/>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3600">
                <a:solidFill>
                  <a:srgbClr val="F78321"/>
                </a:solidFill>
                <a:latin typeface="Century Gothic"/>
                <a:ea typeface="Century Gothic"/>
                <a:cs typeface="Century Gothic"/>
                <a:sym typeface="Century Gothic"/>
              </a:rPr>
              <a:t>Collections</a:t>
            </a:r>
            <a:endParaRPr sz="3600" b="0" i="0" u="none" strike="noStrike" cap="none">
              <a:solidFill>
                <a:srgbClr val="F7832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cafaa669fa_0_31"/>
          <p:cNvSpPr txBox="1">
            <a:spLocks noGrp="1"/>
          </p:cNvSpPr>
          <p:nvPr>
            <p:ph type="ctrTitle"/>
          </p:nvPr>
        </p:nvSpPr>
        <p:spPr>
          <a:xfrm>
            <a:off x="387900" y="3811550"/>
            <a:ext cx="8520600" cy="201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7200"/>
              </a:spcBef>
              <a:spcAft>
                <a:spcPts val="0"/>
              </a:spcAft>
              <a:buClr>
                <a:schemeClr val="dk1"/>
              </a:buClr>
              <a:buSzPts val="1100"/>
              <a:buFont typeface="Arial"/>
              <a:buNone/>
            </a:pPr>
            <a:r>
              <a:rPr lang="en-US" sz="2000">
                <a:solidFill>
                  <a:srgbClr val="404040"/>
                </a:solidFill>
                <a:latin typeface="Century Gothic"/>
                <a:ea typeface="Century Gothic"/>
                <a:cs typeface="Century Gothic"/>
                <a:sym typeface="Century Gothic"/>
              </a:rPr>
              <a:t>[Nome do palestrante]</a:t>
            </a:r>
            <a:br>
              <a:rPr lang="en-US" sz="2000">
                <a:solidFill>
                  <a:srgbClr val="404040"/>
                </a:solidFill>
                <a:latin typeface="Century Gothic"/>
                <a:ea typeface="Century Gothic"/>
                <a:cs typeface="Century Gothic"/>
                <a:sym typeface="Century Gothic"/>
              </a:rPr>
            </a:br>
            <a:r>
              <a:rPr lang="en-US" sz="1500">
                <a:solidFill>
                  <a:srgbClr val="404040"/>
                </a:solidFill>
                <a:latin typeface="Century Gothic"/>
                <a:ea typeface="Century Gothic"/>
                <a:cs typeface="Century Gothic"/>
                <a:sym typeface="Century Gothic"/>
              </a:rPr>
              <a:t>[Posição]</a:t>
            </a:r>
            <a:endParaRPr sz="1500">
              <a:solidFill>
                <a:srgbClr val="404040"/>
              </a:solidFill>
              <a:latin typeface="Century Gothic"/>
              <a:ea typeface="Century Gothic"/>
              <a:cs typeface="Century Gothic"/>
              <a:sym typeface="Century Gothic"/>
            </a:endParaRPr>
          </a:p>
        </p:txBody>
      </p:sp>
      <p:sp>
        <p:nvSpPr>
          <p:cNvPr id="149" name="Google Shape;149;gcafaa669fa_0_31"/>
          <p:cNvSpPr txBox="1">
            <a:spLocks noGrp="1"/>
          </p:cNvSpPr>
          <p:nvPr>
            <p:ph type="ctrTitle"/>
          </p:nvPr>
        </p:nvSpPr>
        <p:spPr>
          <a:xfrm>
            <a:off x="311700" y="756825"/>
            <a:ext cx="8520600" cy="506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7200"/>
              </a:spcBef>
              <a:spcAft>
                <a:spcPts val="0"/>
              </a:spcAft>
              <a:buClr>
                <a:schemeClr val="dk1"/>
              </a:buClr>
              <a:buSzPts val="1100"/>
              <a:buFont typeface="Arial"/>
              <a:buNone/>
            </a:pPr>
            <a:r>
              <a:rPr lang="en-US" sz="3600">
                <a:solidFill>
                  <a:srgbClr val="F78321"/>
                </a:solidFill>
                <a:latin typeface="Century Gothic"/>
                <a:ea typeface="Century Gothic"/>
                <a:cs typeface="Century Gothic"/>
                <a:sym typeface="Century Gothic"/>
              </a:rPr>
              <a:t>[Nome do curso]</a:t>
            </a:r>
            <a:endParaRPr sz="3600">
              <a:solidFill>
                <a:srgbClr val="F78321"/>
              </a:solidFill>
              <a:latin typeface="Century Gothic"/>
              <a:ea typeface="Century Gothic"/>
              <a:cs typeface="Century Gothic"/>
              <a:sym typeface="Century Gothic"/>
            </a:endParaRPr>
          </a:p>
        </p:txBody>
      </p:sp>
      <p:sp>
        <p:nvSpPr>
          <p:cNvPr id="150" name="Google Shape;150;gcafaa669fa_0_31"/>
          <p:cNvSpPr txBox="1">
            <a:spLocks noGrp="1"/>
          </p:cNvSpPr>
          <p:nvPr>
            <p:ph type="subTitle" idx="1"/>
          </p:nvPr>
        </p:nvSpPr>
        <p:spPr>
          <a:xfrm>
            <a:off x="311700" y="1828950"/>
            <a:ext cx="8520600" cy="133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7200"/>
              </a:spcBef>
              <a:spcAft>
                <a:spcPts val="0"/>
              </a:spcAft>
              <a:buClr>
                <a:schemeClr val="dk1"/>
              </a:buClr>
              <a:buSzPts val="1100"/>
              <a:buFont typeface="Arial"/>
              <a:buNone/>
            </a:pPr>
            <a:r>
              <a:rPr lang="en-US" sz="6600" b="1">
                <a:solidFill>
                  <a:srgbClr val="404040"/>
                </a:solidFill>
                <a:latin typeface="Century Gothic"/>
                <a:ea typeface="Century Gothic"/>
                <a:cs typeface="Century Gothic"/>
                <a:sym typeface="Century Gothic"/>
              </a:rPr>
              <a:t>[Nome da aula]</a:t>
            </a:r>
            <a:endParaRPr sz="6600" b="1">
              <a:solidFill>
                <a:srgbClr val="404040"/>
              </a:solidFill>
              <a:latin typeface="Century Gothic"/>
              <a:ea typeface="Century Gothic"/>
              <a:cs typeface="Century Gothic"/>
              <a:sym typeface="Century Gothic"/>
            </a:endParaRPr>
          </a:p>
        </p:txBody>
      </p:sp>
      <p:sp>
        <p:nvSpPr>
          <p:cNvPr id="151" name="Google Shape;151;gcafaa669fa_0_31"/>
          <p:cNvSpPr/>
          <p:nvPr/>
        </p:nvSpPr>
        <p:spPr>
          <a:xfrm>
            <a:off x="465750" y="3872065"/>
            <a:ext cx="4476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gcafaa669fa_0_31"/>
          <p:cNvSpPr/>
          <p:nvPr/>
        </p:nvSpPr>
        <p:spPr>
          <a:xfrm>
            <a:off x="0" y="57301"/>
            <a:ext cx="9144000" cy="5086200"/>
          </a:xfrm>
          <a:prstGeom prst="rect">
            <a:avLst/>
          </a:prstGeom>
          <a:solidFill>
            <a:srgbClr val="404040"/>
          </a:solidFill>
          <a:ln w="9525" cap="flat" cmpd="sng">
            <a:solidFill>
              <a:srgbClr val="40404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gcafaa669fa_0_31"/>
          <p:cNvSpPr/>
          <p:nvPr/>
        </p:nvSpPr>
        <p:spPr>
          <a:xfrm>
            <a:off x="0" y="0"/>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4" name="Google Shape;154;gcafaa669fa_0_31"/>
          <p:cNvPicPr preferRelativeResize="0"/>
          <p:nvPr/>
        </p:nvPicPr>
        <p:blipFill rotWithShape="1">
          <a:blip r:embed="rId3">
            <a:alphaModFix/>
          </a:blip>
          <a:srcRect/>
          <a:stretch/>
        </p:blipFill>
        <p:spPr>
          <a:xfrm>
            <a:off x="311700" y="260014"/>
            <a:ext cx="1698849" cy="591371"/>
          </a:xfrm>
          <a:prstGeom prst="rect">
            <a:avLst/>
          </a:prstGeom>
          <a:noFill/>
          <a:ln>
            <a:noFill/>
          </a:ln>
        </p:spPr>
      </p:pic>
      <p:sp>
        <p:nvSpPr>
          <p:cNvPr id="155" name="Google Shape;155;gcafaa669fa_0_31"/>
          <p:cNvSpPr/>
          <p:nvPr/>
        </p:nvSpPr>
        <p:spPr>
          <a:xfrm>
            <a:off x="0" y="4839750"/>
            <a:ext cx="9144000" cy="303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6" name="Google Shape;156;gcafaa669fa_0_31"/>
          <p:cNvSpPr txBox="1"/>
          <p:nvPr/>
        </p:nvSpPr>
        <p:spPr>
          <a:xfrm>
            <a:off x="467550" y="1131590"/>
            <a:ext cx="8520600" cy="1584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US" sz="5400" b="1" i="0" u="none" strike="noStrike" cap="none">
                <a:solidFill>
                  <a:schemeClr val="lt1"/>
                </a:solidFill>
                <a:latin typeface="Century Gothic"/>
                <a:ea typeface="Century Gothic"/>
                <a:cs typeface="Century Gothic"/>
                <a:sym typeface="Century Gothic"/>
              </a:rPr>
              <a:t>Dúvidas?</a:t>
            </a:r>
            <a:endParaRPr sz="5400" b="1" i="0" u="none" strike="noStrike" cap="none">
              <a:solidFill>
                <a:schemeClr val="lt1"/>
              </a:solidFill>
              <a:latin typeface="Century Gothic"/>
              <a:ea typeface="Century Gothic"/>
              <a:cs typeface="Century Gothic"/>
              <a:sym typeface="Century Gothic"/>
            </a:endParaRPr>
          </a:p>
        </p:txBody>
      </p:sp>
      <p:sp>
        <p:nvSpPr>
          <p:cNvPr id="157" name="Google Shape;157;gcafaa669fa_0_31"/>
          <p:cNvSpPr txBox="1"/>
          <p:nvPr/>
        </p:nvSpPr>
        <p:spPr>
          <a:xfrm>
            <a:off x="311700" y="1333492"/>
            <a:ext cx="7860600" cy="3182400"/>
          </a:xfrm>
          <a:prstGeom prst="rect">
            <a:avLst/>
          </a:prstGeom>
          <a:noFill/>
          <a:ln>
            <a:noFill/>
          </a:ln>
        </p:spPr>
        <p:txBody>
          <a:bodyPr spcFirstLastPara="1" wrap="square" lIns="91425" tIns="91425" rIns="91425" bIns="91425" anchor="ctr" anchorCtr="0">
            <a:noAutofit/>
          </a:bodyPr>
          <a:lstStyle/>
          <a:p>
            <a:pPr marL="457200" marR="0" lvl="0" indent="-387350" algn="l" rtl="0">
              <a:lnSpc>
                <a:spcPct val="100000"/>
              </a:lnSpc>
              <a:spcBef>
                <a:spcPts val="0"/>
              </a:spcBef>
              <a:spcAft>
                <a:spcPts val="0"/>
              </a:spcAft>
              <a:buClr>
                <a:schemeClr val="dk1"/>
              </a:buClr>
              <a:buSzPts val="1100"/>
              <a:buFont typeface="Courier New"/>
              <a:buNone/>
            </a:pPr>
            <a:endParaRPr sz="2400" b="0" i="0" u="none" strike="noStrike" cap="none">
              <a:solidFill>
                <a:schemeClr val="lt1"/>
              </a:solidFill>
              <a:latin typeface="Proxima Nova"/>
              <a:ea typeface="Proxima Nova"/>
              <a:cs typeface="Proxima Nova"/>
              <a:sym typeface="Proxima Nova"/>
            </a:endParaRPr>
          </a:p>
        </p:txBody>
      </p:sp>
      <p:sp>
        <p:nvSpPr>
          <p:cNvPr id="158" name="Google Shape;158;gcafaa669fa_0_31"/>
          <p:cNvSpPr txBox="1"/>
          <p:nvPr/>
        </p:nvSpPr>
        <p:spPr>
          <a:xfrm>
            <a:off x="467544" y="2787774"/>
            <a:ext cx="6192600" cy="1656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78321"/>
                </a:solidFill>
                <a:latin typeface="Century Gothic"/>
                <a:ea typeface="Century Gothic"/>
                <a:cs typeface="Century Gothic"/>
                <a:sym typeface="Century Gothic"/>
              </a:rPr>
              <a:t>&gt; Fórum do curso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78321"/>
                </a:solidFill>
                <a:latin typeface="Century Gothic"/>
                <a:ea typeface="Century Gothic"/>
                <a:cs typeface="Century Gothic"/>
                <a:sym typeface="Century Gothic"/>
              </a:rPr>
              <a:t>&gt; Comunidade </a:t>
            </a:r>
            <a:r>
              <a:rPr lang="en-US" sz="2800" b="0" i="0" u="sng" strike="noStrike" cap="none">
                <a:solidFill>
                  <a:srgbClr val="F78321"/>
                </a:solidFill>
                <a:latin typeface="Century Gothic"/>
                <a:ea typeface="Century Gothic"/>
                <a:cs typeface="Century Gothic"/>
                <a:sym typeface="Century Gothic"/>
                <a:hlinkClick r:id="rId4">
                  <a:extLst>
                    <a:ext uri="{A12FA001-AC4F-418D-AE19-62706E023703}">
                      <ahyp:hlinkClr xmlns:ahyp="http://schemas.microsoft.com/office/drawing/2018/hyperlinkcolor" val="tx"/>
                    </a:ext>
                  </a:extLst>
                </a:hlinkClick>
              </a:rPr>
              <a:t>online (discord)</a:t>
            </a:r>
            <a:endParaRPr sz="2800" b="0" i="0" u="none" strike="noStrike" cap="none">
              <a:solidFill>
                <a:srgbClr val="F7832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8"/>
        <p:cNvGrpSpPr/>
        <p:nvPr/>
      </p:nvGrpSpPr>
      <p:grpSpPr>
        <a:xfrm>
          <a:off x="0" y="0"/>
          <a:ext cx="0" cy="0"/>
          <a:chOff x="0" y="0"/>
          <a:chExt cx="0" cy="0"/>
        </a:xfrm>
      </p:grpSpPr>
      <p:sp>
        <p:nvSpPr>
          <p:cNvPr id="49" name="Google Shape;49;p18"/>
          <p:cNvSpPr txBox="1">
            <a:spLocks noGrp="1"/>
          </p:cNvSpPr>
          <p:nvPr>
            <p:ph type="subTitle" idx="1"/>
          </p:nvPr>
        </p:nvSpPr>
        <p:spPr>
          <a:xfrm>
            <a:off x="311700" y="305700"/>
            <a:ext cx="8520600" cy="59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Objetivos</a:t>
            </a:r>
            <a:endParaRPr sz="4000" b="1">
              <a:solidFill>
                <a:srgbClr val="073763"/>
              </a:solidFill>
              <a:latin typeface="Century Gothic"/>
              <a:ea typeface="Century Gothic"/>
              <a:cs typeface="Century Gothic"/>
              <a:sym typeface="Century Gothic"/>
            </a:endParaRPr>
          </a:p>
        </p:txBody>
      </p:sp>
      <p:pic>
        <p:nvPicPr>
          <p:cNvPr id="50" name="Google Shape;50;p18"/>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51" name="Google Shape;51;p18"/>
          <p:cNvSpPr txBox="1">
            <a:spLocks noGrp="1"/>
          </p:cNvSpPr>
          <p:nvPr>
            <p:ph type="subTitle" idx="1"/>
          </p:nvPr>
        </p:nvSpPr>
        <p:spPr>
          <a:xfrm>
            <a:off x="443600" y="1666479"/>
            <a:ext cx="8148600" cy="2966400"/>
          </a:xfrm>
          <a:prstGeom prst="rect">
            <a:avLst/>
          </a:prstGeom>
          <a:noFill/>
          <a:ln>
            <a:noFill/>
          </a:ln>
        </p:spPr>
        <p:txBody>
          <a:bodyPr spcFirstLastPara="1" wrap="square" lIns="91425" tIns="91425" rIns="91425" bIns="91425" anchor="ctr" anchorCtr="0">
            <a:noAutofit/>
          </a:bodyPr>
          <a:lstStyle/>
          <a:p>
            <a:pPr marL="457200" lvl="0" indent="-381000" algn="l" rtl="0">
              <a:lnSpc>
                <a:spcPct val="200000"/>
              </a:lnSpc>
              <a:spcBef>
                <a:spcPts val="0"/>
              </a:spcBef>
              <a:spcAft>
                <a:spcPts val="0"/>
              </a:spcAft>
              <a:buClr>
                <a:srgbClr val="073763"/>
              </a:buClr>
              <a:buSzPts val="2400"/>
              <a:buFont typeface="Calibri"/>
              <a:buAutoNum type="arabicPeriod"/>
            </a:pPr>
            <a:r>
              <a:rPr lang="en-US" sz="2400">
                <a:solidFill>
                  <a:srgbClr val="073763"/>
                </a:solidFill>
                <a:latin typeface="Calibri"/>
                <a:ea typeface="Calibri"/>
                <a:cs typeface="Calibri"/>
                <a:sym typeface="Calibri"/>
              </a:rPr>
              <a:t>Classe Anônima</a:t>
            </a:r>
            <a:endParaRPr sz="2400">
              <a:solidFill>
                <a:srgbClr val="073763"/>
              </a:solidFill>
              <a:latin typeface="Calibri"/>
              <a:ea typeface="Calibri"/>
              <a:cs typeface="Calibri"/>
              <a:sym typeface="Calibri"/>
            </a:endParaRPr>
          </a:p>
          <a:p>
            <a:pPr marL="457200" lvl="0" indent="-381000" algn="l" rtl="0">
              <a:lnSpc>
                <a:spcPct val="200000"/>
              </a:lnSpc>
              <a:spcBef>
                <a:spcPts val="0"/>
              </a:spcBef>
              <a:spcAft>
                <a:spcPts val="0"/>
              </a:spcAft>
              <a:buClr>
                <a:srgbClr val="073763"/>
              </a:buClr>
              <a:buSzPts val="2400"/>
              <a:buFont typeface="Calibri"/>
              <a:buAutoNum type="arabicPeriod"/>
            </a:pPr>
            <a:r>
              <a:rPr lang="en-US" sz="2400">
                <a:solidFill>
                  <a:srgbClr val="073763"/>
                </a:solidFill>
                <a:latin typeface="Calibri"/>
                <a:ea typeface="Calibri"/>
                <a:cs typeface="Calibri"/>
                <a:sym typeface="Calibri"/>
              </a:rPr>
              <a:t>Functional Interface</a:t>
            </a:r>
            <a:endParaRPr sz="2400">
              <a:solidFill>
                <a:srgbClr val="073763"/>
              </a:solidFill>
              <a:latin typeface="Calibri"/>
              <a:ea typeface="Calibri"/>
              <a:cs typeface="Calibri"/>
              <a:sym typeface="Calibri"/>
            </a:endParaRPr>
          </a:p>
          <a:p>
            <a:pPr marL="457200" lvl="0" indent="-381000" algn="l" rtl="0">
              <a:lnSpc>
                <a:spcPct val="200000"/>
              </a:lnSpc>
              <a:spcBef>
                <a:spcPts val="0"/>
              </a:spcBef>
              <a:spcAft>
                <a:spcPts val="0"/>
              </a:spcAft>
              <a:buClr>
                <a:srgbClr val="073763"/>
              </a:buClr>
              <a:buSzPts val="2400"/>
              <a:buFont typeface="Calibri"/>
              <a:buAutoNum type="arabicPeriod"/>
            </a:pPr>
            <a:r>
              <a:rPr lang="en-US" sz="2400">
                <a:solidFill>
                  <a:srgbClr val="073763"/>
                </a:solidFill>
                <a:latin typeface="Calibri"/>
                <a:ea typeface="Calibri"/>
                <a:cs typeface="Calibri"/>
                <a:sym typeface="Calibri"/>
              </a:rPr>
              <a:t>Lambda</a:t>
            </a:r>
            <a:endParaRPr sz="2400">
              <a:solidFill>
                <a:srgbClr val="073763"/>
              </a:solidFill>
              <a:latin typeface="Calibri"/>
              <a:ea typeface="Calibri"/>
              <a:cs typeface="Calibri"/>
              <a:sym typeface="Calibri"/>
            </a:endParaRPr>
          </a:p>
          <a:p>
            <a:pPr marL="457200" lvl="0" indent="-381000" algn="l" rtl="0">
              <a:lnSpc>
                <a:spcPct val="200000"/>
              </a:lnSpc>
              <a:spcBef>
                <a:spcPts val="0"/>
              </a:spcBef>
              <a:spcAft>
                <a:spcPts val="0"/>
              </a:spcAft>
              <a:buClr>
                <a:srgbClr val="073763"/>
              </a:buClr>
              <a:buSzPts val="2400"/>
              <a:buFont typeface="Calibri"/>
              <a:buAutoNum type="arabicPeriod"/>
            </a:pPr>
            <a:r>
              <a:rPr lang="en-US" sz="2400">
                <a:solidFill>
                  <a:srgbClr val="073763"/>
                </a:solidFill>
                <a:latin typeface="Calibri"/>
                <a:ea typeface="Calibri"/>
                <a:cs typeface="Calibri"/>
                <a:sym typeface="Calibri"/>
              </a:rPr>
              <a:t>Method Reference</a:t>
            </a:r>
            <a:endParaRPr>
              <a:latin typeface="Calibri"/>
              <a:ea typeface="Calibri"/>
              <a:cs typeface="Calibri"/>
              <a:sym typeface="Calibri"/>
            </a:endParaRPr>
          </a:p>
          <a:p>
            <a:pPr marL="457200" lvl="0" indent="-381000" algn="l" rtl="0">
              <a:lnSpc>
                <a:spcPct val="200000"/>
              </a:lnSpc>
              <a:spcBef>
                <a:spcPts val="0"/>
              </a:spcBef>
              <a:spcAft>
                <a:spcPts val="0"/>
              </a:spcAft>
              <a:buClr>
                <a:srgbClr val="073763"/>
              </a:buClr>
              <a:buSzPts val="2400"/>
              <a:buFont typeface="Calibri"/>
              <a:buAutoNum type="arabicPeriod"/>
            </a:pPr>
            <a:r>
              <a:rPr lang="en-US" sz="2400">
                <a:solidFill>
                  <a:srgbClr val="073763"/>
                </a:solidFill>
                <a:latin typeface="Calibri"/>
                <a:ea typeface="Calibri"/>
                <a:cs typeface="Calibri"/>
                <a:sym typeface="Calibri"/>
              </a:rPr>
              <a:t>Stream API</a:t>
            </a:r>
            <a:endParaRPr>
              <a:latin typeface="Calibri"/>
              <a:ea typeface="Calibri"/>
              <a:cs typeface="Calibri"/>
              <a:sym typeface="Calibri"/>
            </a:endParaRPr>
          </a:p>
          <a:p>
            <a:pPr marL="457200" lvl="0" indent="-457200" algn="l" rtl="0">
              <a:lnSpc>
                <a:spcPct val="100000"/>
              </a:lnSpc>
              <a:spcBef>
                <a:spcPts val="0"/>
              </a:spcBef>
              <a:spcAft>
                <a:spcPts val="0"/>
              </a:spcAft>
              <a:buClr>
                <a:schemeClr val="dk1"/>
              </a:buClr>
              <a:buSzPts val="1100"/>
              <a:buNone/>
            </a:pPr>
            <a:endParaRPr sz="2400">
              <a:solidFill>
                <a:srgbClr val="073763"/>
              </a:solidFill>
              <a:latin typeface="Calibri"/>
              <a:ea typeface="Calibri"/>
              <a:cs typeface="Calibri"/>
              <a:sym typeface="Calibri"/>
            </a:endParaRPr>
          </a:p>
          <a:p>
            <a:pPr marL="457200" lvl="0" indent="-457200" algn="l" rtl="0">
              <a:lnSpc>
                <a:spcPct val="100000"/>
              </a:lnSpc>
              <a:spcBef>
                <a:spcPts val="0"/>
              </a:spcBef>
              <a:spcAft>
                <a:spcPts val="0"/>
              </a:spcAft>
              <a:buClr>
                <a:schemeClr val="dk1"/>
              </a:buClr>
              <a:buSzPts val="1100"/>
              <a:buNone/>
            </a:pPr>
            <a:endParaRPr sz="2400">
              <a:solidFill>
                <a:srgbClr val="073763"/>
              </a:solidFill>
              <a:latin typeface="Calibri"/>
              <a:ea typeface="Calibri"/>
              <a:cs typeface="Calibri"/>
              <a:sym typeface="Calibri"/>
            </a:endParaRPr>
          </a:p>
        </p:txBody>
      </p:sp>
      <p:sp>
        <p:nvSpPr>
          <p:cNvPr id="52" name="Google Shape;52;p18"/>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animEffect transition="in" filter="fade">
                                      <p:cBhvr>
                                        <p:cTn id="7" dur="1000"/>
                                        <p:tgtEl>
                                          <p:spTgt spid="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
                                            <p:txEl>
                                              <p:pRg st="1" end="1"/>
                                            </p:txEl>
                                          </p:spTgt>
                                        </p:tgtEl>
                                        <p:attrNameLst>
                                          <p:attrName>style.visibility</p:attrName>
                                        </p:attrNameLst>
                                      </p:cBhvr>
                                      <p:to>
                                        <p:strVal val="visible"/>
                                      </p:to>
                                    </p:set>
                                    <p:animEffect transition="in" filter="fade">
                                      <p:cBhvr>
                                        <p:cTn id="12" dur="1000"/>
                                        <p:tgtEl>
                                          <p:spTgt spid="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
                                            <p:txEl>
                                              <p:pRg st="2" end="2"/>
                                            </p:txEl>
                                          </p:spTgt>
                                        </p:tgtEl>
                                        <p:attrNameLst>
                                          <p:attrName>style.visibility</p:attrName>
                                        </p:attrNameLst>
                                      </p:cBhvr>
                                      <p:to>
                                        <p:strVal val="visible"/>
                                      </p:to>
                                    </p:set>
                                    <p:animEffect transition="in" filter="fade">
                                      <p:cBhvr>
                                        <p:cTn id="17" dur="1000"/>
                                        <p:tgtEl>
                                          <p:spTgt spid="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
                                            <p:txEl>
                                              <p:pRg st="3" end="3"/>
                                            </p:txEl>
                                          </p:spTgt>
                                        </p:tgtEl>
                                        <p:attrNameLst>
                                          <p:attrName>style.visibility</p:attrName>
                                        </p:attrNameLst>
                                      </p:cBhvr>
                                      <p:to>
                                        <p:strVal val="visible"/>
                                      </p:to>
                                    </p:set>
                                    <p:animEffect transition="in" filter="fade">
                                      <p:cBhvr>
                                        <p:cTn id="22" dur="1000"/>
                                        <p:tgtEl>
                                          <p:spTgt spid="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1">
                                            <p:txEl>
                                              <p:pRg st="4" end="4"/>
                                            </p:txEl>
                                          </p:spTgt>
                                        </p:tgtEl>
                                        <p:attrNameLst>
                                          <p:attrName>style.visibility</p:attrName>
                                        </p:attrNameLst>
                                      </p:cBhvr>
                                      <p:to>
                                        <p:strVal val="visible"/>
                                      </p:to>
                                    </p:set>
                                    <p:animEffect transition="in" filter="fade">
                                      <p:cBhvr>
                                        <p:cTn id="27" dur="1000"/>
                                        <p:tgtEl>
                                          <p:spTgt spid="5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1">
                                            <p:txEl>
                                              <p:pRg st="5" end="5"/>
                                            </p:txEl>
                                          </p:spTgt>
                                        </p:tgtEl>
                                        <p:attrNameLst>
                                          <p:attrName>style.visibility</p:attrName>
                                        </p:attrNameLst>
                                      </p:cBhvr>
                                      <p:to>
                                        <p:strVal val="visible"/>
                                      </p:to>
                                    </p:set>
                                    <p:animEffect transition="in" filter="fade">
                                      <p:cBhvr>
                                        <p:cTn id="32" dur="1000"/>
                                        <p:tgtEl>
                                          <p:spTgt spid="5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1">
                                            <p:txEl>
                                              <p:pRg st="6" end="6"/>
                                            </p:txEl>
                                          </p:spTgt>
                                        </p:tgtEl>
                                        <p:attrNameLst>
                                          <p:attrName>style.visibility</p:attrName>
                                        </p:attrNameLst>
                                      </p:cBhvr>
                                      <p:to>
                                        <p:strVal val="visible"/>
                                      </p:to>
                                    </p:set>
                                    <p:animEffect transition="in" filter="fade">
                                      <p:cBhvr>
                                        <p:cTn id="37" dur="1000"/>
                                        <p:tgtEl>
                                          <p:spTgt spid="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6"/>
        <p:cNvGrpSpPr/>
        <p:nvPr/>
      </p:nvGrpSpPr>
      <p:grpSpPr>
        <a:xfrm>
          <a:off x="0" y="0"/>
          <a:ext cx="0" cy="0"/>
          <a:chOff x="0" y="0"/>
          <a:chExt cx="0" cy="0"/>
        </a:xfrm>
      </p:grpSpPr>
      <p:sp>
        <p:nvSpPr>
          <p:cNvPr id="57" name="Google Shape;57;p20"/>
          <p:cNvSpPr txBox="1">
            <a:spLocks noGrp="1"/>
          </p:cNvSpPr>
          <p:nvPr>
            <p:ph type="subTitle" idx="1"/>
          </p:nvPr>
        </p:nvSpPr>
        <p:spPr>
          <a:xfrm>
            <a:off x="311700" y="305700"/>
            <a:ext cx="8520600" cy="59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Classe Anônima</a:t>
            </a:r>
            <a:endParaRPr sz="4000" b="1">
              <a:solidFill>
                <a:srgbClr val="073763"/>
              </a:solidFill>
              <a:latin typeface="Century Gothic"/>
              <a:ea typeface="Century Gothic"/>
              <a:cs typeface="Century Gothic"/>
              <a:sym typeface="Century Gothic"/>
            </a:endParaRPr>
          </a:p>
        </p:txBody>
      </p:sp>
      <p:pic>
        <p:nvPicPr>
          <p:cNvPr id="58" name="Google Shape;58;p20"/>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59" name="Google Shape;59;p20"/>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20"/>
          <p:cNvSpPr txBox="1"/>
          <p:nvPr/>
        </p:nvSpPr>
        <p:spPr>
          <a:xfrm>
            <a:off x="333000" y="974770"/>
            <a:ext cx="8478000" cy="3047400"/>
          </a:xfrm>
          <a:prstGeom prst="rect">
            <a:avLst/>
          </a:prstGeom>
          <a:noFill/>
          <a:ln>
            <a:noFill/>
          </a:ln>
        </p:spPr>
        <p:txBody>
          <a:bodyPr spcFirstLastPara="1" wrap="square" lIns="91425" tIns="91425" rIns="91425" bIns="91425" anchor="t" anchorCtr="0">
            <a:noAutofit/>
          </a:bodyPr>
          <a:lstStyle/>
          <a:p>
            <a:pPr marL="76200" marR="0" lvl="0" indent="0" algn="just" rtl="0">
              <a:lnSpc>
                <a:spcPct val="100000"/>
              </a:lnSpc>
              <a:spcBef>
                <a:spcPts val="0"/>
              </a:spcBef>
              <a:spcAft>
                <a:spcPts val="0"/>
              </a:spcAft>
              <a:buClr>
                <a:schemeClr val="dk1"/>
              </a:buClr>
              <a:buSzPts val="1100"/>
              <a:buFont typeface="Arial"/>
              <a:buNone/>
            </a:pPr>
            <a:r>
              <a:rPr lang="en-US" sz="2400">
                <a:solidFill>
                  <a:srgbClr val="073763"/>
                </a:solidFill>
                <a:latin typeface="Calibri"/>
                <a:ea typeface="Calibri"/>
                <a:cs typeface="Calibri"/>
                <a:sym typeface="Calibri"/>
              </a:rPr>
              <a:t>A classe anônima em Java é uma classe não recebeu um nome e é tanto declarado e instanciado em uma única instrução. Você deve considerar o uso de uma classe anônima sempre que você precisa para criar uma classe que será instanciado apenas uma vez.</a:t>
            </a:r>
            <a:r>
              <a:rPr lang="en-US" sz="2400">
                <a:solidFill>
                  <a:schemeClr val="dk1"/>
                </a:solidFill>
                <a:latin typeface="Calibri"/>
                <a:ea typeface="Calibri"/>
                <a:cs typeface="Calibri"/>
                <a:sym typeface="Calibri"/>
              </a:rPr>
              <a:t> </a:t>
            </a:r>
            <a:r>
              <a:rPr lang="en-US" sz="1200" u="sng">
                <a:solidFill>
                  <a:schemeClr val="hlink"/>
                </a:solidFill>
                <a:latin typeface="Calibri"/>
                <a:ea typeface="Calibri"/>
                <a:cs typeface="Calibri"/>
                <a:sym typeface="Calibri"/>
                <a:hlinkClick r:id="rId4"/>
              </a:rPr>
              <a:t>Fonte</a:t>
            </a:r>
            <a:endParaRPr sz="1200" u="sng">
              <a:solidFill>
                <a:schemeClr val="hlink"/>
              </a:solidFill>
              <a:latin typeface="Calibri"/>
              <a:ea typeface="Calibri"/>
              <a:cs typeface="Calibri"/>
              <a:sym typeface="Calibri"/>
            </a:endParaRPr>
          </a:p>
          <a:p>
            <a:pPr marL="76200" marR="0" lvl="0" indent="0" algn="just" rtl="0">
              <a:lnSpc>
                <a:spcPct val="100000"/>
              </a:lnSpc>
              <a:spcBef>
                <a:spcPts val="0"/>
              </a:spcBef>
              <a:spcAft>
                <a:spcPts val="0"/>
              </a:spcAft>
              <a:buClr>
                <a:srgbClr val="073763"/>
              </a:buClr>
              <a:buSzPts val="2400"/>
              <a:buFont typeface="Arial"/>
              <a:buNone/>
            </a:pPr>
            <a:endParaRPr sz="2400">
              <a:solidFill>
                <a:srgbClr val="073763"/>
              </a:solidFill>
              <a:latin typeface="Calibri"/>
              <a:ea typeface="Calibri"/>
              <a:cs typeface="Calibri"/>
              <a:sym typeface="Calibri"/>
            </a:endParaRPr>
          </a:p>
        </p:txBody>
      </p:sp>
      <p:pic>
        <p:nvPicPr>
          <p:cNvPr id="61" name="Google Shape;61;p20"/>
          <p:cNvPicPr preferRelativeResize="0"/>
          <p:nvPr/>
        </p:nvPicPr>
        <p:blipFill rotWithShape="1">
          <a:blip r:embed="rId5">
            <a:alphaModFix/>
          </a:blip>
          <a:srcRect l="2600" r="9533"/>
          <a:stretch/>
        </p:blipFill>
        <p:spPr>
          <a:xfrm>
            <a:off x="5296725" y="2809212"/>
            <a:ext cx="3514275" cy="1962271"/>
          </a:xfrm>
          <a:prstGeom prst="rect">
            <a:avLst/>
          </a:prstGeom>
          <a:noFill/>
          <a:ln>
            <a:noFill/>
          </a:ln>
          <a:effectLst>
            <a:outerShdw blurRad="85725" dist="114300" dir="9540000" algn="bl" rotWithShape="0">
              <a:srgbClr val="000000">
                <a:alpha val="50000"/>
              </a:srgbClr>
            </a:outerShdw>
          </a:effectLst>
        </p:spPr>
      </p:pic>
      <p:pic>
        <p:nvPicPr>
          <p:cNvPr id="62" name="Google Shape;62;p20"/>
          <p:cNvPicPr preferRelativeResize="0"/>
          <p:nvPr/>
        </p:nvPicPr>
        <p:blipFill rotWithShape="1">
          <a:blip r:embed="rId6">
            <a:alphaModFix/>
          </a:blip>
          <a:srcRect l="4487" r="2790"/>
          <a:stretch/>
        </p:blipFill>
        <p:spPr>
          <a:xfrm>
            <a:off x="398350" y="2796662"/>
            <a:ext cx="3514274" cy="1987375"/>
          </a:xfrm>
          <a:prstGeom prst="rect">
            <a:avLst/>
          </a:prstGeom>
          <a:noFill/>
          <a:ln>
            <a:noFill/>
          </a:ln>
          <a:effectLst>
            <a:outerShdw blurRad="57150" dist="104775" dir="9900000" algn="bl" rotWithShape="0">
              <a:srgbClr val="000000">
                <a:alpha val="50000"/>
              </a:srgbClr>
            </a:outerShdw>
          </a:effectLst>
        </p:spPr>
      </p:pic>
      <p:sp>
        <p:nvSpPr>
          <p:cNvPr id="63" name="Google Shape;63;p20"/>
          <p:cNvSpPr/>
          <p:nvPr/>
        </p:nvSpPr>
        <p:spPr>
          <a:xfrm>
            <a:off x="4097825" y="3500625"/>
            <a:ext cx="1013700" cy="396600"/>
          </a:xfrm>
          <a:prstGeom prst="rightArrow">
            <a:avLst>
              <a:gd name="adj1" fmla="val 50000"/>
              <a:gd name="adj2" fmla="val 50000"/>
            </a:avLst>
          </a:prstGeom>
          <a:solidFill>
            <a:srgbClr val="FF9900"/>
          </a:solidFill>
          <a:ln w="9525" cap="flat" cmpd="sng">
            <a:solidFill>
              <a:schemeClr val="dk2"/>
            </a:solidFill>
            <a:prstDash val="solid"/>
            <a:round/>
            <a:headEnd type="none" w="sm" len="sm"/>
            <a:tailEnd type="none" w="sm" len="sm"/>
          </a:ln>
          <a:effectLst>
            <a:outerShdw blurRad="57150" dist="104775" dir="99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0"/>
          <p:cNvSpPr txBox="1"/>
          <p:nvPr/>
        </p:nvSpPr>
        <p:spPr>
          <a:xfrm>
            <a:off x="750775" y="4710600"/>
            <a:ext cx="24348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800">
                <a:solidFill>
                  <a:srgbClr val="073763"/>
                </a:solidFill>
                <a:latin typeface="Calibri"/>
                <a:ea typeface="Calibri"/>
                <a:cs typeface="Calibri"/>
                <a:sym typeface="Calibri"/>
              </a:rPr>
              <a:t>Sem Classe anônima</a:t>
            </a:r>
            <a:endParaRPr sz="800">
              <a:solidFill>
                <a:srgbClr val="073763"/>
              </a:solidFill>
              <a:latin typeface="Calibri"/>
              <a:ea typeface="Calibri"/>
              <a:cs typeface="Calibri"/>
              <a:sym typeface="Calibri"/>
            </a:endParaRPr>
          </a:p>
        </p:txBody>
      </p:sp>
      <p:sp>
        <p:nvSpPr>
          <p:cNvPr id="65" name="Google Shape;65;p20"/>
          <p:cNvSpPr txBox="1"/>
          <p:nvPr/>
        </p:nvSpPr>
        <p:spPr>
          <a:xfrm>
            <a:off x="5836463" y="4710600"/>
            <a:ext cx="24348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800">
                <a:solidFill>
                  <a:srgbClr val="073763"/>
                </a:solidFill>
                <a:latin typeface="Calibri"/>
                <a:ea typeface="Calibri"/>
                <a:cs typeface="Calibri"/>
                <a:sym typeface="Calibri"/>
              </a:rPr>
              <a:t>Com Classe anônima</a:t>
            </a:r>
            <a:endParaRPr sz="800">
              <a:solidFill>
                <a:srgbClr val="073763"/>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10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fade">
                                      <p:cBhvr>
                                        <p:cTn id="12" dur="1000"/>
                                        <p:tgtEl>
                                          <p:spTgt spid="62"/>
                                        </p:tgtEl>
                                      </p:cBhvr>
                                    </p:animEffect>
                                  </p:childTnLst>
                                </p:cTn>
                              </p:par>
                              <p:par>
                                <p:cTn id="13" presetID="10" presetClass="entr" presetSubtype="0" fill="hold" nodeType="withEffect">
                                  <p:stCondLst>
                                    <p:cond delay="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1000"/>
                                        <p:tgtEl>
                                          <p:spTgt spid="6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fade">
                                      <p:cBhvr>
                                        <p:cTn id="20" dur="1000"/>
                                        <p:tgtEl>
                                          <p:spTgt spid="6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1100"/>
                                        <p:tgtEl>
                                          <p:spTgt spid="61"/>
                                        </p:tgtEl>
                                      </p:cBhvr>
                                    </p:animEffect>
                                  </p:childTnLst>
                                </p:cTn>
                              </p:par>
                              <p:par>
                                <p:cTn id="26" presetID="10" presetClass="entr" presetSubtype="0" fill="hold" nodeType="withEffect">
                                  <p:stCondLst>
                                    <p:cond delay="0"/>
                                  </p:stCondLst>
                                  <p:childTnLst>
                                    <p:set>
                                      <p:cBhvr>
                                        <p:cTn id="27" dur="1" fill="hold">
                                          <p:stCondLst>
                                            <p:cond delay="0"/>
                                          </p:stCondLst>
                                        </p:cTn>
                                        <p:tgtEl>
                                          <p:spTgt spid="65"/>
                                        </p:tgtEl>
                                        <p:attrNameLst>
                                          <p:attrName>style.visibility</p:attrName>
                                        </p:attrNameLst>
                                      </p:cBhvr>
                                      <p:to>
                                        <p:strVal val="visible"/>
                                      </p:to>
                                    </p:set>
                                    <p:animEffect transition="in" filter="fade">
                                      <p:cBhvr>
                                        <p:cTn id="28" dur="1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9"/>
        <p:cNvGrpSpPr/>
        <p:nvPr/>
      </p:nvGrpSpPr>
      <p:grpSpPr>
        <a:xfrm>
          <a:off x="0" y="0"/>
          <a:ext cx="0" cy="0"/>
          <a:chOff x="0" y="0"/>
          <a:chExt cx="0" cy="0"/>
        </a:xfrm>
      </p:grpSpPr>
      <p:sp>
        <p:nvSpPr>
          <p:cNvPr id="70" name="Google Shape;70;gcafaa669fa_0_3"/>
          <p:cNvSpPr txBox="1">
            <a:spLocks noGrp="1"/>
          </p:cNvSpPr>
          <p:nvPr>
            <p:ph type="subTitle" idx="1"/>
          </p:nvPr>
        </p:nvSpPr>
        <p:spPr>
          <a:xfrm>
            <a:off x="311700" y="305700"/>
            <a:ext cx="8520600" cy="59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Functional Interface</a:t>
            </a:r>
            <a:endParaRPr sz="4000" b="1">
              <a:solidFill>
                <a:srgbClr val="073763"/>
              </a:solidFill>
              <a:latin typeface="Century Gothic"/>
              <a:ea typeface="Century Gothic"/>
              <a:cs typeface="Century Gothic"/>
              <a:sym typeface="Century Gothic"/>
            </a:endParaRPr>
          </a:p>
        </p:txBody>
      </p:sp>
      <p:pic>
        <p:nvPicPr>
          <p:cNvPr id="71" name="Google Shape;71;gcafaa669fa_0_3"/>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72" name="Google Shape;72;gcafaa669fa_0_3"/>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gcafaa669fa_0_3"/>
          <p:cNvSpPr txBox="1"/>
          <p:nvPr/>
        </p:nvSpPr>
        <p:spPr>
          <a:xfrm>
            <a:off x="415500" y="659195"/>
            <a:ext cx="8478000" cy="3047400"/>
          </a:xfrm>
          <a:prstGeom prst="rect">
            <a:avLst/>
          </a:prstGeom>
          <a:noFill/>
          <a:ln>
            <a:noFill/>
          </a:ln>
        </p:spPr>
        <p:txBody>
          <a:bodyPr spcFirstLastPara="1" wrap="square" lIns="91425" tIns="91425" rIns="91425" bIns="91425" anchor="t" anchorCtr="0">
            <a:noAutofit/>
          </a:bodyPr>
          <a:lstStyle/>
          <a:p>
            <a:pPr marL="76200" marR="0" lvl="0" indent="0" algn="just" rtl="0">
              <a:lnSpc>
                <a:spcPct val="100000"/>
              </a:lnSpc>
              <a:spcBef>
                <a:spcPts val="0"/>
              </a:spcBef>
              <a:spcAft>
                <a:spcPts val="0"/>
              </a:spcAft>
              <a:buClr>
                <a:schemeClr val="dk1"/>
              </a:buClr>
              <a:buSzPts val="1100"/>
              <a:buFont typeface="Arial"/>
              <a:buNone/>
            </a:pPr>
            <a:endParaRPr sz="2400">
              <a:solidFill>
                <a:srgbClr val="073763"/>
              </a:solidFill>
              <a:latin typeface="Calibri"/>
              <a:ea typeface="Calibri"/>
              <a:cs typeface="Calibri"/>
              <a:sym typeface="Calibri"/>
            </a:endParaRPr>
          </a:p>
          <a:p>
            <a:pPr marL="0" lvl="0" indent="0" algn="just" rtl="0">
              <a:lnSpc>
                <a:spcPct val="115000"/>
              </a:lnSpc>
              <a:spcBef>
                <a:spcPts val="0"/>
              </a:spcBef>
              <a:spcAft>
                <a:spcPts val="0"/>
              </a:spcAft>
              <a:buClr>
                <a:schemeClr val="dk1"/>
              </a:buClr>
              <a:buSzPts val="1100"/>
              <a:buFont typeface="Arial"/>
              <a:buNone/>
            </a:pPr>
            <a:r>
              <a:rPr lang="en-US" sz="2400">
                <a:solidFill>
                  <a:srgbClr val="073763"/>
                </a:solidFill>
                <a:latin typeface="Calibri"/>
                <a:ea typeface="Calibri"/>
                <a:cs typeface="Calibri"/>
                <a:sym typeface="Calibri"/>
              </a:rPr>
              <a:t>Qualquer interface com um SAM (Single Abstract Method) é uma interface funcional e sua implementação pode ser tratada como expressões lambda. </a:t>
            </a:r>
            <a:r>
              <a:rPr lang="en-US" sz="1200" u="sng">
                <a:solidFill>
                  <a:schemeClr val="hlink"/>
                </a:solidFill>
                <a:latin typeface="Calibri"/>
                <a:ea typeface="Calibri"/>
                <a:cs typeface="Calibri"/>
                <a:sym typeface="Calibri"/>
                <a:hlinkClick r:id="rId4"/>
              </a:rPr>
              <a:t>Fonte</a:t>
            </a:r>
            <a:endParaRPr sz="1200">
              <a:solidFill>
                <a:srgbClr val="073763"/>
              </a:solidFill>
              <a:latin typeface="Calibri"/>
              <a:ea typeface="Calibri"/>
              <a:cs typeface="Calibri"/>
              <a:sym typeface="Calibri"/>
            </a:endParaRPr>
          </a:p>
          <a:p>
            <a:pPr marL="0" lvl="0" indent="0" algn="just" rtl="0">
              <a:lnSpc>
                <a:spcPct val="115000"/>
              </a:lnSpc>
              <a:spcBef>
                <a:spcPts val="0"/>
              </a:spcBef>
              <a:spcAft>
                <a:spcPts val="0"/>
              </a:spcAft>
              <a:buClr>
                <a:schemeClr val="dk1"/>
              </a:buClr>
              <a:buSzPts val="1100"/>
              <a:buFont typeface="Arial"/>
              <a:buNone/>
            </a:pPr>
            <a:endParaRPr sz="1200">
              <a:solidFill>
                <a:srgbClr val="073763"/>
              </a:solidFill>
              <a:latin typeface="Calibri"/>
              <a:ea typeface="Calibri"/>
              <a:cs typeface="Calibri"/>
              <a:sym typeface="Calibri"/>
            </a:endParaRPr>
          </a:p>
          <a:p>
            <a:pPr marL="457200" lvl="0" indent="0" algn="just" rtl="0">
              <a:lnSpc>
                <a:spcPct val="115000"/>
              </a:lnSpc>
              <a:spcBef>
                <a:spcPts val="0"/>
              </a:spcBef>
              <a:spcAft>
                <a:spcPts val="0"/>
              </a:spcAft>
              <a:buNone/>
            </a:pPr>
            <a:endParaRPr sz="2400">
              <a:solidFill>
                <a:srgbClr val="073763"/>
              </a:solidFill>
              <a:latin typeface="Calibri"/>
              <a:ea typeface="Calibri"/>
              <a:cs typeface="Calibri"/>
              <a:sym typeface="Calibri"/>
            </a:endParaRPr>
          </a:p>
          <a:p>
            <a:pPr marL="0" lvl="0" indent="0" algn="just" rtl="0">
              <a:lnSpc>
                <a:spcPct val="115000"/>
              </a:lnSpc>
              <a:spcBef>
                <a:spcPts val="0"/>
              </a:spcBef>
              <a:spcAft>
                <a:spcPts val="0"/>
              </a:spcAft>
              <a:buClr>
                <a:schemeClr val="dk1"/>
              </a:buClr>
              <a:buSzPts val="1100"/>
              <a:buFont typeface="Arial"/>
              <a:buNone/>
            </a:pPr>
            <a:endParaRPr sz="1200">
              <a:solidFill>
                <a:srgbClr val="073763"/>
              </a:solidFill>
              <a:latin typeface="Calibri"/>
              <a:ea typeface="Calibri"/>
              <a:cs typeface="Calibri"/>
              <a:sym typeface="Calibri"/>
            </a:endParaRPr>
          </a:p>
          <a:p>
            <a:pPr marL="76200" marR="0" lvl="0" indent="0" algn="just" rtl="0">
              <a:lnSpc>
                <a:spcPct val="100000"/>
              </a:lnSpc>
              <a:spcBef>
                <a:spcPts val="0"/>
              </a:spcBef>
              <a:spcAft>
                <a:spcPts val="0"/>
              </a:spcAft>
              <a:buClr>
                <a:schemeClr val="dk1"/>
              </a:buClr>
              <a:buSzPts val="1100"/>
              <a:buFont typeface="Arial"/>
              <a:buNone/>
            </a:pPr>
            <a:endParaRPr sz="2400">
              <a:solidFill>
                <a:srgbClr val="073763"/>
              </a:solidFill>
              <a:latin typeface="Calibri"/>
              <a:ea typeface="Calibri"/>
              <a:cs typeface="Calibri"/>
              <a:sym typeface="Calibri"/>
            </a:endParaRPr>
          </a:p>
          <a:p>
            <a:pPr marL="76200" marR="0" lvl="0" indent="0" algn="just" rtl="0">
              <a:lnSpc>
                <a:spcPct val="100000"/>
              </a:lnSpc>
              <a:spcBef>
                <a:spcPts val="0"/>
              </a:spcBef>
              <a:spcAft>
                <a:spcPts val="0"/>
              </a:spcAft>
              <a:buClr>
                <a:srgbClr val="073763"/>
              </a:buClr>
              <a:buSzPts val="2400"/>
              <a:buFont typeface="Arial"/>
              <a:buNone/>
            </a:pPr>
            <a:endParaRPr sz="2400">
              <a:solidFill>
                <a:srgbClr val="073763"/>
              </a:solidFill>
              <a:latin typeface="Calibri"/>
              <a:ea typeface="Calibri"/>
              <a:cs typeface="Calibri"/>
              <a:sym typeface="Calibri"/>
            </a:endParaRPr>
          </a:p>
        </p:txBody>
      </p:sp>
      <p:pic>
        <p:nvPicPr>
          <p:cNvPr id="74" name="Google Shape;74;gcafaa669fa_0_3"/>
          <p:cNvPicPr preferRelativeResize="0"/>
          <p:nvPr/>
        </p:nvPicPr>
        <p:blipFill>
          <a:blip r:embed="rId5">
            <a:alphaModFix/>
          </a:blip>
          <a:stretch>
            <a:fillRect/>
          </a:stretch>
        </p:blipFill>
        <p:spPr>
          <a:xfrm>
            <a:off x="4003779" y="2275463"/>
            <a:ext cx="4686471" cy="870063"/>
          </a:xfrm>
          <a:prstGeom prst="rect">
            <a:avLst/>
          </a:prstGeom>
          <a:noFill/>
          <a:ln>
            <a:noFill/>
          </a:ln>
          <a:effectLst>
            <a:outerShdw blurRad="57150" dist="114300" dir="9660000" algn="bl" rotWithShape="0">
              <a:srgbClr val="000000">
                <a:alpha val="50000"/>
              </a:srgbClr>
            </a:outerShdw>
          </a:effectLst>
        </p:spPr>
      </p:pic>
      <p:pic>
        <p:nvPicPr>
          <p:cNvPr id="75" name="Google Shape;75;gcafaa669fa_0_3"/>
          <p:cNvPicPr preferRelativeResize="0"/>
          <p:nvPr/>
        </p:nvPicPr>
        <p:blipFill>
          <a:blip r:embed="rId6">
            <a:alphaModFix/>
          </a:blip>
          <a:stretch>
            <a:fillRect/>
          </a:stretch>
        </p:blipFill>
        <p:spPr>
          <a:xfrm>
            <a:off x="4003775" y="3629475"/>
            <a:ext cx="4686476" cy="964310"/>
          </a:xfrm>
          <a:prstGeom prst="rect">
            <a:avLst/>
          </a:prstGeom>
          <a:noFill/>
          <a:ln>
            <a:noFill/>
          </a:ln>
          <a:effectLst>
            <a:outerShdw blurRad="57150" dist="114300" dir="9540000" algn="bl" rotWithShape="0">
              <a:srgbClr val="000000">
                <a:alpha val="50000"/>
              </a:srgbClr>
            </a:outerShdw>
          </a:effectLst>
        </p:spPr>
      </p:pic>
      <p:sp>
        <p:nvSpPr>
          <p:cNvPr id="76" name="Google Shape;76;gcafaa669fa_0_3"/>
          <p:cNvSpPr txBox="1"/>
          <p:nvPr/>
        </p:nvSpPr>
        <p:spPr>
          <a:xfrm>
            <a:off x="5180313" y="3084650"/>
            <a:ext cx="24348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800">
                <a:solidFill>
                  <a:srgbClr val="073763"/>
                </a:solidFill>
                <a:latin typeface="Calibri"/>
                <a:ea typeface="Calibri"/>
                <a:cs typeface="Calibri"/>
                <a:sym typeface="Calibri"/>
              </a:rPr>
              <a:t>Com Annotation FunctionalInterface</a:t>
            </a:r>
            <a:endParaRPr sz="800">
              <a:solidFill>
                <a:srgbClr val="073763"/>
              </a:solidFill>
              <a:latin typeface="Calibri"/>
              <a:ea typeface="Calibri"/>
              <a:cs typeface="Calibri"/>
              <a:sym typeface="Calibri"/>
            </a:endParaRPr>
          </a:p>
        </p:txBody>
      </p:sp>
      <p:sp>
        <p:nvSpPr>
          <p:cNvPr id="77" name="Google Shape;77;gcafaa669fa_0_3"/>
          <p:cNvSpPr txBox="1"/>
          <p:nvPr/>
        </p:nvSpPr>
        <p:spPr>
          <a:xfrm>
            <a:off x="5180325" y="4524000"/>
            <a:ext cx="24348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800">
                <a:solidFill>
                  <a:srgbClr val="073763"/>
                </a:solidFill>
                <a:latin typeface="Calibri"/>
                <a:ea typeface="Calibri"/>
                <a:cs typeface="Calibri"/>
                <a:sym typeface="Calibri"/>
              </a:rPr>
              <a:t>Sem  Annotation FunctionalInterface</a:t>
            </a:r>
            <a:endParaRPr sz="800">
              <a:solidFill>
                <a:srgbClr val="073763"/>
              </a:solidFill>
              <a:latin typeface="Calibri"/>
              <a:ea typeface="Calibri"/>
              <a:cs typeface="Calibri"/>
              <a:sym typeface="Calibri"/>
            </a:endParaRPr>
          </a:p>
        </p:txBody>
      </p:sp>
      <p:sp>
        <p:nvSpPr>
          <p:cNvPr id="78" name="Google Shape;78;gcafaa669fa_0_3"/>
          <p:cNvSpPr txBox="1"/>
          <p:nvPr/>
        </p:nvSpPr>
        <p:spPr>
          <a:xfrm>
            <a:off x="542600" y="2465025"/>
            <a:ext cx="3216900" cy="1828500"/>
          </a:xfrm>
          <a:prstGeom prst="rect">
            <a:avLst/>
          </a:prstGeom>
          <a:noFill/>
          <a:ln>
            <a:noFill/>
          </a:ln>
        </p:spPr>
        <p:txBody>
          <a:bodyPr spcFirstLastPara="1" wrap="square" lIns="91425" tIns="91425" rIns="91425" bIns="91425" anchor="t" anchorCtr="0">
            <a:spAutoFit/>
          </a:bodyPr>
          <a:lstStyle/>
          <a:p>
            <a:pPr marL="457200" lvl="0" indent="-381000" algn="just" rtl="0">
              <a:lnSpc>
                <a:spcPct val="115000"/>
              </a:lnSpc>
              <a:spcBef>
                <a:spcPts val="0"/>
              </a:spcBef>
              <a:spcAft>
                <a:spcPts val="0"/>
              </a:spcAft>
              <a:buClr>
                <a:srgbClr val="073763"/>
              </a:buClr>
              <a:buSzPts val="2400"/>
              <a:buFont typeface="Calibri"/>
              <a:buChar char="●"/>
            </a:pPr>
            <a:r>
              <a:rPr lang="en-US" sz="2400">
                <a:solidFill>
                  <a:srgbClr val="073763"/>
                </a:solidFill>
                <a:latin typeface="Calibri"/>
                <a:ea typeface="Calibri"/>
                <a:cs typeface="Calibri"/>
                <a:sym typeface="Calibri"/>
              </a:rPr>
              <a:t>Comparator</a:t>
            </a:r>
            <a:endParaRPr sz="2400">
              <a:solidFill>
                <a:srgbClr val="073763"/>
              </a:solidFill>
              <a:latin typeface="Calibri"/>
              <a:ea typeface="Calibri"/>
              <a:cs typeface="Calibri"/>
              <a:sym typeface="Calibri"/>
            </a:endParaRPr>
          </a:p>
          <a:p>
            <a:pPr marL="457200" lvl="0" indent="-381000" algn="just" rtl="0">
              <a:lnSpc>
                <a:spcPct val="115000"/>
              </a:lnSpc>
              <a:spcBef>
                <a:spcPts val="0"/>
              </a:spcBef>
              <a:spcAft>
                <a:spcPts val="0"/>
              </a:spcAft>
              <a:buClr>
                <a:srgbClr val="073763"/>
              </a:buClr>
              <a:buSzPts val="2400"/>
              <a:buFont typeface="Calibri"/>
              <a:buChar char="●"/>
            </a:pPr>
            <a:r>
              <a:rPr lang="en-US" sz="2400">
                <a:solidFill>
                  <a:srgbClr val="073763"/>
                </a:solidFill>
                <a:latin typeface="Calibri"/>
                <a:ea typeface="Calibri"/>
                <a:cs typeface="Calibri"/>
                <a:sym typeface="Calibri"/>
              </a:rPr>
              <a:t>Consumer</a:t>
            </a:r>
            <a:endParaRPr sz="2400">
              <a:solidFill>
                <a:srgbClr val="073763"/>
              </a:solidFill>
              <a:latin typeface="Calibri"/>
              <a:ea typeface="Calibri"/>
              <a:cs typeface="Calibri"/>
              <a:sym typeface="Calibri"/>
            </a:endParaRPr>
          </a:p>
          <a:p>
            <a:pPr marL="457200" lvl="0" indent="-381000" algn="just" rtl="0">
              <a:lnSpc>
                <a:spcPct val="115000"/>
              </a:lnSpc>
              <a:spcBef>
                <a:spcPts val="0"/>
              </a:spcBef>
              <a:spcAft>
                <a:spcPts val="0"/>
              </a:spcAft>
              <a:buClr>
                <a:srgbClr val="073763"/>
              </a:buClr>
              <a:buSzPts val="2400"/>
              <a:buFont typeface="Calibri"/>
              <a:buChar char="●"/>
            </a:pPr>
            <a:r>
              <a:rPr lang="en-US" sz="2400">
                <a:solidFill>
                  <a:srgbClr val="073763"/>
                </a:solidFill>
                <a:latin typeface="Calibri"/>
                <a:ea typeface="Calibri"/>
                <a:cs typeface="Calibri"/>
                <a:sym typeface="Calibri"/>
              </a:rPr>
              <a:t>Function</a:t>
            </a:r>
            <a:endParaRPr sz="2400">
              <a:solidFill>
                <a:srgbClr val="073763"/>
              </a:solidFill>
              <a:latin typeface="Calibri"/>
              <a:ea typeface="Calibri"/>
              <a:cs typeface="Calibri"/>
              <a:sym typeface="Calibri"/>
            </a:endParaRPr>
          </a:p>
          <a:p>
            <a:pPr marL="457200" lvl="0" indent="-381000" algn="just" rtl="0">
              <a:lnSpc>
                <a:spcPct val="115000"/>
              </a:lnSpc>
              <a:spcBef>
                <a:spcPts val="0"/>
              </a:spcBef>
              <a:spcAft>
                <a:spcPts val="0"/>
              </a:spcAft>
              <a:buClr>
                <a:srgbClr val="073763"/>
              </a:buClr>
              <a:buSzPts val="2400"/>
              <a:buFont typeface="Calibri"/>
              <a:buChar char="●"/>
            </a:pPr>
            <a:r>
              <a:rPr lang="en-US" sz="2400">
                <a:solidFill>
                  <a:srgbClr val="073763"/>
                </a:solidFill>
                <a:latin typeface="Calibri"/>
                <a:ea typeface="Calibri"/>
                <a:cs typeface="Calibri"/>
                <a:sym typeface="Calibri"/>
              </a:rPr>
              <a:t>Predicate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
                                            <p:txEl>
                                              <p:pRg st="0" end="0"/>
                                            </p:txEl>
                                          </p:spTgt>
                                        </p:tgtEl>
                                        <p:attrNameLst>
                                          <p:attrName>style.visibility</p:attrName>
                                        </p:attrNameLst>
                                      </p:cBhvr>
                                      <p:to>
                                        <p:strVal val="visible"/>
                                      </p:to>
                                    </p:set>
                                    <p:animEffect transition="in" filter="fade">
                                      <p:cBhvr>
                                        <p:cTn id="7" dur="1000"/>
                                        <p:tgtEl>
                                          <p:spTgt spid="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3">
                                            <p:txEl>
                                              <p:pRg st="1" end="1"/>
                                            </p:txEl>
                                          </p:spTgt>
                                        </p:tgtEl>
                                        <p:attrNameLst>
                                          <p:attrName>style.visibility</p:attrName>
                                        </p:attrNameLst>
                                      </p:cBhvr>
                                      <p:to>
                                        <p:strVal val="visible"/>
                                      </p:to>
                                    </p:set>
                                    <p:animEffect transition="in" filter="fade">
                                      <p:cBhvr>
                                        <p:cTn id="12" dur="1000"/>
                                        <p:tgtEl>
                                          <p:spTgt spid="7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3">
                                            <p:txEl>
                                              <p:pRg st="2" end="2"/>
                                            </p:txEl>
                                          </p:spTgt>
                                        </p:tgtEl>
                                        <p:attrNameLst>
                                          <p:attrName>style.visibility</p:attrName>
                                        </p:attrNameLst>
                                      </p:cBhvr>
                                      <p:to>
                                        <p:strVal val="visible"/>
                                      </p:to>
                                    </p:set>
                                    <p:animEffect transition="in" filter="fade">
                                      <p:cBhvr>
                                        <p:cTn id="17" dur="1000"/>
                                        <p:tgtEl>
                                          <p:spTgt spid="7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3">
                                            <p:txEl>
                                              <p:pRg st="3" end="3"/>
                                            </p:txEl>
                                          </p:spTgt>
                                        </p:tgtEl>
                                        <p:attrNameLst>
                                          <p:attrName>style.visibility</p:attrName>
                                        </p:attrNameLst>
                                      </p:cBhvr>
                                      <p:to>
                                        <p:strVal val="visible"/>
                                      </p:to>
                                    </p:set>
                                    <p:animEffect transition="in" filter="fade">
                                      <p:cBhvr>
                                        <p:cTn id="22" dur="1000"/>
                                        <p:tgtEl>
                                          <p:spTgt spid="7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3">
                                            <p:txEl>
                                              <p:pRg st="4" end="4"/>
                                            </p:txEl>
                                          </p:spTgt>
                                        </p:tgtEl>
                                        <p:attrNameLst>
                                          <p:attrName>style.visibility</p:attrName>
                                        </p:attrNameLst>
                                      </p:cBhvr>
                                      <p:to>
                                        <p:strVal val="visible"/>
                                      </p:to>
                                    </p:set>
                                    <p:animEffect transition="in" filter="fade">
                                      <p:cBhvr>
                                        <p:cTn id="27" dur="1000"/>
                                        <p:tgtEl>
                                          <p:spTgt spid="7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3">
                                            <p:txEl>
                                              <p:pRg st="5" end="5"/>
                                            </p:txEl>
                                          </p:spTgt>
                                        </p:tgtEl>
                                        <p:attrNameLst>
                                          <p:attrName>style.visibility</p:attrName>
                                        </p:attrNameLst>
                                      </p:cBhvr>
                                      <p:to>
                                        <p:strVal val="visible"/>
                                      </p:to>
                                    </p:set>
                                    <p:animEffect transition="in" filter="fade">
                                      <p:cBhvr>
                                        <p:cTn id="32" dur="1000"/>
                                        <p:tgtEl>
                                          <p:spTgt spid="7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3">
                                            <p:txEl>
                                              <p:pRg st="6" end="6"/>
                                            </p:txEl>
                                          </p:spTgt>
                                        </p:tgtEl>
                                        <p:attrNameLst>
                                          <p:attrName>style.visibility</p:attrName>
                                        </p:attrNameLst>
                                      </p:cBhvr>
                                      <p:to>
                                        <p:strVal val="visible"/>
                                      </p:to>
                                    </p:set>
                                    <p:animEffect transition="in" filter="fade">
                                      <p:cBhvr>
                                        <p:cTn id="37" dur="1000"/>
                                        <p:tgtEl>
                                          <p:spTgt spid="7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4"/>
                                        </p:tgtEl>
                                        <p:attrNameLst>
                                          <p:attrName>style.visibility</p:attrName>
                                        </p:attrNameLst>
                                      </p:cBhvr>
                                      <p:to>
                                        <p:strVal val="visible"/>
                                      </p:to>
                                    </p:set>
                                    <p:animEffect transition="in" filter="fade">
                                      <p:cBhvr>
                                        <p:cTn id="42" dur="1000"/>
                                        <p:tgtEl>
                                          <p:spTgt spid="74"/>
                                        </p:tgtEl>
                                      </p:cBhvr>
                                    </p:animEffect>
                                  </p:childTnLst>
                                </p:cTn>
                              </p:par>
                              <p:par>
                                <p:cTn id="43" presetID="10" presetClass="entr" presetSubtype="0"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fade">
                                      <p:cBhvr>
                                        <p:cTn id="45" dur="1000"/>
                                        <p:tgtEl>
                                          <p:spTgt spid="7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75"/>
                                        </p:tgtEl>
                                        <p:attrNameLst>
                                          <p:attrName>style.visibility</p:attrName>
                                        </p:attrNameLst>
                                      </p:cBhvr>
                                      <p:to>
                                        <p:strVal val="visible"/>
                                      </p:to>
                                    </p:set>
                                    <p:animEffect transition="in" filter="fade">
                                      <p:cBhvr>
                                        <p:cTn id="50" dur="1100"/>
                                        <p:tgtEl>
                                          <p:spTgt spid="75"/>
                                        </p:tgtEl>
                                      </p:cBhvr>
                                    </p:animEffect>
                                  </p:childTnLst>
                                </p:cTn>
                              </p:par>
                              <p:par>
                                <p:cTn id="51" presetID="10" presetClass="entr" presetSubtype="0"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animEffect transition="in" filter="fade">
                                      <p:cBhvr>
                                        <p:cTn id="53" dur="1000"/>
                                        <p:tgtEl>
                                          <p:spTgt spid="77"/>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78">
                                            <p:txEl>
                                              <p:pRg st="0" end="0"/>
                                            </p:txEl>
                                          </p:spTgt>
                                        </p:tgtEl>
                                        <p:attrNameLst>
                                          <p:attrName>style.visibility</p:attrName>
                                        </p:attrNameLst>
                                      </p:cBhvr>
                                      <p:to>
                                        <p:strVal val="visible"/>
                                      </p:to>
                                    </p:set>
                                    <p:animEffect transition="in" filter="fade">
                                      <p:cBhvr>
                                        <p:cTn id="58" dur="1000"/>
                                        <p:tgtEl>
                                          <p:spTgt spid="78">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78">
                                            <p:txEl>
                                              <p:pRg st="1" end="1"/>
                                            </p:txEl>
                                          </p:spTgt>
                                        </p:tgtEl>
                                        <p:attrNameLst>
                                          <p:attrName>style.visibility</p:attrName>
                                        </p:attrNameLst>
                                      </p:cBhvr>
                                      <p:to>
                                        <p:strVal val="visible"/>
                                      </p:to>
                                    </p:set>
                                    <p:animEffect transition="in" filter="fade">
                                      <p:cBhvr>
                                        <p:cTn id="63" dur="1000"/>
                                        <p:tgtEl>
                                          <p:spTgt spid="78">
                                            <p:txEl>
                                              <p:pRg st="1" end="1"/>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78">
                                            <p:txEl>
                                              <p:pRg st="2" end="2"/>
                                            </p:txEl>
                                          </p:spTgt>
                                        </p:tgtEl>
                                        <p:attrNameLst>
                                          <p:attrName>style.visibility</p:attrName>
                                        </p:attrNameLst>
                                      </p:cBhvr>
                                      <p:to>
                                        <p:strVal val="visible"/>
                                      </p:to>
                                    </p:set>
                                    <p:animEffect transition="in" filter="fade">
                                      <p:cBhvr>
                                        <p:cTn id="68" dur="1000"/>
                                        <p:tgtEl>
                                          <p:spTgt spid="78">
                                            <p:txEl>
                                              <p:pRg st="2" end="2"/>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78">
                                            <p:txEl>
                                              <p:pRg st="3" end="3"/>
                                            </p:txEl>
                                          </p:spTgt>
                                        </p:tgtEl>
                                        <p:attrNameLst>
                                          <p:attrName>style.visibility</p:attrName>
                                        </p:attrNameLst>
                                      </p:cBhvr>
                                      <p:to>
                                        <p:strVal val="visible"/>
                                      </p:to>
                                    </p:set>
                                    <p:animEffect transition="in" filter="fade">
                                      <p:cBhvr>
                                        <p:cTn id="73" dur="1000"/>
                                        <p:tgtEl>
                                          <p:spTgt spid="7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2"/>
        <p:cNvGrpSpPr/>
        <p:nvPr/>
      </p:nvGrpSpPr>
      <p:grpSpPr>
        <a:xfrm>
          <a:off x="0" y="0"/>
          <a:ext cx="0" cy="0"/>
          <a:chOff x="0" y="0"/>
          <a:chExt cx="0" cy="0"/>
        </a:xfrm>
      </p:grpSpPr>
      <p:sp>
        <p:nvSpPr>
          <p:cNvPr id="83" name="Google Shape;83;g7a065fe630_0_0"/>
          <p:cNvSpPr txBox="1">
            <a:spLocks noGrp="1"/>
          </p:cNvSpPr>
          <p:nvPr>
            <p:ph type="subTitle" idx="1"/>
          </p:nvPr>
        </p:nvSpPr>
        <p:spPr>
          <a:xfrm>
            <a:off x="311700" y="305700"/>
            <a:ext cx="8520600" cy="59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Lambda</a:t>
            </a:r>
            <a:endParaRPr sz="4000" b="1">
              <a:solidFill>
                <a:srgbClr val="073763"/>
              </a:solidFill>
              <a:latin typeface="Century Gothic"/>
              <a:ea typeface="Century Gothic"/>
              <a:cs typeface="Century Gothic"/>
              <a:sym typeface="Century Gothic"/>
            </a:endParaRPr>
          </a:p>
        </p:txBody>
      </p:sp>
      <p:pic>
        <p:nvPicPr>
          <p:cNvPr id="84" name="Google Shape;84;g7a065fe630_0_0"/>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85" name="Google Shape;85;g7a065fe630_0_0"/>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g7a065fe630_0_0"/>
          <p:cNvSpPr txBox="1"/>
          <p:nvPr/>
        </p:nvSpPr>
        <p:spPr>
          <a:xfrm>
            <a:off x="333000" y="834370"/>
            <a:ext cx="8478000" cy="3047400"/>
          </a:xfrm>
          <a:prstGeom prst="rect">
            <a:avLst/>
          </a:prstGeom>
          <a:noFill/>
          <a:ln>
            <a:noFill/>
          </a:ln>
        </p:spPr>
        <p:txBody>
          <a:bodyPr spcFirstLastPara="1" wrap="square" lIns="91425" tIns="91425" rIns="91425" bIns="91425" anchor="t" anchorCtr="0">
            <a:noAutofit/>
          </a:bodyPr>
          <a:lstStyle/>
          <a:p>
            <a:pPr marL="76200" marR="0" lvl="0" indent="0" algn="l" rtl="0">
              <a:lnSpc>
                <a:spcPct val="100000"/>
              </a:lnSpc>
              <a:spcBef>
                <a:spcPts val="0"/>
              </a:spcBef>
              <a:spcAft>
                <a:spcPts val="0"/>
              </a:spcAft>
              <a:buClr>
                <a:srgbClr val="073763"/>
              </a:buClr>
              <a:buSzPts val="2400"/>
              <a:buFont typeface="Arial"/>
              <a:buNone/>
            </a:pPr>
            <a:r>
              <a:rPr lang="en-US" sz="2400">
                <a:solidFill>
                  <a:srgbClr val="073763"/>
                </a:solidFill>
                <a:latin typeface="Calibri"/>
                <a:ea typeface="Calibri"/>
                <a:cs typeface="Calibri"/>
                <a:sym typeface="Calibri"/>
              </a:rPr>
              <a:t>Uma função lambda é uma função sem declaração, isto é, não é necessário colocar um nome, um tipo de retorno e o modificador de acesso. A ideia é que o método seja declarado no mesmo lugar em que será usado. As funções lambda em Java tem a sintaxe definida como (argumento) -&gt; (corpo). </a:t>
            </a:r>
            <a:r>
              <a:rPr lang="en-US" sz="1200" u="sng">
                <a:solidFill>
                  <a:schemeClr val="hlink"/>
                </a:solidFill>
                <a:latin typeface="Calibri"/>
                <a:ea typeface="Calibri"/>
                <a:cs typeface="Calibri"/>
                <a:sym typeface="Calibri"/>
                <a:hlinkClick r:id="rId4"/>
              </a:rPr>
              <a:t>Fonte</a:t>
            </a:r>
            <a:endParaRPr sz="1200" b="0" i="0" u="none" strike="noStrike" cap="none">
              <a:solidFill>
                <a:srgbClr val="073763"/>
              </a:solidFill>
              <a:latin typeface="Calibri"/>
              <a:ea typeface="Calibri"/>
              <a:cs typeface="Calibri"/>
              <a:sym typeface="Calibri"/>
            </a:endParaRPr>
          </a:p>
        </p:txBody>
      </p:sp>
      <p:pic>
        <p:nvPicPr>
          <p:cNvPr id="87" name="Google Shape;87;g7a065fe630_0_0"/>
          <p:cNvPicPr preferRelativeResize="0"/>
          <p:nvPr/>
        </p:nvPicPr>
        <p:blipFill rotWithShape="1">
          <a:blip r:embed="rId5">
            <a:alphaModFix/>
          </a:blip>
          <a:srcRect l="4594" r="4594"/>
          <a:stretch/>
        </p:blipFill>
        <p:spPr>
          <a:xfrm>
            <a:off x="393275" y="2982825"/>
            <a:ext cx="3697701" cy="1861851"/>
          </a:xfrm>
          <a:prstGeom prst="rect">
            <a:avLst/>
          </a:prstGeom>
          <a:noFill/>
          <a:ln>
            <a:noFill/>
          </a:ln>
          <a:effectLst>
            <a:outerShdw blurRad="57150" dist="114300" dir="9660000" algn="bl" rotWithShape="0">
              <a:srgbClr val="000000">
                <a:alpha val="50000"/>
              </a:srgbClr>
            </a:outerShdw>
          </a:effectLst>
        </p:spPr>
      </p:pic>
      <p:pic>
        <p:nvPicPr>
          <p:cNvPr id="88" name="Google Shape;88;g7a065fe630_0_0"/>
          <p:cNvPicPr preferRelativeResize="0"/>
          <p:nvPr/>
        </p:nvPicPr>
        <p:blipFill rotWithShape="1">
          <a:blip r:embed="rId6">
            <a:alphaModFix/>
          </a:blip>
          <a:srcRect l="4810" r="2673"/>
          <a:stretch/>
        </p:blipFill>
        <p:spPr>
          <a:xfrm>
            <a:off x="5238675" y="3165438"/>
            <a:ext cx="3593624" cy="1182975"/>
          </a:xfrm>
          <a:prstGeom prst="rect">
            <a:avLst/>
          </a:prstGeom>
          <a:noFill/>
          <a:ln>
            <a:noFill/>
          </a:ln>
          <a:effectLst>
            <a:outerShdw blurRad="57150" dist="114300" dir="9840000" algn="bl" rotWithShape="0">
              <a:srgbClr val="000000">
                <a:alpha val="50000"/>
              </a:srgbClr>
            </a:outerShdw>
          </a:effectLst>
        </p:spPr>
      </p:pic>
      <p:sp>
        <p:nvSpPr>
          <p:cNvPr id="89" name="Google Shape;89;g7a065fe630_0_0"/>
          <p:cNvSpPr/>
          <p:nvPr/>
        </p:nvSpPr>
        <p:spPr>
          <a:xfrm>
            <a:off x="4281275" y="3577375"/>
            <a:ext cx="767100" cy="359100"/>
          </a:xfrm>
          <a:prstGeom prst="rightArrow">
            <a:avLst>
              <a:gd name="adj1" fmla="val 50000"/>
              <a:gd name="adj2" fmla="val 50000"/>
            </a:avLst>
          </a:prstGeom>
          <a:solidFill>
            <a:srgbClr val="FF9900"/>
          </a:solidFill>
          <a:ln w="9525" cap="flat" cmpd="sng">
            <a:solidFill>
              <a:schemeClr val="dk2"/>
            </a:solidFill>
            <a:prstDash val="solid"/>
            <a:round/>
            <a:headEnd type="none" w="sm" len="sm"/>
            <a:tailEnd type="none" w="sm" len="sm"/>
          </a:ln>
          <a:effectLst>
            <a:outerShdw blurRad="57150" dist="104775" dir="99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g7a065fe630_0_0"/>
          <p:cNvSpPr txBox="1"/>
          <p:nvPr/>
        </p:nvSpPr>
        <p:spPr>
          <a:xfrm>
            <a:off x="1024713" y="4769925"/>
            <a:ext cx="24348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800">
                <a:solidFill>
                  <a:srgbClr val="073763"/>
                </a:solidFill>
                <a:latin typeface="Calibri"/>
                <a:ea typeface="Calibri"/>
                <a:cs typeface="Calibri"/>
                <a:sym typeface="Calibri"/>
              </a:rPr>
              <a:t>Sem Lambda Expressions</a:t>
            </a:r>
            <a:endParaRPr sz="800">
              <a:solidFill>
                <a:srgbClr val="073763"/>
              </a:solidFill>
              <a:latin typeface="Calibri"/>
              <a:ea typeface="Calibri"/>
              <a:cs typeface="Calibri"/>
              <a:sym typeface="Calibri"/>
            </a:endParaRPr>
          </a:p>
        </p:txBody>
      </p:sp>
      <p:sp>
        <p:nvSpPr>
          <p:cNvPr id="91" name="Google Shape;91;g7a065fe630_0_0"/>
          <p:cNvSpPr txBox="1"/>
          <p:nvPr/>
        </p:nvSpPr>
        <p:spPr>
          <a:xfrm>
            <a:off x="5818088" y="4275125"/>
            <a:ext cx="24348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800">
                <a:solidFill>
                  <a:srgbClr val="073763"/>
                </a:solidFill>
                <a:latin typeface="Calibri"/>
                <a:ea typeface="Calibri"/>
                <a:cs typeface="Calibri"/>
                <a:sym typeface="Calibri"/>
              </a:rPr>
              <a:t>Com Lambda Expressions</a:t>
            </a:r>
            <a:endParaRPr sz="800">
              <a:solidFill>
                <a:srgbClr val="073763"/>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1000"/>
                                        <p:tgtEl>
                                          <p:spTgt spid="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fade">
                                      <p:cBhvr>
                                        <p:cTn id="12" dur="1000"/>
                                        <p:tgtEl>
                                          <p:spTgt spid="87"/>
                                        </p:tgtEl>
                                      </p:cBhvr>
                                    </p:animEffect>
                                  </p:childTnLst>
                                </p:cTn>
                              </p:par>
                              <p:par>
                                <p:cTn id="13" presetID="10" presetClass="entr" presetSubtype="0" fill="hold" nodeType="withEffect">
                                  <p:stCondLst>
                                    <p:cond delay="0"/>
                                  </p:stCondLst>
                                  <p:childTnLst>
                                    <p:set>
                                      <p:cBhvr>
                                        <p:cTn id="14" dur="1" fill="hold">
                                          <p:stCondLst>
                                            <p:cond delay="0"/>
                                          </p:stCondLst>
                                        </p:cTn>
                                        <p:tgtEl>
                                          <p:spTgt spid="90"/>
                                        </p:tgtEl>
                                        <p:attrNameLst>
                                          <p:attrName>style.visibility</p:attrName>
                                        </p:attrNameLst>
                                      </p:cBhvr>
                                      <p:to>
                                        <p:strVal val="visible"/>
                                      </p:to>
                                    </p:set>
                                    <p:animEffect transition="in" filter="fade">
                                      <p:cBhvr>
                                        <p:cTn id="15" dur="1000"/>
                                        <p:tgtEl>
                                          <p:spTgt spid="9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9"/>
                                        </p:tgtEl>
                                        <p:attrNameLst>
                                          <p:attrName>style.visibility</p:attrName>
                                        </p:attrNameLst>
                                      </p:cBhvr>
                                      <p:to>
                                        <p:strVal val="visible"/>
                                      </p:to>
                                    </p:set>
                                    <p:animEffect transition="in" filter="fade">
                                      <p:cBhvr>
                                        <p:cTn id="20" dur="1000"/>
                                        <p:tgtEl>
                                          <p:spTgt spid="8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8"/>
                                        </p:tgtEl>
                                        <p:attrNameLst>
                                          <p:attrName>style.visibility</p:attrName>
                                        </p:attrNameLst>
                                      </p:cBhvr>
                                      <p:to>
                                        <p:strVal val="visible"/>
                                      </p:to>
                                    </p:set>
                                    <p:animEffect transition="in" filter="fade">
                                      <p:cBhvr>
                                        <p:cTn id="25" dur="1000"/>
                                        <p:tgtEl>
                                          <p:spTgt spid="88"/>
                                        </p:tgtEl>
                                      </p:cBhvr>
                                    </p:animEffect>
                                  </p:childTnLst>
                                </p:cTn>
                              </p:par>
                              <p:par>
                                <p:cTn id="26" presetID="10" presetClass="entr" presetSubtype="0" fill="hold" nodeType="withEffect">
                                  <p:stCondLst>
                                    <p:cond delay="0"/>
                                  </p:stCondLst>
                                  <p:childTnLst>
                                    <p:set>
                                      <p:cBhvr>
                                        <p:cTn id="27" dur="1" fill="hold">
                                          <p:stCondLst>
                                            <p:cond delay="0"/>
                                          </p:stCondLst>
                                        </p:cTn>
                                        <p:tgtEl>
                                          <p:spTgt spid="91"/>
                                        </p:tgtEl>
                                        <p:attrNameLst>
                                          <p:attrName>style.visibility</p:attrName>
                                        </p:attrNameLst>
                                      </p:cBhvr>
                                      <p:to>
                                        <p:strVal val="visible"/>
                                      </p:to>
                                    </p:set>
                                    <p:animEffect transition="in" filter="fade">
                                      <p:cBhvr>
                                        <p:cTn id="28" dur="10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5"/>
        <p:cNvGrpSpPr/>
        <p:nvPr/>
      </p:nvGrpSpPr>
      <p:grpSpPr>
        <a:xfrm>
          <a:off x="0" y="0"/>
          <a:ext cx="0" cy="0"/>
          <a:chOff x="0" y="0"/>
          <a:chExt cx="0" cy="0"/>
        </a:xfrm>
      </p:grpSpPr>
      <p:sp>
        <p:nvSpPr>
          <p:cNvPr id="96" name="Google Shape;96;g7a065fe630_0_7"/>
          <p:cNvSpPr txBox="1">
            <a:spLocks noGrp="1"/>
          </p:cNvSpPr>
          <p:nvPr>
            <p:ph type="subTitle" idx="1"/>
          </p:nvPr>
        </p:nvSpPr>
        <p:spPr>
          <a:xfrm>
            <a:off x="311700" y="305700"/>
            <a:ext cx="8520600" cy="59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Reference Method</a:t>
            </a:r>
            <a:endParaRPr sz="4000" b="1">
              <a:solidFill>
                <a:srgbClr val="073763"/>
              </a:solidFill>
              <a:latin typeface="Century Gothic"/>
              <a:ea typeface="Century Gothic"/>
              <a:cs typeface="Century Gothic"/>
              <a:sym typeface="Century Gothic"/>
            </a:endParaRPr>
          </a:p>
        </p:txBody>
      </p:sp>
      <p:pic>
        <p:nvPicPr>
          <p:cNvPr id="97" name="Google Shape;97;g7a065fe630_0_7"/>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98" name="Google Shape;98;g7a065fe630_0_7"/>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g7a065fe630_0_7"/>
          <p:cNvSpPr txBox="1"/>
          <p:nvPr/>
        </p:nvSpPr>
        <p:spPr>
          <a:xfrm>
            <a:off x="417925" y="1048045"/>
            <a:ext cx="8478000" cy="3047400"/>
          </a:xfrm>
          <a:prstGeom prst="rect">
            <a:avLst/>
          </a:prstGeom>
          <a:noFill/>
          <a:ln>
            <a:noFill/>
          </a:ln>
        </p:spPr>
        <p:txBody>
          <a:bodyPr spcFirstLastPara="1" wrap="square" lIns="91425" tIns="91425" rIns="91425" bIns="91425" anchor="t" anchorCtr="0">
            <a:noAutofit/>
          </a:bodyPr>
          <a:lstStyle/>
          <a:p>
            <a:pPr marL="76200" marR="0" lvl="0" indent="0" algn="just" rtl="0">
              <a:lnSpc>
                <a:spcPct val="100000"/>
              </a:lnSpc>
              <a:spcBef>
                <a:spcPts val="0"/>
              </a:spcBef>
              <a:spcAft>
                <a:spcPts val="0"/>
              </a:spcAft>
              <a:buClr>
                <a:srgbClr val="073763"/>
              </a:buClr>
              <a:buSzPts val="2400"/>
              <a:buFont typeface="Arial"/>
              <a:buNone/>
            </a:pPr>
            <a:r>
              <a:rPr lang="en-US" sz="2400">
                <a:solidFill>
                  <a:srgbClr val="073763"/>
                </a:solidFill>
                <a:latin typeface="Calibri"/>
                <a:ea typeface="Calibri"/>
                <a:cs typeface="Calibri"/>
                <a:sym typeface="Calibri"/>
              </a:rPr>
              <a:t>Method Reference é um novo recurso do Java 8 que permite fazer referência a um método ou construtor de uma classe (de forma funcional) e assim indicar que ele deve ser utilizado num ponto específico do código, deixando-o mais simples e legível . Para utilizá-lo, basta informar uma classe ou referência seguida do símbolo “::” e o nome do método sem os parênteses no final. </a:t>
            </a:r>
            <a:r>
              <a:rPr lang="en-US" sz="1200" u="sng">
                <a:solidFill>
                  <a:schemeClr val="hlink"/>
                </a:solidFill>
                <a:latin typeface="Calibri"/>
                <a:ea typeface="Calibri"/>
                <a:cs typeface="Calibri"/>
                <a:sym typeface="Calibri"/>
                <a:hlinkClick r:id="rId4"/>
              </a:rPr>
              <a:t>Fonte</a:t>
            </a:r>
            <a:endParaRPr sz="1200" u="none" strike="noStrike" cap="none">
              <a:solidFill>
                <a:srgbClr val="073763"/>
              </a:solidFill>
              <a:latin typeface="Calibri"/>
              <a:ea typeface="Calibri"/>
              <a:cs typeface="Calibri"/>
              <a:sym typeface="Calibri"/>
            </a:endParaRPr>
          </a:p>
        </p:txBody>
      </p:sp>
      <p:pic>
        <p:nvPicPr>
          <p:cNvPr id="100" name="Google Shape;100;g7a065fe630_0_7"/>
          <p:cNvPicPr preferRelativeResize="0"/>
          <p:nvPr/>
        </p:nvPicPr>
        <p:blipFill rotWithShape="1">
          <a:blip r:embed="rId5">
            <a:alphaModFix/>
          </a:blip>
          <a:srcRect l="6812" t="31067" r="69308" b="40531"/>
          <a:stretch/>
        </p:blipFill>
        <p:spPr>
          <a:xfrm>
            <a:off x="5296225" y="3468400"/>
            <a:ext cx="3536074" cy="1182975"/>
          </a:xfrm>
          <a:prstGeom prst="rect">
            <a:avLst/>
          </a:prstGeom>
          <a:noFill/>
          <a:ln>
            <a:noFill/>
          </a:ln>
          <a:effectLst>
            <a:outerShdw blurRad="57150" dist="104775" dir="9420000" algn="bl" rotWithShape="0">
              <a:srgbClr val="000000">
                <a:alpha val="50000"/>
              </a:srgbClr>
            </a:outerShdw>
          </a:effectLst>
        </p:spPr>
      </p:pic>
      <p:pic>
        <p:nvPicPr>
          <p:cNvPr id="101" name="Google Shape;101;g7a065fe630_0_7"/>
          <p:cNvPicPr preferRelativeResize="0"/>
          <p:nvPr/>
        </p:nvPicPr>
        <p:blipFill rotWithShape="1">
          <a:blip r:embed="rId6">
            <a:alphaModFix/>
          </a:blip>
          <a:srcRect l="4810" r="2673"/>
          <a:stretch/>
        </p:blipFill>
        <p:spPr>
          <a:xfrm>
            <a:off x="533462" y="3468400"/>
            <a:ext cx="3593624" cy="1182975"/>
          </a:xfrm>
          <a:prstGeom prst="rect">
            <a:avLst/>
          </a:prstGeom>
          <a:noFill/>
          <a:ln>
            <a:noFill/>
          </a:ln>
          <a:effectLst>
            <a:outerShdw blurRad="57150" dist="114300" dir="9840000" algn="bl" rotWithShape="0">
              <a:srgbClr val="000000">
                <a:alpha val="50000"/>
              </a:srgbClr>
            </a:outerShdw>
          </a:effectLst>
        </p:spPr>
      </p:pic>
      <p:sp>
        <p:nvSpPr>
          <p:cNvPr id="102" name="Google Shape;102;g7a065fe630_0_7"/>
          <p:cNvSpPr txBox="1"/>
          <p:nvPr/>
        </p:nvSpPr>
        <p:spPr>
          <a:xfrm>
            <a:off x="892513" y="4607300"/>
            <a:ext cx="24348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800">
                <a:solidFill>
                  <a:srgbClr val="073763"/>
                </a:solidFill>
                <a:latin typeface="Calibri"/>
                <a:ea typeface="Calibri"/>
                <a:cs typeface="Calibri"/>
                <a:sym typeface="Calibri"/>
              </a:rPr>
              <a:t>Sem Reference Method</a:t>
            </a:r>
            <a:endParaRPr sz="800">
              <a:solidFill>
                <a:srgbClr val="073763"/>
              </a:solidFill>
              <a:latin typeface="Calibri"/>
              <a:ea typeface="Calibri"/>
              <a:cs typeface="Calibri"/>
              <a:sym typeface="Calibri"/>
            </a:endParaRPr>
          </a:p>
        </p:txBody>
      </p:sp>
      <p:sp>
        <p:nvSpPr>
          <p:cNvPr id="103" name="Google Shape;103;g7a065fe630_0_7"/>
          <p:cNvSpPr txBox="1"/>
          <p:nvPr/>
        </p:nvSpPr>
        <p:spPr>
          <a:xfrm>
            <a:off x="5893100" y="4607300"/>
            <a:ext cx="24348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800">
                <a:solidFill>
                  <a:srgbClr val="073763"/>
                </a:solidFill>
                <a:latin typeface="Calibri"/>
                <a:ea typeface="Calibri"/>
                <a:cs typeface="Calibri"/>
                <a:sym typeface="Calibri"/>
              </a:rPr>
              <a:t>Com Reference Method</a:t>
            </a:r>
            <a:endParaRPr sz="800">
              <a:solidFill>
                <a:srgbClr val="073763"/>
              </a:solidFill>
              <a:latin typeface="Calibri"/>
              <a:ea typeface="Calibri"/>
              <a:cs typeface="Calibri"/>
              <a:sym typeface="Calibri"/>
            </a:endParaRPr>
          </a:p>
        </p:txBody>
      </p:sp>
      <p:sp>
        <p:nvSpPr>
          <p:cNvPr id="104" name="Google Shape;104;g7a065fe630_0_7"/>
          <p:cNvSpPr/>
          <p:nvPr/>
        </p:nvSpPr>
        <p:spPr>
          <a:xfrm>
            <a:off x="4328088" y="3880325"/>
            <a:ext cx="767100" cy="359100"/>
          </a:xfrm>
          <a:prstGeom prst="rightArrow">
            <a:avLst>
              <a:gd name="adj1" fmla="val 50000"/>
              <a:gd name="adj2" fmla="val 50000"/>
            </a:avLst>
          </a:prstGeom>
          <a:solidFill>
            <a:srgbClr val="FF9900"/>
          </a:solidFill>
          <a:ln w="9525" cap="flat" cmpd="sng">
            <a:solidFill>
              <a:schemeClr val="dk2"/>
            </a:solidFill>
            <a:prstDash val="solid"/>
            <a:round/>
            <a:headEnd type="none" w="sm" len="sm"/>
            <a:tailEnd type="none" w="sm" len="sm"/>
          </a:ln>
          <a:effectLst>
            <a:outerShdw blurRad="57150" dist="104775" dir="99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animEffect transition="in" filter="fade">
                                      <p:cBhvr>
                                        <p:cTn id="7" dur="1000"/>
                                        <p:tgtEl>
                                          <p:spTgt spid="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fade">
                                      <p:cBhvr>
                                        <p:cTn id="12" dur="1000"/>
                                        <p:tgtEl>
                                          <p:spTgt spid="101"/>
                                        </p:tgtEl>
                                      </p:cBhvr>
                                    </p:animEffect>
                                  </p:childTnLst>
                                </p:cTn>
                              </p:par>
                              <p:par>
                                <p:cTn id="13" presetID="10" presetClass="entr" presetSubtype="0" fill="hold" nodeType="withEffect">
                                  <p:stCondLst>
                                    <p:cond delay="0"/>
                                  </p:stCondLst>
                                  <p:childTnLst>
                                    <p:set>
                                      <p:cBhvr>
                                        <p:cTn id="14" dur="1" fill="hold">
                                          <p:stCondLst>
                                            <p:cond delay="0"/>
                                          </p:stCondLst>
                                        </p:cTn>
                                        <p:tgtEl>
                                          <p:spTgt spid="102"/>
                                        </p:tgtEl>
                                        <p:attrNameLst>
                                          <p:attrName>style.visibility</p:attrName>
                                        </p:attrNameLst>
                                      </p:cBhvr>
                                      <p:to>
                                        <p:strVal val="visible"/>
                                      </p:to>
                                    </p:set>
                                    <p:animEffect transition="in" filter="fade">
                                      <p:cBhvr>
                                        <p:cTn id="15" dur="1000"/>
                                        <p:tgtEl>
                                          <p:spTgt spid="10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4"/>
                                        </p:tgtEl>
                                        <p:attrNameLst>
                                          <p:attrName>style.visibility</p:attrName>
                                        </p:attrNameLst>
                                      </p:cBhvr>
                                      <p:to>
                                        <p:strVal val="visible"/>
                                      </p:to>
                                    </p:set>
                                    <p:animEffect transition="in" filter="fade">
                                      <p:cBhvr>
                                        <p:cTn id="20" dur="1000"/>
                                        <p:tgtEl>
                                          <p:spTgt spid="10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0"/>
                                        </p:tgtEl>
                                        <p:attrNameLst>
                                          <p:attrName>style.visibility</p:attrName>
                                        </p:attrNameLst>
                                      </p:cBhvr>
                                      <p:to>
                                        <p:strVal val="visible"/>
                                      </p:to>
                                    </p:set>
                                    <p:animEffect transition="in" filter="fade">
                                      <p:cBhvr>
                                        <p:cTn id="25" dur="1100"/>
                                        <p:tgtEl>
                                          <p:spTgt spid="100"/>
                                        </p:tgtEl>
                                      </p:cBhvr>
                                    </p:animEffect>
                                  </p:childTnLst>
                                </p:cTn>
                              </p:par>
                              <p:par>
                                <p:cTn id="26" presetID="10" presetClass="entr" presetSubtype="0" fill="hold" nodeType="withEffect">
                                  <p:stCondLst>
                                    <p:cond delay="0"/>
                                  </p:stCondLst>
                                  <p:childTnLst>
                                    <p:set>
                                      <p:cBhvr>
                                        <p:cTn id="27" dur="1" fill="hold">
                                          <p:stCondLst>
                                            <p:cond delay="0"/>
                                          </p:stCondLst>
                                        </p:cTn>
                                        <p:tgtEl>
                                          <p:spTgt spid="103"/>
                                        </p:tgtEl>
                                        <p:attrNameLst>
                                          <p:attrName>style.visibility</p:attrName>
                                        </p:attrNameLst>
                                      </p:cBhvr>
                                      <p:to>
                                        <p:strVal val="visible"/>
                                      </p:to>
                                    </p:set>
                                    <p:animEffect transition="in" filter="fade">
                                      <p:cBhvr>
                                        <p:cTn id="28" dur="10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8"/>
        <p:cNvGrpSpPr/>
        <p:nvPr/>
      </p:nvGrpSpPr>
      <p:grpSpPr>
        <a:xfrm>
          <a:off x="0" y="0"/>
          <a:ext cx="0" cy="0"/>
          <a:chOff x="0" y="0"/>
          <a:chExt cx="0" cy="0"/>
        </a:xfrm>
      </p:grpSpPr>
      <p:sp>
        <p:nvSpPr>
          <p:cNvPr id="109" name="Google Shape;109;g7a065fe630_0_14"/>
          <p:cNvSpPr txBox="1">
            <a:spLocks noGrp="1"/>
          </p:cNvSpPr>
          <p:nvPr>
            <p:ph type="subTitle" idx="1"/>
          </p:nvPr>
        </p:nvSpPr>
        <p:spPr>
          <a:xfrm>
            <a:off x="311700" y="305700"/>
            <a:ext cx="8520600" cy="59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Streams API</a:t>
            </a:r>
            <a:endParaRPr sz="4000" b="1">
              <a:solidFill>
                <a:srgbClr val="073763"/>
              </a:solidFill>
              <a:latin typeface="Century Gothic"/>
              <a:ea typeface="Century Gothic"/>
              <a:cs typeface="Century Gothic"/>
              <a:sym typeface="Century Gothic"/>
            </a:endParaRPr>
          </a:p>
        </p:txBody>
      </p:sp>
      <p:pic>
        <p:nvPicPr>
          <p:cNvPr id="110" name="Google Shape;110;g7a065fe630_0_14"/>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111" name="Google Shape;111;g7a065fe630_0_14"/>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g7a065fe630_0_14"/>
          <p:cNvSpPr txBox="1"/>
          <p:nvPr/>
        </p:nvSpPr>
        <p:spPr>
          <a:xfrm>
            <a:off x="402975" y="896995"/>
            <a:ext cx="8478000" cy="3047400"/>
          </a:xfrm>
          <a:prstGeom prst="rect">
            <a:avLst/>
          </a:prstGeom>
          <a:noFill/>
          <a:ln>
            <a:noFill/>
          </a:ln>
        </p:spPr>
        <p:txBody>
          <a:bodyPr spcFirstLastPara="1" wrap="square" lIns="91425" tIns="91425" rIns="91425" bIns="91425" anchor="t" anchorCtr="0">
            <a:noAutofit/>
          </a:bodyPr>
          <a:lstStyle/>
          <a:p>
            <a:pPr marL="76200" lvl="0" indent="0" algn="just" rtl="0">
              <a:spcBef>
                <a:spcPts val="0"/>
              </a:spcBef>
              <a:spcAft>
                <a:spcPts val="0"/>
              </a:spcAft>
              <a:buClr>
                <a:schemeClr val="dk1"/>
              </a:buClr>
              <a:buSzPts val="1100"/>
              <a:buFont typeface="Arial"/>
              <a:buNone/>
            </a:pPr>
            <a:r>
              <a:rPr lang="en-US" sz="2400">
                <a:solidFill>
                  <a:srgbClr val="073763"/>
                </a:solidFill>
                <a:latin typeface="Calibri"/>
                <a:ea typeface="Calibri"/>
                <a:cs typeface="Calibri"/>
                <a:sym typeface="Calibri"/>
              </a:rPr>
              <a:t>A Streams API traz uma nova opção para a manipulação de coleções em Java seguindo os princípios da programação funcional. Combinada com as expressões lambda, ela proporciona uma forma diferente de lidar com conjuntos de elementos, oferecendo ao desenvolvedor uma maneira simples e concisa de escrever código que resulta em facilidade de manutenção e paralelização sem efeitos indesejados em tempo de execução. </a:t>
            </a:r>
            <a:r>
              <a:rPr lang="en-US" sz="1200" u="sng">
                <a:solidFill>
                  <a:schemeClr val="hlink"/>
                </a:solidFill>
                <a:latin typeface="Calibri"/>
                <a:ea typeface="Calibri"/>
                <a:cs typeface="Calibri"/>
                <a:sym typeface="Calibri"/>
                <a:hlinkClick r:id="rId4"/>
              </a:rPr>
              <a:t>Fonte</a:t>
            </a:r>
            <a:endParaRPr sz="1200">
              <a:solidFill>
                <a:srgbClr val="073763"/>
              </a:solidFill>
              <a:latin typeface="Calibri"/>
              <a:ea typeface="Calibri"/>
              <a:cs typeface="Calibri"/>
              <a:sym typeface="Calibri"/>
            </a:endParaRPr>
          </a:p>
          <a:p>
            <a:pPr marL="76200" lvl="0" indent="0" algn="l" rtl="0">
              <a:spcBef>
                <a:spcPts val="0"/>
              </a:spcBef>
              <a:spcAft>
                <a:spcPts val="0"/>
              </a:spcAft>
              <a:buClr>
                <a:srgbClr val="073763"/>
              </a:buClr>
              <a:buSzPts val="2400"/>
              <a:buFont typeface="Arial"/>
              <a:buNone/>
            </a:pPr>
            <a:endParaRPr sz="2400" b="1">
              <a:solidFill>
                <a:srgbClr val="073763"/>
              </a:solidFill>
              <a:latin typeface="Calibri"/>
              <a:ea typeface="Calibri"/>
              <a:cs typeface="Calibri"/>
              <a:sym typeface="Calibri"/>
            </a:endParaRPr>
          </a:p>
          <a:p>
            <a:pPr marL="76200" marR="0" lvl="0" indent="0" algn="just" rtl="0">
              <a:lnSpc>
                <a:spcPct val="100000"/>
              </a:lnSpc>
              <a:spcBef>
                <a:spcPts val="0"/>
              </a:spcBef>
              <a:spcAft>
                <a:spcPts val="0"/>
              </a:spcAft>
              <a:buClr>
                <a:srgbClr val="073763"/>
              </a:buClr>
              <a:buSzPts val="2400"/>
              <a:buFont typeface="Arial"/>
              <a:buNone/>
            </a:pPr>
            <a:endParaRPr sz="2400">
              <a:solidFill>
                <a:srgbClr val="1C4587"/>
              </a:solidFill>
              <a:latin typeface="Calibri"/>
              <a:ea typeface="Calibri"/>
              <a:cs typeface="Calibri"/>
              <a:sym typeface="Calibri"/>
            </a:endParaRPr>
          </a:p>
        </p:txBody>
      </p:sp>
      <p:sp>
        <p:nvSpPr>
          <p:cNvPr id="113" name="Google Shape;113;g7a065fe630_0_14"/>
          <p:cNvSpPr txBox="1"/>
          <p:nvPr/>
        </p:nvSpPr>
        <p:spPr>
          <a:xfrm>
            <a:off x="4075575" y="4582850"/>
            <a:ext cx="25566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a:t>Fonte: tech.azi</a:t>
            </a:r>
            <a:endParaRPr sz="800"/>
          </a:p>
        </p:txBody>
      </p:sp>
      <p:sp>
        <p:nvSpPr>
          <p:cNvPr id="114" name="Google Shape;114;g7a065fe630_0_14"/>
          <p:cNvSpPr/>
          <p:nvPr/>
        </p:nvSpPr>
        <p:spPr>
          <a:xfrm>
            <a:off x="1647000" y="3693925"/>
            <a:ext cx="1411500" cy="849600"/>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g7a065fe630_0_14"/>
          <p:cNvSpPr/>
          <p:nvPr/>
        </p:nvSpPr>
        <p:spPr>
          <a:xfrm>
            <a:off x="3729900" y="3693913"/>
            <a:ext cx="1411500" cy="849600"/>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g7a065fe630_0_14"/>
          <p:cNvSpPr/>
          <p:nvPr/>
        </p:nvSpPr>
        <p:spPr>
          <a:xfrm>
            <a:off x="5812800" y="3693913"/>
            <a:ext cx="1411500" cy="849600"/>
          </a:xfrm>
          <a:prstGeom prst="roundRect">
            <a:avLst>
              <a:gd name="adj" fmla="val 16667"/>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g7a065fe630_0_14"/>
          <p:cNvSpPr txBox="1"/>
          <p:nvPr/>
        </p:nvSpPr>
        <p:spPr>
          <a:xfrm>
            <a:off x="1796400" y="3841675"/>
            <a:ext cx="11127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400">
                <a:solidFill>
                  <a:srgbClr val="FFFFFF"/>
                </a:solidFill>
                <a:latin typeface="Calibri"/>
                <a:ea typeface="Calibri"/>
                <a:cs typeface="Calibri"/>
                <a:sym typeface="Calibri"/>
              </a:rPr>
              <a:t>Source</a:t>
            </a:r>
            <a:endParaRPr sz="2400">
              <a:solidFill>
                <a:srgbClr val="FFFFFF"/>
              </a:solidFill>
              <a:latin typeface="Calibri"/>
              <a:ea typeface="Calibri"/>
              <a:cs typeface="Calibri"/>
              <a:sym typeface="Calibri"/>
            </a:endParaRPr>
          </a:p>
        </p:txBody>
      </p:sp>
      <p:sp>
        <p:nvSpPr>
          <p:cNvPr id="118" name="Google Shape;118;g7a065fe630_0_14"/>
          <p:cNvSpPr txBox="1"/>
          <p:nvPr/>
        </p:nvSpPr>
        <p:spPr>
          <a:xfrm>
            <a:off x="3781575" y="3793425"/>
            <a:ext cx="1276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400">
                <a:solidFill>
                  <a:srgbClr val="FFFFFF"/>
                </a:solidFill>
                <a:latin typeface="Calibri"/>
                <a:ea typeface="Calibri"/>
                <a:cs typeface="Calibri"/>
                <a:sym typeface="Calibri"/>
              </a:rPr>
              <a:t>Pipeline</a:t>
            </a:r>
            <a:endParaRPr sz="2400">
              <a:solidFill>
                <a:srgbClr val="FFFFFF"/>
              </a:solidFill>
              <a:latin typeface="Calibri"/>
              <a:ea typeface="Calibri"/>
              <a:cs typeface="Calibri"/>
              <a:sym typeface="Calibri"/>
            </a:endParaRPr>
          </a:p>
        </p:txBody>
      </p:sp>
      <p:sp>
        <p:nvSpPr>
          <p:cNvPr id="119" name="Google Shape;119;g7a065fe630_0_14"/>
          <p:cNvSpPr txBox="1"/>
          <p:nvPr/>
        </p:nvSpPr>
        <p:spPr>
          <a:xfrm>
            <a:off x="5896124" y="3841675"/>
            <a:ext cx="1328175"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400" dirty="0">
                <a:solidFill>
                  <a:srgbClr val="FFFFFF"/>
                </a:solidFill>
                <a:latin typeface="Calibri"/>
                <a:ea typeface="Calibri"/>
                <a:cs typeface="Calibri"/>
                <a:sym typeface="Calibri"/>
              </a:rPr>
              <a:t>Terminal</a:t>
            </a:r>
            <a:endParaRPr sz="2400" dirty="0">
              <a:solidFill>
                <a:srgbClr val="FFFFFF"/>
              </a:solidFill>
              <a:latin typeface="Calibri"/>
              <a:ea typeface="Calibri"/>
              <a:cs typeface="Calibri"/>
              <a:sym typeface="Calibri"/>
            </a:endParaRPr>
          </a:p>
        </p:txBody>
      </p:sp>
      <p:sp>
        <p:nvSpPr>
          <p:cNvPr id="120" name="Google Shape;120;g7a065fe630_0_14"/>
          <p:cNvSpPr/>
          <p:nvPr/>
        </p:nvSpPr>
        <p:spPr>
          <a:xfrm>
            <a:off x="3179250" y="3991975"/>
            <a:ext cx="429900" cy="253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g7a065fe630_0_14"/>
          <p:cNvSpPr/>
          <p:nvPr/>
        </p:nvSpPr>
        <p:spPr>
          <a:xfrm>
            <a:off x="5262138" y="3943725"/>
            <a:ext cx="429900" cy="253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
                                            <p:txEl>
                                              <p:pRg st="0" end="0"/>
                                            </p:txEl>
                                          </p:spTgt>
                                        </p:tgtEl>
                                        <p:attrNameLst>
                                          <p:attrName>style.visibility</p:attrName>
                                        </p:attrNameLst>
                                      </p:cBhvr>
                                      <p:to>
                                        <p:strVal val="visible"/>
                                      </p:to>
                                    </p:set>
                                    <p:animEffect transition="in" filter="fade">
                                      <p:cBhvr>
                                        <p:cTn id="7" dur="1000"/>
                                        <p:tgtEl>
                                          <p:spTgt spid="1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2">
                                            <p:txEl>
                                              <p:pRg st="1" end="1"/>
                                            </p:txEl>
                                          </p:spTgt>
                                        </p:tgtEl>
                                        <p:attrNameLst>
                                          <p:attrName>style.visibility</p:attrName>
                                        </p:attrNameLst>
                                      </p:cBhvr>
                                      <p:to>
                                        <p:strVal val="visible"/>
                                      </p:to>
                                    </p:set>
                                    <p:animEffect transition="in" filter="fade">
                                      <p:cBhvr>
                                        <p:cTn id="12" dur="1000"/>
                                        <p:tgtEl>
                                          <p:spTgt spid="1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2">
                                            <p:txEl>
                                              <p:pRg st="2" end="2"/>
                                            </p:txEl>
                                          </p:spTgt>
                                        </p:tgtEl>
                                        <p:attrNameLst>
                                          <p:attrName>style.visibility</p:attrName>
                                        </p:attrNameLst>
                                      </p:cBhvr>
                                      <p:to>
                                        <p:strVal val="visible"/>
                                      </p:to>
                                    </p:set>
                                    <p:animEffect transition="in" filter="fade">
                                      <p:cBhvr>
                                        <p:cTn id="17" dur="1000"/>
                                        <p:tgtEl>
                                          <p:spTgt spid="1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14"/>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1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2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15"/>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1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2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16"/>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19"/>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5"/>
        <p:cNvGrpSpPr/>
        <p:nvPr/>
      </p:nvGrpSpPr>
      <p:grpSpPr>
        <a:xfrm>
          <a:off x="0" y="0"/>
          <a:ext cx="0" cy="0"/>
          <a:chOff x="0" y="0"/>
          <a:chExt cx="0" cy="0"/>
        </a:xfrm>
      </p:grpSpPr>
      <p:sp>
        <p:nvSpPr>
          <p:cNvPr id="126" name="Google Shape;126;gcafaa669fa_0_90"/>
          <p:cNvSpPr txBox="1">
            <a:spLocks noGrp="1"/>
          </p:cNvSpPr>
          <p:nvPr>
            <p:ph type="subTitle" idx="1"/>
          </p:nvPr>
        </p:nvSpPr>
        <p:spPr>
          <a:xfrm>
            <a:off x="311700" y="305700"/>
            <a:ext cx="8520600" cy="59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Para saber mais</a:t>
            </a:r>
            <a:endParaRPr sz="4000" b="1">
              <a:solidFill>
                <a:srgbClr val="073763"/>
              </a:solidFill>
              <a:latin typeface="Century Gothic"/>
              <a:ea typeface="Century Gothic"/>
              <a:cs typeface="Century Gothic"/>
              <a:sym typeface="Century Gothic"/>
            </a:endParaRPr>
          </a:p>
        </p:txBody>
      </p:sp>
      <p:pic>
        <p:nvPicPr>
          <p:cNvPr id="127" name="Google Shape;127;gcafaa669fa_0_90"/>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128" name="Google Shape;128;gcafaa669fa_0_90"/>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gcafaa669fa_0_90"/>
          <p:cNvSpPr txBox="1"/>
          <p:nvPr/>
        </p:nvSpPr>
        <p:spPr>
          <a:xfrm>
            <a:off x="311700" y="1298495"/>
            <a:ext cx="8478000" cy="30474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SzPts val="2400"/>
              <a:buFont typeface="Calibri"/>
              <a:buChar char="●"/>
            </a:pPr>
            <a:r>
              <a:rPr lang="en-US" sz="2400" b="1" u="sng">
                <a:solidFill>
                  <a:schemeClr val="hlink"/>
                </a:solidFill>
                <a:latin typeface="Calibri"/>
                <a:ea typeface="Calibri"/>
                <a:cs typeface="Calibri"/>
                <a:sym typeface="Calibri"/>
                <a:hlinkClick r:id="rId4"/>
              </a:rPr>
              <a:t>Implementando Collections e Streams com Java</a:t>
            </a:r>
            <a:endParaRPr sz="2400" b="1">
              <a:solidFill>
                <a:srgbClr val="073763"/>
              </a:solidFill>
              <a:latin typeface="Calibri"/>
              <a:ea typeface="Calibri"/>
              <a:cs typeface="Calibri"/>
              <a:sym typeface="Calibri"/>
            </a:endParaRPr>
          </a:p>
          <a:p>
            <a:pPr marL="0" marR="0" lvl="0" indent="0" algn="l" rtl="0">
              <a:lnSpc>
                <a:spcPct val="100000"/>
              </a:lnSpc>
              <a:spcBef>
                <a:spcPts val="0"/>
              </a:spcBef>
              <a:spcAft>
                <a:spcPts val="0"/>
              </a:spcAft>
              <a:buNone/>
            </a:pPr>
            <a:r>
              <a:rPr lang="en-US" sz="2400">
                <a:solidFill>
                  <a:srgbClr val="073763"/>
                </a:solidFill>
                <a:latin typeface="Calibri"/>
                <a:ea typeface="Calibri"/>
                <a:cs typeface="Calibri"/>
                <a:sym typeface="Calibri"/>
              </a:rPr>
              <a:t>Instrutor: </a:t>
            </a:r>
            <a:r>
              <a:rPr lang="en-US" sz="2400" u="sng">
                <a:solidFill>
                  <a:schemeClr val="hlink"/>
                </a:solidFill>
                <a:latin typeface="Calibri"/>
                <a:ea typeface="Calibri"/>
                <a:cs typeface="Calibri"/>
                <a:sym typeface="Calibri"/>
                <a:hlinkClick r:id="rId5"/>
              </a:rPr>
              <a:t>Wesley Fuchter</a:t>
            </a:r>
            <a:endParaRPr sz="2400">
              <a:solidFill>
                <a:srgbClr val="073763"/>
              </a:solidFill>
              <a:latin typeface="Calibri"/>
              <a:ea typeface="Calibri"/>
              <a:cs typeface="Calibri"/>
              <a:sym typeface="Calibri"/>
            </a:endParaRPr>
          </a:p>
          <a:p>
            <a:pPr marL="76200" marR="0" lvl="0" indent="0" algn="l" rtl="0">
              <a:lnSpc>
                <a:spcPct val="100000"/>
              </a:lnSpc>
              <a:spcBef>
                <a:spcPts val="0"/>
              </a:spcBef>
              <a:spcAft>
                <a:spcPts val="0"/>
              </a:spcAft>
              <a:buClr>
                <a:srgbClr val="073763"/>
              </a:buClr>
              <a:buSzPts val="2400"/>
              <a:buFont typeface="Arial"/>
              <a:buNone/>
            </a:pPr>
            <a:endParaRPr sz="2400" b="1">
              <a:solidFill>
                <a:srgbClr val="073763"/>
              </a:solidFill>
              <a:latin typeface="Calibri"/>
              <a:ea typeface="Calibri"/>
              <a:cs typeface="Calibri"/>
              <a:sym typeface="Calibri"/>
            </a:endParaRPr>
          </a:p>
          <a:p>
            <a:pPr marL="457200" marR="0" lvl="0" indent="-381000" algn="l" rtl="0">
              <a:lnSpc>
                <a:spcPct val="100000"/>
              </a:lnSpc>
              <a:spcBef>
                <a:spcPts val="0"/>
              </a:spcBef>
              <a:spcAft>
                <a:spcPts val="0"/>
              </a:spcAft>
              <a:buClr>
                <a:srgbClr val="073763"/>
              </a:buClr>
              <a:buSzPts val="2400"/>
              <a:buFont typeface="Calibri"/>
              <a:buChar char="●"/>
            </a:pPr>
            <a:r>
              <a:rPr lang="en-US" sz="2400" b="1" u="sng">
                <a:solidFill>
                  <a:schemeClr val="hlink"/>
                </a:solidFill>
                <a:latin typeface="Calibri"/>
                <a:ea typeface="Calibri"/>
                <a:cs typeface="Calibri"/>
                <a:sym typeface="Calibri"/>
                <a:hlinkClick r:id="rId6"/>
              </a:rPr>
              <a:t>Desenvolvimento Avançado em Java</a:t>
            </a:r>
            <a:endParaRPr sz="2400" b="1">
              <a:solidFill>
                <a:srgbClr val="073763"/>
              </a:solidFill>
              <a:latin typeface="Calibri"/>
              <a:ea typeface="Calibri"/>
              <a:cs typeface="Calibri"/>
              <a:sym typeface="Calibri"/>
            </a:endParaRPr>
          </a:p>
          <a:p>
            <a:pPr marL="0" marR="0" lvl="0" indent="0" algn="l" rtl="0">
              <a:lnSpc>
                <a:spcPct val="100000"/>
              </a:lnSpc>
              <a:spcBef>
                <a:spcPts val="0"/>
              </a:spcBef>
              <a:spcAft>
                <a:spcPts val="0"/>
              </a:spcAft>
              <a:buNone/>
            </a:pPr>
            <a:r>
              <a:rPr lang="en-US" sz="2400">
                <a:solidFill>
                  <a:srgbClr val="073763"/>
                </a:solidFill>
                <a:latin typeface="Calibri"/>
                <a:ea typeface="Calibri"/>
                <a:cs typeface="Calibri"/>
                <a:sym typeface="Calibri"/>
              </a:rPr>
              <a:t>Instrutor: </a:t>
            </a:r>
            <a:r>
              <a:rPr lang="en-US" sz="2400" u="sng">
                <a:solidFill>
                  <a:schemeClr val="hlink"/>
                </a:solidFill>
                <a:latin typeface="Calibri"/>
                <a:ea typeface="Calibri"/>
                <a:cs typeface="Calibri"/>
                <a:sym typeface="Calibri"/>
                <a:hlinkClick r:id="rId7"/>
              </a:rPr>
              <a:t>João Paulo</a:t>
            </a:r>
            <a:endParaRPr sz="2400">
              <a:solidFill>
                <a:srgbClr val="073763"/>
              </a:solidFill>
              <a:latin typeface="Calibri"/>
              <a:ea typeface="Calibri"/>
              <a:cs typeface="Calibri"/>
              <a:sym typeface="Calibri"/>
            </a:endParaRPr>
          </a:p>
          <a:p>
            <a:pPr marL="0" marR="0" lvl="0" indent="0" algn="l" rtl="0">
              <a:lnSpc>
                <a:spcPct val="100000"/>
              </a:lnSpc>
              <a:spcBef>
                <a:spcPts val="0"/>
              </a:spcBef>
              <a:spcAft>
                <a:spcPts val="0"/>
              </a:spcAft>
              <a:buNone/>
            </a:pPr>
            <a:endParaRPr sz="2400">
              <a:solidFill>
                <a:srgbClr val="073763"/>
              </a:solidFill>
              <a:latin typeface="Calibri"/>
              <a:ea typeface="Calibri"/>
              <a:cs typeface="Calibri"/>
              <a:sym typeface="Calibri"/>
            </a:endParaRPr>
          </a:p>
          <a:p>
            <a:pPr marL="457200" lvl="0" indent="-381000" algn="l" rtl="0">
              <a:spcBef>
                <a:spcPts val="0"/>
              </a:spcBef>
              <a:spcAft>
                <a:spcPts val="0"/>
              </a:spcAft>
              <a:buClr>
                <a:srgbClr val="073763"/>
              </a:buClr>
              <a:buSzPts val="2400"/>
              <a:buFont typeface="Calibri"/>
              <a:buChar char="●"/>
            </a:pPr>
            <a:r>
              <a:rPr lang="en-US" sz="2400" b="1" u="sng">
                <a:solidFill>
                  <a:schemeClr val="hlink"/>
                </a:solidFill>
                <a:latin typeface="Calibri"/>
                <a:ea typeface="Calibri"/>
                <a:cs typeface="Calibri"/>
                <a:sym typeface="Calibri"/>
                <a:hlinkClick r:id="rId8"/>
              </a:rPr>
              <a:t>Aprenda o que são estrutura de dados e algorítmos</a:t>
            </a:r>
            <a:endParaRPr sz="2400" b="1">
              <a:solidFill>
                <a:srgbClr val="073763"/>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400">
                <a:solidFill>
                  <a:srgbClr val="073763"/>
                </a:solidFill>
                <a:latin typeface="Calibri"/>
                <a:ea typeface="Calibri"/>
                <a:cs typeface="Calibri"/>
                <a:sym typeface="Calibri"/>
              </a:rPr>
              <a:t>Instrutor: </a:t>
            </a:r>
            <a:r>
              <a:rPr lang="en-US" sz="2400" u="sng">
                <a:solidFill>
                  <a:schemeClr val="hlink"/>
                </a:solidFill>
                <a:latin typeface="Calibri"/>
                <a:ea typeface="Calibri"/>
                <a:cs typeface="Calibri"/>
                <a:sym typeface="Calibri"/>
                <a:hlinkClick r:id="rId9"/>
              </a:rPr>
              <a:t>Bruno de Campos</a:t>
            </a:r>
            <a:endParaRPr sz="2400">
              <a:solidFill>
                <a:srgbClr val="073763"/>
              </a:solidFill>
              <a:latin typeface="Calibri"/>
              <a:ea typeface="Calibri"/>
              <a:cs typeface="Calibri"/>
              <a:sym typeface="Calibri"/>
            </a:endParaRPr>
          </a:p>
          <a:p>
            <a:pPr marL="0" marR="0" lvl="0" indent="0" algn="l" rtl="0">
              <a:lnSpc>
                <a:spcPct val="100000"/>
              </a:lnSpc>
              <a:spcBef>
                <a:spcPts val="0"/>
              </a:spcBef>
              <a:spcAft>
                <a:spcPts val="0"/>
              </a:spcAft>
              <a:buNone/>
            </a:pPr>
            <a:endParaRPr sz="2400">
              <a:solidFill>
                <a:srgbClr val="073763"/>
              </a:solidFill>
              <a:latin typeface="Calibri"/>
              <a:ea typeface="Calibri"/>
              <a:cs typeface="Calibri"/>
              <a:sym typeface="Calibri"/>
            </a:endParaRPr>
          </a:p>
          <a:p>
            <a:pPr marL="0" marR="0" lvl="0" indent="0" algn="l" rtl="0">
              <a:lnSpc>
                <a:spcPct val="100000"/>
              </a:lnSpc>
              <a:spcBef>
                <a:spcPts val="0"/>
              </a:spcBef>
              <a:spcAft>
                <a:spcPts val="0"/>
              </a:spcAft>
              <a:buNone/>
            </a:pPr>
            <a:endParaRPr sz="2400">
              <a:solidFill>
                <a:srgbClr val="073763"/>
              </a:solidFill>
              <a:latin typeface="Calibri"/>
              <a:ea typeface="Calibri"/>
              <a:cs typeface="Calibri"/>
              <a:sym typeface="Calibri"/>
            </a:endParaRPr>
          </a:p>
          <a:p>
            <a:pPr marL="0" marR="0" lvl="0" indent="0" algn="l" rtl="0">
              <a:lnSpc>
                <a:spcPct val="100000"/>
              </a:lnSpc>
              <a:spcBef>
                <a:spcPts val="0"/>
              </a:spcBef>
              <a:spcAft>
                <a:spcPts val="0"/>
              </a:spcAft>
              <a:buNone/>
            </a:pPr>
            <a:endParaRPr sz="2400" b="1">
              <a:solidFill>
                <a:srgbClr val="073763"/>
              </a:solidFill>
              <a:latin typeface="Calibri"/>
              <a:ea typeface="Calibri"/>
              <a:cs typeface="Calibri"/>
              <a:sym typeface="Calibri"/>
            </a:endParaRPr>
          </a:p>
          <a:p>
            <a:pPr marL="457200" marR="0" lvl="0" indent="0" algn="l" rtl="0">
              <a:lnSpc>
                <a:spcPct val="100000"/>
              </a:lnSpc>
              <a:spcBef>
                <a:spcPts val="0"/>
              </a:spcBef>
              <a:spcAft>
                <a:spcPts val="0"/>
              </a:spcAft>
              <a:buNone/>
            </a:pPr>
            <a:endParaRPr sz="3700">
              <a:solidFill>
                <a:srgbClr val="073763"/>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3"/>
        <p:cNvGrpSpPr/>
        <p:nvPr/>
      </p:nvGrpSpPr>
      <p:grpSpPr>
        <a:xfrm>
          <a:off x="0" y="0"/>
          <a:ext cx="0" cy="0"/>
          <a:chOff x="0" y="0"/>
          <a:chExt cx="0" cy="0"/>
        </a:xfrm>
      </p:grpSpPr>
      <p:sp>
        <p:nvSpPr>
          <p:cNvPr id="134" name="Google Shape;134;gcafaa669fa_0_18"/>
          <p:cNvSpPr txBox="1">
            <a:spLocks noGrp="1"/>
          </p:cNvSpPr>
          <p:nvPr>
            <p:ph type="subTitle" idx="1"/>
          </p:nvPr>
        </p:nvSpPr>
        <p:spPr>
          <a:xfrm>
            <a:off x="311700" y="305700"/>
            <a:ext cx="8520600" cy="591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US" sz="4000" b="1">
                <a:solidFill>
                  <a:srgbClr val="073763"/>
                </a:solidFill>
                <a:latin typeface="Century Gothic"/>
                <a:ea typeface="Century Gothic"/>
                <a:cs typeface="Century Gothic"/>
                <a:sym typeface="Century Gothic"/>
              </a:rPr>
              <a:t>REDES SOCIAIS</a:t>
            </a:r>
            <a:endParaRPr sz="4000" b="1">
              <a:solidFill>
                <a:srgbClr val="073763"/>
              </a:solidFill>
              <a:latin typeface="Century Gothic"/>
              <a:ea typeface="Century Gothic"/>
              <a:cs typeface="Century Gothic"/>
              <a:sym typeface="Century Gothic"/>
            </a:endParaRPr>
          </a:p>
        </p:txBody>
      </p:sp>
      <p:pic>
        <p:nvPicPr>
          <p:cNvPr id="135" name="Google Shape;135;gcafaa669fa_0_18"/>
          <p:cNvPicPr preferRelativeResize="0"/>
          <p:nvPr/>
        </p:nvPicPr>
        <p:blipFill rotWithShape="1">
          <a:blip r:embed="rId3">
            <a:alphaModFix/>
          </a:blip>
          <a:srcRect/>
          <a:stretch/>
        </p:blipFill>
        <p:spPr>
          <a:xfrm>
            <a:off x="311700" y="243014"/>
            <a:ext cx="1698849" cy="591351"/>
          </a:xfrm>
          <a:prstGeom prst="rect">
            <a:avLst/>
          </a:prstGeom>
          <a:noFill/>
          <a:ln>
            <a:noFill/>
          </a:ln>
        </p:spPr>
      </p:pic>
      <p:sp>
        <p:nvSpPr>
          <p:cNvPr id="136" name="Google Shape;136;gcafaa669fa_0_18"/>
          <p:cNvSpPr/>
          <p:nvPr/>
        </p:nvSpPr>
        <p:spPr>
          <a:xfrm>
            <a:off x="0" y="5077717"/>
            <a:ext cx="9144000" cy="57300"/>
          </a:xfrm>
          <a:prstGeom prst="rect">
            <a:avLst/>
          </a:prstGeom>
          <a:solidFill>
            <a:srgbClr val="F78321"/>
          </a:solidFill>
          <a:ln w="9525" cap="flat" cmpd="sng">
            <a:solidFill>
              <a:srgbClr val="F7832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gcafaa669fa_0_18"/>
          <p:cNvSpPr txBox="1"/>
          <p:nvPr/>
        </p:nvSpPr>
        <p:spPr>
          <a:xfrm>
            <a:off x="354275" y="1318695"/>
            <a:ext cx="8478000" cy="30474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None/>
            </a:pPr>
            <a:endParaRPr sz="2400" b="1">
              <a:solidFill>
                <a:srgbClr val="073763"/>
              </a:solidFill>
              <a:latin typeface="Calibri"/>
              <a:ea typeface="Calibri"/>
              <a:cs typeface="Calibri"/>
              <a:sym typeface="Calibri"/>
            </a:endParaRPr>
          </a:p>
        </p:txBody>
      </p:sp>
      <p:pic>
        <p:nvPicPr>
          <p:cNvPr id="138" name="Google Shape;138;gcafaa669fa_0_18"/>
          <p:cNvPicPr preferRelativeResize="0"/>
          <p:nvPr/>
        </p:nvPicPr>
        <p:blipFill>
          <a:blip r:embed="rId4">
            <a:alphaModFix/>
          </a:blip>
          <a:stretch>
            <a:fillRect/>
          </a:stretch>
        </p:blipFill>
        <p:spPr>
          <a:xfrm>
            <a:off x="618525" y="2135225"/>
            <a:ext cx="489251" cy="489251"/>
          </a:xfrm>
          <a:prstGeom prst="rect">
            <a:avLst/>
          </a:prstGeom>
          <a:noFill/>
          <a:ln>
            <a:noFill/>
          </a:ln>
        </p:spPr>
      </p:pic>
      <p:pic>
        <p:nvPicPr>
          <p:cNvPr id="139" name="Google Shape;139;gcafaa669fa_0_18"/>
          <p:cNvPicPr preferRelativeResize="0"/>
          <p:nvPr/>
        </p:nvPicPr>
        <p:blipFill>
          <a:blip r:embed="rId5">
            <a:alphaModFix/>
          </a:blip>
          <a:stretch>
            <a:fillRect/>
          </a:stretch>
        </p:blipFill>
        <p:spPr>
          <a:xfrm flipH="1">
            <a:off x="632350" y="1486225"/>
            <a:ext cx="461600" cy="461600"/>
          </a:xfrm>
          <a:prstGeom prst="rect">
            <a:avLst/>
          </a:prstGeom>
          <a:noFill/>
          <a:ln>
            <a:noFill/>
          </a:ln>
        </p:spPr>
      </p:pic>
      <p:pic>
        <p:nvPicPr>
          <p:cNvPr id="140" name="Google Shape;140;gcafaa669fa_0_18"/>
          <p:cNvPicPr preferRelativeResize="0"/>
          <p:nvPr/>
        </p:nvPicPr>
        <p:blipFill>
          <a:blip r:embed="rId6">
            <a:alphaModFix/>
          </a:blip>
          <a:stretch>
            <a:fillRect/>
          </a:stretch>
        </p:blipFill>
        <p:spPr>
          <a:xfrm>
            <a:off x="660000" y="2811876"/>
            <a:ext cx="406300" cy="406300"/>
          </a:xfrm>
          <a:prstGeom prst="rect">
            <a:avLst/>
          </a:prstGeom>
          <a:noFill/>
          <a:ln>
            <a:noFill/>
          </a:ln>
        </p:spPr>
      </p:pic>
      <p:sp>
        <p:nvSpPr>
          <p:cNvPr id="141" name="Google Shape;141;gcafaa669fa_0_18"/>
          <p:cNvSpPr txBox="1"/>
          <p:nvPr/>
        </p:nvSpPr>
        <p:spPr>
          <a:xfrm>
            <a:off x="1227425" y="2710325"/>
            <a:ext cx="53262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u="sng">
                <a:solidFill>
                  <a:schemeClr val="hlink"/>
                </a:solidFill>
                <a:latin typeface="Calibri"/>
                <a:ea typeface="Calibri"/>
                <a:cs typeface="Calibri"/>
                <a:sym typeface="Calibri"/>
                <a:hlinkClick r:id="rId7"/>
              </a:rPr>
              <a:t>https://www.instagram.com/camimi_la</a:t>
            </a:r>
            <a:endParaRPr sz="2400">
              <a:solidFill>
                <a:srgbClr val="0B5394"/>
              </a:solidFill>
              <a:latin typeface="Calibri"/>
              <a:ea typeface="Calibri"/>
              <a:cs typeface="Calibri"/>
              <a:sym typeface="Calibri"/>
            </a:endParaRPr>
          </a:p>
        </p:txBody>
      </p:sp>
      <p:sp>
        <p:nvSpPr>
          <p:cNvPr id="142" name="Google Shape;142;gcafaa669fa_0_18"/>
          <p:cNvSpPr txBox="1"/>
          <p:nvPr/>
        </p:nvSpPr>
        <p:spPr>
          <a:xfrm>
            <a:off x="1227425" y="1495300"/>
            <a:ext cx="72867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u="sng">
                <a:solidFill>
                  <a:schemeClr val="hlink"/>
                </a:solidFill>
                <a:latin typeface="Calibri"/>
                <a:ea typeface="Calibri"/>
                <a:cs typeface="Calibri"/>
                <a:sym typeface="Calibri"/>
                <a:hlinkClick r:id="rId8"/>
              </a:rPr>
              <a:t>https://github.com/cami-la/curso-dio-intro-collections</a:t>
            </a:r>
            <a:endParaRPr sz="2400">
              <a:solidFill>
                <a:srgbClr val="073763"/>
              </a:solidFill>
              <a:latin typeface="Calibri"/>
              <a:ea typeface="Calibri"/>
              <a:cs typeface="Calibri"/>
              <a:sym typeface="Calibri"/>
            </a:endParaRPr>
          </a:p>
        </p:txBody>
      </p:sp>
      <p:sp>
        <p:nvSpPr>
          <p:cNvPr id="143" name="Google Shape;143;gcafaa669fa_0_18"/>
          <p:cNvSpPr txBox="1"/>
          <p:nvPr/>
        </p:nvSpPr>
        <p:spPr>
          <a:xfrm>
            <a:off x="1227425" y="2135225"/>
            <a:ext cx="50412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u="sng">
                <a:solidFill>
                  <a:schemeClr val="hlink"/>
                </a:solidFill>
                <a:latin typeface="Calibri"/>
                <a:ea typeface="Calibri"/>
                <a:cs typeface="Calibri"/>
                <a:sym typeface="Calibri"/>
                <a:hlinkClick r:id="rId9"/>
              </a:rPr>
              <a:t>https://www.linkedin.com/in/cami-la/</a:t>
            </a:r>
            <a:endParaRPr sz="2400">
              <a:solidFill>
                <a:srgbClr val="0B5394"/>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463</Words>
  <Application>Microsoft Office PowerPoint</Application>
  <PresentationFormat>Apresentação na tela (16:9)</PresentationFormat>
  <Paragraphs>64</Paragraphs>
  <Slides>10</Slides>
  <Notes>10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10</vt:i4>
      </vt:variant>
    </vt:vector>
  </HeadingPairs>
  <TitlesOfParts>
    <vt:vector size="16" baseType="lpstr">
      <vt:lpstr>Calibri</vt:lpstr>
      <vt:lpstr>Proxima Nova</vt:lpstr>
      <vt:lpstr>Century Gothic</vt:lpstr>
      <vt:lpstr>Arial</vt:lpstr>
      <vt:lpstr>Courier New</vt:lpstr>
      <vt:lpstr>Simple Light</vt:lpstr>
      <vt:lpstr>[Nome do palestrante] [Posição]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[Nome do palestrante] [Posição]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[Nome do palestrante] [Posição]</dc:title>
  <dc:creator>Larissa Mestieri</dc:creator>
  <cp:lastModifiedBy>Letícia Furlan Rufato</cp:lastModifiedBy>
  <cp:revision>1</cp:revision>
  <dcterms:modified xsi:type="dcterms:W3CDTF">2023-01-19T02:37:10Z</dcterms:modified>
</cp:coreProperties>
</file>