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y="5143500" cx="9144000"/>
  <p:notesSz cx="6858000" cy="9144000"/>
  <p:embeddedFontLst>
    <p:embeddedFont>
      <p:font typeface="Proxima Nova"/>
      <p:regular r:id="rId109"/>
      <p:bold r:id="rId110"/>
      <p:italic r:id="rId111"/>
      <p:boldItalic r:id="rId112"/>
    </p:embeddedFont>
    <p:embeddedFont>
      <p:font typeface="Century Gothic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7" roundtripDataSignature="AMtx7mgwi8wb43W16RKBRa0iZuHAAL7z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11DFA0-76C2-47A3-A224-C0ECD307AABC}">
  <a:tblStyle styleId="{2911DFA0-76C2-47A3-A224-C0ECD307AA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ProximaNova-regular.fntdata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7" Type="http://customschemas.google.com/relationships/presentationmetadata" Target="metadata"/><Relationship Id="rId116" Type="http://schemas.openxmlformats.org/officeDocument/2006/relationships/font" Target="fonts/CenturyGothic-boldItalic.fntdata"/><Relationship Id="rId115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10" Type="http://schemas.openxmlformats.org/officeDocument/2006/relationships/font" Target="fonts/ProximaNova-bold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CenturyGothic-bold.fntdata"/><Relationship Id="rId18" Type="http://schemas.openxmlformats.org/officeDocument/2006/relationships/slide" Target="slides/slide12.xml"/><Relationship Id="rId113" Type="http://schemas.openxmlformats.org/officeDocument/2006/relationships/font" Target="fonts/CenturyGothic-regular.fntdata"/><Relationship Id="rId112" Type="http://schemas.openxmlformats.org/officeDocument/2006/relationships/font" Target="fonts/ProximaNova-boldItalic.fntdata"/><Relationship Id="rId111" Type="http://schemas.openxmlformats.org/officeDocument/2006/relationships/font" Target="fonts/ProximaNova-italic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15af5f028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1015af5f02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9833457c0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29833457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9833457c0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29833457c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26135e7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226135e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ffc9baf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25ffc9ba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70b0248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570b024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ffc9b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ffc9b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833457c0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9833457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c11dadaa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c11dada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ffc9baf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5ffc9ba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fc9baf8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25ffc9ba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ffc9baf8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5ffc9ba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ffc9baf8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5ffc9ba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ffc9baf8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5ffc9ba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ffc9baf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5ffc9ba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ffc9baf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25ffc9ba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ffc9baf8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5ffc9baf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ffc9baf8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25ffc9baf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ffc9baf8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5ffc9baf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ffc9baf8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5ffc9ba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c11dadaa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c11dad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c11dadaa1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c11dada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c11dadaa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c11dada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ffc9baf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25ffc9ba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5ffc9baf8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25ffc9baf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9833457c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983345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9833457c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29833457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9833457c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29833457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9833457c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29833457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833457c0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29833457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9833457c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29833457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9833457c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29833457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0a92618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10a9261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9833457c0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9833457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5ffc9baf8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25ffc9baf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5ffc9baf8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25ffc9baf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ffc9baf8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25ffc9baf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5ffc9baf8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25ffc9baf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5ffc9baf8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25ffc9baf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ffc9baf8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25ffc9baf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9833457c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29833457c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b112b61a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2b112b61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b112b61a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2b112b61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b09abea9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b09abe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b112b61a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b112b61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b09abea9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2b09abe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b112b61a6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2b112b61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b09abea9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2b09abea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b112b61a6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2b112b61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b112b61a6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12b112b61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b112b61a6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2b112b61a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b112b61a6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2b112b61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5af5f028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015af5f02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b112b61a6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2b112b61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b112b61a6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2b112b61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b112b61a6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2b112b61a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b112b61a6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2b112b6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b112b61a6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2b112b61a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b112b61a6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2b112b61a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b112b61a6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2b112b61a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b112b61a6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2b112b61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b112b61a6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2b112b61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b112b61a6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2b112b61a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b112b61a6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2b112b61a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b112b61a6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2b112b61a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b112b61a6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2b112b61a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b112b61a6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12b112b61a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b112b61a6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12b112b61a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b112b61a6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2b112b61a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b112b61a6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2b112b61a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b112b61a6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2b112b61a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b112b61a6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12b112b61a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b112b61a6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2b112b61a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b112b61a6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12b112b61a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b112b61a6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12b112b61a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b112b61a6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12b112b61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b112b61a6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2b112b61a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b112b61a6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2b112b61a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b112b61a6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12b112b61a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b112b61a6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12b112b61a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b112b61a6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2b112b61a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b112b61a6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2b112b61a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b112b61a6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2b112b61a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c11dada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1c11dad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b112b61a6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2b112b61a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b112b61a6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2b112b61a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b112b61a6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2b112b61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b112b61a6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b112b61a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2b112b61a6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12b112b61a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b112b61a6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12b112b61a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b112b61a6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12b112b61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b112b61a6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2b112b61a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b112b61a6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12b112b61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29833457c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129833457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bstqb.org.br/b9/doc/syllabus_ctfl_3.1br.pdf" TargetMode="External"/><Relationship Id="rId4" Type="http://schemas.openxmlformats.org/officeDocument/2006/relationships/hyperlink" Target="https://www.istqb.org/certifications/certified-tester-foundation-level" TargetMode="External"/><Relationship Id="rId9" Type="http://schemas.openxmlformats.org/officeDocument/2006/relationships/hyperlink" Target="http://www.aprendendotestar.com.br/ferramentas" TargetMode="External"/><Relationship Id="rId5" Type="http://schemas.openxmlformats.org/officeDocument/2006/relationships/hyperlink" Target="https://bstqb.org.br/b9/" TargetMode="External"/><Relationship Id="rId6" Type="http://schemas.openxmlformats.org/officeDocument/2006/relationships/hyperlink" Target="https://glossary.istqb.org/en/search/" TargetMode="External"/><Relationship Id="rId7" Type="http://schemas.openxmlformats.org/officeDocument/2006/relationships/hyperlink" Target="https://medium.com/liferay-engineering-brazil/um-pouco-sobre-cobertura-de-c%C3%B3digo-e-cobertura-de-testes-4fd062e91007" TargetMode="External"/><Relationship Id="rId8" Type="http://schemas.openxmlformats.org/officeDocument/2006/relationships/hyperlink" Target="https://acervolima.com/revisao-tecnica-formal-ftr-em-engenharia-de-software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www.istqb.org/about-us/who-we-a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stqb.org.br/b9/calendario-exames" TargetMode="External"/><Relationship Id="rId4" Type="http://schemas.openxmlformats.org/officeDocument/2006/relationships/hyperlink" Target="https://isqi.org/e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www.istqb.org/certifications/certification-lis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carolina-santana-louzada-436a167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istqb-main-web-prod.s3.amazonaws.com/media/documents/ISTQB-CTFL_Syllabus_2018_v3.1.1.pdf" TargetMode="External"/><Relationship Id="rId4" Type="http://schemas.openxmlformats.org/officeDocument/2006/relationships/hyperlink" Target="https://bstqb.org.br/b9/doc/syllabus_ctfl_3.1br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lossary.istqb.org/en/search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879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caminho da certificação CTFL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Surgimento da ISTQB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817675" y="1699625"/>
            <a:ext cx="6906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Fundado em 1998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Liderança no esquema de certificações em teste de software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561650" y="3073700"/>
            <a:ext cx="5267400" cy="1945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n-US" sz="2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Continuamente melhorar e desenvolver as profissões relacionadas a testes de software a partir da definição e manutenção de um corpo de conhecimento… </a:t>
            </a:r>
            <a:endParaRPr b="1" i="1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15af5f028_1_8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g1015af5f028_1_86"/>
          <p:cNvSpPr txBox="1"/>
          <p:nvPr/>
        </p:nvSpPr>
        <p:spPr>
          <a:xfrm>
            <a:off x="1014100" y="1481050"/>
            <a:ext cx="6906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Syllabus PT - CTFL (bstqb.org.br)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Certified Tester Foundation Level (istqb.org)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Início | BSTQB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ISTQB Glossary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Um pouco sobre cobertura de código e cobertura de testes | by Alex Candido | Liferay Engineering Brazil | Medium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Revisão Técnica Formal (FTR) em Engenharia de Software – Acervo Lima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Ferramentas - Aprendendo a Testar - Um guia para você aprender sobre testes de Software&lt; (aprendendotestar.com.br)</a:t>
            </a:r>
            <a:endParaRPr b="0" i="0" sz="22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9833457c0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7" name="Google Shape;707;g129833457c0_0_110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29833457c0_0_110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 ISTQB e BSTQB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129833457c0_0_110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29833457c0_0_110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e roadmap para aprovação na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129833457c0_0_110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29833457c0_0_110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Revisando conceitos importantes para 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g129833457c0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129833457c0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129833457c0_0_12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29833457c0_0_1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1" name="Google Shape;721;g129833457c0_0_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26135e76_0_10"/>
          <p:cNvSpPr txBox="1"/>
          <p:nvPr/>
        </p:nvSpPr>
        <p:spPr>
          <a:xfrm>
            <a:off x="458300" y="1736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 da ISTQB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2226135e7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025" y="939425"/>
            <a:ext cx="6782324" cy="3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2226135e76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001" y="4633876"/>
            <a:ext cx="4851951" cy="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ffc9baf8_0_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ISTQB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g125ffc9baf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75" y="1385550"/>
            <a:ext cx="7210949" cy="35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25ffc9baf8_0_5"/>
          <p:cNvSpPr txBox="1"/>
          <p:nvPr/>
        </p:nvSpPr>
        <p:spPr>
          <a:xfrm>
            <a:off x="81425" y="4628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Who we are (istqb.org)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70b02481_0_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 BSTQB?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12570b02481_0_2"/>
          <p:cNvSpPr txBox="1"/>
          <p:nvPr/>
        </p:nvSpPr>
        <p:spPr>
          <a:xfrm>
            <a:off x="721475" y="1359175"/>
            <a:ext cx="774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Brazilian Software Testing Qualifications Board - um dos Conselhos Membros do ISTQB e IREB( International Requirements Engineering Board)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Exclusivo para o Brasil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Mantido pelo ABRAMTI - Associação Brasileira de Melhoria em TI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Foco em Testes de Software e Engenharia de Requisitos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Tradução e gestão do corpo de conhecimento e realização de exames oficiais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ffc9baf8_0_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 BSTQB?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ffc9baf8_0_0"/>
          <p:cNvSpPr txBox="1"/>
          <p:nvPr/>
        </p:nvSpPr>
        <p:spPr>
          <a:xfrm>
            <a:off x="721475" y="1359175"/>
            <a:ext cx="6906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Brazilian Software Testing Qualifications Board - um dos Conselhos Membros do ISTQB e IREB( International Requirements Engineering Board)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Exclusivo para o Brazil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Mantido pelo ABRAMTI - Associação Brasileira de Melhoria em TI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Foco em Testes de Software e Engenharia de Requisitos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Tradução e gestão do corpo de conhecimento e realização de exames oficiais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9833457c0_0_3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Modalidades de Exames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29833457c0_0_34"/>
          <p:cNvSpPr txBox="1"/>
          <p:nvPr/>
        </p:nvSpPr>
        <p:spPr>
          <a:xfrm>
            <a:off x="640075" y="1158800"/>
            <a:ext cx="6906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Nacional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6 datas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ano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presencial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Empresarial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Instalações da empresa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de Treinamento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Provedores de treinamento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Acadêmico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Instituição acadêmica parceira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Online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Parceria com a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iSQI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Especial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1c11dadaa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1c11dadaa1_0_8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1c11dadaa1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c11dadaa1_0_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1c11dadaa1_0_8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e plano de certificações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ffc9baf8_0_1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25ffc9baf8_0_17"/>
          <p:cNvSpPr txBox="1"/>
          <p:nvPr/>
        </p:nvSpPr>
        <p:spPr>
          <a:xfrm>
            <a:off x="721475" y="1359175"/>
            <a:ext cx="69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25ffc9baf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325" y="314301"/>
            <a:ext cx="6906000" cy="464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25ffc9baf8_0_17"/>
          <p:cNvSpPr txBox="1"/>
          <p:nvPr/>
        </p:nvSpPr>
        <p:spPr>
          <a:xfrm>
            <a:off x="273825" y="510650"/>
            <a:ext cx="21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de Certificações</a:t>
            </a:r>
            <a:endParaRPr b="1" i="0" sz="18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5ffc9baf8_0_17"/>
          <p:cNvSpPr txBox="1"/>
          <p:nvPr/>
        </p:nvSpPr>
        <p:spPr>
          <a:xfrm>
            <a:off x="461375" y="441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Certifying Software Testers Worldwide - ISTQB® International Software Testing Qualifications Board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ffc9baf8_0_43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5ffc9baf8_0_43"/>
          <p:cNvSpPr txBox="1"/>
          <p:nvPr/>
        </p:nvSpPr>
        <p:spPr>
          <a:xfrm>
            <a:off x="721475" y="1403100"/>
            <a:ext cx="191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Testador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25ffc9baf8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00" y="834050"/>
            <a:ext cx="3321151" cy="44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ffc9baf8_0_49"/>
          <p:cNvSpPr txBox="1"/>
          <p:nvPr/>
        </p:nvSpPr>
        <p:spPr>
          <a:xfrm>
            <a:off x="721475" y="1403100"/>
            <a:ext cx="191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Testador Ágil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25ffc9baf8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825" y="945800"/>
            <a:ext cx="6270949" cy="390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5ffc9baf8_0_49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Graduada em Engenharia de Computação- UFS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Fazendo especialização em qualidade e desenvolvimento de software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 de software -&gt; automação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Educação + tecnologia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Jogos + música + aprender novas atividades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-&gt;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Carolina Santana Louzada | LinkedIn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ffc9baf8_0_56"/>
          <p:cNvSpPr txBox="1"/>
          <p:nvPr/>
        </p:nvSpPr>
        <p:spPr>
          <a:xfrm>
            <a:off x="270025" y="1647325"/>
            <a:ext cx="2157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Testador Técnico Ágil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125ffc9baf8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575" y="1437050"/>
            <a:ext cx="6915277" cy="32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5ffc9baf8_0_56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fc9baf8_0_64"/>
          <p:cNvSpPr txBox="1"/>
          <p:nvPr/>
        </p:nvSpPr>
        <p:spPr>
          <a:xfrm>
            <a:off x="270025" y="1647325"/>
            <a:ext cx="23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 de Teste Engenheiro de Teste  Líder Técnico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ffc9baf8_0_64"/>
          <p:cNvSpPr/>
          <p:nvPr/>
        </p:nvSpPr>
        <p:spPr>
          <a:xfrm>
            <a:off x="414425" y="29330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25ffc9baf8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100" y="1377825"/>
            <a:ext cx="6672502" cy="31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5ffc9baf8_0_64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ffc9baf8_0_71"/>
          <p:cNvSpPr txBox="1"/>
          <p:nvPr/>
        </p:nvSpPr>
        <p:spPr>
          <a:xfrm>
            <a:off x="270025" y="1647325"/>
            <a:ext cx="23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 de Teste Engenheiro de Teste  Líder Técnico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5ffc9baf8_0_71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25ffc9baf8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925" y="1200200"/>
            <a:ext cx="5934725" cy="37817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5ffc9baf8_0_71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ffc9baf8_0_80"/>
          <p:cNvSpPr txBox="1"/>
          <p:nvPr/>
        </p:nvSpPr>
        <p:spPr>
          <a:xfrm>
            <a:off x="270025" y="1647325"/>
            <a:ext cx="23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 de Teste Engenheiro de Teste  Líder Técnico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5ffc9baf8_0_80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25ffc9baf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525" y="1158800"/>
            <a:ext cx="5774913" cy="367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25ffc9baf8_0_80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ffc9baf8_0_88"/>
          <p:cNvSpPr txBox="1"/>
          <p:nvPr/>
        </p:nvSpPr>
        <p:spPr>
          <a:xfrm>
            <a:off x="270025" y="1647325"/>
            <a:ext cx="28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 Técnico de Teste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 de Teste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 de Qualidade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5ffc9baf8_0_88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25ffc9baf8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875" y="1158800"/>
            <a:ext cx="5957301" cy="3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5ffc9baf8_0_88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ffc9baf8_0_96"/>
          <p:cNvSpPr txBox="1"/>
          <p:nvPr/>
        </p:nvSpPr>
        <p:spPr>
          <a:xfrm>
            <a:off x="270025" y="1647325"/>
            <a:ext cx="28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 Técnico de Teste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 de Teste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 de Qualidade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5ffc9baf8_0_96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125ffc9baf8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575" y="992975"/>
            <a:ext cx="5447700" cy="403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25ffc9baf8_0_96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ffc9baf8_0_104"/>
          <p:cNvSpPr txBox="1"/>
          <p:nvPr/>
        </p:nvSpPr>
        <p:spPr>
          <a:xfrm>
            <a:off x="270025" y="1647325"/>
            <a:ext cx="28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 Técnico de Teste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 de Teste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 de Qualidade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5ffc9baf8_0_104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125ffc9baf8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225" y="1052175"/>
            <a:ext cx="5612325" cy="385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5ffc9baf8_0_104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ffc9baf8_0_113"/>
          <p:cNvSpPr txBox="1"/>
          <p:nvPr/>
        </p:nvSpPr>
        <p:spPr>
          <a:xfrm>
            <a:off x="270025" y="1647325"/>
            <a:ext cx="2786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 de Teste ou de Qualidade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 ou Líder de Projeto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125ffc9baf8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075" y="1311200"/>
            <a:ext cx="6164524" cy="344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5ffc9baf8_0_113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i="0" sz="2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1c11dadaa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1c11dadaa1_0_24"/>
          <p:cNvSpPr txBox="1"/>
          <p:nvPr/>
        </p:nvSpPr>
        <p:spPr>
          <a:xfrm>
            <a:off x="1758501" y="3223150"/>
            <a:ext cx="5257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1c11dadaa1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1c11dadaa1_0_2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1c11dadaa1_0_24"/>
          <p:cNvSpPr txBox="1"/>
          <p:nvPr/>
        </p:nvSpPr>
        <p:spPr>
          <a:xfrm>
            <a:off x="1632900" y="1698575"/>
            <a:ext cx="6680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e roadmap para aprovação na CTFL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c11dadaa1_0_32"/>
          <p:cNvSpPr txBox="1"/>
          <p:nvPr/>
        </p:nvSpPr>
        <p:spPr>
          <a:xfrm>
            <a:off x="1047350" y="1933650"/>
            <a:ext cx="70491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Estrutura, objetivos de aprendizagem e níveis cognitivos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Roadmap de Aprendizagem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c11dadaa1_0_3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686400" y="2146900"/>
            <a:ext cx="81057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 um panorama do portfólio de certificações da ISTQB, tendo como foco a certificação CTFL. Ver um roadmap do que é importante se aprofundar para ser aprovado na certificação e entender como é o modelo e estrutura da prova.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1c11dadaa1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1c11dadaa1_0_16"/>
          <p:cNvSpPr txBox="1"/>
          <p:nvPr/>
        </p:nvSpPr>
        <p:spPr>
          <a:xfrm>
            <a:off x="1532316" y="3533975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1c11dadaa1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1c11dadaa1_0_1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1c11dadaa1_0_16"/>
          <p:cNvSpPr txBox="1"/>
          <p:nvPr/>
        </p:nvSpPr>
        <p:spPr>
          <a:xfrm>
            <a:off x="1470100" y="1961538"/>
            <a:ext cx="7314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Estrutura, objetivos de aprendizagem e níveis cognitivos</a:t>
            </a:r>
            <a:endParaRPr b="1" i="0" sz="3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ffc9baf8_0_3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a certificação - CTFL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5ffc9baf8_0_31"/>
          <p:cNvSpPr txBox="1"/>
          <p:nvPr/>
        </p:nvSpPr>
        <p:spPr>
          <a:xfrm>
            <a:off x="721475" y="1359175"/>
            <a:ext cx="6906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Pré-requisito para demais certificações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Conhecimentos base da área de testes explorando conceitos para quaisquer modelos de entrega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quem?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testadores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analistas de testes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engenheiros de testes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desenvolvedores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ffc9baf8_0_13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a certificação - CTFL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125ffc9baf8_0_139"/>
          <p:cNvSpPr txBox="1"/>
          <p:nvPr/>
        </p:nvSpPr>
        <p:spPr>
          <a:xfrm>
            <a:off x="721475" y="1359175"/>
            <a:ext cx="6906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do exame: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 questões -&gt; 40 pontos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aprovação : 26 pontos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 min + 15 min para não-nativos da linguagem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Material de estudo: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SYLLABUS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Syllabus v3.1.1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Syllabus-PT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simulados fornecidos pelo próprio ISTQB/BSTQB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9833457c0_0_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aprendizagem e níveis cognitivos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9833457c0_0_0"/>
          <p:cNvSpPr txBox="1"/>
          <p:nvPr/>
        </p:nvSpPr>
        <p:spPr>
          <a:xfrm>
            <a:off x="721475" y="1359175"/>
            <a:ext cx="77577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de aprendizagem: definições para resultados esperados e criação de níveis de certificações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cognitivos : Classificar os objetivos de aprendizagem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1800"/>
              <a:buFont typeface="Calibri"/>
              <a:buChar char="◆"/>
            </a:pPr>
            <a:r>
              <a:rPr b="0" i="0" lang="en-US" sz="18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K1: lembrar</a:t>
            </a:r>
            <a:endParaRPr b="0" i="0" sz="1800" u="none" cap="none" strike="noStrike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1800"/>
              <a:buFont typeface="Calibri"/>
              <a:buChar char="◆"/>
            </a:pPr>
            <a:r>
              <a:rPr b="0" i="0" lang="en-US" sz="18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K2: entender</a:t>
            </a:r>
            <a:endParaRPr b="0" i="0" sz="1800" u="none" cap="none" strike="noStrike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1800"/>
              <a:buFont typeface="Calibri"/>
              <a:buChar char="◆"/>
            </a:pPr>
            <a:r>
              <a:rPr b="0" i="0" lang="en-US" sz="18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K3: aplicar</a:t>
            </a:r>
            <a:endParaRPr b="0" i="0" sz="1800" u="none" cap="none" strike="noStrike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K4: analisar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K5: avaliar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◆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K6 : criar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9833457c0_0_2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aprendizagem e níveis cognitivos - Exemplo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29833457c0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875" y="1377800"/>
            <a:ext cx="5012825" cy="3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833457c0_0_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Syllabus - CTFL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9833457c0_0_5"/>
          <p:cNvSpPr txBox="1"/>
          <p:nvPr/>
        </p:nvSpPr>
        <p:spPr>
          <a:xfrm>
            <a:off x="721475" y="1359175"/>
            <a:ext cx="69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de no mínimo 16.75h de instrução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6" name="Google Shape;266;g129833457c0_0_5"/>
          <p:cNvGraphicFramePr/>
          <p:nvPr/>
        </p:nvGraphicFramePr>
        <p:xfrm>
          <a:off x="721475" y="21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{2911DFA0-76C2-47A3-A224-C0ECD307AABC}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Fundamento de teste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 min 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2 - Testes durante o ciclo de vida de desenvolvimento do software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min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3 - Teste estático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135 min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4 - Técnicas de teste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330 min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5 - Gerenciamento de testes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225 min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6 - Ferramentas de suporte a testes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 min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9833457c0_0_3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Syllabus - CTFL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9833457c0_0_39"/>
          <p:cNvSpPr txBox="1"/>
          <p:nvPr/>
        </p:nvSpPr>
        <p:spPr>
          <a:xfrm>
            <a:off x="721475" y="1359175"/>
            <a:ext cx="69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para resolução por nível cognitivo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g129833457c0_0_39"/>
          <p:cNvGraphicFramePr/>
          <p:nvPr/>
        </p:nvGraphicFramePr>
        <p:xfrm>
          <a:off x="721475" y="21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{2911DFA0-76C2-47A3-A224-C0ECD307AABC}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K-nível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nº de questões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tempo de resolução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 de tempo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        K1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min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 min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K2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min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 min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K3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 min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56 min</a:t>
                      </a:r>
                      <a:endParaRPr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9833457c0_0_4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Syllabus - CTFL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9833457c0_0_45"/>
          <p:cNvSpPr txBox="1"/>
          <p:nvPr/>
        </p:nvSpPr>
        <p:spPr>
          <a:xfrm>
            <a:off x="721475" y="1359175"/>
            <a:ext cx="69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de questões por capítulo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g129833457c0_0_45"/>
          <p:cNvGraphicFramePr/>
          <p:nvPr/>
        </p:nvGraphicFramePr>
        <p:xfrm>
          <a:off x="2238650" y="20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{2911DFA0-76C2-47A3-A224-C0ECD307AABC}</a:tableStyleId>
              </a:tblPr>
              <a:tblGrid>
                <a:gridCol w="2333350"/>
                <a:gridCol w="2333350"/>
              </a:tblGrid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Capítulo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nº de questões</a:t>
                      </a:r>
                      <a:endParaRPr b="1" sz="13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</a:t>
                      </a:r>
                      <a:endParaRPr b="1"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</a:t>
                      </a:r>
                      <a:endParaRPr b="1"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9833457c0_0_1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ser capaz de fazer?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9833457c0_0_17"/>
          <p:cNvSpPr txBox="1"/>
          <p:nvPr/>
        </p:nvSpPr>
        <p:spPr>
          <a:xfrm>
            <a:off x="714075" y="1218575"/>
            <a:ext cx="6906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Saber usar o vocabulário comum para testes de software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Entender conceitos fundamentais para testes de software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Entender práticas e modelos para desenvolvimento e testes de software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contribuir para revisões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Interpretar,executar e reportar testes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Princípios para gerenciamento de testes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Entendimento e comunicação de reportes de defeitos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9833457c0_0_2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ser capaz de fazer?</a:t>
            </a:r>
            <a:endParaRPr b="1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9833457c0_0_23"/>
          <p:cNvSpPr txBox="1"/>
          <p:nvPr/>
        </p:nvSpPr>
        <p:spPr>
          <a:xfrm>
            <a:off x="721475" y="1158800"/>
            <a:ext cx="6906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Estabelecer técnicas e estratégias diferentes mediante o contexto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Entender o valor dos testes de software para os stakeholders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Entender como as atividades de testes se alinham com os objetivos do projeto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➔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 suporte na seleção e processo de uso de ferramentas de teste.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0a92618e6_0_0"/>
          <p:cNvSpPr txBox="1"/>
          <p:nvPr/>
        </p:nvSpPr>
        <p:spPr>
          <a:xfrm>
            <a:off x="842725" y="1481050"/>
            <a:ext cx="71331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Desenvolvimento de Software e Metodologias Ágeis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129833457c0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29833457c0_0_68"/>
          <p:cNvSpPr txBox="1"/>
          <p:nvPr/>
        </p:nvSpPr>
        <p:spPr>
          <a:xfrm>
            <a:off x="1532316" y="27569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129833457c0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29833457c0_0_6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29833457c0_0_68"/>
          <p:cNvSpPr txBox="1"/>
          <p:nvPr/>
        </p:nvSpPr>
        <p:spPr>
          <a:xfrm>
            <a:off x="1532325" y="1707625"/>
            <a:ext cx="7314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Roadmap de aprendizagem</a:t>
            </a:r>
            <a:endParaRPr b="1" i="0" sz="3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5ffc9baf8_0_13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g125ffc9baf8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5" y="1092175"/>
            <a:ext cx="6208375" cy="3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5ffc9baf8_0_15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g125ffc9baf8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13" y="1032975"/>
            <a:ext cx="6303266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5ffc9baf8_0_16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g125ffc9baf8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75" y="1503625"/>
            <a:ext cx="5733426" cy="2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5ffc9baf8_0_17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" name="Google Shape;325;g125ffc9baf8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50" y="1111375"/>
            <a:ext cx="6421050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5ffc9baf8_0_18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" name="Google Shape;331;g125ffc9baf8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00" y="1266800"/>
            <a:ext cx="6997327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5ffc9baf8_0_18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" name="Google Shape;337;g125ffc9baf8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75" y="1480150"/>
            <a:ext cx="7520449" cy="33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129833457c0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29833457c0_0_76"/>
          <p:cNvSpPr txBox="1"/>
          <p:nvPr/>
        </p:nvSpPr>
        <p:spPr>
          <a:xfrm>
            <a:off x="1758492" y="3223150"/>
            <a:ext cx="5057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129833457c0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29833457c0_0_76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129833457c0_0_76"/>
          <p:cNvSpPr txBox="1"/>
          <p:nvPr/>
        </p:nvSpPr>
        <p:spPr>
          <a:xfrm>
            <a:off x="1632900" y="1698575"/>
            <a:ext cx="6680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Revisando conceitos importantes para a CTFL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b112b61a6_0_46"/>
          <p:cNvSpPr txBox="1"/>
          <p:nvPr/>
        </p:nvSpPr>
        <p:spPr>
          <a:xfrm>
            <a:off x="780900" y="2229675"/>
            <a:ext cx="79593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Fundamentos de Testes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Testes durante o ciclo de vida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Testes estáticos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Técnicas de teste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Gerenciamento de teste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Ferramenta de apoio ao teste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2b112b61a6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12b112b61a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b112b61a6_0_9"/>
          <p:cNvSpPr txBox="1"/>
          <p:nvPr/>
        </p:nvSpPr>
        <p:spPr>
          <a:xfrm>
            <a:off x="1758492" y="3223150"/>
            <a:ext cx="5131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para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g12b112b61a6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2b112b61a6_0_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12b112b61a6_0_9"/>
          <p:cNvSpPr txBox="1"/>
          <p:nvPr/>
        </p:nvSpPr>
        <p:spPr>
          <a:xfrm>
            <a:off x="1632900" y="1698575"/>
            <a:ext cx="6419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testes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 ISTQB e BSTQB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e roadmap para aprovação na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Revisando conceitos importantes para 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b09abea99_0_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 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g12b09abea99_0_0"/>
          <p:cNvSpPr txBox="1"/>
          <p:nvPr/>
        </p:nvSpPr>
        <p:spPr>
          <a:xfrm>
            <a:off x="851075" y="1457950"/>
            <a:ext cx="619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das seguintes respostas descreve uma condição de teste?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característica distinta de um componente ou sistema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aspecto testável de um componente  ou sistema identificado como base para os testes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grau em que um produto de software fornece funções que atendem às necessidades declaradas e implícitas quando o software é utilizado sob condições específicas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Casos de teste projetados para executar combinações de condições e ações resultantes delas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b112b61a6_0_2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12b112b61a6_0_22"/>
          <p:cNvSpPr txBox="1"/>
          <p:nvPr/>
        </p:nvSpPr>
        <p:spPr>
          <a:xfrm>
            <a:off x="458300" y="1371150"/>
            <a:ext cx="619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das seguintes respostas descreve uma condição de teste?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característica distinta de um componente ou sistema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Um aspecto testável de um componente ou sistema identificado como base para os testes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grau em que um produto de software fornece funções que atendem às necessidades declaradas e implícitas quando o software é utilizado sob condições específicas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Casos de teste projetados para executar combinações de condições e ações resultantes delas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2b112b61a6_0_22"/>
          <p:cNvSpPr/>
          <p:nvPr/>
        </p:nvSpPr>
        <p:spPr>
          <a:xfrm>
            <a:off x="6652700" y="1839700"/>
            <a:ext cx="1709700" cy="4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Funcionalidade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2b112b61a6_0_22"/>
          <p:cNvSpPr/>
          <p:nvPr/>
        </p:nvSpPr>
        <p:spPr>
          <a:xfrm>
            <a:off x="6652700" y="2335600"/>
            <a:ext cx="1616400" cy="88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Adequação de funcionalidade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2b112b61a6_0_22"/>
          <p:cNvSpPr/>
          <p:nvPr/>
        </p:nvSpPr>
        <p:spPr>
          <a:xfrm rot="1478419">
            <a:off x="6206218" y="3535586"/>
            <a:ext cx="1709678" cy="883838"/>
          </a:xfrm>
          <a:prstGeom prst="leftArrow">
            <a:avLst>
              <a:gd fmla="val 49779" name="adj1"/>
              <a:gd fmla="val 5142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de decisões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2b112b61a6_0_22"/>
          <p:cNvSpPr txBox="1"/>
          <p:nvPr/>
        </p:nvSpPr>
        <p:spPr>
          <a:xfrm>
            <a:off x="1354350" y="3951975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Planejamento, monitoramento e controle do teste, </a:t>
            </a:r>
            <a:r>
              <a:rPr b="1" i="0" lang="en-US" sz="1400" u="none" cap="none" strike="noStrike">
                <a:solidFill>
                  <a:srgbClr val="3C7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teste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modelagem, implementação, execução e conclusão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b09abea99_0_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12b09abea99_0_5"/>
          <p:cNvSpPr txBox="1"/>
          <p:nvPr/>
        </p:nvSpPr>
        <p:spPr>
          <a:xfrm>
            <a:off x="851075" y="1457950"/>
            <a:ext cx="6194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2 - Qual das seguintes declarações descreve corretamente a diferença entre teste e depuração?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identificam a fonte dos defeitos; a depuração analista os defeitos e propõe atividades de prevenção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dinâmicos mostram falhas causadas por defeitos; a depuração elimina os defeitos, que são fontes de falhas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não removem as falhas; mas a depuração remove os defeitos que causam as falhas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dinâmicos previnem as causas das falhas; a depuração remove as falhas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b112b61a6_0_2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12b112b61a6_0_27"/>
          <p:cNvSpPr txBox="1"/>
          <p:nvPr/>
        </p:nvSpPr>
        <p:spPr>
          <a:xfrm>
            <a:off x="851075" y="1457950"/>
            <a:ext cx="6194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2 - Qual das seguintes declarações descreve corretamente a diferença entre teste e depuração?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</a:t>
            </a:r>
            <a:r>
              <a:rPr b="0" i="0" lang="en-US" sz="14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identificam a fonte dos defeitos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a depuração analisa os defeitos e </a:t>
            </a:r>
            <a:r>
              <a:rPr b="0" i="0" lang="en-US" sz="14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propõe atividades de prevenção</a:t>
            </a:r>
            <a:endParaRPr b="0" i="0" sz="1400" u="none" cap="none" strike="noStrike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Os testes dinâmicos mostram falhas causadas por defeitos; a depuração elimina os defeitos, que são fontes de falhas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não removem as falhas; mas a depuração remove os </a:t>
            </a:r>
            <a:r>
              <a:rPr b="0" i="0" lang="en-US" sz="14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defeitos que causam as falhas</a:t>
            </a:r>
            <a:endParaRPr b="0" i="0" sz="1400" u="none" cap="none" strike="noStrike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testes dinâmicos </a:t>
            </a:r>
            <a:r>
              <a:rPr b="0" i="0" lang="en-US" sz="14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previnem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causas das falhas; a depuração remove as falhas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b09abea99_0_1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12b09abea99_0_10"/>
          <p:cNvSpPr txBox="1"/>
          <p:nvPr/>
        </p:nvSpPr>
        <p:spPr>
          <a:xfrm>
            <a:off x="851075" y="1457950"/>
            <a:ext cx="619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3 - Como resultado da análise de risco, mais testes estão sendo direcionados para aquelas áreas do sistema em teste onde os testes iniciais encontraram mais defeitos do que a média. Qual dos seguintes princípios de teste está sendo aplicado?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Cuidado com o paradoxo do pesticida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Os testes são dependentes do contexto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A ausência de erros é uma falácia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Defeitos agrupados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b112b61a6_0_4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g12b112b61a6_0_41"/>
          <p:cNvSpPr txBox="1"/>
          <p:nvPr/>
        </p:nvSpPr>
        <p:spPr>
          <a:xfrm>
            <a:off x="851075" y="1457950"/>
            <a:ext cx="619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3 - Como resultado da análise de risco, mais testes estão sendo direcionados para aquelas áreas do sistema em teste onde os testes iniciais encontraram mais defeitos do que a média. Qual dos seguintes princípios de teste está sendo aplicado?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Cuidado com o paradoxo do pesticida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Os testes são dependentes do contexto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A ausência de erros é uma falácia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d) Defeitos agrupados</a:t>
            </a:r>
            <a:endParaRPr b="1" i="0" sz="16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b112b61a6_0_9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g12b112b61a6_0_97"/>
          <p:cNvSpPr txBox="1"/>
          <p:nvPr/>
        </p:nvSpPr>
        <p:spPr>
          <a:xfrm>
            <a:off x="851075" y="1457950"/>
            <a:ext cx="619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3 - Como resultado da análise de risco, mais testes estão sendo direcionados para aquelas áreas do sistema em teste onde os testes iniciais encontraram mais defeitos do que a média. Qual dos seguintes princípios de teste está sendo aplicado?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Cuidado com o paradoxo do pesticida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Os testes são dependentes do contexto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A ausência de erros é uma falácia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d) Defeitos agrupados</a:t>
            </a:r>
            <a:endParaRPr b="1" i="0" sz="16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12b112b61a6_0_97"/>
          <p:cNvSpPr txBox="1"/>
          <p:nvPr/>
        </p:nvSpPr>
        <p:spPr>
          <a:xfrm>
            <a:off x="4647625" y="2494050"/>
            <a:ext cx="321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teste mostra a presença de defeitos e não sua ausência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exaustivos são impossíveis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inicial economiza tempo e dinheiro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b112b61a6_0_8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g12b112b61a6_0_81"/>
          <p:cNvSpPr txBox="1"/>
          <p:nvPr/>
        </p:nvSpPr>
        <p:spPr>
          <a:xfrm>
            <a:off x="851075" y="1158800"/>
            <a:ext cx="6194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4 - Combine os seguintes produtos de trabalho de teste (1-4) com a descrição correta (A-D)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1A, 2C, 3B, 4D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1D, 2B, 3A, 4C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1A, 2C, 3D, 4B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1D, 2C, 3B, 4A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g12b112b61a6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950" y="1845150"/>
            <a:ext cx="5565350" cy="13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b112b61a6_0_10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g12b112b61a6_0_103"/>
          <p:cNvSpPr txBox="1"/>
          <p:nvPr/>
        </p:nvSpPr>
        <p:spPr>
          <a:xfrm>
            <a:off x="851075" y="1158800"/>
            <a:ext cx="6194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4 - Combine os seguintes produtos de trabalho de teste (1-4) com a descrição correta (A-D)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a) 1A, 2C, 3B, 4D </a:t>
            </a:r>
            <a:endParaRPr b="1" i="0" sz="16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1D, 2B, 3A, 4C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1A, 2C, 3D, 4B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1D, 2C, 3B, 4A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g12b112b61a6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950" y="1845150"/>
            <a:ext cx="5565350" cy="13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015af5f028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015af5f028_1_65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1015af5f028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015af5f028_1_6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g1015af5f028_1_65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durante o ciclo de vida de desenvolvimento de software 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b112b61a6_0_7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g12b112b61a6_0_71"/>
          <p:cNvSpPr txBox="1"/>
          <p:nvPr/>
        </p:nvSpPr>
        <p:spPr>
          <a:xfrm>
            <a:off x="851075" y="1457950"/>
            <a:ext cx="6194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 Qual das seguintes declarações sobre tipos e níveis de teste é CORRETA?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Os testes funcionais e não funcionais podem ser realizados nos níveis de teste do sistema e de aceitação, enquanto o teste caixa-branca é restrito aos testes de componentes e de integração.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Os testes funcionais podem ser realizados em qualquer nível de teste, enquanto o teste caixa-branca é restrito ao teste de componentes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É possível realizar testes funcionais, não-funcionais e caixa-branca em qualquer nível de teste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Os testes funcionais e não funcionais podem ser realizados em qualquer nível de teste, enquanto os testes caixa-branca são restritos aos testes de componente e integração.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b112b61a6_0_7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g12b112b61a6_0_76"/>
          <p:cNvSpPr txBox="1"/>
          <p:nvPr/>
        </p:nvSpPr>
        <p:spPr>
          <a:xfrm>
            <a:off x="851075" y="1457950"/>
            <a:ext cx="6194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 Qual das seguintes declarações sobre tipos e níveis de teste é CORRETA?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Os testes funcionais e não funcionais podem ser realizados nos níveis de teste do sistema e de aceitação, enquanto o teste caixa-branca é restrito aos testes de componentes e de integração.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Os testes funcionais podem ser realizados em qualquer nível de teste, enquanto o teste caixa-branca é restrito ao teste de componentes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c) É possível realizar testes funcionais, não-funcionais e caixa-branca em qualquer nível de teste</a:t>
            </a:r>
            <a:endParaRPr b="1" i="0" sz="13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Os testes funcionais e não funcionais podem ser realizados em qualquer nível de teste, enquanto os testes caixa-branca são restritos aos testes de componente e integração.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b112b61a6_0_11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g12b112b61a6_0_111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 Qual das seguintes opções é VERDADEIRA?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 objetivo do teste de regressão e verificar se a correção foi implementada com sucesso, enquanto o objetivo do teste de confirmação é confirmar que a correção não tem efeitos colaterais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 objetivo do teste de regressão é detectar efeitos colaterais não intencionais, enquanto o objetivo do teste de confirmação e verificar se o sistema ainda está funcionando em um novo ambiente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O objetivo do teste de regressão é detectar efeitos colaterais não intencionais, enquanto o objetivo do teste de confirmação e verificar se o defeito original foi corrigido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O objetivo do teste de regressão é verificar se a nova funcionalidade está funcionando, enquanto o objetivo do teste de confirmação é verificar se o defeito original foi corrigido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b112b61a6_0_15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g12b112b61a6_0_155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 Qual das seguintes opções é VERDADEIRA?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 objetivo do teste de regressão e verificar se a correção foi implementada com sucesso, enquanto o objetivo do teste de confirmação é confirmar que a correção não tem efeitos colaterais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 objetivo do teste de regressão é detectar efeitos colaterais não intencionais, enquanto o objetivo do teste de confirmação e verificar se o sistema ainda está funcionando em um novo ambiente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c) O objetivo do teste de regressão é detectar efeitos colaterais não intencionais, enquanto o objetivo do teste de confirmação e verificar se o defeito original foi corrigido </a:t>
            </a:r>
            <a:endParaRPr b="1" i="0" sz="13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O objetivo do teste de regressão é verificar se a nova funcionalidade está funcionando, enquanto o objetivo do teste de confirmação é verificar se o defeito original foi corrigido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b112b61a6_0_12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g12b112b61a6_0_122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Dado que os testes que estão sendo realizados têm os seguintes atributos: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base nas especificações da interface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Focado em encontrar falhas na comunicação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abordagem de teste utiliza tanto tipos de teste funcionais quanto estruturais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dos seguintes níveis de teste é o MAIS provável de ser realizado?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Teste de integração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Teste de aceitação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Teste do sistema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Teste de componentes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b112b61a6_0_13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g12b112b61a6_0_132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3 - Dado que os testes que estão sendo realizados têm os seguintes atributos: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base nas especificações da interface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Focado em encontrar falhas na comunicação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abordagem de teste utiliza tanto tipos de teste funcionais quanto estruturais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dos seguintes níveis de teste é o MAIS provável de ser realizado?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a) Teste de integração</a:t>
            </a:r>
            <a:endParaRPr b="1" i="0" sz="13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Teste de aceitação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Teste do sistema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Teste de componentes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12b112b61a6_0_132"/>
          <p:cNvSpPr/>
          <p:nvPr/>
        </p:nvSpPr>
        <p:spPr>
          <a:xfrm rot="1063761">
            <a:off x="2775241" y="3929772"/>
            <a:ext cx="939837" cy="34771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b112b61a6_0_16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12b112b61a6_0_165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dos seguintes itens NÃO deve ser um gatilho para testes de manutenção?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Decisão de testar a possibilidade de manutenção do software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Decisão de testar o sistema após a migração para uma nova plataforma operacional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Decisão de testar se os dados arquivados são possíveis de serem recuperados.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Decisão de testar após “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hot fixes”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b112b61a6_0_17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g12b112b61a6_0_173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dos seguintes itens NÃO deve ser um gatilho para testes de manutenção?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a) Decisão de testar a possibilidade de manutenção do software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Decisão de testar o sistema após a migração para uma nova plataforma operacional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Decisão de testar se os dados arquivados são possíveis de serem recuperados.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Decisão de testar após “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hot fixes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g12b112b61a6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2b112b61a6_0_178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12b112b61a6_0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2b112b61a6_0_17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12b112b61a6_0_178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estático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b112b61a6_0_18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2b112b61a6_0_186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Quais das seguintes afirmações sobre testes estáticos são as mais verdadeiras?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são uma forma mais barata de detectar e remover defeitos.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tornam os testes dinâmicos mais desafiadores.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permitem encontrar problemas de tempo de execução no início do ciclo de vida.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testar um sistema crítico de segurança, os testes estáticos têm menos valor porque os dinâmicos encontram melhor os defeitos.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632900" y="1698575"/>
            <a:ext cx="6680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ISQTB e BSQTB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b112b61a6_0_19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2b112b61a6_0_192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Quais das seguintes afirmações sobre testes estáticos são as mais verdadeiras?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Os testes estáticos são uma forma mais barata de detectar e remover defeitos.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tornam os testes dinâmicos mais desafiadores.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permitem encontrar problemas de tempo de execução no início do ciclo de vida.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testar um sistema crítico de segurança, os testes estáticos têm menos valor porque os dinâmicos encontram melhor os defeitos.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b112b61a6_0_19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g12b112b61a6_0_197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funções e responsabilidades se encaixa corretamente em uma revisão formal?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 - Decide sobre a execução das revisões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Líder de revisão - Assegura o funcionamento eficaz das reuniões de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Redator -  Corrige defeitos no produto de trabalho em revisão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Moderador - Monitora a relação custo-benefício contínua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112b61a6_0_20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g12b112b61a6_0_204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funções e responsabilidades se encaixa corretamente em uma revisão formal?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Gerente - Decide sobre a execução das revisões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Líder de revisão - Assegura o funcionamento eficaz das reuniões de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Redator -  Corrige defeitos no produto de trabalho em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Moderador - Monitora a relação custo-benefício contínua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b112b61a6_0_20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e responsabilidades em revisão formal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g12b112b61a6_0_209"/>
          <p:cNvSpPr txBox="1"/>
          <p:nvPr/>
        </p:nvSpPr>
        <p:spPr>
          <a:xfrm>
            <a:off x="488425" y="1332125"/>
            <a:ext cx="385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Autor 	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 o produto de trabalho sobre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Corrige os defeitos no produto de trabalho sobre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Responsável pelo planejamento da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Decidir sobre a execução das revisões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Atribuir pessoal, orçamento e tempo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Monitorar a rentabilidade contínua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Facilitador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Garantir a execução eficaz das reuniões de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Mediar, se necessário, entre os pontos de vista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Líder de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Assumir a responsabilidade geral pela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Decidir quem será envolvido e organizar quando e onde acontecerá a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2b112b61a6_0_209"/>
          <p:cNvSpPr txBox="1"/>
          <p:nvPr/>
        </p:nvSpPr>
        <p:spPr>
          <a:xfrm>
            <a:off x="4711200" y="1099675"/>
            <a:ext cx="385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Especialistas, stakeholders ou outros da equipe com formação técnica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possíveis defeitos no produto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representar diferentes perspectivas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★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Coletar possíveis defeitos encontrados durante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Registrar novos defeitos em potencial, pontos em aberto e decisões da reunião de revisão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b112b61a6_0_21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g12b112b61a6_0_215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Você está lendo uma história de usuário no backlog do produto para se preparar para uma reunião com o PO e desenvolvedor, aparentemente não há defeitos ou erros de acordo com a análise dessa história. Qual das sentenças é verdadeira sobre essa atividade?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envolve a execução do objeto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é sempre executado com uma ferramenta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qualquer defeito encontrado poderia ser encontrado de forma mais barata no teste dinâmico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 teste estático porque não envolve a execução do objeto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b112b61a6_0_22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2" name="Google Shape;532;g12b112b61a6_0_220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Você está lendo uma história de usuário no backlog do produto para se preparar para uma reunião com o PO e desenvolvedor, aparentemente não há defeitos ou erros de acordo com a análise dessa história. Qual das sentenças é verdadeira sobre essa atividade?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envolve a execução do objeto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é sempre executado com uma ferramenta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qualquer defeito encontrado poderia ser encontrado de forma mais barata no teste dinâmico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É um teste estático porque não envolve a execução do objeto de teste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g12b112b61a6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12b112b61a6_0_225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g12b112b61a6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b112b61a6_0_22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g12b112b61a6_0_225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b112b61a6_0_24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g12b112b61a6_0_241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Quais dos itens a seguir fornece a melhor descrição de testes exploratórios?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prática de teste na qual uma investigação aprofundada dos antecedentes do objeto de teste é utilizada para identificar potenciais pontos fracos que são examinados pelos casos de teste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abordagem aos testes em que os testadores projetam e executam dinamicamente testes baseados em seu conhecimento, exploração do item de teste e nos resultados dos testes anteriores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abordagem de projeto de teste na qual as atividades de teste são planejadas como sessões ininterruptas de análise e projeto de teste, frequentemente usadas em conjunto com testes baseados em checklist.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baseados na experiência, conhecimento e intuição do testador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b112b61a6_0_25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g12b112b61a6_0_250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Quais dos itens a seguir fornece a melhor descrição de testes exploratórios?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prática de teste na qual uma </a:t>
            </a:r>
            <a:r>
              <a:rPr b="0" i="0" lang="en-US" sz="14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investigação aprofundada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antecedentes do objeto de teste é utilizada para identificar potenciais pontos fracos que são examinados pelos casos de teste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Uma abordagem aos testes em que os testadores projetam e executam dinamicamente testes baseados em seu conhecimento, exploração do item de teste e nos resultados dos testes anteriores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abordagem de projeto de teste na qual as atividades de teste são planejadas como sessões ininterruptas de análise e projeto de teste, frequentemente usadas em conjunto com testes baseados em checklist.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baseados na experiência, conhecimento e intuição do testador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2b112b61a6_0_250"/>
          <p:cNvSpPr/>
          <p:nvPr/>
        </p:nvSpPr>
        <p:spPr>
          <a:xfrm rot="527917">
            <a:off x="4470037" y="4277567"/>
            <a:ext cx="2516312" cy="62171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Baseado em experiência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2b112b61a6_0_250"/>
          <p:cNvSpPr/>
          <p:nvPr/>
        </p:nvSpPr>
        <p:spPr>
          <a:xfrm rot="-267705">
            <a:off x="6576974" y="3008592"/>
            <a:ext cx="2028447" cy="62167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Baseado em sessão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b112b61a6_0_25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g12b112b61a6_0_257"/>
          <p:cNvSpPr txBox="1"/>
          <p:nvPr/>
        </p:nvSpPr>
        <p:spPr>
          <a:xfrm>
            <a:off x="851075" y="145795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declaração sobre a relação entre a cobertura de instruções e a cobertura de decisões é verdadeira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cobertura de decisão também garante 100% de cobertura de instrução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cobertura de declaração também garante 100% de cobertura de decisão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de cobertura de decisão também garante 50 % de cobertura de instrução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cobertura de decisão nunca pode chegar a 100%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Surgimento e estrutura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Portfólio e plano de certificações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b112b61a6_0_26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g12b112b61a6_0_265"/>
          <p:cNvSpPr txBox="1"/>
          <p:nvPr/>
        </p:nvSpPr>
        <p:spPr>
          <a:xfrm>
            <a:off x="851075" y="145795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declaração sobre a relação entre a cobertura de instruções e a cobertura de decisões é verdadeira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100% de cobertura de decisão também garante 100% de cobertura de instrução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cobertura de declaração também garante 100% de cobertura de decisão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de cobertura de decisão também garante 50 % de cobertura de instrução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cobertura de decisão nunca pode chegar a 100%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2b112b61a6_0_27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g12b112b61a6_0_27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sistema de controle de velocidade e relatórios tem as seguintes características: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a  50km/h, nada vai acontecer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mais rápido que 50 km/h, mas não mais que 55 km/h, você será avisado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mais rápido que 55 km/h, mas não mais que 60 km/h, você será multado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a mais de 60 km/h, sua carteira de habilitação será suspensa. - A velocidade em km/h está disponível para o sistema como um valor inteiro.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seria o conjunto mais provável de valores identificado pela aplicação da análise de valores limite?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0,49,50,54,59,60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50,55,60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49,50,54,55,60,62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50,51,55,56,60,61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b112b61a6_0_28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g12b112b61a6_0_28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sistema de controle de velocidade e relatórios tem as seguintes características: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a  50km/h, nada vai acontecer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mais rápido que 50 km/h, mas não mais que 55 km/h, você será avisado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mais rápido que 55 km/h, mas não mais que 60 km/h, você será multado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dirigir a mais de 60 km/h, sua carteira de habilitação será suspensa. - A velocidade em km/h está disponível para o sistema como um valor inteiro.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seria o conjunto mais provável de valores identificado pela aplicação da análise de valores limite?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0,49,50,54,59,60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50,55,60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49,50,54,55,60,62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50,51,55,56,60,61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b112b61a6_0_29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g12b112b61a6_0_29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4 - Qual das seguintes afirmações sobre o diagrama de transição de estado dado e tabela de casos de teste é VERDADEIRA?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casos em questão cobrem transições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válidas e inválidas no diagrama de transição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casos em questão representam todas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transições válidas possíveis no diagrama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c) 	Os casos em questão representam algumas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 transições válidas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d) 	Os casos em questão representam pares de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transições no diagrama de transição.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g12b112b61a6_0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475" y="1598574"/>
            <a:ext cx="4651624" cy="2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2b112b61a6_0_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350" y="3881950"/>
            <a:ext cx="5975399" cy="1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b112b61a6_0_29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g12b112b61a6_0_298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4 - Qual das seguintes afirmações sobre o diagrama de transição de estado dado e tabela de casos de teste é VERDADEIRA?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casos em questão cobrem transições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válidas e inválidas no diagrama de transição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AutoNum type="alphaLcParenR"/>
            </a:pPr>
            <a:r>
              <a:rPr b="1" i="0" lang="en-US" sz="12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Os casos em questão representam todas</a:t>
            </a:r>
            <a:endParaRPr b="1" i="0" sz="12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as transições válidas possíveis no diagrama</a:t>
            </a:r>
            <a:endParaRPr b="1" i="0" sz="12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c) 	Os casos em questão representam algumas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 transições válidas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d) 	Os casos em questão representam pares de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transições no diagrama de transição.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g12b112b61a6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475" y="1598574"/>
            <a:ext cx="4651624" cy="2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12b112b61a6_0_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075" y="3931075"/>
            <a:ext cx="5975399" cy="1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g12b112b61a6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2b112b61a6_0_305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" name="Google Shape;602;g12b112b61a6_0_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2b112b61a6_0_30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g12b112b61a6_0_305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testes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b112b61a6_0_31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g12b112b61a6_0_313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declarações MELHOR descreve como as tarefas são divididas entre o gerente de testes e o testador?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 as atividades de teste e escolhe os padrões a serem seguidos, enquanto o testador escolhe as ferramentas e estabelece as diretrizes de uso das ferramentas.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planeja, coordena e controla as atividades de teste, enquanto o testador automatiza os testes.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planeja, monitora e controla as atividades de teste, enquanto o testador projeta os testes e decide sobre a liberação do objeto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 e organiza os testes e especifica os casos de teste, enquanto o testador executa os testes.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b112b61a6_0_32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g12b112b61a6_0_32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declarações MELHOR descreve como as tarefas são divididas entre o gerente de testes e o testador?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 as atividades de teste e escolhe os padrões a serem seguidos, enquanto o testador </a:t>
            </a:r>
            <a:r>
              <a:rPr b="0" i="0" lang="en-US" sz="1400" u="none" cap="none" strike="noStrike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escolhe as ferramentas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estabelece as diretrizes de uso das ferramentas.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planeja, coordena e controla as atividades de teste, enquanto o testador automatiza os testes. 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planeja, monitora e controla as atividades de teste, enquanto o testador projeta os testes e </a:t>
            </a:r>
            <a:r>
              <a:rPr b="0" i="0" lang="en-US" sz="1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decide sobre a liberação do objeto de teste</a:t>
            </a:r>
            <a:endParaRPr b="0" i="0" sz="1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 e organiza os testes e</a:t>
            </a:r>
            <a:r>
              <a:rPr b="0" i="0" lang="en-US" sz="1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especifica os casos de teste,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enquanto o testador executa os testes.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b112b61a6_0_32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g12b112b61a6_0_325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métricas seria a mais útil para monitorar durante a execução do teste?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Porcentagem de casos de teste executados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médio de testadores envolvidos na execução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Cobertura de requisitos por código fonte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Porcentagem de casos de teste já criados e revisados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b112b61a6_0_33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g12b112b61a6_0_331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métricas seria a mais útil para monitorar durante a execução do teste?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E60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Porcentagem de casos de teste executados</a:t>
            </a:r>
            <a:endParaRPr b="1" i="0" sz="1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médio de testadores envolvidos na execução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Cobertura de requisitos por código fonte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Porcentagem de casos de teste já criados e revisados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1c11dadaa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1c11dadaa1_0_0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11c11dadaa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1c11dadaa1_0_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g11c11dadaa1_0_0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Surgimento e estrutura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b112b61a6_0_33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g12b112b61a6_0_336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Você está realizando testes de sistema de reserva de trens. Com base nos casos de teste realizados, você notou que o sistema ocasionalmente relata que não há trens disponíveis, embora este deva ser realmente o caso. Você forneceu aos desenvolvedores um resumo do defeito e a versão do sistema testado. Eles reconhecem a urgência do defeito e agora estão esperando que você forneça mais detalhes.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Grau de impacto (gravidade) do defeito (2) Identificação do item de teste (3) Detalhes do ambiente de teste (4) Urgência/prioridade para consertar (5) Resultados reais (6) Referência à especificação do caso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destas informações é a mais útil para incluir no relatório de defeitos?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a)1,2 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b)1,4,5,6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c)2,3,4,5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d)3,5,6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b112b61a6_0_34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g12b112b61a6_0_349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Você está realizando testes de sistema de reserva de trens. Com base nos casos de teste realizados, você notou que o sistema ocasionalmente relata que não há trens disponíveis, embora este deva ser realmente o caso. Você forneceu aos desenvolvedores um resumo do defeito e a versão do sistema testado. Eles reconhecem a urgência do defeito e agora estão esperando que você forneça mais detalhes.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Grau de impacto (gravidade) do defeito (2) Identificação do item de teste (3) Detalhes do ambiente de teste (4) Urgência/prioridade para consertar (5) Resultados reais (6) Referência à especificação do caso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destas informações é a mais útil para incluir no relatório de defeitos?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a)1,2 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b)1,4,5,6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c)2,3,4,5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d)3,5,6</a:t>
            </a:r>
            <a:endParaRPr b="1" i="0" sz="1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b112b61a6_0_35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6" name="Google Shape;646;g12b112b61a6_0_359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afirmativas é a característica de uma abordagem baseada em métricas para a estimativa de teste?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Orçamento que foi utilizado por um projeto de teste anterior semelhante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Experiência geral coletada em entrevistas com gerentes de testes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de esforço para automação de testes acordada na equipe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Média dos cálculos coletados de especialistas empresariais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b112b61a6_0_36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2" name="Google Shape;652;g12b112b61a6_0_365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Qual das seguintes afirmativas é a característica de uma abordagem baseada em métricas para a estimativa de teste?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i="0" lang="en-US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Orçamento que foi utilizado por um projeto de teste anterior semelhante</a:t>
            </a:r>
            <a:endParaRPr b="1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Experiência geral coletada em entrevistas com gerentes de testes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de esforço para automação de testes acordada na equipe de teste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Média dos cálculos coletados de especialistas empresariais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12b112b61a6_0_365"/>
          <p:cNvSpPr/>
          <p:nvPr/>
        </p:nvSpPr>
        <p:spPr>
          <a:xfrm rot="1879259">
            <a:off x="4647661" y="3145357"/>
            <a:ext cx="2153773" cy="115429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baseada em especialistas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g12b112b61a6_0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12b112b61a6_0_371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g12b112b61a6_0_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2b112b61a6_0_37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g12b112b61a6_0_371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suporte ao teste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b112b61a6_0_37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g12b112b61a6_0_379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-Dadas as seguintes atividades de teste e ferramentas de teste: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Medição de desempenho e análise dinâmica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Execução de testes e registro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Gerenciamento de testes 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Projeto do teste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 Ferramentas de cobertura de requisitos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(b) Ferramentas de análise dinâmica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 Ferramentas de preparação de dados de teste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(d) Ferramentas de gerenciamento de defeitos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1B, 2C, 3D,  4A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1B, 2A, 3C, 4D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1B, 2A, 3D, 4C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1A, 2B, 3D, 4C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12b112b61a6_0_379"/>
          <p:cNvSpPr txBox="1"/>
          <p:nvPr/>
        </p:nvSpPr>
        <p:spPr>
          <a:xfrm>
            <a:off x="4572000" y="2674825"/>
            <a:ext cx="39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dos seguintes melhor combina atividades e ferramentas?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b112b61a6_0_39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g12b112b61a6_0_392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-Dadas as seguintes atividades de teste e ferramentas de teste: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Medição de desempenho e análise dinâmica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Execução de testes e registro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Gerenciamento de testes 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Projeto do teste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 Ferramentas de cobertura de requisitos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(b) Ferramentas de análise dinâmica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 Ferramentas de preparação de dados de teste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(d) Ferramentas de gerenciamento de defeitos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1B, 2C, 3D,  4A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1B, 2A, 3C, 4D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AutoNum type="alphaLcParenR"/>
            </a:pPr>
            <a:r>
              <a:rPr b="1" i="0" lang="en-US" sz="12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1B, 2A, 3D, 4C</a:t>
            </a:r>
            <a:endParaRPr b="1" i="0" sz="12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1A, 2B, 3D, 4C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12b112b61a6_0_392"/>
          <p:cNvSpPr txBox="1"/>
          <p:nvPr/>
        </p:nvSpPr>
        <p:spPr>
          <a:xfrm>
            <a:off x="4572000" y="2674825"/>
            <a:ext cx="39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dos seguintes melhor combina atividades e ferramentas?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b112b61a6_0_39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g12b112b61a6_0_398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2 - Qual dos seguintes é o MAIS provável que seja um benefício das ferramentas de execução de testes?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criar testes de regressão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manter o controle de versão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projetar testes para segurança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executar testes de regressão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b112b61a6_0_40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6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i="0" sz="2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g12b112b61a6_0_404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2 - Qual dos seguintes é o MAIS provável que seja um benefício das ferramentas de execução de testes?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criar testes de regressão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manter o controle de versão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fácil projetar testes para segurança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AutoNum type="alphaLcParenR"/>
            </a:pPr>
            <a:r>
              <a:rPr b="1" i="0" lang="en-US" sz="12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É fácil executar testes de regressão</a:t>
            </a:r>
            <a:endParaRPr b="1" i="0" sz="12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29833457c0_0_89"/>
          <p:cNvSpPr txBox="1"/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29833457c0_0_89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129833457c0_0_89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caminho da certificação CTFL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