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2"/>
      <p:bold r:id="rId53"/>
      <p:italic r:id="rId54"/>
      <p:boldItalic r:id="rId55"/>
    </p:embeddedFont>
    <p:embeddedFont>
      <p:font typeface="Century Gothic" panose="020B0502020202020204" pitchFamily="34" charset="0"/>
      <p:regular r:id="rId56"/>
      <p:bold r:id="rId57"/>
      <p:italic r:id="rId58"/>
      <p:boldItalic r:id="rId59"/>
    </p:embeddedFont>
    <p:embeddedFont>
      <p:font typeface="Proxima Nova" panose="020B0604020202020204" charset="0"/>
      <p:regular r:id="rId60"/>
      <p:bold r:id="rId61"/>
      <p:italic r:id="rId62"/>
      <p:boldItalic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4" roundtripDataSignature="AMtx7mjIhqPfP0ef6FzDibId3mrwXQco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048" autoAdjust="0"/>
  </p:normalViewPr>
  <p:slideViewPr>
    <p:cSldViewPr snapToGrid="0">
      <p:cViewPr varScale="1">
        <p:scale>
          <a:sx n="69" d="100"/>
          <a:sy n="69" d="100"/>
        </p:scale>
        <p:origin x="12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4.fntdata"/><Relationship Id="rId63" Type="http://schemas.openxmlformats.org/officeDocument/2006/relationships/font" Target="fonts/font12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10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64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8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" name="Google Shape;1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Tirar um pouco de coisas que você não está se preocupando naquele momento para conseguir chegar ao fim dos testes.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Poderia criar na mão, criar classe, colocar dados falsos... Porem seria muito trabalhoso, o </a:t>
            </a:r>
            <a:r>
              <a:rPr lang="pt-BR" dirty="0" err="1"/>
              <a:t>mokito</a:t>
            </a:r>
            <a:r>
              <a:rPr lang="pt-BR" dirty="0"/>
              <a:t> faz essa função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" name="Google Shape;1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05f8f2b6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1205f8f2b6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" name="Google Shape;3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" name="Google Shape;317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6" name="Google Shape;326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" name="Google Shape;335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1" name="Google Shape;341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7" name="Google Shape;34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3" name="Google Shape;353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" name="Google Shape;4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37320" y="95913"/>
            <a:ext cx="845547" cy="37996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q.com/br/articles/mocks-Arent-Stubs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baeldung.com/mockito-annotations" TargetMode="External"/><Relationship Id="rId4" Type="http://schemas.openxmlformats.org/officeDocument/2006/relationships/hyperlink" Target="https://site.mockito.org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illyancaetan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hyperlink" Target="https://www.linkedin.com/in/willyancaetanodev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ogella.com/tutorials/Mockito/article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baeldung.com/mockito-mock-methods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mockito-spy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tackoverflow.com/questions/28295625/mockito-spy-vs-mock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mockito-argumentcaptor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mockito-argument-matchers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baeldung.com/mockito-behavior" TargetMode="External"/><Relationship Id="rId4" Type="http://schemas.openxmlformats.org/officeDocument/2006/relationships/hyperlink" Target="https://www.baeldung.com/mockito-exceptions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mockito-mock-static-methods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ogella.com/tutorials/Mockito/article.html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ite.mockito.org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395325" y="3328725"/>
            <a:ext cx="3674216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Willyan Guimarães Caetano</a:t>
            </a:r>
            <a:b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1402150" y="3556217"/>
            <a:ext cx="1780800" cy="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Programador</a:t>
            </a:r>
            <a:endParaRPr sz="1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1402150" y="1355875"/>
            <a:ext cx="60000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0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Desenvolvendo Testes Utilizando Mockito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Afinal, o que são Mocks ?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8" name="Google Shape;88;p6" descr="Foto em preto e branco de pessoa a fazer um sinal com a mã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6581" y="1583370"/>
            <a:ext cx="6180643" cy="3090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 cenário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4" name="Google Shape;94;p8" descr="Diagrama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4056" y="1481050"/>
            <a:ext cx="4933237" cy="3338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 cenário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0" name="Google Shape;100;p9" descr="Diagrama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14882" y="1484412"/>
            <a:ext cx="4914236" cy="3587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 cenário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6" name="Google Shape;106;p10" descr="Diagrama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0302" y="1481050"/>
            <a:ext cx="6203396" cy="33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 cenário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2" name="Google Shape;112;p11" descr="Diagrama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8175" y="1481050"/>
            <a:ext cx="6865678" cy="3264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Integrando com ferramentas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8" name="Google Shape;118;p12" descr="Ícone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2825" y="1799746"/>
            <a:ext cx="3695700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2" descr="Logotipo, Ícone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11479" y="2778511"/>
            <a:ext cx="1009696" cy="1009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2" descr="Logotipo, nome da empresa&#10;&#10;Descrição gerada automa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37280" y="3638919"/>
            <a:ext cx="2312413" cy="1099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2" descr="Logotipo&#10;&#10;Descrição gerada automaticament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86455" y="3372410"/>
            <a:ext cx="1771090" cy="1771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2" descr="Uma imagem contendo Logotipo&#10;&#10;Descrição gerada automaticament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280278" y="3647596"/>
            <a:ext cx="2581835" cy="1290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3" descr="Texto&#10;&#10;Descrição gerada automaticamente com confiança mé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1550" y="2000250"/>
            <a:ext cx="72009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/>
        </p:nvSpPr>
        <p:spPr>
          <a:xfrm>
            <a:off x="1047349" y="1933650"/>
            <a:ext cx="7626003" cy="1804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pouco sobre as facilidades que o Mockito fornece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 configurar o Mockito em seu projeto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aprendemos?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/>
        </p:nvSpPr>
        <p:spPr>
          <a:xfrm>
            <a:off x="1047349" y="1933650"/>
            <a:ext cx="7626003" cy="1804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sng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https://www.infoq.com/br/articles/mocks-Arent-Stubs/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sng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https://site.mockito.org/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sng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https://www.baeldung.com/mockito-annotations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se aprofundar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8" name="Google Shape;148;p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/>
          <p:nvPr/>
        </p:nvSpPr>
        <p:spPr>
          <a:xfrm>
            <a:off x="1078300" y="1833125"/>
            <a:ext cx="7133100" cy="23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Mineiro, mora atualmente em Brasília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10 anos de atuação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Viagens, Fotografias, Ciclismo</a:t>
            </a:r>
            <a:endParaRPr/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sng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https://github.com/willyancaetano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sng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https://www.linkedin.com/in/willyancaetanodev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 sobre mim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" name="Google Shape;23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61916" y="777988"/>
            <a:ext cx="1579448" cy="2110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1"/>
          <p:cNvSpPr txBox="1"/>
          <p:nvPr/>
        </p:nvSpPr>
        <p:spPr>
          <a:xfrm>
            <a:off x="1758510" y="3223150"/>
            <a:ext cx="5758395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Desenvolvendo Testes Utilizando Mockito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1"/>
          <p:cNvSpPr txBox="1"/>
          <p:nvPr/>
        </p:nvSpPr>
        <p:spPr>
          <a:xfrm>
            <a:off x="1532325" y="783475"/>
            <a:ext cx="12057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1632900" y="1698575"/>
            <a:ext cx="54288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Mockando objetos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/>
        </p:nvSpPr>
        <p:spPr>
          <a:xfrm>
            <a:off x="1047350" y="1933650"/>
            <a:ext cx="5991000" cy="16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como “mockar” objetos no Mockito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3" descr="Texto&#10;&#10;Descrição gerada automaticamente com confiança mé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1550" y="2000250"/>
            <a:ext cx="72009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05f8f2b6d_0_5"/>
          <p:cNvSpPr txBox="1"/>
          <p:nvPr/>
        </p:nvSpPr>
        <p:spPr>
          <a:xfrm>
            <a:off x="1047349" y="1933650"/>
            <a:ext cx="7626000" cy="18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sng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https://www.vogella.com/tutorials/Mockito/article.html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sng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https://www.baeldung.com/mockito-mock-methods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1205f8f2b6d_0_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se aprofundar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7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7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3" name="Google Shape;183;p2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8"/>
          <p:cNvSpPr txBox="1"/>
          <p:nvPr/>
        </p:nvSpPr>
        <p:spPr>
          <a:xfrm>
            <a:off x="1758510" y="3223150"/>
            <a:ext cx="5758395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Desenvolvendo Testes Utilizando Mockito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8"/>
          <p:cNvSpPr txBox="1"/>
          <p:nvPr/>
        </p:nvSpPr>
        <p:spPr>
          <a:xfrm>
            <a:off x="1532325" y="783475"/>
            <a:ext cx="12057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2" name="Google Shape;192;p28"/>
          <p:cNvSpPr txBox="1"/>
          <p:nvPr/>
        </p:nvSpPr>
        <p:spPr>
          <a:xfrm>
            <a:off x="1632900" y="1698575"/>
            <a:ext cx="54288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Espiando objetos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/>
        </p:nvSpPr>
        <p:spPr>
          <a:xfrm>
            <a:off x="1054073" y="2034503"/>
            <a:ext cx="5991000" cy="16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como usar a função Spy do Mockito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a diferença entre Mock e Spy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1950" marR="0" lvl="0" indent="-133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0" descr="Texto&#10;&#10;Descrição gerada automaticamente com confiança mé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1550" y="2000250"/>
            <a:ext cx="72009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/>
        </p:nvSpPr>
        <p:spPr>
          <a:xfrm>
            <a:off x="1047349" y="1933650"/>
            <a:ext cx="7626003" cy="1804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sng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https://www.baeldung.com/mockito-spy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sng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https://stackoverflow.com/questions/28295625/mockito-spy-vs-mock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se aprofundar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2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32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8" name="Google Shape;218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/>
        </p:nvSpPr>
        <p:spPr>
          <a:xfrm>
            <a:off x="1014100" y="1972300"/>
            <a:ext cx="6496200" cy="11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 o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Mockito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 seus principais recursos para auxiliar na escrita de testes unitários.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8"/>
          <p:cNvSpPr txBox="1"/>
          <p:nvPr/>
        </p:nvSpPr>
        <p:spPr>
          <a:xfrm>
            <a:off x="1758510" y="3223150"/>
            <a:ext cx="5758395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Desenvolvendo Testes Utilizando Mockito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8"/>
          <p:cNvSpPr txBox="1"/>
          <p:nvPr/>
        </p:nvSpPr>
        <p:spPr>
          <a:xfrm>
            <a:off x="1532325" y="783475"/>
            <a:ext cx="12057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4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7" name="Google Shape;227;p38"/>
          <p:cNvSpPr txBox="1"/>
          <p:nvPr/>
        </p:nvSpPr>
        <p:spPr>
          <a:xfrm>
            <a:off x="1632900" y="1698575"/>
            <a:ext cx="54288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Capturando argumentos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9"/>
          <p:cNvSpPr txBox="1"/>
          <p:nvPr/>
        </p:nvSpPr>
        <p:spPr>
          <a:xfrm>
            <a:off x="1054073" y="2034503"/>
            <a:ext cx="5991000" cy="16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como usar a função Captor do Mockito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3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40" descr="Texto&#10;&#10;Descrição gerada automaticamente com confiança mé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1550" y="2000250"/>
            <a:ext cx="72009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 txBox="1"/>
          <p:nvPr/>
        </p:nvSpPr>
        <p:spPr>
          <a:xfrm>
            <a:off x="1047349" y="1933650"/>
            <a:ext cx="7626003" cy="1804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sng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https://www.baeldung.com/mockito-argumentcaptor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4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se aprofundar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42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42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3" name="Google Shape;253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3"/>
          <p:cNvSpPr txBox="1"/>
          <p:nvPr/>
        </p:nvSpPr>
        <p:spPr>
          <a:xfrm>
            <a:off x="1758510" y="3223150"/>
            <a:ext cx="5758395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Desenvolvendo Testes Utilizando Mockito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0" name="Google Shape;260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3"/>
          <p:cNvSpPr txBox="1"/>
          <p:nvPr/>
        </p:nvSpPr>
        <p:spPr>
          <a:xfrm>
            <a:off x="1532325" y="783475"/>
            <a:ext cx="12057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5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2" name="Google Shape;262;p43"/>
          <p:cNvSpPr txBox="1"/>
          <p:nvPr/>
        </p:nvSpPr>
        <p:spPr>
          <a:xfrm>
            <a:off x="1632900" y="1698575"/>
            <a:ext cx="54288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Manipulando retornos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4"/>
          <p:cNvSpPr txBox="1"/>
          <p:nvPr/>
        </p:nvSpPr>
        <p:spPr>
          <a:xfrm>
            <a:off x="1054073" y="2034503"/>
            <a:ext cx="5991000" cy="16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como usar os Matchers que estão disponíveis no Mockito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como manipular retornos no Mockito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4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45" descr="Texto&#10;&#10;Descrição gerada automaticamente com confiança mé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1550" y="2000250"/>
            <a:ext cx="72009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7"/>
          <p:cNvSpPr txBox="1"/>
          <p:nvPr/>
        </p:nvSpPr>
        <p:spPr>
          <a:xfrm>
            <a:off x="1047349" y="1933650"/>
            <a:ext cx="7626003" cy="1804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sng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https://www.baeldung.com/mockito-argument-matchers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sng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https://www.baeldung.com/mockito-exceptions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sng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https://www.baeldung.com/mockito-behavior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4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se aprofundar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8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48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8" name="Google Shape;288;p4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" name="Google Shape;35;p17"/>
          <p:cNvSpPr txBox="1"/>
          <p:nvPr/>
        </p:nvSpPr>
        <p:spPr>
          <a:xfrm>
            <a:off x="1186318" y="1623130"/>
            <a:ext cx="1380000" cy="576000"/>
          </a:xfrm>
          <a:prstGeom prst="rect">
            <a:avLst/>
          </a:prstGeom>
          <a:solidFill>
            <a:srgbClr val="33A8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 sz="2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7"/>
          <p:cNvSpPr/>
          <p:nvPr/>
        </p:nvSpPr>
        <p:spPr>
          <a:xfrm>
            <a:off x="2770508" y="1680325"/>
            <a:ext cx="5505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Introdução ao Mockito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7"/>
          <p:cNvSpPr txBox="1"/>
          <p:nvPr/>
        </p:nvSpPr>
        <p:spPr>
          <a:xfrm>
            <a:off x="1186318" y="2580118"/>
            <a:ext cx="1380000" cy="576000"/>
          </a:xfrm>
          <a:prstGeom prst="rect">
            <a:avLst/>
          </a:prstGeom>
          <a:solidFill>
            <a:srgbClr val="33A8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7"/>
          <p:cNvSpPr/>
          <p:nvPr/>
        </p:nvSpPr>
        <p:spPr>
          <a:xfrm>
            <a:off x="2770507" y="2637325"/>
            <a:ext cx="5505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Mockando objetos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7"/>
          <p:cNvSpPr txBox="1"/>
          <p:nvPr/>
        </p:nvSpPr>
        <p:spPr>
          <a:xfrm>
            <a:off x="1186318" y="3537131"/>
            <a:ext cx="1380000" cy="576000"/>
          </a:xfrm>
          <a:prstGeom prst="rect">
            <a:avLst/>
          </a:prstGeom>
          <a:solidFill>
            <a:srgbClr val="33A8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7"/>
          <p:cNvSpPr/>
          <p:nvPr/>
        </p:nvSpPr>
        <p:spPr>
          <a:xfrm>
            <a:off x="2770507" y="3594325"/>
            <a:ext cx="5505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Espiando objetos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9"/>
          <p:cNvSpPr txBox="1"/>
          <p:nvPr/>
        </p:nvSpPr>
        <p:spPr>
          <a:xfrm>
            <a:off x="1758510" y="3223150"/>
            <a:ext cx="5758395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Desenvolvendo Testes Utilizando Mockito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5" name="Google Shape;295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49"/>
          <p:cNvSpPr txBox="1"/>
          <p:nvPr/>
        </p:nvSpPr>
        <p:spPr>
          <a:xfrm>
            <a:off x="1532325" y="783475"/>
            <a:ext cx="12057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6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7" name="Google Shape;297;p49"/>
          <p:cNvSpPr txBox="1"/>
          <p:nvPr/>
        </p:nvSpPr>
        <p:spPr>
          <a:xfrm>
            <a:off x="1632900" y="1698575"/>
            <a:ext cx="54288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Mockando métodos estáticos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0"/>
          <p:cNvSpPr txBox="1"/>
          <p:nvPr/>
        </p:nvSpPr>
        <p:spPr>
          <a:xfrm>
            <a:off x="1054073" y="2034503"/>
            <a:ext cx="5991000" cy="16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como fazer mock de métodos estáticos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5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51" descr="Texto&#10;&#10;Descrição gerada automaticamente com confiança mé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1550" y="2000250"/>
            <a:ext cx="72009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2"/>
          <p:cNvSpPr txBox="1"/>
          <p:nvPr/>
        </p:nvSpPr>
        <p:spPr>
          <a:xfrm>
            <a:off x="1047349" y="1933650"/>
            <a:ext cx="7626003" cy="1804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sng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https://www.baeldung.com/mockito-mock-static-methods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5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se aprofundar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53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53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3" name="Google Shape;323;p5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54"/>
          <p:cNvSpPr txBox="1"/>
          <p:nvPr/>
        </p:nvSpPr>
        <p:spPr>
          <a:xfrm>
            <a:off x="1758510" y="3223150"/>
            <a:ext cx="5758395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Desenvolvendo Testes Utilizando Mockito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0" name="Google Shape;330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54"/>
          <p:cNvSpPr txBox="1"/>
          <p:nvPr/>
        </p:nvSpPr>
        <p:spPr>
          <a:xfrm>
            <a:off x="1532325" y="783475"/>
            <a:ext cx="12057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7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2" name="Google Shape;332;p54"/>
          <p:cNvSpPr txBox="1"/>
          <p:nvPr/>
        </p:nvSpPr>
        <p:spPr>
          <a:xfrm>
            <a:off x="1632900" y="1698575"/>
            <a:ext cx="54288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Conclusão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5"/>
          <p:cNvSpPr txBox="1"/>
          <p:nvPr/>
        </p:nvSpPr>
        <p:spPr>
          <a:xfrm>
            <a:off x="1061073" y="2307778"/>
            <a:ext cx="5991000" cy="16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Mock</a:t>
            </a:r>
            <a:endParaRPr/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Stubbing (when, thenReturn, thenThrow)</a:t>
            </a:r>
            <a:endParaRPr/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Verify</a:t>
            </a:r>
            <a:endParaRPr/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Captor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mockito-inline</a:t>
            </a:r>
            <a:endParaRPr/>
          </a:p>
        </p:txBody>
      </p:sp>
      <p:sp>
        <p:nvSpPr>
          <p:cNvPr id="338" name="Google Shape;338;p5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aprendemos ?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6"/>
          <p:cNvSpPr txBox="1"/>
          <p:nvPr/>
        </p:nvSpPr>
        <p:spPr>
          <a:xfrm>
            <a:off x="1047349" y="1933650"/>
            <a:ext cx="7626003" cy="1804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BDDMockito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Integração Spring</a:t>
            </a:r>
            <a:endParaRPr/>
          </a:p>
        </p:txBody>
      </p:sp>
      <p:sp>
        <p:nvSpPr>
          <p:cNvPr id="344" name="Google Shape;344;p5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se aprofundar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5"/>
          <p:cNvSpPr txBox="1"/>
          <p:nvPr/>
        </p:nvSpPr>
        <p:spPr>
          <a:xfrm>
            <a:off x="1047349" y="1933650"/>
            <a:ext cx="7626003" cy="1804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sng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https://www.vogella.com/tutorials/Mockito/article.html</a:t>
            </a:r>
            <a:endParaRPr sz="2400" b="0" i="0" u="sng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sng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https://site.mockito.org/</a:t>
            </a:r>
            <a:endParaRPr sz="2400" u="sng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u="sng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https://github.com/willyancaetano/mockito-exemplos</a:t>
            </a:r>
            <a:endParaRPr sz="2400" u="sng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133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1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se aprofundar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57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57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59" name="Google Shape;359;p5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" name="Google Shape;46;p4"/>
          <p:cNvSpPr txBox="1"/>
          <p:nvPr/>
        </p:nvSpPr>
        <p:spPr>
          <a:xfrm>
            <a:off x="1186318" y="1623130"/>
            <a:ext cx="1380000" cy="576000"/>
          </a:xfrm>
          <a:prstGeom prst="rect">
            <a:avLst/>
          </a:prstGeom>
          <a:solidFill>
            <a:srgbClr val="33A8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Aula 4</a:t>
            </a:r>
            <a:endParaRPr sz="2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4"/>
          <p:cNvSpPr/>
          <p:nvPr/>
        </p:nvSpPr>
        <p:spPr>
          <a:xfrm>
            <a:off x="2770507" y="1680325"/>
            <a:ext cx="5505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Capturando argumentos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4"/>
          <p:cNvSpPr txBox="1"/>
          <p:nvPr/>
        </p:nvSpPr>
        <p:spPr>
          <a:xfrm>
            <a:off x="1186318" y="2580118"/>
            <a:ext cx="1380000" cy="576000"/>
          </a:xfrm>
          <a:prstGeom prst="rect">
            <a:avLst/>
          </a:prstGeom>
          <a:solidFill>
            <a:srgbClr val="33A8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Aula 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4"/>
          <p:cNvSpPr/>
          <p:nvPr/>
        </p:nvSpPr>
        <p:spPr>
          <a:xfrm>
            <a:off x="2770507" y="2637325"/>
            <a:ext cx="5505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Manipulando retornos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4"/>
          <p:cNvSpPr txBox="1"/>
          <p:nvPr/>
        </p:nvSpPr>
        <p:spPr>
          <a:xfrm>
            <a:off x="1186318" y="3537131"/>
            <a:ext cx="1380000" cy="576000"/>
          </a:xfrm>
          <a:prstGeom prst="rect">
            <a:avLst/>
          </a:prstGeom>
          <a:solidFill>
            <a:srgbClr val="33A8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Aula 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4"/>
          <p:cNvSpPr/>
          <p:nvPr/>
        </p:nvSpPr>
        <p:spPr>
          <a:xfrm>
            <a:off x="2770507" y="3594325"/>
            <a:ext cx="5505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Mockando métodos estáticos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" name="Google Shape;57;p7"/>
          <p:cNvSpPr txBox="1"/>
          <p:nvPr/>
        </p:nvSpPr>
        <p:spPr>
          <a:xfrm>
            <a:off x="1186318" y="1623130"/>
            <a:ext cx="1380000" cy="576000"/>
          </a:xfrm>
          <a:prstGeom prst="rect">
            <a:avLst/>
          </a:prstGeom>
          <a:solidFill>
            <a:srgbClr val="33A8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Aula 7</a:t>
            </a:r>
            <a:endParaRPr sz="2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7"/>
          <p:cNvSpPr/>
          <p:nvPr/>
        </p:nvSpPr>
        <p:spPr>
          <a:xfrm>
            <a:off x="2770508" y="1680325"/>
            <a:ext cx="5505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Conclusão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5"/>
          <p:cNvSpPr txBox="1"/>
          <p:nvPr/>
        </p:nvSpPr>
        <p:spPr>
          <a:xfrm>
            <a:off x="1758510" y="3223150"/>
            <a:ext cx="5758395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Desenvolvendo Testes Utilizando Mockito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Google Shape;7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5"/>
          <p:cNvSpPr txBox="1"/>
          <p:nvPr/>
        </p:nvSpPr>
        <p:spPr>
          <a:xfrm>
            <a:off x="1532325" y="783475"/>
            <a:ext cx="12057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1632900" y="1698575"/>
            <a:ext cx="54288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Mockito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/>
        </p:nvSpPr>
        <p:spPr>
          <a:xfrm>
            <a:off x="1047350" y="1933650"/>
            <a:ext cx="5991000" cy="16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conceito de Mocks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Configurar um projeto utilizando Mockito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 um pouco mais sobre o Mockito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633</Words>
  <Application>Microsoft Office PowerPoint</Application>
  <PresentationFormat>Apresentação na tela (16:9)</PresentationFormat>
  <Paragraphs>140</Paragraphs>
  <Slides>49</Slides>
  <Notes>49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49</vt:i4>
      </vt:variant>
    </vt:vector>
  </HeadingPairs>
  <TitlesOfParts>
    <vt:vector size="54" baseType="lpstr">
      <vt:lpstr>Arial</vt:lpstr>
      <vt:lpstr>Century Gothic</vt:lpstr>
      <vt:lpstr>Proxima Nova</vt:lpstr>
      <vt:lpstr>Calibri</vt:lpstr>
      <vt:lpstr>Simple Light</vt:lpstr>
      <vt:lpstr>Willyan Guimarães Caetano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Willyan Guimarães Caetano </dc:title>
  <dc:creator>Larissa Mestieri</dc:creator>
  <cp:lastModifiedBy>Letícia Furlan Rufato</cp:lastModifiedBy>
  <cp:revision>1</cp:revision>
  <dcterms:modified xsi:type="dcterms:W3CDTF">2023-01-22T22:05:54Z</dcterms:modified>
</cp:coreProperties>
</file>