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Century Gothic" panose="020B0502020202020204" pitchFamily="34" charset="0"/>
      <p:regular r:id="rId41"/>
      <p:bold r:id="rId42"/>
      <p:italic r:id="rId43"/>
      <p:boldItalic r:id="rId44"/>
    </p:embeddedFont>
    <p:embeddedFont>
      <p:font typeface="Proxima Nova" panose="020B060402020202020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9" roundtripDataSignature="AMtx7mj7kkFw1wbAeJgaqfSENv4PkDmU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" name="Google Shape;3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528dbeb1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f528dbeb1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26ffde819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f26ffde819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528dbeb1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f528dbeb1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26ffde819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f26ffde819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26ffde819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f26ffde819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2b4ec571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f2b4ec571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f2b4ec5715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f2b4ec5715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f2b4ec5715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f2b4ec5715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f2b4ec5715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gf2b4ec5715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" name="Google Shape;4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f2feceb419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f2feceb419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f2feceb41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gf2feceb41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f2b4ec5715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Google Shape;261;gf2b4ec5715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f2feceb41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gf2feceb41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f2feceb41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" name="Google Shape;286;gf2feceb41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f2b4ec571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gf2b4ec571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f26ffde819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gf26ffde819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f2feceb419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3" name="Google Shape;323;gf2feceb419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f26ffde81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2" name="Google Shape;332;gf26ffde81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f2feceb419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4" name="Google Shape;344;gf2feceb419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f2b4ec5715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3" name="Google Shape;353;gf2b4ec5715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f2feceb419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gf2feceb419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f2feceb419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2" name="Google Shape;382;gf2feceb419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f2b4ec571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1" name="Google Shape;391;gf2b4ec571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f2b4ec5715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0" name="Google Shape;400;gf2b4ec5715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f26ffde81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gf26ffde81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833f4834b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e833f4834b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2feceb419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f2feceb419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.png"/><Relationship Id="rId7" Type="http://schemas.openxmlformats.org/officeDocument/2006/relationships/hyperlink" Target="https://www.instagram.com/camimi_la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instagram.com/estudant.i/" TargetMode="External"/><Relationship Id="rId5" Type="http://schemas.openxmlformats.org/officeDocument/2006/relationships/hyperlink" Target="https://www.linkedin.com/in/cami-la/" TargetMode="External"/><Relationship Id="rId4" Type="http://schemas.openxmlformats.org/officeDocument/2006/relationships/hyperlink" Target="https://github.com/cami-la/exceptions-java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.png"/><Relationship Id="rId7" Type="http://schemas.openxmlformats.org/officeDocument/2006/relationships/hyperlink" Target="https://www.instagram.com/camimi_la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instagram.com/estudant.i/" TargetMode="External"/><Relationship Id="rId5" Type="http://schemas.openxmlformats.org/officeDocument/2006/relationships/hyperlink" Target="https://www.linkedin.com/in/cami-la/" TargetMode="External"/><Relationship Id="rId4" Type="http://schemas.openxmlformats.org/officeDocument/2006/relationships/hyperlink" Target="https://github.com/cami-la/exceptions-java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.png"/><Relationship Id="rId7" Type="http://schemas.openxmlformats.org/officeDocument/2006/relationships/hyperlink" Target="https://www.instagram.com/camimi_la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instagram.com/estudant.i/" TargetMode="External"/><Relationship Id="rId5" Type="http://schemas.openxmlformats.org/officeDocument/2006/relationships/hyperlink" Target="https://www.linkedin.com/in/cami-la/" TargetMode="External"/><Relationship Id="rId4" Type="http://schemas.openxmlformats.org/officeDocument/2006/relationships/hyperlink" Target="https://github.com/cami-la/exceptions-java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.png"/><Relationship Id="rId7" Type="http://schemas.openxmlformats.org/officeDocument/2006/relationships/hyperlink" Target="https://www.instagram.com/camimi_la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instagram.com/estudant.i/" TargetMode="External"/><Relationship Id="rId5" Type="http://schemas.openxmlformats.org/officeDocument/2006/relationships/hyperlink" Target="https://www.linkedin.com/in/cami-la/" TargetMode="External"/><Relationship Id="rId4" Type="http://schemas.openxmlformats.org/officeDocument/2006/relationships/hyperlink" Target="https://github.com/cami-la/exceptions-java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Camila Cavalcante</a:t>
            </a:r>
            <a:b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Tech Teacher</a:t>
            </a:r>
            <a:endParaRPr sz="15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1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Tratamento de Exceções em Java</a:t>
            </a:r>
            <a:endParaRPr sz="610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" name="Google Shape;37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4100" y="412414"/>
            <a:ext cx="1698849" cy="591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528dbeb16_0_11"/>
          <p:cNvSpPr txBox="1">
            <a:spLocks noGrp="1"/>
          </p:cNvSpPr>
          <p:nvPr>
            <p:ph type="subTitle" idx="1"/>
          </p:nvPr>
        </p:nvSpPr>
        <p:spPr>
          <a:xfrm>
            <a:off x="1885125" y="243050"/>
            <a:ext cx="68163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Tratamento de Exceções</a:t>
            </a:r>
            <a:endParaRPr sz="4000" b="1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1" name="Google Shape;131;gf528dbeb16_0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f528dbeb16_0_1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f528dbeb16_0_11"/>
          <p:cNvSpPr txBox="1"/>
          <p:nvPr/>
        </p:nvSpPr>
        <p:spPr>
          <a:xfrm>
            <a:off x="333000" y="104804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en-U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Usado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pela JVM que serve para </a:t>
            </a:r>
            <a:r>
              <a:rPr lang="en-US" sz="2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indicar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en-US" sz="2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existe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algum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problema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recurso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2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tornando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execução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impossível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continuar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en-U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Unchecked (Runtime)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Exceptions que PODEM ser </a:t>
            </a:r>
            <a:r>
              <a:rPr lang="en-US" sz="2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evitados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en-US" sz="2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forem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tratados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analisados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desenvolvedor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(</a:t>
            </a:r>
            <a:r>
              <a:rPr lang="en-US" sz="2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normalmente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erros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lógica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en-U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Checked Exception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Exceptions que DEVEM ser </a:t>
            </a:r>
            <a:r>
              <a:rPr lang="en-US" sz="2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evitados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tratados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desenvolvedor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para o </a:t>
            </a:r>
            <a:r>
              <a:rPr lang="en-US" sz="2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funcionar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gf528dbeb16_0_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26ffde819_0_34"/>
          <p:cNvSpPr txBox="1">
            <a:spLocks noGrp="1"/>
          </p:cNvSpPr>
          <p:nvPr>
            <p:ph type="subTitle" idx="1"/>
          </p:nvPr>
        </p:nvSpPr>
        <p:spPr>
          <a:xfrm>
            <a:off x="1885125" y="243050"/>
            <a:ext cx="68163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Tratamento de Exceções</a:t>
            </a:r>
            <a:endParaRPr sz="4000" b="1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0" name="Google Shape;140;gf26ffde819_0_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f26ffde819_0_3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gf26ffde819_0_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f26ffde819_0_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82499" y="986750"/>
            <a:ext cx="4179004" cy="3938568"/>
          </a:xfrm>
          <a:prstGeom prst="rect">
            <a:avLst/>
          </a:prstGeom>
          <a:noFill/>
          <a:ln>
            <a:noFill/>
          </a:ln>
          <a:effectLst>
            <a:outerShdw blurRad="114300" dist="76200" dir="1020000" algn="bl" rotWithShape="0">
              <a:srgbClr val="000000">
                <a:alpha val="63000"/>
              </a:srgbClr>
            </a:outerShdw>
          </a:effectLst>
        </p:spPr>
      </p:pic>
      <p:sp>
        <p:nvSpPr>
          <p:cNvPr id="144" name="Google Shape;144;gf26ffde819_0_34"/>
          <p:cNvSpPr txBox="1"/>
          <p:nvPr/>
        </p:nvSpPr>
        <p:spPr>
          <a:xfrm>
            <a:off x="5480500" y="1223125"/>
            <a:ext cx="2377500" cy="831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14300" dist="76200" dir="1020000" algn="bl" rotWithShape="0">
              <a:srgbClr val="000000">
                <a:alpha val="63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Condições excepcionais checadas pelo compilador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(eventos recuperáveis)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5" name="Google Shape;145;gf26ffde819_0_34"/>
          <p:cNvCxnSpPr/>
          <p:nvPr/>
        </p:nvCxnSpPr>
        <p:spPr>
          <a:xfrm flipH="1">
            <a:off x="5566075" y="1984750"/>
            <a:ext cx="470700" cy="30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46" name="Google Shape;146;gf26ffde819_0_34"/>
          <p:cNvSpPr txBox="1"/>
          <p:nvPr/>
        </p:nvSpPr>
        <p:spPr>
          <a:xfrm>
            <a:off x="368375" y="3264298"/>
            <a:ext cx="2174100" cy="831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14300" dist="76200" dir="1020000" algn="bl" rotWithShape="0">
              <a:srgbClr val="000000">
                <a:alpha val="63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Erros não checados</a:t>
            </a:r>
            <a:br>
              <a:rPr lang="en-US"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latin typeface="Calibri"/>
                <a:ea typeface="Calibri"/>
                <a:cs typeface="Calibri"/>
                <a:sym typeface="Calibri"/>
              </a:rPr>
              <a:t> pelo compilador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(eventos irrecuperáveis)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7" name="Google Shape;147;gf26ffde819_0_34"/>
          <p:cNvCxnSpPr/>
          <p:nvPr/>
        </p:nvCxnSpPr>
        <p:spPr>
          <a:xfrm rot="10800000" flipH="1">
            <a:off x="2360825" y="3333625"/>
            <a:ext cx="376800" cy="30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48" name="Google Shape;148;gf26ffde819_0_34"/>
          <p:cNvSpPr txBox="1"/>
          <p:nvPr/>
        </p:nvSpPr>
        <p:spPr>
          <a:xfrm>
            <a:off x="6532975" y="2878413"/>
            <a:ext cx="1698900" cy="1046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14300" dist="76200" dir="1020000" algn="bl" rotWithShape="0">
              <a:srgbClr val="000000">
                <a:alpha val="63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Exceções não </a:t>
            </a:r>
            <a:br>
              <a:rPr lang="en-US"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latin typeface="Calibri"/>
                <a:ea typeface="Calibri"/>
                <a:cs typeface="Calibri"/>
                <a:sym typeface="Calibri"/>
              </a:rPr>
              <a:t>checadas pelo</a:t>
            </a:r>
            <a:br>
              <a:rPr lang="en-US"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latin typeface="Calibri"/>
                <a:ea typeface="Calibri"/>
                <a:cs typeface="Calibri"/>
                <a:sym typeface="Calibri"/>
              </a:rPr>
              <a:t> compilador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(erros de lógica)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9" name="Google Shape;149;gf26ffde819_0_34"/>
          <p:cNvCxnSpPr/>
          <p:nvPr/>
        </p:nvCxnSpPr>
        <p:spPr>
          <a:xfrm rot="10800000">
            <a:off x="6354775" y="3336325"/>
            <a:ext cx="330600" cy="300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4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4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528dbeb16_0_2"/>
          <p:cNvSpPr txBox="1">
            <a:spLocks noGrp="1"/>
          </p:cNvSpPr>
          <p:nvPr>
            <p:ph type="subTitle" idx="1"/>
          </p:nvPr>
        </p:nvSpPr>
        <p:spPr>
          <a:xfrm>
            <a:off x="1885125" y="243050"/>
            <a:ext cx="68163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Tratamento de Exceções</a:t>
            </a:r>
            <a:endParaRPr sz="4000" b="1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f528dbeb16_0_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f528dbeb16_0_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f528dbeb16_0_2"/>
          <p:cNvSpPr txBox="1"/>
          <p:nvPr/>
        </p:nvSpPr>
        <p:spPr>
          <a:xfrm>
            <a:off x="333000" y="1148170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try, catch, finally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Cada uma dessas palavras, juntas, definem blocos para o tratamento de exceções.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throws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Declara que um método pode lançar uma ou várias exceções.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throw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Lança explicitamente uma exception.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gf528dbeb16_0_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00"/>
                                        <p:tgtEl>
                                          <p:spTgt spid="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26ffde819_0_97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Redes Sociais</a:t>
            </a:r>
            <a:endParaRPr sz="40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4" name="Google Shape;164;gf26ffde819_0_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f26ffde819_0_9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f26ffde819_0_97"/>
          <p:cNvSpPr txBox="1"/>
          <p:nvPr/>
        </p:nvSpPr>
        <p:spPr>
          <a:xfrm>
            <a:off x="537500" y="1347900"/>
            <a:ext cx="80790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321"/>
              </a:buClr>
              <a:buSzPts val="2400"/>
              <a:buFont typeface="Calibri"/>
              <a:buChar char="●"/>
            </a:pPr>
            <a:r>
              <a:rPr lang="en-US" sz="2400" b="0" i="0" u="sng" strike="noStrike" cap="none">
                <a:solidFill>
                  <a:srgbClr val="F7832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https://github.com/cami-la/</a:t>
            </a:r>
            <a:r>
              <a:rPr lang="en-US" sz="2400" u="sng">
                <a:solidFill>
                  <a:srgbClr val="F7832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exceptions-java</a:t>
            </a:r>
            <a:endParaRPr sz="2400" b="0" i="0" u="none" strike="noStrike" cap="none">
              <a:solidFill>
                <a:srgbClr val="F783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783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321"/>
              </a:buClr>
              <a:buSzPts val="2400"/>
              <a:buFont typeface="Calibri"/>
              <a:buChar char="●"/>
            </a:pPr>
            <a:r>
              <a:rPr lang="en-US" sz="2400" b="0" i="0" u="sng" strike="noStrike" cap="none">
                <a:solidFill>
                  <a:srgbClr val="F7832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https://www.linkedin.com/in/cami-la/</a:t>
            </a:r>
            <a:endParaRPr sz="2400" b="0" i="0" u="none" strike="noStrike" cap="none">
              <a:solidFill>
                <a:srgbClr val="F783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783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321"/>
              </a:buClr>
              <a:buSzPts val="2400"/>
              <a:buFont typeface="Calibri"/>
              <a:buChar char="●"/>
            </a:pPr>
            <a:r>
              <a:rPr lang="en-US" sz="2400" b="0" i="0" u="sng" strike="noStrike" cap="none">
                <a:solidFill>
                  <a:srgbClr val="F7832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https://www.instagram.com/estudant.i/</a:t>
            </a:r>
            <a:endParaRPr sz="2400" b="0" i="0" u="none" strike="noStrike" cap="none">
              <a:solidFill>
                <a:srgbClr val="F783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783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321"/>
              </a:buClr>
              <a:buSzPts val="2400"/>
              <a:buFont typeface="Calibri"/>
              <a:buChar char="●"/>
            </a:pPr>
            <a:r>
              <a:rPr lang="en-US" sz="2400" b="0" i="0" u="sng" strike="noStrike" cap="none">
                <a:solidFill>
                  <a:srgbClr val="F78321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https://www.instagram.com/camimi_la/</a:t>
            </a:r>
            <a:endParaRPr sz="2400" b="0" i="0" u="none" strike="noStrike" cap="none">
              <a:solidFill>
                <a:srgbClr val="F783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gf26ffde819_0_9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26ffde819_0_71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3" name="Google Shape;173;gf26ffde819_0_71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gf26ffde819_0_71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5" name="Google Shape;175;gf26ffde819_0_71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f26ffde819_0_71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f26ffde819_0_71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gf26ffde819_0_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f26ffde819_0_71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f26ffde819_0_71"/>
          <p:cNvSpPr txBox="1"/>
          <p:nvPr/>
        </p:nvSpPr>
        <p:spPr>
          <a:xfrm>
            <a:off x="467550" y="1131590"/>
            <a:ext cx="8520600" cy="15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gf26ffde819_0_71"/>
          <p:cNvSpPr txBox="1"/>
          <p:nvPr/>
        </p:nvSpPr>
        <p:spPr>
          <a:xfrm>
            <a:off x="311700" y="1333492"/>
            <a:ext cx="7860600" cy="31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2" name="Google Shape;182;gf26ffde819_0_71"/>
          <p:cNvSpPr txBox="1"/>
          <p:nvPr/>
        </p:nvSpPr>
        <p:spPr>
          <a:xfrm>
            <a:off x="467544" y="2787774"/>
            <a:ext cx="6192600" cy="16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4A86E8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4A86E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f2b4ec5715_0_0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gf2b4ec5715_0_0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gf2b4ec5715_0_0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0" name="Google Shape;190;gf2b4ec5715_0_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f2b4ec5715_0_0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f2b4ec5715_0_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gf2b4ec5715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f2b4ec5715_0_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f2b4ec5715_0_0"/>
          <p:cNvSpPr txBox="1"/>
          <p:nvPr/>
        </p:nvSpPr>
        <p:spPr>
          <a:xfrm>
            <a:off x="201300" y="1754438"/>
            <a:ext cx="8893800" cy="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try - catch - finally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gf2b4ec5715_0_0"/>
          <p:cNvSpPr txBox="1"/>
          <p:nvPr/>
        </p:nvSpPr>
        <p:spPr>
          <a:xfrm>
            <a:off x="580350" y="2589538"/>
            <a:ext cx="79833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Tratamento de Exceções em Java</a:t>
            </a:r>
            <a:endParaRPr sz="36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" name="Google Shape;197;gf2b4ec5715_0_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f2b4ec5715_0_0"/>
          <p:cNvSpPr txBox="1">
            <a:spLocks noGrp="1"/>
          </p:cNvSpPr>
          <p:nvPr>
            <p:ph type="ctrTitle"/>
          </p:nvPr>
        </p:nvSpPr>
        <p:spPr>
          <a:xfrm>
            <a:off x="387900" y="4012840"/>
            <a:ext cx="8520600" cy="5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Camila Cavalcante</a:t>
            </a:r>
            <a:b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Tech Teacher</a:t>
            </a:r>
            <a:endParaRPr sz="15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"/>
          <p:cNvSpPr txBox="1">
            <a:spLocks noGrp="1"/>
          </p:cNvSpPr>
          <p:nvPr>
            <p:ph type="subTitle" idx="1"/>
          </p:nvPr>
        </p:nvSpPr>
        <p:spPr>
          <a:xfrm>
            <a:off x="1885125" y="243050"/>
            <a:ext cx="68163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Tratamento de Exceções</a:t>
            </a:r>
            <a:endParaRPr sz="4000" b="1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4" name="Google Shape;20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4513" y="1211399"/>
            <a:ext cx="7534975" cy="3238475"/>
          </a:xfrm>
          <a:prstGeom prst="rect">
            <a:avLst/>
          </a:prstGeom>
          <a:noFill/>
          <a:ln>
            <a:noFill/>
          </a:ln>
          <a:effectLst>
            <a:outerShdw blurRad="114300" dist="76200" dir="1020000" algn="bl" rotWithShape="0">
              <a:srgbClr val="000000">
                <a:alpha val="63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f2b4ec5715_0_115"/>
          <p:cNvSpPr txBox="1">
            <a:spLocks noGrp="1"/>
          </p:cNvSpPr>
          <p:nvPr>
            <p:ph type="subTitle" idx="1"/>
          </p:nvPr>
        </p:nvSpPr>
        <p:spPr>
          <a:xfrm>
            <a:off x="1885125" y="243050"/>
            <a:ext cx="68163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Tratamento de Exceções</a:t>
            </a:r>
            <a:endParaRPr sz="4000" b="1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3" name="Google Shape;213;gf2b4ec5715_0_1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gf2b4ec5715_0_11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f2b4ec5715_0_115"/>
          <p:cNvSpPr txBox="1"/>
          <p:nvPr/>
        </p:nvSpPr>
        <p:spPr>
          <a:xfrm>
            <a:off x="333000" y="104804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Bloco </a:t>
            </a:r>
            <a:r>
              <a:rPr lang="en-US" sz="2400" b="1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try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Região onde se encontra o código que queremos verificar se irá ou não lançar uma exceção.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Caso ocorra uma exceção em algum ponto, o restante do código contido no bloco </a:t>
            </a:r>
            <a:r>
              <a:rPr lang="en-US" sz="24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try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não será executado.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bloco </a:t>
            </a:r>
            <a:r>
              <a:rPr lang="en-US" sz="24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try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não pode ser declarado sozinho, por tanto, precisa estar seguido de um ou vários blocos catch e/ou de um bloco finally.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gf2b4ec5715_0_1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f2b4ec5715_0_123"/>
          <p:cNvSpPr txBox="1">
            <a:spLocks noGrp="1"/>
          </p:cNvSpPr>
          <p:nvPr>
            <p:ph type="subTitle" idx="1"/>
          </p:nvPr>
        </p:nvSpPr>
        <p:spPr>
          <a:xfrm>
            <a:off x="1885125" y="243050"/>
            <a:ext cx="68163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Tratamento de Exceções</a:t>
            </a:r>
            <a:endParaRPr sz="4000" b="1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2" name="Google Shape;222;gf2b4ec5715_0_1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gf2b4ec5715_0_12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f2b4ec5715_0_123"/>
          <p:cNvSpPr txBox="1"/>
          <p:nvPr/>
        </p:nvSpPr>
        <p:spPr>
          <a:xfrm>
            <a:off x="333000" y="9509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Bloco </a:t>
            </a:r>
            <a:r>
              <a:rPr lang="en-US" sz="2400" b="1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catch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Região onde se encontra o possível tratamento da exceção. Isso significa que só será executado caso o bloco try apresentar alguma exceção.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Recebe como argumento a classe ou subclasse da possível exceção.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seu escopo ficam as instruções de como tratar essa exceção.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Pode haver mais de um bloco catch, porém, será executado apenas o primeiro bloco que identificar a exceção.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gf2b4ec5715_0_1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f2b4ec5715_0_131"/>
          <p:cNvSpPr txBox="1">
            <a:spLocks noGrp="1"/>
          </p:cNvSpPr>
          <p:nvPr>
            <p:ph type="subTitle" idx="1"/>
          </p:nvPr>
        </p:nvSpPr>
        <p:spPr>
          <a:xfrm>
            <a:off x="1885125" y="243050"/>
            <a:ext cx="68163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Tratamento de Exceções</a:t>
            </a:r>
            <a:endParaRPr sz="4000" b="1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1" name="Google Shape;231;gf2b4ec5715_0_1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gf2b4ec5715_0_13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f2b4ec5715_0_131"/>
          <p:cNvSpPr txBox="1"/>
          <p:nvPr/>
        </p:nvSpPr>
        <p:spPr>
          <a:xfrm>
            <a:off x="333000" y="104804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Bloco </a:t>
            </a:r>
            <a:r>
              <a:rPr lang="en-US" sz="2400" b="1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finally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Este bloco é opcional, mas caso seja construído, quase sempre será executado. (A menos que seja forçado, por exemplo, com um System.exit(0), no catch).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Dentro do bloco finally, poderá conter outros blocos try, catch, bem como outro finally.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4" name="Google Shape;234;gf2b4ec5715_0_1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sz="4000" b="1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6" name="Google Shape;4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3"/>
          <p:cNvSpPr txBox="1">
            <a:spLocks noGrp="1"/>
          </p:cNvSpPr>
          <p:nvPr>
            <p:ph type="subTitle" idx="1"/>
          </p:nvPr>
        </p:nvSpPr>
        <p:spPr>
          <a:xfrm>
            <a:off x="449400" y="897000"/>
            <a:ext cx="8382900" cy="26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Ao final deste curso, o Dev será capaz de identificar possíveis exceções de um aplicação Java e interpretar eventuais pilhas de exceção. Assim, você estará preparado para capturar e tratar essas exceções, deixando suas soluções ainda mais robustas.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" name="Google Shape;49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f2feceb419_0_42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Redes Sociais</a:t>
            </a:r>
            <a:endParaRPr sz="40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0" name="Google Shape;240;gf2feceb419_0_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gf2feceb419_0_4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f2feceb419_0_42"/>
          <p:cNvSpPr txBox="1"/>
          <p:nvPr/>
        </p:nvSpPr>
        <p:spPr>
          <a:xfrm>
            <a:off x="537500" y="1347900"/>
            <a:ext cx="80790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321"/>
              </a:buClr>
              <a:buSzPts val="2400"/>
              <a:buFont typeface="Calibri"/>
              <a:buChar char="●"/>
            </a:pPr>
            <a:r>
              <a:rPr lang="en-US" sz="2400" b="0" i="0" u="sng" strike="noStrike" cap="none">
                <a:solidFill>
                  <a:srgbClr val="F7832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https://github.com/cami-la/</a:t>
            </a:r>
            <a:r>
              <a:rPr lang="en-US" sz="2400" u="sng">
                <a:solidFill>
                  <a:srgbClr val="F7832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exceptions-java</a:t>
            </a:r>
            <a:endParaRPr sz="2400" b="0" i="0" u="none" strike="noStrike" cap="none">
              <a:solidFill>
                <a:srgbClr val="F783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783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321"/>
              </a:buClr>
              <a:buSzPts val="2400"/>
              <a:buFont typeface="Calibri"/>
              <a:buChar char="●"/>
            </a:pPr>
            <a:r>
              <a:rPr lang="en-US" sz="2400" b="0" i="0" u="sng" strike="noStrike" cap="none">
                <a:solidFill>
                  <a:srgbClr val="F7832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https://www.linkedin.com/in/cami-la/</a:t>
            </a:r>
            <a:endParaRPr sz="2400" b="0" i="0" u="none" strike="noStrike" cap="none">
              <a:solidFill>
                <a:srgbClr val="F783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783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321"/>
              </a:buClr>
              <a:buSzPts val="2400"/>
              <a:buFont typeface="Calibri"/>
              <a:buChar char="●"/>
            </a:pPr>
            <a:r>
              <a:rPr lang="en-US" sz="2400" b="0" i="0" u="sng" strike="noStrike" cap="none">
                <a:solidFill>
                  <a:srgbClr val="F7832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https://www.instagram.com/estudant.i/</a:t>
            </a:r>
            <a:endParaRPr sz="2400" b="0" i="0" u="none" strike="noStrike" cap="none">
              <a:solidFill>
                <a:srgbClr val="F783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783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321"/>
              </a:buClr>
              <a:buSzPts val="2400"/>
              <a:buFont typeface="Calibri"/>
              <a:buChar char="●"/>
            </a:pPr>
            <a:r>
              <a:rPr lang="en-US" sz="2400" b="0" i="0" u="sng" strike="noStrike" cap="none">
                <a:solidFill>
                  <a:srgbClr val="F78321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https://www.instagram.com/camimi_la/</a:t>
            </a:r>
            <a:endParaRPr sz="2400" b="0" i="0" u="none" strike="noStrike" cap="none">
              <a:solidFill>
                <a:srgbClr val="F783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3" name="Google Shape;243;gf2feceb419_0_4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f2feceb419_0_50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9" name="Google Shape;249;gf2feceb419_0_50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" name="Google Shape;250;gf2feceb419_0_50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gf2feceb419_0_5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f2feceb419_0_50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f2feceb419_0_5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gf2feceb419_0_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f2feceb419_0_5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f2feceb419_0_50"/>
          <p:cNvSpPr txBox="1"/>
          <p:nvPr/>
        </p:nvSpPr>
        <p:spPr>
          <a:xfrm>
            <a:off x="467550" y="1131590"/>
            <a:ext cx="8520600" cy="15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gf2feceb419_0_50"/>
          <p:cNvSpPr txBox="1"/>
          <p:nvPr/>
        </p:nvSpPr>
        <p:spPr>
          <a:xfrm>
            <a:off x="311700" y="1333492"/>
            <a:ext cx="7860600" cy="31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8" name="Google Shape;258;gf2feceb419_0_50"/>
          <p:cNvSpPr txBox="1"/>
          <p:nvPr/>
        </p:nvSpPr>
        <p:spPr>
          <a:xfrm>
            <a:off x="467544" y="2787774"/>
            <a:ext cx="6192600" cy="16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4A86E8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4A86E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f2b4ec5715_0_31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4" name="Google Shape;264;gf2b4ec5715_0_31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5" name="Google Shape;265;gf2b4ec5715_0_31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6" name="Google Shape;266;gf2b4ec5715_0_31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gf2b4ec5715_0_31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gf2b4ec5715_0_31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9" name="Google Shape;269;gf2b4ec5715_0_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gf2b4ec5715_0_31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f2b4ec5715_0_31"/>
          <p:cNvSpPr txBox="1"/>
          <p:nvPr/>
        </p:nvSpPr>
        <p:spPr>
          <a:xfrm>
            <a:off x="790800" y="1828938"/>
            <a:ext cx="7562400" cy="8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throw e throws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2" name="Google Shape;272;gf2b4ec5715_0_31"/>
          <p:cNvSpPr txBox="1"/>
          <p:nvPr/>
        </p:nvSpPr>
        <p:spPr>
          <a:xfrm>
            <a:off x="580350" y="2589551"/>
            <a:ext cx="79833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Tratamento de Exceções em Java</a:t>
            </a:r>
            <a:endParaRPr sz="36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3" name="Google Shape;273;gf2b4ec5715_0_31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gf2b4ec5715_0_31"/>
          <p:cNvSpPr txBox="1">
            <a:spLocks noGrp="1"/>
          </p:cNvSpPr>
          <p:nvPr>
            <p:ph type="ctrTitle"/>
          </p:nvPr>
        </p:nvSpPr>
        <p:spPr>
          <a:xfrm>
            <a:off x="387900" y="4012840"/>
            <a:ext cx="8520600" cy="5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Camila Cavalcante</a:t>
            </a:r>
            <a:b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Tech Teacher</a:t>
            </a:r>
            <a:endParaRPr sz="15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f2feceb419_0_0"/>
          <p:cNvSpPr txBox="1">
            <a:spLocks noGrp="1"/>
          </p:cNvSpPr>
          <p:nvPr>
            <p:ph type="subTitle" idx="1"/>
          </p:nvPr>
        </p:nvSpPr>
        <p:spPr>
          <a:xfrm>
            <a:off x="1885125" y="243050"/>
            <a:ext cx="68163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Tratamento de Exceções</a:t>
            </a:r>
            <a:endParaRPr sz="4000" b="1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0" name="Google Shape;280;gf2feceb419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gf2feceb419_0_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f2feceb419_0_0"/>
          <p:cNvSpPr txBox="1"/>
          <p:nvPr/>
        </p:nvSpPr>
        <p:spPr>
          <a:xfrm>
            <a:off x="333000" y="929670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Cláusula </a:t>
            </a:r>
            <a:r>
              <a:rPr lang="en-US" sz="2400" b="1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throw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Para lançar exceções explicitamente, use a cláusula </a:t>
            </a:r>
            <a:r>
              <a:rPr lang="en-US" sz="24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throw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Usada principalmente para lançar </a:t>
            </a: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exceções personalizadas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Caso um tratador adequado não seja encontrado no bloco onde a exceção foi lançada, ela é propagada para o nível mais externo.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propagação contínua até que algum tratador seja encontrado ou	até chegar ao nível da	JVM.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Pode ser utilizada tanto para exceções </a:t>
            </a:r>
            <a:r>
              <a:rPr lang="en-US" sz="24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checked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ou </a:t>
            </a:r>
            <a:r>
              <a:rPr lang="en-US" sz="24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unchecked.</a:t>
            </a:r>
            <a:endParaRPr sz="2400" i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3" name="Google Shape;283;gf2feceb419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00"/>
                                        <p:tgtEl>
                                          <p:spTgt spid="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f2feceb419_0_8"/>
          <p:cNvSpPr txBox="1">
            <a:spLocks noGrp="1"/>
          </p:cNvSpPr>
          <p:nvPr>
            <p:ph type="subTitle" idx="1"/>
          </p:nvPr>
        </p:nvSpPr>
        <p:spPr>
          <a:xfrm>
            <a:off x="1885125" y="243050"/>
            <a:ext cx="68163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Tratamento de Exceções</a:t>
            </a:r>
            <a:endParaRPr sz="4000" b="1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9" name="Google Shape;289;gf2feceb419_0_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gf2feceb419_0_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f2feceb419_0_8"/>
          <p:cNvSpPr txBox="1"/>
          <p:nvPr/>
        </p:nvSpPr>
        <p:spPr>
          <a:xfrm>
            <a:off x="333000" y="958970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Cláusula </a:t>
            </a:r>
            <a:r>
              <a:rPr lang="en-US" sz="2400" b="1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throws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lang="en-US" sz="24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throws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quando declarado no método, servirá apenas para informar ao compilador que estamos cientes da possibilidade de apresentar alguma Exception neste método. 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Para que um método possa disparar uma exceção é necessário colocar a cláusula throws na definição do mesmo, indicando quais tipos de exceção o mesmo pode retornar.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responsabilidade de tratar o método lançado fica no código que chamou o método, podendo tratá-la ou lançá-la novamente.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2" name="Google Shape;292;gf2feceb419_0_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f2b4ec5715_0_60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8" name="Google Shape;298;gf2b4ec5715_0_60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9" name="Google Shape;299;gf2b4ec5715_0_60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0" name="Google Shape;300;gf2b4ec5715_0_6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gf2b4ec5715_0_60"/>
          <p:cNvSpPr/>
          <p:nvPr/>
        </p:nvSpPr>
        <p:spPr>
          <a:xfrm>
            <a:off x="0" y="1"/>
            <a:ext cx="9144000" cy="50862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gf2b4ec5715_0_6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3" name="Google Shape;303;gf2b4ec5715_0_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gf2b4ec5715_0_6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gf2b4ec5715_0_60"/>
          <p:cNvSpPr txBox="1"/>
          <p:nvPr/>
        </p:nvSpPr>
        <p:spPr>
          <a:xfrm>
            <a:off x="790800" y="1828938"/>
            <a:ext cx="7562400" cy="8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Unchecked Exception e Checked Exception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6" name="Google Shape;306;gf2b4ec5715_0_60"/>
          <p:cNvSpPr txBox="1"/>
          <p:nvPr/>
        </p:nvSpPr>
        <p:spPr>
          <a:xfrm>
            <a:off x="580350" y="3040901"/>
            <a:ext cx="79833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Tratamento de Exceções em Java</a:t>
            </a:r>
            <a:endParaRPr sz="36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7" name="Google Shape;307;gf2b4ec5715_0_6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gf2b4ec5715_0_60"/>
          <p:cNvSpPr txBox="1">
            <a:spLocks noGrp="1"/>
          </p:cNvSpPr>
          <p:nvPr>
            <p:ph type="ctrTitle"/>
          </p:nvPr>
        </p:nvSpPr>
        <p:spPr>
          <a:xfrm>
            <a:off x="387900" y="4012840"/>
            <a:ext cx="8520600" cy="5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Camila Cavalcante</a:t>
            </a:r>
            <a:b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Tech Teacher</a:t>
            </a:r>
            <a:endParaRPr sz="15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f26ffde819_0_60"/>
          <p:cNvSpPr txBox="1">
            <a:spLocks noGrp="1"/>
          </p:cNvSpPr>
          <p:nvPr>
            <p:ph type="subTitle" idx="1"/>
          </p:nvPr>
        </p:nvSpPr>
        <p:spPr>
          <a:xfrm>
            <a:off x="1885125" y="243050"/>
            <a:ext cx="68163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Tratamento de Exceções</a:t>
            </a:r>
            <a:endParaRPr sz="4000" b="1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4" name="Google Shape;314;gf26ffde819_0_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gf26ffde819_0_6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6" name="Google Shape;316;gf26ffde819_0_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f26ffde819_0_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923300"/>
            <a:ext cx="5663424" cy="2573825"/>
          </a:xfrm>
          <a:prstGeom prst="rect">
            <a:avLst/>
          </a:prstGeom>
          <a:noFill/>
          <a:ln>
            <a:noFill/>
          </a:ln>
          <a:effectLst>
            <a:outerShdw blurRad="114300" dist="76200" dir="1020000" algn="bl" rotWithShape="0">
              <a:srgbClr val="000000">
                <a:alpha val="64999"/>
              </a:srgbClr>
            </a:outerShdw>
          </a:effectLst>
        </p:spPr>
      </p:pic>
      <p:pic>
        <p:nvPicPr>
          <p:cNvPr id="318" name="Google Shape;318;gf26ffde819_0_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48450" y="3104025"/>
            <a:ext cx="6247726" cy="1788575"/>
          </a:xfrm>
          <a:prstGeom prst="rect">
            <a:avLst/>
          </a:prstGeom>
          <a:noFill/>
          <a:ln>
            <a:noFill/>
          </a:ln>
          <a:effectLst>
            <a:outerShdw blurRad="114300" dist="76200" dir="1020000" algn="bl" rotWithShape="0">
              <a:srgbClr val="000000">
                <a:alpha val="63000"/>
              </a:srgbClr>
            </a:outerShdw>
          </a:effectLst>
        </p:spPr>
      </p:pic>
      <p:sp>
        <p:nvSpPr>
          <p:cNvPr id="319" name="Google Shape;319;gf26ffde819_0_60"/>
          <p:cNvSpPr txBox="1"/>
          <p:nvPr/>
        </p:nvSpPr>
        <p:spPr>
          <a:xfrm>
            <a:off x="6187250" y="953238"/>
            <a:ext cx="28089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Errors e RuntimeExceptions são considerados </a:t>
            </a:r>
            <a:r>
              <a:rPr lang="en-US" sz="20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uncheked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portanto o compilador não obriga que exista tratamento para eles.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gf26ffde819_0_60"/>
          <p:cNvSpPr txBox="1"/>
          <p:nvPr/>
        </p:nvSpPr>
        <p:spPr>
          <a:xfrm>
            <a:off x="258225" y="3728875"/>
            <a:ext cx="2259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Unchecked</a:t>
            </a:r>
            <a:b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Exception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f2feceb419_0_92"/>
          <p:cNvSpPr txBox="1">
            <a:spLocks noGrp="1"/>
          </p:cNvSpPr>
          <p:nvPr>
            <p:ph type="subTitle" idx="1"/>
          </p:nvPr>
        </p:nvSpPr>
        <p:spPr>
          <a:xfrm>
            <a:off x="1885125" y="243050"/>
            <a:ext cx="68163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Tratamento de Exceções</a:t>
            </a:r>
            <a:endParaRPr sz="4000" b="1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6" name="Google Shape;326;gf2feceb419_0_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gf2feceb419_0_9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gf2feceb419_0_92"/>
          <p:cNvSpPr txBox="1"/>
          <p:nvPr/>
        </p:nvSpPr>
        <p:spPr>
          <a:xfrm>
            <a:off x="333000" y="9228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Unchecked Exception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Herdam da classe </a:t>
            </a: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RuntimeException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ou da classe </a:t>
            </a: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compilador não verifica o código para ver se a exceção foi capturada ou declarada.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uma exceção não-verificada ocorrer e não tiver sido capturada, o programa terminará ou executará com resultados inesperados.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 geral, podem ser evitadas com uma codificação adequada.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9" name="Google Shape;329;gf2feceb419_0_9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3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3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00"/>
                                        <p:tgtEl>
                                          <p:spTgt spid="3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f26ffde819_0_22"/>
          <p:cNvSpPr txBox="1">
            <a:spLocks noGrp="1"/>
          </p:cNvSpPr>
          <p:nvPr>
            <p:ph type="subTitle" idx="1"/>
          </p:nvPr>
        </p:nvSpPr>
        <p:spPr>
          <a:xfrm>
            <a:off x="1885125" y="243050"/>
            <a:ext cx="68163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Tratamento de Exceções</a:t>
            </a:r>
            <a:endParaRPr sz="4000" b="1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35" name="Google Shape;335;gf26ffde819_0_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gf26ffde819_0_2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7" name="Google Shape;337;gf26ffde819_0_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gf26ffde819_0_22"/>
          <p:cNvSpPr txBox="1"/>
          <p:nvPr/>
        </p:nvSpPr>
        <p:spPr>
          <a:xfrm>
            <a:off x="6058475" y="851375"/>
            <a:ext cx="2941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Checked Exception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gf26ffde819_0_22"/>
          <p:cNvSpPr txBox="1"/>
          <p:nvPr/>
        </p:nvSpPr>
        <p:spPr>
          <a:xfrm>
            <a:off x="6068975" y="1388475"/>
            <a:ext cx="29202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Costumam indicar que uma condição necessária para a execução de um programa não está presente.</a:t>
            </a:r>
            <a:endParaRPr/>
          </a:p>
        </p:txBody>
      </p:sp>
      <p:pic>
        <p:nvPicPr>
          <p:cNvPr id="340" name="Google Shape;340;gf26ffde819_0_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5675" y="901600"/>
            <a:ext cx="5557649" cy="3440449"/>
          </a:xfrm>
          <a:prstGeom prst="rect">
            <a:avLst/>
          </a:prstGeom>
          <a:noFill/>
          <a:ln>
            <a:noFill/>
          </a:ln>
          <a:effectLst>
            <a:outerShdw blurRad="114300" dist="76200" dir="480000" algn="bl" rotWithShape="0">
              <a:srgbClr val="000000">
                <a:alpha val="63000"/>
              </a:srgbClr>
            </a:outerShdw>
          </a:effectLst>
        </p:spPr>
      </p:pic>
      <p:pic>
        <p:nvPicPr>
          <p:cNvPr id="341" name="Google Shape;341;gf26ffde819_0_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16550" y="3191247"/>
            <a:ext cx="6022550" cy="1645925"/>
          </a:xfrm>
          <a:prstGeom prst="rect">
            <a:avLst/>
          </a:prstGeom>
          <a:noFill/>
          <a:ln>
            <a:noFill/>
          </a:ln>
          <a:effectLst>
            <a:outerShdw blurRad="114300" dist="76200" dir="1020000" algn="bl" rotWithShape="0">
              <a:srgbClr val="000000">
                <a:alpha val="63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f2feceb419_0_83"/>
          <p:cNvSpPr txBox="1">
            <a:spLocks noGrp="1"/>
          </p:cNvSpPr>
          <p:nvPr>
            <p:ph type="subTitle" idx="1"/>
          </p:nvPr>
        </p:nvSpPr>
        <p:spPr>
          <a:xfrm>
            <a:off x="1885125" y="243050"/>
            <a:ext cx="68163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Tratamento de Exceções</a:t>
            </a:r>
            <a:endParaRPr sz="4000" b="1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47" name="Google Shape;347;gf2feceb419_0_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gf2feceb419_0_8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gf2feceb419_0_83"/>
          <p:cNvSpPr txBox="1"/>
          <p:nvPr/>
        </p:nvSpPr>
        <p:spPr>
          <a:xfrm>
            <a:off x="333000" y="851370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Checked Exception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 exceções que são herdadas da classe Exception, mas não de RuntimeException.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compilador impõe um requisito do tipo ‘capturar ou declarar’.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compilador verifica cada chamada de método e declaração de método para determinar se o método lança (</a:t>
            </a:r>
            <a:r>
              <a:rPr lang="en-US" sz="24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throws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exceções verificadas. Se lançar, o compilador assegura que a exceção verificada é capturada ou declarada em uma cláusula </a:t>
            </a:r>
            <a:r>
              <a:rPr lang="en-US" sz="24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throws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Caso não capturada nem declarada, ocorre um erro de compilação.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0" name="Google Shape;350;gf2feceb419_0_8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1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5" name="Google Shape;5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7"/>
          <p:cNvSpPr txBox="1"/>
          <p:nvPr/>
        </p:nvSpPr>
        <p:spPr>
          <a:xfrm>
            <a:off x="576450" y="1370550"/>
            <a:ext cx="79911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 JDK 8 ou superior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IDE para desenvolvimento Java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Conhecimento BÁSICO em OOP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Estar disposto a aprender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" name="Google Shape;58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f2b4ec5715_0_75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6" name="Google Shape;356;gf2b4ec5715_0_75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7" name="Google Shape;357;gf2b4ec5715_0_75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8" name="Google Shape;358;gf2b4ec5715_0_7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gf2b4ec5715_0_75"/>
          <p:cNvSpPr/>
          <p:nvPr/>
        </p:nvSpPr>
        <p:spPr>
          <a:xfrm>
            <a:off x="0" y="1"/>
            <a:ext cx="9144000" cy="50862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gf2b4ec5715_0_7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1" name="Google Shape;361;gf2b4ec5715_0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gf2b4ec5715_0_7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gf2b4ec5715_0_75"/>
          <p:cNvSpPr txBox="1"/>
          <p:nvPr/>
        </p:nvSpPr>
        <p:spPr>
          <a:xfrm>
            <a:off x="387900" y="1828950"/>
            <a:ext cx="8520600" cy="8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Exception Personalizada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4" name="Google Shape;364;gf2b4ec5715_0_75"/>
          <p:cNvSpPr txBox="1"/>
          <p:nvPr/>
        </p:nvSpPr>
        <p:spPr>
          <a:xfrm>
            <a:off x="580350" y="2619813"/>
            <a:ext cx="79833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Tratamento de Exceções em Java</a:t>
            </a:r>
            <a:endParaRPr sz="36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5" name="Google Shape;365;gf2b4ec5715_0_7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gf2b4ec5715_0_75"/>
          <p:cNvSpPr txBox="1">
            <a:spLocks noGrp="1"/>
          </p:cNvSpPr>
          <p:nvPr>
            <p:ph type="ctrTitle"/>
          </p:nvPr>
        </p:nvSpPr>
        <p:spPr>
          <a:xfrm>
            <a:off x="387900" y="4012840"/>
            <a:ext cx="8520600" cy="5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Camila Cavalcante</a:t>
            </a:r>
            <a:b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Tech Teacher</a:t>
            </a:r>
            <a:endParaRPr sz="15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f2feceb419_0_66"/>
          <p:cNvSpPr txBox="1">
            <a:spLocks noGrp="1"/>
          </p:cNvSpPr>
          <p:nvPr>
            <p:ph type="subTitle" idx="1"/>
          </p:nvPr>
        </p:nvSpPr>
        <p:spPr>
          <a:xfrm>
            <a:off x="1885125" y="243050"/>
            <a:ext cx="68163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Tratamento de Exceções</a:t>
            </a:r>
            <a:endParaRPr sz="4000" b="1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72" name="Google Shape;372;gf2feceb419_0_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gf2feceb419_0_6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4" name="Google Shape;374;gf2feceb419_0_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gf2feceb419_0_66"/>
          <p:cNvSpPr txBox="1"/>
          <p:nvPr/>
        </p:nvSpPr>
        <p:spPr>
          <a:xfrm>
            <a:off x="6058475" y="851375"/>
            <a:ext cx="2941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Checked Customizada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gf2feceb419_0_66"/>
          <p:cNvSpPr txBox="1"/>
          <p:nvPr/>
        </p:nvSpPr>
        <p:spPr>
          <a:xfrm>
            <a:off x="6068975" y="1388475"/>
            <a:ext cx="29202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Assim como qualquer objeto, em Java também é possível criar suas próprias exceções.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7" name="Google Shape;377;gf2feceb419_0_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994976"/>
            <a:ext cx="5668150" cy="2510775"/>
          </a:xfrm>
          <a:prstGeom prst="rect">
            <a:avLst/>
          </a:prstGeom>
          <a:noFill/>
          <a:ln>
            <a:noFill/>
          </a:ln>
          <a:effectLst>
            <a:outerShdw blurRad="114300" dist="76200" dir="1020000" algn="bl" rotWithShape="0">
              <a:srgbClr val="000000">
                <a:alpha val="63000"/>
              </a:srgbClr>
            </a:outerShdw>
          </a:effectLst>
        </p:spPr>
      </p:pic>
      <p:pic>
        <p:nvPicPr>
          <p:cNvPr id="378" name="Google Shape;378;gf2feceb419_0_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56325" y="2931075"/>
            <a:ext cx="5979825" cy="1396650"/>
          </a:xfrm>
          <a:prstGeom prst="rect">
            <a:avLst/>
          </a:prstGeom>
          <a:noFill/>
          <a:ln>
            <a:noFill/>
          </a:ln>
          <a:effectLst>
            <a:outerShdw blurRad="114300" dist="76200" dir="1020000" algn="bl" rotWithShape="0">
              <a:srgbClr val="000000">
                <a:alpha val="63000"/>
              </a:srgbClr>
            </a:outerShdw>
          </a:effectLst>
        </p:spPr>
      </p:pic>
      <p:pic>
        <p:nvPicPr>
          <p:cNvPr id="379" name="Google Shape;379;gf2feceb419_0_6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54737" y="3930549"/>
            <a:ext cx="7383024" cy="1058500"/>
          </a:xfrm>
          <a:prstGeom prst="rect">
            <a:avLst/>
          </a:prstGeom>
          <a:noFill/>
          <a:ln>
            <a:noFill/>
          </a:ln>
          <a:effectLst>
            <a:outerShdw blurRad="114300" dist="76200" dir="1020000" algn="bl" rotWithShape="0">
              <a:srgbClr val="000000">
                <a:alpha val="63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f2feceb419_0_100"/>
          <p:cNvSpPr txBox="1">
            <a:spLocks noGrp="1"/>
          </p:cNvSpPr>
          <p:nvPr>
            <p:ph type="subTitle" idx="1"/>
          </p:nvPr>
        </p:nvSpPr>
        <p:spPr>
          <a:xfrm>
            <a:off x="1885125" y="243050"/>
            <a:ext cx="68163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Tratamento de Exceções</a:t>
            </a:r>
            <a:endParaRPr sz="4000" b="1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85" name="Google Shape;385;gf2feceb419_0_1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gf2feceb419_0_10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gf2feceb419_0_100"/>
          <p:cNvSpPr txBox="1"/>
          <p:nvPr/>
        </p:nvSpPr>
        <p:spPr>
          <a:xfrm>
            <a:off x="333000" y="9639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Exception Personalizada: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Programadores podem achar útil declarar suas próprias classes de exceção.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Essas Exceptions são específicas aos problemas que podem ocorrer quando outro programador empregar suas classes reutilizáveis.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Uma nova classe de exceção deve estender uma classe de exceção existente que assegura que a classe pode ser utilizada com o mecanismo de tratamento de exceções, logo essas Exceções customizadas são derivadas da classe Exception.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8" name="Google Shape;388;gf2feceb419_0_10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00"/>
                                        <p:tgtEl>
                                          <p:spTgt spid="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f2b4ec5715_0_23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Redes Sociais</a:t>
            </a:r>
            <a:endParaRPr sz="40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94" name="Google Shape;394;gf2b4ec5715_0_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gf2b4ec5715_0_2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gf2b4ec5715_0_23"/>
          <p:cNvSpPr txBox="1"/>
          <p:nvPr/>
        </p:nvSpPr>
        <p:spPr>
          <a:xfrm>
            <a:off x="537500" y="1347900"/>
            <a:ext cx="80790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321"/>
              </a:buClr>
              <a:buSzPts val="2400"/>
              <a:buFont typeface="Calibri"/>
              <a:buChar char="●"/>
            </a:pPr>
            <a:r>
              <a:rPr lang="en-US" sz="2400" b="0" i="0" u="sng" strike="noStrike" cap="none">
                <a:solidFill>
                  <a:srgbClr val="F7832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https://github.com/cami-la/</a:t>
            </a:r>
            <a:r>
              <a:rPr lang="en-US" sz="2400" u="sng">
                <a:solidFill>
                  <a:srgbClr val="F7832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exceptions-java</a:t>
            </a:r>
            <a:endParaRPr sz="2400" b="0" i="0" u="none" strike="noStrike" cap="none">
              <a:solidFill>
                <a:srgbClr val="F783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783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321"/>
              </a:buClr>
              <a:buSzPts val="2400"/>
              <a:buFont typeface="Calibri"/>
              <a:buChar char="●"/>
            </a:pPr>
            <a:r>
              <a:rPr lang="en-US" sz="2400" b="0" i="0" u="sng" strike="noStrike" cap="none">
                <a:solidFill>
                  <a:srgbClr val="F7832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https://www.linkedin.com/in/cami-la/</a:t>
            </a:r>
            <a:endParaRPr sz="2400" b="0" i="0" u="none" strike="noStrike" cap="none">
              <a:solidFill>
                <a:srgbClr val="F783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783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321"/>
              </a:buClr>
              <a:buSzPts val="2400"/>
              <a:buFont typeface="Calibri"/>
              <a:buChar char="●"/>
            </a:pPr>
            <a:r>
              <a:rPr lang="en-US" sz="2400" b="0" i="0" u="sng" strike="noStrike" cap="none">
                <a:solidFill>
                  <a:srgbClr val="F7832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https://www.instagram.com/estudant.i/</a:t>
            </a:r>
            <a:endParaRPr sz="2400" b="0" i="0" u="none" strike="noStrike" cap="none">
              <a:solidFill>
                <a:srgbClr val="F783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783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321"/>
              </a:buClr>
              <a:buSzPts val="2400"/>
              <a:buFont typeface="Calibri"/>
              <a:buChar char="●"/>
            </a:pPr>
            <a:r>
              <a:rPr lang="en-US" sz="2400" b="0" i="0" u="sng" strike="noStrike" cap="none">
                <a:solidFill>
                  <a:srgbClr val="F78321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https://www.instagram.com/camimi_la/</a:t>
            </a:r>
            <a:endParaRPr sz="2400" b="0" i="0" u="none" strike="noStrike" cap="none">
              <a:solidFill>
                <a:srgbClr val="F783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7" name="Google Shape;397;gf2b4ec5715_0_2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f2b4ec5715_0_46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3" name="Google Shape;403;gf2b4ec5715_0_46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4" name="Google Shape;404;gf2b4ec5715_0_46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5" name="Google Shape;405;gf2b4ec5715_0_46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f2b4ec5715_0_46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gf2b4ec5715_0_46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8" name="Google Shape;408;gf2b4ec5715_0_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gf2b4ec5715_0_46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gf2b4ec5715_0_46"/>
          <p:cNvSpPr txBox="1"/>
          <p:nvPr/>
        </p:nvSpPr>
        <p:spPr>
          <a:xfrm>
            <a:off x="467550" y="1131590"/>
            <a:ext cx="8520600" cy="15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1" name="Google Shape;411;gf2b4ec5715_0_46"/>
          <p:cNvSpPr txBox="1"/>
          <p:nvPr/>
        </p:nvSpPr>
        <p:spPr>
          <a:xfrm>
            <a:off x="311700" y="1333492"/>
            <a:ext cx="7860600" cy="31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2" name="Google Shape;412;gf2b4ec5715_0_46"/>
          <p:cNvSpPr txBox="1"/>
          <p:nvPr/>
        </p:nvSpPr>
        <p:spPr>
          <a:xfrm>
            <a:off x="467544" y="2787774"/>
            <a:ext cx="6192600" cy="16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4A86E8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4A86E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26ffde819_0_2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1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4" name="Google Shape;64;gf26ffde819_0_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gf26ffde819_0_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gf26ffde819_0_2"/>
          <p:cNvSpPr txBox="1"/>
          <p:nvPr/>
        </p:nvSpPr>
        <p:spPr>
          <a:xfrm>
            <a:off x="513325" y="1355250"/>
            <a:ext cx="83874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Visão Geral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Unchecked Exception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Checked Exception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Exception Personalizada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67;gf26ffde819_0_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 sobre mim</a:t>
            </a:r>
            <a:endParaRPr sz="4000" b="1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>
            <a:spLocks noGrp="1"/>
          </p:cNvSpPr>
          <p:nvPr>
            <p:ph type="subTitle" idx="1"/>
          </p:nvPr>
        </p:nvSpPr>
        <p:spPr>
          <a:xfrm>
            <a:off x="449025" y="711767"/>
            <a:ext cx="7860600" cy="31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Estudante de Ciência da Computação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Comecei no mundo da TI através do excel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Minha motivação é a vontade de aprender coisas novas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Nas horas vagas gosto de assistir séries e ler livros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833f4834b_0_82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Redes Sociais</a:t>
            </a:r>
            <a:endParaRPr sz="40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2" name="Google Shape;82;ge833f4834b_0_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ge833f4834b_0_8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e833f4834b_0_82"/>
          <p:cNvSpPr txBox="1"/>
          <p:nvPr/>
        </p:nvSpPr>
        <p:spPr>
          <a:xfrm>
            <a:off x="537500" y="1347900"/>
            <a:ext cx="80790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321"/>
              </a:buClr>
              <a:buSzPts val="2400"/>
              <a:buFont typeface="Calibri"/>
              <a:buChar char="●"/>
            </a:pPr>
            <a:r>
              <a:rPr lang="en-US" sz="2400" b="0" i="0" u="sng" strike="noStrike" cap="none">
                <a:solidFill>
                  <a:srgbClr val="F7832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https://github.com/cami-la/</a:t>
            </a:r>
            <a:r>
              <a:rPr lang="en-US" sz="2400" u="sng">
                <a:solidFill>
                  <a:srgbClr val="F7832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exceptions-java</a:t>
            </a:r>
            <a:endParaRPr sz="2400" b="0" i="0" u="none" strike="noStrike" cap="none">
              <a:solidFill>
                <a:srgbClr val="F783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783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321"/>
              </a:buClr>
              <a:buSzPts val="2400"/>
              <a:buFont typeface="Calibri"/>
              <a:buChar char="●"/>
            </a:pPr>
            <a:r>
              <a:rPr lang="en-US" sz="2400" b="0" i="0" u="sng" strike="noStrike" cap="none">
                <a:solidFill>
                  <a:srgbClr val="F7832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https://www.linkedin.com/in/cami-la/</a:t>
            </a:r>
            <a:endParaRPr sz="2400" b="0" i="0" u="none" strike="noStrike" cap="none">
              <a:solidFill>
                <a:srgbClr val="F783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783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321"/>
              </a:buClr>
              <a:buSzPts val="2400"/>
              <a:buFont typeface="Calibri"/>
              <a:buChar char="●"/>
            </a:pPr>
            <a:r>
              <a:rPr lang="en-US" sz="2400" b="0" i="0" u="sng" strike="noStrike" cap="none">
                <a:solidFill>
                  <a:srgbClr val="F7832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https://www.instagram.com/estudant.i/</a:t>
            </a:r>
            <a:endParaRPr sz="2400" b="0" i="0" u="none" strike="noStrike" cap="none">
              <a:solidFill>
                <a:srgbClr val="F783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783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321"/>
              </a:buClr>
              <a:buSzPts val="2400"/>
              <a:buFont typeface="Calibri"/>
              <a:buChar char="●"/>
            </a:pPr>
            <a:r>
              <a:rPr lang="en-US" sz="2400" b="0" i="0" u="sng" strike="noStrike" cap="none">
                <a:solidFill>
                  <a:srgbClr val="F78321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https://www.instagram.com/camimi_la/</a:t>
            </a:r>
            <a:endParaRPr sz="2400" b="0" i="0" u="none" strike="noStrike" cap="none">
              <a:solidFill>
                <a:srgbClr val="F783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ge833f4834b_0_8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4A86E8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4A86E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p5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8" name="Google Shape;108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"/>
          <p:cNvSpPr txBox="1"/>
          <p:nvPr/>
        </p:nvSpPr>
        <p:spPr>
          <a:xfrm>
            <a:off x="311700" y="1713759"/>
            <a:ext cx="8520600" cy="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Visão Geral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580350" y="2528463"/>
            <a:ext cx="79833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Tratamento de Exceções em Java</a:t>
            </a:r>
            <a:endParaRPr sz="36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5" name="Google Shape;115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"/>
          <p:cNvSpPr txBox="1">
            <a:spLocks noGrp="1"/>
          </p:cNvSpPr>
          <p:nvPr>
            <p:ph type="ctrTitle"/>
          </p:nvPr>
        </p:nvSpPr>
        <p:spPr>
          <a:xfrm>
            <a:off x="387900" y="4012840"/>
            <a:ext cx="8520600" cy="5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Camila Cavalcante</a:t>
            </a:r>
            <a:b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Tech Teacher</a:t>
            </a:r>
            <a:endParaRPr sz="15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2feceb419_0_17"/>
          <p:cNvSpPr txBox="1">
            <a:spLocks noGrp="1"/>
          </p:cNvSpPr>
          <p:nvPr>
            <p:ph type="subTitle" idx="1"/>
          </p:nvPr>
        </p:nvSpPr>
        <p:spPr>
          <a:xfrm>
            <a:off x="1885125" y="243050"/>
            <a:ext cx="68163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Tratamento de Exceções</a:t>
            </a:r>
            <a:endParaRPr sz="4000" b="1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2" name="Google Shape;122;gf2feceb419_0_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f2feceb419_0_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f2feceb419_0_17"/>
          <p:cNvSpPr txBox="1"/>
          <p:nvPr/>
        </p:nvSpPr>
        <p:spPr>
          <a:xfrm>
            <a:off x="333000" y="992570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Exceção é um evento que interrompe o fluxo normal do processamento de uma classe.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uso correto de exceções torna o programa mais robusto e confiável.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 o tratamento de exceções, um programa pode continuar executando depois de lidar com um problema.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Importante: Incorpore sua estratégia de tratamento de exceções no sistema desde o princípio do processo do projeto.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Pode ser difícil incluir um tratamento de exceções eficiente depois que um sistema foi implementado.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gf2feceb419_0_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1489</Words>
  <Application>Microsoft Office PowerPoint</Application>
  <PresentationFormat>Apresentação na tela (16:9)</PresentationFormat>
  <Paragraphs>183</Paragraphs>
  <Slides>34</Slides>
  <Notes>34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40" baseType="lpstr">
      <vt:lpstr>Century Gothic</vt:lpstr>
      <vt:lpstr>Arial</vt:lpstr>
      <vt:lpstr>Courier New</vt:lpstr>
      <vt:lpstr>Proxima Nova</vt:lpstr>
      <vt:lpstr>Calibri</vt:lpstr>
      <vt:lpstr>Simple Light</vt:lpstr>
      <vt:lpstr>Camila Cavalcante Tech Teacher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  <vt:lpstr>[Nome do palestrante] [Posição]</vt:lpstr>
      <vt:lpstr>Apresentação do PowerPoint</vt:lpstr>
      <vt:lpstr>Apresentação do PowerPoint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  <vt:lpstr>Apresentação do PowerPoint</vt:lpstr>
      <vt:lpstr>Apresentação do PowerPoint</vt:lpstr>
      <vt:lpstr>Apresentação do PowerPoint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Camila Cavalcante Tech Teacher</dc:title>
  <dc:creator>Larissa Mestieri</dc:creator>
  <cp:lastModifiedBy>Letícia Furlan Rufato</cp:lastModifiedBy>
  <cp:revision>1</cp:revision>
  <dcterms:modified xsi:type="dcterms:W3CDTF">2023-01-21T23:42:29Z</dcterms:modified>
</cp:coreProperties>
</file>