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9"/>
  </p:notesMasterIdLst>
  <p:sldIdLst>
    <p:sldId id="309" r:id="rId2"/>
    <p:sldId id="258" r:id="rId3"/>
    <p:sldId id="276" r:id="rId4"/>
    <p:sldId id="259" r:id="rId5"/>
    <p:sldId id="260" r:id="rId6"/>
    <p:sldId id="261" r:id="rId7"/>
    <p:sldId id="395" r:id="rId8"/>
    <p:sldId id="275" r:id="rId9"/>
    <p:sldId id="262" r:id="rId10"/>
    <p:sldId id="263" r:id="rId11"/>
    <p:sldId id="264" r:id="rId12"/>
    <p:sldId id="408" r:id="rId13"/>
    <p:sldId id="265" r:id="rId14"/>
    <p:sldId id="409" r:id="rId15"/>
    <p:sldId id="410" r:id="rId16"/>
    <p:sldId id="411" r:id="rId17"/>
    <p:sldId id="375" r:id="rId18"/>
    <p:sldId id="383" r:id="rId19"/>
    <p:sldId id="412" r:id="rId20"/>
    <p:sldId id="413" r:id="rId21"/>
    <p:sldId id="414" r:id="rId22"/>
    <p:sldId id="415" r:id="rId23"/>
    <p:sldId id="442" r:id="rId24"/>
    <p:sldId id="386" r:id="rId25"/>
    <p:sldId id="443" r:id="rId26"/>
    <p:sldId id="445" r:id="rId27"/>
    <p:sldId id="444" r:id="rId28"/>
    <p:sldId id="388" r:id="rId29"/>
    <p:sldId id="389" r:id="rId30"/>
    <p:sldId id="416" r:id="rId31"/>
    <p:sldId id="417" r:id="rId32"/>
    <p:sldId id="418" r:id="rId33"/>
    <p:sldId id="419" r:id="rId34"/>
    <p:sldId id="393" r:id="rId35"/>
    <p:sldId id="424" r:id="rId36"/>
    <p:sldId id="423" r:id="rId37"/>
    <p:sldId id="430" r:id="rId38"/>
    <p:sldId id="422" r:id="rId39"/>
    <p:sldId id="421" r:id="rId40"/>
    <p:sldId id="420" r:id="rId41"/>
    <p:sldId id="429" r:id="rId42"/>
    <p:sldId id="428" r:id="rId43"/>
    <p:sldId id="431" r:id="rId44"/>
    <p:sldId id="427" r:id="rId45"/>
    <p:sldId id="426" r:id="rId46"/>
    <p:sldId id="433" r:id="rId47"/>
    <p:sldId id="436" r:id="rId48"/>
    <p:sldId id="435" r:id="rId49"/>
    <p:sldId id="434" r:id="rId50"/>
    <p:sldId id="439" r:id="rId51"/>
    <p:sldId id="432" r:id="rId52"/>
    <p:sldId id="438" r:id="rId53"/>
    <p:sldId id="440" r:id="rId54"/>
    <p:sldId id="441" r:id="rId55"/>
    <p:sldId id="437" r:id="rId56"/>
    <p:sldId id="425" r:id="rId57"/>
    <p:sldId id="398" r:id="rId58"/>
    <p:sldId id="397" r:id="rId59"/>
    <p:sldId id="449" r:id="rId60"/>
    <p:sldId id="450" r:id="rId61"/>
    <p:sldId id="396" r:id="rId62"/>
    <p:sldId id="451" r:id="rId63"/>
    <p:sldId id="452" r:id="rId64"/>
    <p:sldId id="454" r:id="rId65"/>
    <p:sldId id="455" r:id="rId66"/>
    <p:sldId id="456" r:id="rId67"/>
    <p:sldId id="457" r:id="rId68"/>
    <p:sldId id="458" r:id="rId69"/>
    <p:sldId id="459" r:id="rId70"/>
    <p:sldId id="471" r:id="rId71"/>
    <p:sldId id="472" r:id="rId72"/>
    <p:sldId id="460" r:id="rId73"/>
    <p:sldId id="473" r:id="rId74"/>
    <p:sldId id="484" r:id="rId75"/>
    <p:sldId id="474" r:id="rId76"/>
    <p:sldId id="470" r:id="rId77"/>
    <p:sldId id="475" r:id="rId78"/>
    <p:sldId id="461" r:id="rId79"/>
    <p:sldId id="462" r:id="rId80"/>
    <p:sldId id="464" r:id="rId81"/>
    <p:sldId id="478" r:id="rId82"/>
    <p:sldId id="480" r:id="rId83"/>
    <p:sldId id="479" r:id="rId84"/>
    <p:sldId id="476" r:id="rId85"/>
    <p:sldId id="465" r:id="rId86"/>
    <p:sldId id="482" r:id="rId87"/>
    <p:sldId id="481" r:id="rId88"/>
    <p:sldId id="469" r:id="rId89"/>
    <p:sldId id="466" r:id="rId90"/>
    <p:sldId id="468" r:id="rId91"/>
    <p:sldId id="483" r:id="rId92"/>
    <p:sldId id="467" r:id="rId93"/>
    <p:sldId id="404" r:id="rId94"/>
    <p:sldId id="403" r:id="rId95"/>
    <p:sldId id="485" r:id="rId96"/>
    <p:sldId id="486" r:id="rId97"/>
    <p:sldId id="402" r:id="rId98"/>
    <p:sldId id="488" r:id="rId99"/>
    <p:sldId id="487" r:id="rId100"/>
    <p:sldId id="489" r:id="rId101"/>
    <p:sldId id="490" r:id="rId102"/>
    <p:sldId id="493" r:id="rId103"/>
    <p:sldId id="492" r:id="rId104"/>
    <p:sldId id="494" r:id="rId105"/>
    <p:sldId id="446" r:id="rId106"/>
    <p:sldId id="406" r:id="rId107"/>
    <p:sldId id="270" r:id="rId10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0"/>
      <p:bold r:id="rId111"/>
      <p:italic r:id="rId112"/>
      <p:boldItalic r:id="rId113"/>
    </p:embeddedFont>
    <p:embeddedFont>
      <p:font typeface="Century Gothic" panose="020B0502020202020204" pitchFamily="34" charset="0"/>
      <p:regular r:id="rId114"/>
      <p:bold r:id="rId115"/>
      <p:italic r:id="rId116"/>
      <p:boldItalic r:id="rId117"/>
    </p:embeddedFont>
    <p:embeddedFont>
      <p:font typeface="Proxima Nova" panose="020B0604020202020204" charset="0"/>
      <p:regular r:id="rId118"/>
      <p:bold r:id="rId119"/>
      <p:italic r:id="rId120"/>
      <p:boldItalic r:id="rId1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4" roundtripDataSignature="AMtx7mij1fsZUe5V3lBG5qQcqOvrI5UhJ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ite" initials="TL" lastIdx="2" clrIdx="0">
    <p:extLst>
      <p:ext uri="{19B8F6BF-5375-455C-9EA6-DF929625EA0E}">
        <p15:presenceInfo xmlns:p15="http://schemas.microsoft.com/office/powerpoint/2012/main" userId="d23ea463ee7093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912" autoAdjust="0"/>
  </p:normalViewPr>
  <p:slideViewPr>
    <p:cSldViewPr snapToGrid="0">
      <p:cViewPr varScale="1">
        <p:scale>
          <a:sx n="68" d="100"/>
          <a:sy n="68" d="100"/>
        </p:scale>
        <p:origin x="126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8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3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4.fntdata"/><Relationship Id="rId118" Type="http://schemas.openxmlformats.org/officeDocument/2006/relationships/font" Target="fonts/font9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customschemas.google.com/relationships/presentationmetadata" Target="metadata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5.fntdata"/><Relationship Id="rId119" Type="http://schemas.openxmlformats.org/officeDocument/2006/relationships/font" Target="fonts/font10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11.fntdata"/><Relationship Id="rId125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.fntdata"/><Relationship Id="rId115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2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42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4854011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161030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5061335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83392164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6455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4408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927841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/>
              <a:t>Ou seja, é este que é responsável por realmente fazer a aplicação funcionar. É nele que iremos definir os código que iram maniplar os dados , quais são armazenados nas variáveis. Como dito, um método deve ser chamado para executar, pois não funciona sozinho. Esta chamada é atraves de uma classe ou objetos, mas objetos só serma explorados em um curos de orientação a objetos.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24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/>
              <a:t>Ou seja, é este que é responsável por realmente fazer a aplicação funcionar. É nele que iremos definir os código que iram maniplar os dados , quais são armazenados nas variáveis. Como dito, um método deve ser chamado para executar, pois não funciona sozinho. Esta chamada é atraves de uma classe ou objetos, mas objetos só serma explorados em um curos de orientação a objetos.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/>
              <a:t>Ou seja, é este que é responsável por realmente fazer a aplicação funcionar. É nele que iremos definir os código que iram maniplar os dados , quais são armazenados nas variáveis. Como dito, um método deve ser chamado para executar, pois não funciona sozinho. Esta chamada é atraves de uma classe ou objetos, mas objetos só serma explorados em um curos de orientação a objetos.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32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/>
              <a:t>Ou seja, é este que é responsável por realmente fazer a aplicação funcionar. É nele que iremos definir os código que iram maniplar os dados , quais são armazenados nas variáveis. Como dito, um método deve ser chamado para executar, pois não funciona sozinho. Esta chamada é atraves de uma classe ou objetos, mas objetos só serma explorados em um curos de orientação a objetos.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68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/>
              <a:t>Ou seja, é este que é responsável por realmente fazer a aplicação funcionar. É nele que iremos definir os código que iram maniplar os dados , quais são armazenados nas variáveis. Como dito, um método deve ser chamado para executar, pois não funciona sozinho. Esta chamada é atraves de uma classe ou objetos, mas objetos só serma explorados em um curos de orientação a objetos.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85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527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6691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 Foco no que resolver</a:t>
            </a:r>
          </a:p>
        </p:txBody>
      </p:sp>
    </p:spTree>
    <p:extLst>
      <p:ext uri="{BB962C8B-B14F-4D97-AF65-F5344CB8AC3E}">
        <p14:creationId xmlns:p14="http://schemas.microsoft.com/office/powerpoint/2010/main" val="40353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A</a:t>
            </a:r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5810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23782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60232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753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 dirty="0"/>
              <a:t>Primeiro modelo – pensando em todas as características de um livro</a:t>
            </a:r>
          </a:p>
        </p:txBody>
      </p:sp>
    </p:spTree>
    <p:extLst>
      <p:ext uri="{BB962C8B-B14F-4D97-AF65-F5344CB8AC3E}">
        <p14:creationId xmlns:p14="http://schemas.microsoft.com/office/powerpoint/2010/main" val="2496007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 dirty="0"/>
              <a:t>Modelo pensando no cliente – o que é importante para o cliente que está no site</a:t>
            </a:r>
          </a:p>
        </p:txBody>
      </p:sp>
    </p:spTree>
    <p:extLst>
      <p:ext uri="{BB962C8B-B14F-4D97-AF65-F5344CB8AC3E}">
        <p14:creationId xmlns:p14="http://schemas.microsoft.com/office/powerpoint/2010/main" val="3075287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 dirty="0"/>
              <a:t>Modelo pensando nas editoras – necessidades diferentes</a:t>
            </a:r>
          </a:p>
        </p:txBody>
      </p:sp>
    </p:spTree>
    <p:extLst>
      <p:ext uri="{BB962C8B-B14F-4D97-AF65-F5344CB8AC3E}">
        <p14:creationId xmlns:p14="http://schemas.microsoft.com/office/powerpoint/2010/main" val="4045948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 dirty="0"/>
              <a:t>Necessidades básicas - o que precisa agora</a:t>
            </a:r>
          </a:p>
        </p:txBody>
      </p:sp>
    </p:spTree>
    <p:extLst>
      <p:ext uri="{BB962C8B-B14F-4D97-AF65-F5344CB8AC3E}">
        <p14:creationId xmlns:p14="http://schemas.microsoft.com/office/powerpoint/2010/main" val="1541779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266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043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002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Um molde base</a:t>
            </a:r>
          </a:p>
          <a:p>
            <a:pPr marL="0" indent="0">
              <a:buNone/>
            </a:pPr>
            <a:r>
              <a:rPr lang="pt-BR" dirty="0"/>
              <a:t>Defini um vez, usa várias!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460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Coisas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96535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048092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915343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453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Um molde base</a:t>
            </a:r>
          </a:p>
          <a:p>
            <a:pPr marL="0" indent="0">
              <a:buNone/>
            </a:pPr>
            <a:r>
              <a:rPr lang="pt-BR" dirty="0"/>
              <a:t>Defini um vez, usa várias!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5527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Coisas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3632243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Coisas concretos ou abstratos</a:t>
            </a:r>
          </a:p>
          <a:p>
            <a:pPr marL="0" indent="0">
              <a:buNone/>
            </a:pPr>
            <a:r>
              <a:rPr lang="pt-BR" dirty="0"/>
              <a:t>Variável a gente cria dentro de métodos</a:t>
            </a:r>
          </a:p>
          <a:p>
            <a:pPr marL="0" indent="0">
              <a:buNone/>
            </a:pPr>
            <a:r>
              <a:rPr lang="pt-BR" dirty="0"/>
              <a:t>Atributos dentro de classe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863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797350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96472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2543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Um molde base</a:t>
            </a:r>
          </a:p>
          <a:p>
            <a:pPr marL="0" indent="0">
              <a:buNone/>
            </a:pPr>
            <a:r>
              <a:rPr lang="pt-BR" dirty="0"/>
              <a:t>Defini um vez, usa várias!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2274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Coisas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2153290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Coisas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41759832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3503196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4853681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3447941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6471182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0586662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44312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081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 dirty="0"/>
              <a:t>Classe é estática, o objeto que realmente executa dentro da classe</a:t>
            </a:r>
          </a:p>
        </p:txBody>
      </p:sp>
    </p:spTree>
    <p:extLst>
      <p:ext uri="{BB962C8B-B14F-4D97-AF65-F5344CB8AC3E}">
        <p14:creationId xmlns:p14="http://schemas.microsoft.com/office/powerpoint/2010/main" val="42098540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3002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853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3308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8955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0540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3186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273705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Finalidade da herança – criar subtipos, mais especializados, reuso é apenas uma consequência</a:t>
            </a:r>
          </a:p>
          <a:p>
            <a:pPr marL="0" indent="0">
              <a:buNone/>
            </a:pPr>
            <a:r>
              <a:rPr lang="pt-BR" dirty="0"/>
              <a:t>Membros se referem a atributos e métodos juntos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3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5497020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9664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1818708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7990579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8892849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5357759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8537201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4589310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1281776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99772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2338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2364048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891831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41771319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1659425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4039835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57618764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9790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3058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5548795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021537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 dirty="0"/>
              <a:t>Para conseguir assimilar adequadamente os conceitos aqui apresentados e realizar as atividades com sucesso, é importante o aluno já ter conhecimentos sobre Lógica de Programação, Java e conhecer a IDE </a:t>
            </a:r>
            <a:r>
              <a:rPr lang="pt-BR" dirty="0" err="1"/>
              <a:t>IntelliJ</a:t>
            </a:r>
            <a:r>
              <a:rPr lang="pt-B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7391821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53592490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40255332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65528380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Composição – com parte todo, ou seja, um precisa do outro pra existir</a:t>
            </a:r>
          </a:p>
          <a:p>
            <a:pPr marL="0" indent="0">
              <a:buNone/>
            </a:pPr>
            <a:r>
              <a:rPr lang="pt-BR" dirty="0"/>
              <a:t>Agregação – sem parte todo, ou seja, um pode existe mesmo que o outro não exista mais.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42197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45167630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56260935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10202960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57988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76757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728942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8711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30911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10284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027941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4858531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4914008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56705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269721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2288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asadocodigo.com.br/products/livro-oo-conceito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lcdio" TargetMode="External"/><Relationship Id="rId5" Type="http://schemas.openxmlformats.org/officeDocument/2006/relationships/hyperlink" Target="https://github.com/thiagoleitecarvalho" TargetMode="External"/><Relationship Id="rId4" Type="http://schemas.openxmlformats.org/officeDocument/2006/relationships/hyperlink" Target="https://www.linkedin.com/in/thiago-leite-e-carvalho-1b337b127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har char="•"/>
            </a:pPr>
            <a:r>
              <a:rPr lang="en-US" sz="2400" dirty="0">
                <a:hlinkClick r:id="rId4"/>
              </a:rPr>
              <a:t>https://www.casadocodigo.com.br/products/livro-oo-conceitos</a:t>
            </a:r>
            <a:endParaRPr lang="en-US" sz="2400" dirty="0"/>
          </a:p>
          <a:p>
            <a:pPr marL="342900" indent="-342900"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6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Porque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usar?</a:t>
            </a:r>
            <a:endParaRPr lang="en-US" sz="5400" b="1" i="0" u="none" strike="noStrike" cap="none" dirty="0" err="1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78321"/>
                </a:solidFill>
                <a:latin typeface="Century Gothic"/>
                <a:sym typeface="Century Gothic"/>
              </a:rPr>
              <a:t>Orientação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 a</a:t>
            </a:r>
            <a:endParaRPr lang="pt-BR" dirty="0">
              <a:sym typeface="Century Gothic"/>
            </a:endParaRPr>
          </a:p>
          <a:p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Objetos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Private: Só dentro a classe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66690B-91C3-4CB8-972C-CD3D1F5F2132}"/>
              </a:ext>
            </a:extLst>
          </p:cNvPr>
          <p:cNvSpPr txBox="1"/>
          <p:nvPr/>
        </p:nvSpPr>
        <p:spPr>
          <a:xfrm>
            <a:off x="903617" y="21939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026761-DE93-4935-94C2-BCF39A79CCB6}"/>
              </a:ext>
            </a:extLst>
          </p:cNvPr>
          <p:cNvSpPr txBox="1"/>
          <p:nvPr/>
        </p:nvSpPr>
        <p:spPr>
          <a:xfrm>
            <a:off x="3766597" y="21939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E21B93-188B-4B06-8E64-6ED7FC026D4C}"/>
              </a:ext>
            </a:extLst>
          </p:cNvPr>
          <p:cNvSpPr txBox="1"/>
          <p:nvPr/>
        </p:nvSpPr>
        <p:spPr>
          <a:xfrm>
            <a:off x="65237" y="2757368"/>
            <a:ext cx="31098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private</a:t>
            </a:r>
            <a:endParaRPr lang="pt-BR"/>
          </a:p>
          <a:p>
            <a:endParaRPr lang="pt-BR" sz="2000" b="1" dirty="0">
              <a:solidFill>
                <a:srgbClr val="C00000"/>
              </a:solidFill>
              <a:latin typeface="Courier New"/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private int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i;</a:t>
            </a:r>
          </a:p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private void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do();</a:t>
            </a:r>
            <a:endParaRPr lang="pt-BR" sz="2000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01F203-95B2-4C8F-BE81-48FE2C55C1B3}"/>
              </a:ext>
            </a:extLst>
          </p:cNvPr>
          <p:cNvSpPr txBox="1"/>
          <p:nvPr/>
        </p:nvSpPr>
        <p:spPr>
          <a:xfrm>
            <a:off x="3133094" y="2820651"/>
            <a:ext cx="316444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private</a:t>
            </a:r>
            <a:endParaRPr lang="pt-BR" sz="2000">
              <a:latin typeface="Courier New"/>
            </a:endParaRPr>
          </a:p>
          <a:p>
            <a:endParaRPr lang="pt-BR" sz="2000" b="1" dirty="0">
              <a:solidFill>
                <a:srgbClr val="0070C0"/>
              </a:solidFill>
              <a:latin typeface="Courier New"/>
            </a:endParaRPr>
          </a:p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private int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i;</a:t>
            </a:r>
          </a:p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private void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Do();</a:t>
            </a:r>
            <a:endParaRPr lang="pt-BR" sz="2000" dirty="0">
              <a:solidFill>
                <a:schemeClr val="tx1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84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Protected: Dentro da classe, mesmo pacote e subclasses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F201FF-88F1-4BAA-8DD8-0B6BA36A954A}"/>
              </a:ext>
            </a:extLst>
          </p:cNvPr>
          <p:cNvSpPr txBox="1"/>
          <p:nvPr/>
        </p:nvSpPr>
        <p:spPr>
          <a:xfrm>
            <a:off x="903617" y="21939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3DFAC1-18CA-41C9-8CF3-EBDB4A1D7811}"/>
              </a:ext>
            </a:extLst>
          </p:cNvPr>
          <p:cNvSpPr txBox="1"/>
          <p:nvPr/>
        </p:nvSpPr>
        <p:spPr>
          <a:xfrm>
            <a:off x="4113245" y="21939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3B8C66-041E-4E67-BF5C-B00EC308A6C1}"/>
              </a:ext>
            </a:extLst>
          </p:cNvPr>
          <p:cNvSpPr txBox="1"/>
          <p:nvPr/>
        </p:nvSpPr>
        <p:spPr>
          <a:xfrm>
            <a:off x="65237" y="2757368"/>
            <a:ext cx="366258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protected</a:t>
            </a:r>
            <a:endParaRPr lang="pt-BR"/>
          </a:p>
          <a:p>
            <a:endParaRPr lang="pt-BR" sz="2000" b="1" dirty="0">
              <a:solidFill>
                <a:srgbClr val="C00000"/>
              </a:solidFill>
              <a:latin typeface="Courier New"/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  <a:cs typeface="Courier New"/>
              </a:rPr>
              <a:t>protected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int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i;</a:t>
            </a:r>
            <a:endParaRPr lang="pt-BR">
              <a:solidFill>
                <a:schemeClr val="tx1"/>
              </a:solidFill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  <a:cs typeface="Courier New"/>
              </a:rPr>
              <a:t>protected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void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do();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D949EA-4738-4642-B9F8-2438A3AA044B}"/>
              </a:ext>
            </a:extLst>
          </p:cNvPr>
          <p:cNvSpPr txBox="1"/>
          <p:nvPr/>
        </p:nvSpPr>
        <p:spPr>
          <a:xfrm>
            <a:off x="3479742" y="2820651"/>
            <a:ext cx="367973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protected</a:t>
            </a:r>
            <a:endParaRPr lang="pt-BR" sz="2000">
              <a:latin typeface="Courier New"/>
            </a:endParaRPr>
          </a:p>
          <a:p>
            <a:endParaRPr lang="pt-BR" sz="2000" b="1" dirty="0">
              <a:solidFill>
                <a:srgbClr val="0070C0"/>
              </a:solidFill>
              <a:latin typeface="Courier New"/>
            </a:endParaRPr>
          </a:p>
          <a:p>
            <a:r>
              <a:rPr lang="pt-BR" sz="2000" b="1">
                <a:solidFill>
                  <a:srgbClr val="0070C0"/>
                </a:solidFill>
                <a:latin typeface="Courier New"/>
                <a:cs typeface="Courier New"/>
              </a:rPr>
              <a:t>protected </a:t>
            </a:r>
            <a:r>
              <a:rPr lang="pt-BR" sz="2000" b="1">
                <a:solidFill>
                  <a:srgbClr val="0070C0"/>
                </a:solidFill>
                <a:latin typeface="Courier New"/>
              </a:rPr>
              <a:t>int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i;</a:t>
            </a:r>
            <a:endParaRPr lang="pt-BR">
              <a:solidFill>
                <a:schemeClr val="tx1"/>
              </a:solidFill>
            </a:endParaRPr>
          </a:p>
          <a:p>
            <a:r>
              <a:rPr lang="pt-BR" sz="2000" b="1">
                <a:solidFill>
                  <a:srgbClr val="0070C0"/>
                </a:solidFill>
                <a:latin typeface="Courier New"/>
                <a:cs typeface="Courier New"/>
              </a:rPr>
              <a:t>protected </a:t>
            </a:r>
            <a:r>
              <a:rPr lang="pt-BR" sz="2000" b="1">
                <a:solidFill>
                  <a:srgbClr val="0070C0"/>
                </a:solidFill>
                <a:latin typeface="Courier New"/>
              </a:rPr>
              <a:t>void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Do();</a:t>
            </a:r>
          </a:p>
        </p:txBody>
      </p:sp>
    </p:spTree>
    <p:extLst>
      <p:ext uri="{BB962C8B-B14F-4D97-AF65-F5344CB8AC3E}">
        <p14:creationId xmlns:p14="http://schemas.microsoft.com/office/powerpoint/2010/main" val="321073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Visibilidades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Tipos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800100" lvl="1" algn="l"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Public: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qualquer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lugar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DB5FE4-C55C-4DCD-A2B3-6DC6E1524C26}"/>
              </a:ext>
            </a:extLst>
          </p:cNvPr>
          <p:cNvSpPr txBox="1"/>
          <p:nvPr/>
        </p:nvSpPr>
        <p:spPr>
          <a:xfrm>
            <a:off x="903617" y="21939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BCCF0D-17C9-450C-B465-BEE661F521B8}"/>
              </a:ext>
            </a:extLst>
          </p:cNvPr>
          <p:cNvSpPr txBox="1"/>
          <p:nvPr/>
        </p:nvSpPr>
        <p:spPr>
          <a:xfrm>
            <a:off x="4113245" y="21939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F99C6A-ABFF-463B-BEC0-271FD282B582}"/>
              </a:ext>
            </a:extLst>
          </p:cNvPr>
          <p:cNvSpPr txBox="1"/>
          <p:nvPr/>
        </p:nvSpPr>
        <p:spPr>
          <a:xfrm>
            <a:off x="65237" y="2757368"/>
            <a:ext cx="366258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public</a:t>
            </a:r>
            <a:endParaRPr lang="pt-BR"/>
          </a:p>
          <a:p>
            <a:endParaRPr lang="pt-BR" sz="2000" b="1" dirty="0">
              <a:solidFill>
                <a:srgbClr val="C00000"/>
              </a:solidFill>
              <a:latin typeface="Courier New"/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  <a:cs typeface="Courier New"/>
              </a:rPr>
              <a:t>public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int </a:t>
            </a:r>
            <a:r>
              <a:rPr lang="pt-BR" sz="2000" dirty="0">
                <a:solidFill>
                  <a:schemeClr val="tx1"/>
                </a:solidFill>
                <a:latin typeface="Courier New"/>
              </a:rPr>
              <a:t>i;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  <a:cs typeface="Courier New"/>
              </a:rPr>
              <a:t>public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void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do();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DED43E-C200-41D1-AAC8-BAC1343F7724}"/>
              </a:ext>
            </a:extLst>
          </p:cNvPr>
          <p:cNvSpPr txBox="1"/>
          <p:nvPr/>
        </p:nvSpPr>
        <p:spPr>
          <a:xfrm>
            <a:off x="3479742" y="2820651"/>
            <a:ext cx="367973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>
                <a:solidFill>
                  <a:srgbClr val="0070C0"/>
                </a:solidFill>
                <a:latin typeface="Courier New"/>
              </a:rPr>
              <a:t>public</a:t>
            </a:r>
            <a:endParaRPr lang="pt-BR" sz="2000" dirty="0">
              <a:latin typeface="Courier New"/>
            </a:endParaRPr>
          </a:p>
          <a:p>
            <a:endParaRPr lang="pt-BR" sz="2000" b="1" dirty="0">
              <a:solidFill>
                <a:srgbClr val="0070C0"/>
              </a:solidFill>
              <a:latin typeface="Courier New"/>
            </a:endParaRPr>
          </a:p>
          <a:p>
            <a:r>
              <a:rPr lang="pt-BR" sz="2000" b="1" dirty="0" err="1">
                <a:solidFill>
                  <a:srgbClr val="0070C0"/>
                </a:solidFill>
                <a:latin typeface="Courier New"/>
                <a:cs typeface="Courier New"/>
              </a:rPr>
              <a:t>public</a:t>
            </a:r>
            <a:r>
              <a:rPr lang="pt-BR" sz="2000" b="1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int </a:t>
            </a:r>
            <a:r>
              <a:rPr lang="pt-BR" sz="2000" dirty="0">
                <a:solidFill>
                  <a:schemeClr val="tx1"/>
                </a:solidFill>
                <a:latin typeface="Courier New"/>
              </a:rPr>
              <a:t>i;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sz="2000" b="1" dirty="0" err="1">
                <a:solidFill>
                  <a:srgbClr val="0070C0"/>
                </a:solidFill>
                <a:latin typeface="Courier New"/>
                <a:cs typeface="Courier New"/>
              </a:rPr>
              <a:t>public</a:t>
            </a:r>
            <a:r>
              <a:rPr lang="pt-BR" sz="2000" b="1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Courier New"/>
              </a:rPr>
              <a:t>void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Courier New"/>
              </a:rPr>
              <a:t>Do();</a:t>
            </a:r>
          </a:p>
        </p:txBody>
      </p:sp>
    </p:spTree>
    <p:extLst>
      <p:ext uri="{BB962C8B-B14F-4D97-AF65-F5344CB8AC3E}">
        <p14:creationId xmlns:p14="http://schemas.microsoft.com/office/powerpoint/2010/main" val="29094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9B0309-FAA9-48B3-ADAF-232E16537747}"/>
              </a:ext>
            </a:extLst>
          </p:cNvPr>
          <p:cNvSpPr txBox="1"/>
          <p:nvPr/>
        </p:nvSpPr>
        <p:spPr>
          <a:xfrm>
            <a:off x="362384" y="2109355"/>
            <a:ext cx="81529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73763"/>
                </a:solidFill>
                <a:latin typeface="Calibri"/>
                <a:cs typeface="Calibri"/>
              </a:rPr>
              <a:t>Qua usar?l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7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Ver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exemplo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entender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funcionamento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2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sp>
        <p:nvSpPr>
          <p:cNvPr id="2" name="Google Shape;189;p5">
            <a:extLst>
              <a:ext uri="{FF2B5EF4-FFF2-40B4-BE49-F238E27FC236}">
                <a16:creationId xmlns:a16="http://schemas.microsoft.com/office/drawing/2014/main" id="{6E12178C-0082-4C22-AEE7-FA70D3C8F1AB}"/>
              </a:ext>
            </a:extLst>
          </p:cNvPr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78321"/>
                </a:solidFill>
                <a:latin typeface="Century Gothic"/>
                <a:sym typeface="Century Gothic"/>
              </a:rPr>
              <a:t>Orientação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 a</a:t>
            </a:r>
            <a:endParaRPr lang="pt-BR" dirty="0"/>
          </a:p>
          <a:p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76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buClr>
                <a:schemeClr val="dk1"/>
              </a:buClr>
              <a:buSzPts val="110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(Desing Patterns)</a:t>
            </a:r>
            <a:endParaRPr lang="pt-BR" dirty="0">
              <a:solidFill>
                <a:srgbClr val="595959"/>
              </a:solidFill>
              <a:ea typeface="Calibri"/>
            </a:endParaRPr>
          </a:p>
          <a:p>
            <a:pPr indent="-457200" algn="l">
              <a:buSzPts val="110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Boa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práticas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SOLID, 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código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tecnicas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etc.</a:t>
            </a:r>
          </a:p>
          <a:p>
            <a:pPr indent="-457200" algn="l">
              <a:buSzPts val="110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Refatoração</a:t>
            </a:r>
          </a:p>
          <a:p>
            <a:pPr indent="-457200" algn="l">
              <a:buSzPts val="110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UML</a:t>
            </a:r>
          </a:p>
          <a:p>
            <a:pPr indent="-457200" algn="l">
              <a:buSzPts val="110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Frameworks</a:t>
            </a:r>
          </a:p>
          <a:p>
            <a:pPr indent="-457200" algn="l">
              <a:buSzPts val="110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MUITA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prática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estudo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!</a:t>
            </a:r>
          </a:p>
          <a:p>
            <a:pPr indent="-457200" algn="l">
              <a:buSzPts val="1100"/>
            </a:pPr>
            <a:endParaRPr lang="en-US" sz="2400">
              <a:solidFill>
                <a:srgbClr val="595959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96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</a:t>
            </a:r>
            <a:r>
              <a:rPr lang="en-US" sz="200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palestrante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150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Posição</a:t>
            </a: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</a:t>
            </a:r>
            <a:r>
              <a:rPr lang="en-US" sz="360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none" strike="noStrike" cap="none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err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lnSpc>
                <a:spcPct val="200000"/>
              </a:lnSpc>
              <a:buClr>
                <a:srgbClr val="595959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Explicar porque devemos programar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orientado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?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 vs POO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Paradigma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Estruturado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tem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uma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representação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simplista</a:t>
            </a:r>
            <a:endParaRPr lang="en-US" sz="2400" err="1">
              <a:solidFill>
                <a:srgbClr val="073763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Paradigma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Orientado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Objeto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tem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representação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mais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realista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0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 vs POO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Paradigma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Estruturado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foca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operações(funções)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e dados 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Paradigma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Orientado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 Objetos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foca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modelagem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entidades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nas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interações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entre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estas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 vs POO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Programação Estruturada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foca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mais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no "como fazer"</a:t>
            </a:r>
            <a:endParaRPr lang="pt-BR"/>
          </a:p>
          <a:p>
            <a:pPr marL="3429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Programação Orientada a Objetos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foca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mais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no "o que fazer"</a:t>
            </a:r>
          </a:p>
        </p:txBody>
      </p:sp>
    </p:spTree>
    <p:extLst>
      <p:ext uri="{BB962C8B-B14F-4D97-AF65-F5344CB8AC3E}">
        <p14:creationId xmlns:p14="http://schemas.microsoft.com/office/powerpoint/2010/main" val="15756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Vantagens da POO</a:t>
            </a:r>
            <a:endParaRPr lang="pt-BR"/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-342900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Melhor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coesão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–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unidades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Código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devem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ter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funções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bem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definidas</a:t>
            </a:r>
            <a:endParaRPr lang="pt-BR" dirty="0" err="1"/>
          </a:p>
          <a:p>
            <a:pPr marL="342900" lvl="1" indent="-342900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Melhor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acoplamento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 -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acoplamentos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mais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flexiveis</a:t>
            </a:r>
            <a:endParaRPr lang="pt-BR" dirty="0"/>
          </a:p>
          <a:p>
            <a:pPr marL="342900" lvl="1" indent="-342900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Diminuição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do Gap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semântico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–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diferença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representação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mundo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real x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mundo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computacional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)</a:t>
            </a:r>
          </a:p>
          <a:p>
            <a:pPr marL="342900" lvl="1" indent="-342900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Coletor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lixo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– libera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espaço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automaticamente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7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Resumo</a:t>
            </a:r>
            <a:endParaRPr lang="pt-BR"/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45CD7322-C6FC-4116-9FEB-7DBBD4AF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277" y="1531569"/>
            <a:ext cx="5591331" cy="19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endParaRPr lang="en-US" sz="5400" b="1" i="0" u="none" strike="noStrike" cap="none" dirty="0" err="1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sp>
        <p:nvSpPr>
          <p:cNvPr id="2" name="Google Shape;189;p5">
            <a:extLst>
              <a:ext uri="{FF2B5EF4-FFF2-40B4-BE49-F238E27FC236}">
                <a16:creationId xmlns:a16="http://schemas.microsoft.com/office/drawing/2014/main" id="{D3B74C63-99B5-4F7B-9575-88B0D0F0A741}"/>
              </a:ext>
            </a:extLst>
          </p:cNvPr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78321"/>
                </a:solidFill>
                <a:latin typeface="Century Gothic"/>
                <a:sym typeface="Century Gothic"/>
              </a:rPr>
              <a:t>Orientação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 a</a:t>
            </a:r>
            <a:endParaRPr lang="pt-BR" dirty="0">
              <a:sym typeface="Century Gothic"/>
            </a:endParaRPr>
          </a:p>
          <a:p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lnSpc>
                <a:spcPct val="200000"/>
              </a:lnSpc>
            </a:pPr>
            <a:r>
              <a:rPr lang="en-US" sz="2400">
                <a:solidFill>
                  <a:srgbClr val="073763"/>
                </a:solidFill>
                <a:sym typeface="Calibri"/>
              </a:rPr>
              <a:t>1. Definir o que é a OO?</a:t>
            </a:r>
            <a:endParaRPr lang="en-US" dirty="0">
              <a:solidFill>
                <a:srgbClr val="595959"/>
              </a:solidFill>
            </a:endParaRPr>
          </a:p>
          <a:p>
            <a:pPr indent="-457200" algn="l">
              <a:lnSpc>
                <a:spcPct val="200000"/>
              </a:lnSpc>
            </a:pPr>
            <a:r>
              <a:rPr lang="en-US" sz="2400">
                <a:solidFill>
                  <a:srgbClr val="073763"/>
                </a:solidFill>
              </a:rPr>
              <a:t>2. Entender os pilares no qual o paradigma se sustenta.</a:t>
            </a:r>
            <a:endParaRPr lang="en-US" sz="2400"/>
          </a:p>
          <a:p>
            <a:pPr indent="-457200" algn="l">
              <a:lnSpc>
                <a:spcPct val="200000"/>
              </a:lnSpc>
            </a:pPr>
            <a:endParaRPr lang="en-US" sz="2400" dirty="0">
              <a:solidFill>
                <a:srgbClr val="073763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5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"A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Orientação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 Objetos é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paradigma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análise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r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sistemas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software 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r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baseado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composição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interação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entre 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r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diversas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  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unidades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software 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r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chamadas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."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indent="-457200" algn="l">
              <a:lnSpc>
                <a:spcPct val="200000"/>
              </a:lnSpc>
            </a:pPr>
            <a:r>
              <a:rPr lang="en-US" sz="2300" dirty="0">
                <a:solidFill>
                  <a:srgbClr val="073763"/>
                </a:solidFill>
                <a:latin typeface="Calibri"/>
                <a:cs typeface="Calibri"/>
              </a:rPr>
              <a:t>(https://pt.wikipedia.org/wiki/</a:t>
            </a:r>
            <a:r>
              <a:rPr lang="en-US" sz="2300" err="1">
                <a:solidFill>
                  <a:srgbClr val="073763"/>
                </a:solidFill>
                <a:latin typeface="Calibri"/>
                <a:cs typeface="Calibri"/>
              </a:rPr>
              <a:t>Orientação_a_objetos</a:t>
            </a:r>
            <a:r>
              <a:rPr lang="en-US" sz="2300" dirty="0">
                <a:solidFill>
                  <a:srgbClr val="073763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3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lang="pt-BR" sz="1500">
              <a:solidFill>
                <a:srgbClr val="40404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6000" dirty="0" err="1">
                <a:solidFill>
                  <a:srgbClr val="EF8600"/>
                </a:solidFill>
                <a:latin typeface="Century Gothic"/>
                <a:sym typeface="Century Gothic"/>
              </a:rPr>
              <a:t>Orientação</a:t>
            </a:r>
            <a:r>
              <a:rPr lang="en-US" sz="6000" dirty="0">
                <a:solidFill>
                  <a:srgbClr val="EF8600"/>
                </a:solidFill>
                <a:latin typeface="Century Gothic"/>
                <a:sym typeface="Century Gothic"/>
              </a:rPr>
              <a:t> a Objetos</a:t>
            </a:r>
            <a:endParaRPr lang="pt-BR" dirty="0"/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Abstração</a:t>
            </a:r>
            <a:endParaRPr lang="pt-BR">
              <a:solidFill>
                <a:srgbClr val="595959"/>
              </a:solidFill>
            </a:endParaRPr>
          </a:p>
          <a:p>
            <a:pPr marL="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"Processo pelo qual se isolam características de um objeto, considerando os que tenham em comum certos grupos de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objetos."</a:t>
            </a:r>
            <a:endParaRPr lang="en-US" sz="2400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27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Reuso</a:t>
            </a:r>
            <a:endParaRPr lang="pt-BR"/>
          </a:p>
          <a:p>
            <a:pPr marL="0" indent="0" algn="l"/>
            <a:endParaRPr lang="en-US" sz="2400" dirty="0">
              <a:solidFill>
                <a:srgbClr val="073763"/>
              </a:solidFill>
            </a:endParaRPr>
          </a:p>
          <a:p>
            <a:pPr marL="0" indent="0" algn="l"/>
            <a:r>
              <a:rPr lang="en-US" sz="2400">
                <a:solidFill>
                  <a:srgbClr val="073763"/>
                </a:solidFill>
              </a:rPr>
              <a:t>"Capacidade de criar novas unidades de código a partir de outras já existentes.</a:t>
            </a:r>
            <a:r>
              <a:rPr lang="en-US" sz="2400" dirty="0">
                <a:solidFill>
                  <a:srgbClr val="073763"/>
                </a:solidFill>
              </a:rPr>
              <a:t>"</a:t>
            </a:r>
            <a:endParaRPr lang="en-US" sz="2400" dirty="0"/>
          </a:p>
          <a:p>
            <a:pPr marL="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04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Encapsulamento</a:t>
            </a:r>
          </a:p>
          <a:p>
            <a:pPr marL="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l"/>
            <a:r>
              <a:rPr lang="en-US" sz="2400" dirty="0">
                <a:solidFill>
                  <a:srgbClr val="073763"/>
                </a:solidFill>
              </a:rPr>
              <a:t>"</a:t>
            </a:r>
            <a:r>
              <a:rPr lang="en-US" sz="2400" dirty="0" err="1">
                <a:solidFill>
                  <a:srgbClr val="073763"/>
                </a:solidFill>
              </a:rPr>
              <a:t>Capacidade</a:t>
            </a:r>
            <a:r>
              <a:rPr lang="en-US" sz="2400" dirty="0">
                <a:solidFill>
                  <a:srgbClr val="073763"/>
                </a:solidFill>
              </a:rPr>
              <a:t> de </a:t>
            </a:r>
            <a:r>
              <a:rPr lang="en-US" sz="2400" dirty="0" err="1">
                <a:solidFill>
                  <a:srgbClr val="073763"/>
                </a:solidFill>
              </a:rPr>
              <a:t>esconder</a:t>
            </a:r>
            <a:r>
              <a:rPr lang="en-US" sz="2400" dirty="0">
                <a:solidFill>
                  <a:srgbClr val="073763"/>
                </a:solidFill>
              </a:rPr>
              <a:t> </a:t>
            </a:r>
            <a:r>
              <a:rPr lang="en-US" sz="2400" dirty="0" err="1">
                <a:solidFill>
                  <a:srgbClr val="073763"/>
                </a:solidFill>
              </a:rPr>
              <a:t>complexidades</a:t>
            </a:r>
            <a:r>
              <a:rPr lang="en-US" sz="2400" dirty="0">
                <a:solidFill>
                  <a:srgbClr val="073763"/>
                </a:solidFill>
              </a:rPr>
              <a:t> e </a:t>
            </a:r>
            <a:r>
              <a:rPr lang="en-US" sz="2400" dirty="0" err="1">
                <a:solidFill>
                  <a:srgbClr val="073763"/>
                </a:solidFill>
              </a:rPr>
              <a:t>proteger</a:t>
            </a:r>
            <a:r>
              <a:rPr lang="en-US" sz="2400" dirty="0">
                <a:solidFill>
                  <a:srgbClr val="073763"/>
                </a:solidFill>
              </a:rPr>
              <a:t> dados."</a:t>
            </a:r>
            <a:endParaRPr lang="en-US" sz="2400" dirty="0"/>
          </a:p>
          <a:p>
            <a:pPr marL="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2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Levando em consideração uma loja  on-line de livros, modele uma entidade livro.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5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2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F8DF012E-969D-40EF-8D8D-893145144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214" y="1285798"/>
            <a:ext cx="5652653" cy="32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A8A00EE2-4C1D-4785-89C5-C88990361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554" y="1370909"/>
            <a:ext cx="6029324" cy="2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085E6E8-3C30-4E55-8C6B-D7A9DBD2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6" y="1426089"/>
            <a:ext cx="6568352" cy="2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56147884-DC72-44EE-9752-DDDC467D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185" y="1461618"/>
            <a:ext cx="4334307" cy="24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lang="en-US" sz="5400" b="1" i="0" u="none" strike="noStrike" cap="none" dirty="0" err="1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sp>
        <p:nvSpPr>
          <p:cNvPr id="2" name="Google Shape;189;p5">
            <a:extLst>
              <a:ext uri="{FF2B5EF4-FFF2-40B4-BE49-F238E27FC236}">
                <a16:creationId xmlns:a16="http://schemas.microsoft.com/office/drawing/2014/main" id="{6E12178C-0082-4C22-AEE7-FA70D3C8F1AB}"/>
              </a:ext>
            </a:extLst>
          </p:cNvPr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78321"/>
                </a:solidFill>
                <a:latin typeface="Century Gothic"/>
                <a:sym typeface="Century Gothic"/>
              </a:rPr>
              <a:t>Orientação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 a</a:t>
            </a:r>
            <a:endParaRPr lang="pt-BR" dirty="0"/>
          </a:p>
          <a:p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7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básicas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OO:</a:t>
            </a:r>
          </a:p>
          <a:p>
            <a:pPr indent="-457200" algn="l">
              <a:buSzPts val="110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Classe</a:t>
            </a:r>
          </a:p>
          <a:p>
            <a:pPr indent="-457200" algn="l">
              <a:buSzPts val="1100"/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Atributo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indent="-457200" algn="l">
              <a:buSzPts val="1100"/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Método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indent="-457200" algn="l">
              <a:buSzPts val="1100"/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indent="-457200" algn="l">
              <a:buSzPts val="1100"/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Mensagem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0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Java, backend,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docência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cursos</a:t>
            </a:r>
            <a:endParaRPr lang="pt-BR" sz="2400" err="1">
              <a:latin typeface="Calibri"/>
              <a:ea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Mestre 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Serpro</a:t>
            </a:r>
            <a:endParaRPr lang="en-US" sz="2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O que me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motiva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?</a:t>
            </a:r>
            <a:endParaRPr lang="en-US"/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Pizzas 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massas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cerveja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futebol</a:t>
            </a:r>
            <a:endParaRPr lang="en-US" sz="2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9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"É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estrutura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abstrai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um conjunto de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</a:t>
            </a:r>
            <a:endParaRPr lang="pt-BR" dirty="0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características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similares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 Uma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classe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define o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comportamento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seus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através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estados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possíveis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destes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através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atributos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outros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termos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 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classe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descreve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serviços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providos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por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seus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quais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informações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eles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podem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armazenar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."</a:t>
            </a:r>
            <a:endParaRPr lang="pt-BR">
              <a:solidFill>
                <a:srgbClr val="595959"/>
              </a:solidFill>
            </a:endParaRPr>
          </a:p>
          <a:p>
            <a:pPr algn="r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/>
            <a:r>
              <a:rPr lang="en-US" sz="2000" dirty="0">
                <a:solidFill>
                  <a:srgbClr val="073763"/>
                </a:solidFill>
                <a:latin typeface="Calibri"/>
                <a:cs typeface="Calibri"/>
              </a:rPr>
              <a:t>(https://pt.wikipedia.org/wiki/Classe_(</a:t>
            </a:r>
            <a:r>
              <a:rPr lang="en-US" sz="2000" err="1">
                <a:solidFill>
                  <a:srgbClr val="073763"/>
                </a:solidFill>
                <a:latin typeface="Calibri"/>
                <a:cs typeface="Calibri"/>
              </a:rPr>
              <a:t>programação</a:t>
            </a:r>
            <a:r>
              <a:rPr lang="en-US" sz="2000" dirty="0">
                <a:solidFill>
                  <a:srgbClr val="073763"/>
                </a:solidFill>
                <a:latin typeface="Calibri"/>
                <a:cs typeface="Calibri"/>
              </a:rPr>
              <a:t>))</a:t>
            </a:r>
            <a:endParaRPr lang="pt-BR">
              <a:solidFill>
                <a:srgbClr val="595959"/>
              </a:solidFill>
            </a:endParaRPr>
          </a:p>
          <a:p>
            <a:pPr algn="r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5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Exemplos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D25956-B927-4BC9-9437-B2DC9667F960}"/>
              </a:ext>
            </a:extLst>
          </p:cNvPr>
          <p:cNvSpPr txBox="1"/>
          <p:nvPr/>
        </p:nvSpPr>
        <p:spPr>
          <a:xfrm>
            <a:off x="785004" y="2159839"/>
            <a:ext cx="10933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Bola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A9243-C938-4FD4-AB35-A08784DFB96E}"/>
              </a:ext>
            </a:extLst>
          </p:cNvPr>
          <p:cNvSpPr txBox="1"/>
          <p:nvPr/>
        </p:nvSpPr>
        <p:spPr>
          <a:xfrm>
            <a:off x="2477938" y="2030443"/>
            <a:ext cx="12982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Carro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23C8D8-498E-4998-92D4-479AB778F45F}"/>
              </a:ext>
            </a:extLst>
          </p:cNvPr>
          <p:cNvSpPr txBox="1"/>
          <p:nvPr/>
        </p:nvSpPr>
        <p:spPr>
          <a:xfrm>
            <a:off x="1615296" y="3000914"/>
            <a:ext cx="14168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Venda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8E3176-E952-4DEB-BF84-67B4D93DC231}"/>
              </a:ext>
            </a:extLst>
          </p:cNvPr>
          <p:cNvSpPr txBox="1"/>
          <p:nvPr/>
        </p:nvSpPr>
        <p:spPr>
          <a:xfrm>
            <a:off x="4440447" y="2278452"/>
            <a:ext cx="15247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Viagem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C666F5-6FBF-4014-B154-F40B1BF70006}"/>
              </a:ext>
            </a:extLst>
          </p:cNvPr>
          <p:cNvSpPr txBox="1"/>
          <p:nvPr/>
        </p:nvSpPr>
        <p:spPr>
          <a:xfrm>
            <a:off x="3664069" y="3572413"/>
            <a:ext cx="2160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Comprador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7539D7-5676-41D1-BB41-AD4442CDBF5A}"/>
              </a:ext>
            </a:extLst>
          </p:cNvPr>
          <p:cNvSpPr txBox="1"/>
          <p:nvPr/>
        </p:nvSpPr>
        <p:spPr>
          <a:xfrm>
            <a:off x="6262777" y="2695680"/>
            <a:ext cx="24628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Computador</a:t>
            </a:r>
          </a:p>
        </p:txBody>
      </p:sp>
    </p:spTree>
    <p:extLst>
      <p:ext uri="{BB962C8B-B14F-4D97-AF65-F5344CB8AC3E}">
        <p14:creationId xmlns:p14="http://schemas.microsoft.com/office/powerpoint/2010/main" val="17537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-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Substantivos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–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concretos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abstratos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- Nome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significativos</a:t>
            </a:r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-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Contexto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deve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considerado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43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Códigos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1086928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4052258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E4926B-6C5D-4CE1-813C-2ACD8743C5ED}"/>
              </a:ext>
            </a:extLst>
          </p:cNvPr>
          <p:cNvSpPr txBox="1"/>
          <p:nvPr/>
        </p:nvSpPr>
        <p:spPr>
          <a:xfrm>
            <a:off x="6974456" y="206279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679869" y="2680119"/>
            <a:ext cx="23118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3418756" y="2680119"/>
            <a:ext cx="23118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>
                <a:solidFill>
                  <a:srgbClr val="0070C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A8782-AAF7-450A-B7F9-D6C9A6E28B26}"/>
              </a:ext>
            </a:extLst>
          </p:cNvPr>
          <p:cNvSpPr txBox="1"/>
          <p:nvPr/>
        </p:nvSpPr>
        <p:spPr>
          <a:xfrm>
            <a:off x="6610529" y="2680119"/>
            <a:ext cx="2311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Carro:</a:t>
            </a:r>
          </a:p>
          <a:p>
            <a:r>
              <a:rPr lang="pt-BR" sz="2000" dirty="0">
                <a:latin typeface="Courier New"/>
              </a:rPr>
              <a:t>    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pass</a:t>
            </a:r>
            <a:endParaRPr lang="pt-BR" sz="2000" b="1">
              <a:solidFill>
                <a:schemeClr val="accent1">
                  <a:lumMod val="75000"/>
                </a:schemeClr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04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sym typeface="Century Gothic"/>
              </a:rPr>
              <a:t> 1</a:t>
            </a:r>
            <a:endParaRPr lang="pt-BR" dirty="0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Crie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classe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"Carro".</a:t>
            </a:r>
          </a:p>
          <a:p>
            <a:pPr marL="76200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Obs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use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gostar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siga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38366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     "É o elemento de uma classe 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responsável por definir sua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estrutura de dados. O conjunto destes será responsável</a:t>
            </a:r>
          </a:p>
          <a:p>
            <a:pPr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por representar suas características e fará parte dos</a:t>
            </a:r>
            <a:endParaRPr lang="pt-BR">
              <a:solidFill>
                <a:srgbClr val="595959"/>
              </a:solidFill>
            </a:endParaRPr>
          </a:p>
          <a:p>
            <a:pPr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 objetos criados a partir da classe." </a:t>
            </a:r>
            <a:endParaRPr lang="pt-BR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3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Exemplos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D25956-B927-4BC9-9437-B2DC9667F960}"/>
              </a:ext>
            </a:extLst>
          </p:cNvPr>
          <p:cNvSpPr txBox="1"/>
          <p:nvPr/>
        </p:nvSpPr>
        <p:spPr>
          <a:xfrm>
            <a:off x="785004" y="2159839"/>
            <a:ext cx="24612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Bola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diametro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A9243-C938-4FD4-AB35-A08784DFB96E}"/>
              </a:ext>
            </a:extLst>
          </p:cNvPr>
          <p:cNvSpPr txBox="1"/>
          <p:nvPr/>
        </p:nvSpPr>
        <p:spPr>
          <a:xfrm>
            <a:off x="2449831" y="1768115"/>
            <a:ext cx="129827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Carro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cor</a:t>
            </a:r>
            <a:endParaRPr lang="pt-BR" sz="32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23C8D8-498E-4998-92D4-479AB778F45F}"/>
              </a:ext>
            </a:extLst>
          </p:cNvPr>
          <p:cNvSpPr txBox="1"/>
          <p:nvPr/>
        </p:nvSpPr>
        <p:spPr>
          <a:xfrm>
            <a:off x="1484132" y="3572414"/>
            <a:ext cx="141688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Venda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valor</a:t>
            </a:r>
            <a:endParaRPr lang="pt-BR" sz="32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8E3176-E952-4DEB-BF84-67B4D93DC231}"/>
              </a:ext>
            </a:extLst>
          </p:cNvPr>
          <p:cNvSpPr txBox="1"/>
          <p:nvPr/>
        </p:nvSpPr>
        <p:spPr>
          <a:xfrm>
            <a:off x="4449816" y="2016124"/>
            <a:ext cx="218053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Viagem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distancia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C666F5-6FBF-4014-B154-F40B1BF70006}"/>
              </a:ext>
            </a:extLst>
          </p:cNvPr>
          <p:cNvSpPr txBox="1"/>
          <p:nvPr/>
        </p:nvSpPr>
        <p:spPr>
          <a:xfrm>
            <a:off x="3785864" y="3872216"/>
            <a:ext cx="216091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Comprador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nome</a:t>
            </a:r>
            <a:endParaRPr lang="pt-BR" sz="32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7539D7-5676-41D1-BB41-AD4442CDBF5A}"/>
              </a:ext>
            </a:extLst>
          </p:cNvPr>
          <p:cNvSpPr txBox="1"/>
          <p:nvPr/>
        </p:nvSpPr>
        <p:spPr>
          <a:xfrm>
            <a:off x="6281515" y="2373519"/>
            <a:ext cx="24628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Computador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memoria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7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3200">
                <a:solidFill>
                  <a:srgbClr val="073763"/>
                </a:solidFill>
                <a:latin typeface="Calibri"/>
                <a:cs typeface="Calibri"/>
              </a:rPr>
              <a:t>Atributo x Variável</a:t>
            </a:r>
            <a:endParaRPr lang="pt-BR" sz="3200"/>
          </a:p>
          <a:p>
            <a:pPr marL="114300" indent="0"/>
            <a:endParaRPr lang="en-US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600">
                <a:solidFill>
                  <a:srgbClr val="073763"/>
                </a:solidFill>
                <a:latin typeface="Calibri"/>
                <a:cs typeface="Calibri"/>
              </a:rPr>
              <a:t>A: O que é próprio e peculiar a alguém ou a alguma coisa.</a:t>
            </a:r>
          </a:p>
          <a:p>
            <a:pPr marL="114300" indent="0" algn="l"/>
            <a:r>
              <a:rPr lang="en-US" sz="2600">
                <a:solidFill>
                  <a:srgbClr val="073763"/>
                </a:solidFill>
                <a:latin typeface="Calibri"/>
                <a:cs typeface="Calibri"/>
              </a:rPr>
              <a:t>V: Sujeito a variações ou mudanças; que pode variar; inconstante, instável</a:t>
            </a:r>
            <a:endParaRPr lang="en-US" sz="26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32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3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</a:rPr>
              <a:t>- </a:t>
            </a:r>
            <a:r>
              <a:rPr lang="en-US" sz="2400">
                <a:solidFill>
                  <a:srgbClr val="073763"/>
                </a:solidFill>
              </a:rPr>
              <a:t>Substantivos e adjetivos</a:t>
            </a:r>
            <a:endParaRPr lang="en-US" sz="2400" dirty="0" err="1"/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</a:rPr>
              <a:t>- Nome </a:t>
            </a:r>
            <a:r>
              <a:rPr lang="en-US" sz="2400" err="1">
                <a:solidFill>
                  <a:srgbClr val="073763"/>
                </a:solidFill>
              </a:rPr>
              <a:t>significativos</a:t>
            </a:r>
            <a:endParaRPr lang="en-US" sz="2400" err="1"/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</a:rPr>
              <a:t>- </a:t>
            </a:r>
            <a:r>
              <a:rPr lang="en-US" sz="2400" err="1">
                <a:solidFill>
                  <a:srgbClr val="073763"/>
                </a:solidFill>
              </a:rPr>
              <a:t>Contexto</a:t>
            </a:r>
            <a:r>
              <a:rPr lang="en-US" sz="2400" dirty="0">
                <a:solidFill>
                  <a:srgbClr val="073763"/>
                </a:solidFill>
              </a:rPr>
              <a:t> </a:t>
            </a:r>
            <a:r>
              <a:rPr lang="en-US" sz="2400" err="1">
                <a:solidFill>
                  <a:srgbClr val="073763"/>
                </a:solidFill>
              </a:rPr>
              <a:t>deve</a:t>
            </a:r>
            <a:r>
              <a:rPr lang="en-US" sz="2400" dirty="0">
                <a:solidFill>
                  <a:srgbClr val="073763"/>
                </a:solidFill>
              </a:rPr>
              <a:t> ser </a:t>
            </a:r>
            <a:r>
              <a:rPr lang="en-US" sz="2400" err="1">
                <a:solidFill>
                  <a:srgbClr val="073763"/>
                </a:solidFill>
              </a:rPr>
              <a:t>considerado</a:t>
            </a:r>
            <a:endParaRPr lang="en-US" err="1"/>
          </a:p>
          <a:p>
            <a:pPr marL="114300" indent="0" algn="l"/>
            <a:r>
              <a:rPr lang="en-US" sz="2400">
                <a:solidFill>
                  <a:srgbClr val="073763"/>
                </a:solidFill>
              </a:rPr>
              <a:t>- Abstração</a:t>
            </a:r>
            <a:endParaRPr lang="en-US" sz="2400" dirty="0">
              <a:solidFill>
                <a:srgbClr val="073763"/>
              </a:solidFill>
            </a:endParaRPr>
          </a:p>
          <a:p>
            <a:pPr marL="114300" indent="0" algn="l"/>
            <a:r>
              <a:rPr lang="en-US" sz="2400">
                <a:solidFill>
                  <a:srgbClr val="073763"/>
                </a:solidFill>
              </a:rPr>
              <a:t>- Tipos adequados</a:t>
            </a:r>
            <a:endParaRPr lang="en-US" sz="2400" dirty="0">
              <a:solidFill>
                <a:srgbClr val="073763"/>
              </a:solidFill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5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Códigos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1086928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4052258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E4926B-6C5D-4CE1-813C-2ACD8743C5ED}"/>
              </a:ext>
            </a:extLst>
          </p:cNvPr>
          <p:cNvSpPr txBox="1"/>
          <p:nvPr/>
        </p:nvSpPr>
        <p:spPr>
          <a:xfrm>
            <a:off x="6974456" y="206279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679869" y="2680119"/>
            <a:ext cx="23118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>
                <a:latin typeface="Courier New"/>
              </a:rPr>
              <a:t>  int portas;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}</a:t>
            </a:r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3418756" y="2680119"/>
            <a:ext cx="25367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0070C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>
                <a:latin typeface="Courier New"/>
              </a:rPr>
              <a:t>   int portas;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A8782-AAF7-450A-B7F9-D6C9A6E28B26}"/>
              </a:ext>
            </a:extLst>
          </p:cNvPr>
          <p:cNvSpPr txBox="1"/>
          <p:nvPr/>
        </p:nvSpPr>
        <p:spPr>
          <a:xfrm>
            <a:off x="6310726" y="2680119"/>
            <a:ext cx="26116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Carro:</a:t>
            </a:r>
          </a:p>
          <a:p>
            <a:r>
              <a:rPr lang="pt-BR" sz="2000" dirty="0">
                <a:latin typeface="Courier New"/>
              </a:rPr>
              <a:t>   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portas</a:t>
            </a:r>
            <a:r>
              <a:rPr lang="pt-BR" sz="2000">
                <a:latin typeface="Courier New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81546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https://www.linkedin.com/in/thiago-leite-e-carvalho-1b337b127/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https://github.com/thiagoleitecarvalho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https://github.com/tlcdio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73763"/>
              </a:solidFill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endParaRPr lang="en-US" sz="2400">
              <a:solidFill>
                <a:srgbClr val="073763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sym typeface="Century Gothic"/>
              </a:rPr>
              <a:t> 2</a:t>
            </a:r>
            <a:endParaRPr lang="pt-BR" dirty="0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Evolua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o exercicio 1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defina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3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atributos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sua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classe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"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Carro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":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capacidade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tanque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</a:t>
            </a:r>
          </a:p>
          <a:p>
            <a:pPr marL="76200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Obs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use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gostar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siga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atributos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1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</a:rPr>
              <a:t>Método</a:t>
            </a: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"É uma porção de código (sub-rotina) que é disponibilizada pela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classe. Este é executado quando é feita uma requisição a ele. Um método serve para identificar quais serviços, ações, 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que a classe oferece. Eles são responsáveis por definir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 e realizar um determinado comportamento" 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32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Exemplos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A9243-C938-4FD4-AB35-A08784DFB96E}"/>
              </a:ext>
            </a:extLst>
          </p:cNvPr>
          <p:cNvSpPr txBox="1"/>
          <p:nvPr/>
        </p:nvSpPr>
        <p:spPr>
          <a:xfrm>
            <a:off x="2477938" y="2030443"/>
            <a:ext cx="156060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Carro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ligar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23C8D8-498E-4998-92D4-479AB778F45F}"/>
              </a:ext>
            </a:extLst>
          </p:cNvPr>
          <p:cNvSpPr txBox="1"/>
          <p:nvPr/>
        </p:nvSpPr>
        <p:spPr>
          <a:xfrm>
            <a:off x="266182" y="3000914"/>
            <a:ext cx="31501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Venda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calcular total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C666F5-6FBF-4014-B154-F40B1BF70006}"/>
              </a:ext>
            </a:extLst>
          </p:cNvPr>
          <p:cNvSpPr txBox="1"/>
          <p:nvPr/>
        </p:nvSpPr>
        <p:spPr>
          <a:xfrm>
            <a:off x="3664069" y="3591150"/>
            <a:ext cx="304158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Comprador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realizar troca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7539D7-5676-41D1-BB41-AD4442CDBF5A}"/>
              </a:ext>
            </a:extLst>
          </p:cNvPr>
          <p:cNvSpPr txBox="1"/>
          <p:nvPr/>
        </p:nvSpPr>
        <p:spPr>
          <a:xfrm>
            <a:off x="6262777" y="2085214"/>
            <a:ext cx="24628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Computador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desligar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1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Criação: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E53D79-7CE5-4F56-BF7D-C1F253C5DC2E}"/>
              </a:ext>
            </a:extLst>
          </p:cNvPr>
          <p:cNvSpPr txBox="1"/>
          <p:nvPr/>
        </p:nvSpPr>
        <p:spPr>
          <a:xfrm>
            <a:off x="1086928" y="2062792"/>
            <a:ext cx="18239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Java e C#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C6E80-6AE0-4588-BF7E-B2362E9FEAE1}"/>
              </a:ext>
            </a:extLst>
          </p:cNvPr>
          <p:cNvSpPr txBox="1"/>
          <p:nvPr/>
        </p:nvSpPr>
        <p:spPr>
          <a:xfrm>
            <a:off x="3892103" y="206279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E7D7E5-F679-4A05-8362-F53FFBD89AC3}"/>
              </a:ext>
            </a:extLst>
          </p:cNvPr>
          <p:cNvSpPr txBox="1"/>
          <p:nvPr/>
        </p:nvSpPr>
        <p:spPr>
          <a:xfrm>
            <a:off x="604918" y="2633275"/>
            <a:ext cx="361414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Visibilidade</a:t>
            </a:r>
          </a:p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Retorno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Nome</a:t>
            </a:r>
          </a:p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Parâmetros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D84BFDC-65C6-4914-BFCF-3714EE3CDB12}"/>
              </a:ext>
            </a:extLst>
          </p:cNvPr>
          <p:cNvSpPr txBox="1"/>
          <p:nvPr/>
        </p:nvSpPr>
        <p:spPr>
          <a:xfrm>
            <a:off x="3527999" y="2633274"/>
            <a:ext cx="26210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</a:t>
            </a:r>
            <a:r>
              <a:rPr lang="pt-BR" sz="2400">
                <a:solidFill>
                  <a:srgbClr val="FF0000"/>
                </a:solidFill>
                <a:latin typeface="Courier New"/>
                <a:cs typeface="Calibri"/>
              </a:rPr>
              <a:t>def</a:t>
            </a:r>
          </a:p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No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me</a:t>
            </a:r>
          </a:p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Parâmetros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>
                <a:solidFill>
                  <a:srgbClr val="073763"/>
                </a:solidFill>
              </a:rPr>
              <a:t>- Verbos</a:t>
            </a:r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</a:rPr>
              <a:t>- Nome </a:t>
            </a:r>
            <a:r>
              <a:rPr lang="en-US" sz="2400" err="1">
                <a:solidFill>
                  <a:srgbClr val="073763"/>
                </a:solidFill>
              </a:rPr>
              <a:t>significativos</a:t>
            </a:r>
            <a:endParaRPr lang="en-US" sz="2400" err="1"/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</a:rPr>
              <a:t>- </a:t>
            </a:r>
            <a:r>
              <a:rPr lang="en-US" sz="2400" err="1">
                <a:solidFill>
                  <a:srgbClr val="073763"/>
                </a:solidFill>
              </a:rPr>
              <a:t>Contexto</a:t>
            </a:r>
            <a:r>
              <a:rPr lang="en-US" sz="2400" dirty="0">
                <a:solidFill>
                  <a:srgbClr val="073763"/>
                </a:solidFill>
              </a:rPr>
              <a:t> </a:t>
            </a:r>
            <a:r>
              <a:rPr lang="en-US" sz="2400" err="1">
                <a:solidFill>
                  <a:srgbClr val="073763"/>
                </a:solidFill>
              </a:rPr>
              <a:t>deve</a:t>
            </a:r>
            <a:r>
              <a:rPr lang="en-US" sz="2400" dirty="0">
                <a:solidFill>
                  <a:srgbClr val="073763"/>
                </a:solidFill>
              </a:rPr>
              <a:t> ser </a:t>
            </a:r>
            <a:r>
              <a:rPr lang="en-US" sz="2400" err="1">
                <a:solidFill>
                  <a:srgbClr val="073763"/>
                </a:solidFill>
              </a:rPr>
              <a:t>considerado</a:t>
            </a:r>
            <a:endParaRPr lang="en-US" err="1"/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6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Códigos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1086928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3130065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E4926B-6C5D-4CE1-813C-2ACD8743C5ED}"/>
              </a:ext>
            </a:extLst>
          </p:cNvPr>
          <p:cNvSpPr txBox="1"/>
          <p:nvPr/>
        </p:nvSpPr>
        <p:spPr>
          <a:xfrm>
            <a:off x="5701570" y="206279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80263" y="2680119"/>
            <a:ext cx="2499255" cy="1621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 dirty="0">
                <a:latin typeface="Courier New"/>
              </a:rPr>
              <a:t> 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void </a:t>
            </a:r>
            <a:r>
              <a:rPr lang="pt-BR" sz="2000">
                <a:latin typeface="Courier New"/>
              </a:rPr>
              <a:t>frear(){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   ...</a:t>
            </a:r>
          </a:p>
          <a:p>
            <a:r>
              <a:rPr lang="pt-BR" sz="2000">
                <a:latin typeface="Courier New"/>
              </a:rPr>
              <a:t>  }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2496563" y="2680119"/>
            <a:ext cx="2836534" cy="1621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0070C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 dirty="0">
                <a:latin typeface="Courier New"/>
                <a:cs typeface="Courier New"/>
              </a:rPr>
              <a:t> </a:t>
            </a:r>
            <a:r>
              <a:rPr lang="pt-BR" sz="2000" b="1">
                <a:solidFill>
                  <a:srgbClr val="0070C0"/>
                </a:solidFill>
                <a:latin typeface="Courier New"/>
                <a:cs typeface="Courier New"/>
              </a:rPr>
              <a:t>void </a:t>
            </a:r>
            <a:r>
              <a:rPr lang="pt-BR" sz="2000">
                <a:latin typeface="Courier New"/>
                <a:cs typeface="Courier New"/>
              </a:rPr>
              <a:t>frear(){</a:t>
            </a:r>
            <a:endParaRPr lang="pt-BR" sz="2000"/>
          </a:p>
          <a:p>
            <a:r>
              <a:rPr lang="pt-BR" sz="2000">
                <a:latin typeface="Courier New"/>
                <a:cs typeface="Courier New"/>
              </a:rPr>
              <a:t>   ...</a:t>
            </a:r>
            <a:endParaRPr lang="en-US" sz="2000"/>
          </a:p>
          <a:p>
            <a:r>
              <a:rPr lang="pt-BR" sz="2000">
                <a:latin typeface="Courier New"/>
                <a:cs typeface="Courier New"/>
              </a:rPr>
              <a:t>  }</a:t>
            </a:r>
            <a:endParaRPr lang="pt-BR" sz="2000"/>
          </a:p>
          <a:p>
            <a:r>
              <a:rPr lang="pt-BR" sz="2000">
                <a:latin typeface="Courier New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A8782-AAF7-450A-B7F9-D6C9A6E28B26}"/>
              </a:ext>
            </a:extLst>
          </p:cNvPr>
          <p:cNvSpPr txBox="1"/>
          <p:nvPr/>
        </p:nvSpPr>
        <p:spPr>
          <a:xfrm>
            <a:off x="4981627" y="2680119"/>
            <a:ext cx="266789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Carro:</a:t>
            </a:r>
          </a:p>
          <a:p>
            <a:r>
              <a:rPr lang="pt-BR" sz="2000" dirty="0">
                <a:latin typeface="Courier New"/>
              </a:rPr>
              <a:t>   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def</a:t>
            </a:r>
            <a:r>
              <a:rPr lang="pt-BR" sz="2000">
                <a:latin typeface="Courier New"/>
              </a:rPr>
              <a:t> frear()</a:t>
            </a:r>
          </a:p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        ...</a:t>
            </a:r>
            <a:endParaRPr lang="pt-BR" sz="2000" b="1" dirty="0">
              <a:solidFill>
                <a:schemeClr val="accent1">
                  <a:lumMod val="75000"/>
                </a:schemeClr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15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Dois métodos especiais: 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Construtor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Destrutor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21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Dois métodos especiáis: 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Wingdings"/>
              <a:buChar char="ü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Construtor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1086928" y="2033407"/>
            <a:ext cx="8777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2882003" y="2042776"/>
            <a:ext cx="8777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E4926B-6C5D-4CE1-813C-2ACD8743C5ED}"/>
              </a:ext>
            </a:extLst>
          </p:cNvPr>
          <p:cNvSpPr txBox="1"/>
          <p:nvPr/>
        </p:nvSpPr>
        <p:spPr>
          <a:xfrm>
            <a:off x="5500246" y="2033407"/>
            <a:ext cx="11473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80263" y="2650734"/>
            <a:ext cx="2499255" cy="1621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>
                <a:latin typeface="Courier New"/>
              </a:rPr>
              <a:t> Carro(){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   ...</a:t>
            </a:r>
          </a:p>
          <a:p>
            <a:r>
              <a:rPr lang="pt-BR" sz="2000">
                <a:latin typeface="Courier New"/>
              </a:rPr>
              <a:t> }</a:t>
            </a: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2248501" y="2660103"/>
            <a:ext cx="2199453" cy="1621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0070C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>
                <a:latin typeface="Courier New"/>
                <a:cs typeface="Courier New"/>
              </a:rPr>
              <a:t> Carro(){</a:t>
            </a:r>
            <a:endParaRPr lang="pt-BR" sz="2000"/>
          </a:p>
          <a:p>
            <a:r>
              <a:rPr lang="pt-BR" sz="2000">
                <a:latin typeface="Courier New"/>
                <a:cs typeface="Courier New"/>
              </a:rPr>
              <a:t>   ...</a:t>
            </a:r>
            <a:endParaRPr lang="en-US" sz="2000"/>
          </a:p>
          <a:p>
            <a:r>
              <a:rPr lang="pt-BR" sz="2000">
                <a:latin typeface="Courier New"/>
                <a:cs typeface="Courier New"/>
              </a:rPr>
              <a:t> }</a:t>
            </a:r>
            <a:endParaRPr lang="pt-BR" sz="2000"/>
          </a:p>
          <a:p>
            <a:r>
              <a:rPr lang="pt-BR" sz="2000">
                <a:latin typeface="Courier New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A8782-AAF7-450A-B7F9-D6C9A6E28B26}"/>
              </a:ext>
            </a:extLst>
          </p:cNvPr>
          <p:cNvSpPr txBox="1"/>
          <p:nvPr/>
        </p:nvSpPr>
        <p:spPr>
          <a:xfrm>
            <a:off x="4396181" y="2650734"/>
            <a:ext cx="38015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Carro:</a:t>
            </a:r>
          </a:p>
          <a:p>
            <a:r>
              <a:rPr lang="pt-BR" sz="2000" dirty="0">
                <a:latin typeface="Courier New"/>
              </a:rPr>
              <a:t>   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def</a:t>
            </a:r>
            <a:r>
              <a:rPr lang="pt-BR" sz="2000" dirty="0">
                <a:latin typeface="Courier New"/>
              </a:rPr>
              <a:t> </a:t>
            </a:r>
            <a:r>
              <a:rPr lang="pt-BR" sz="2000">
                <a:latin typeface="Courier New"/>
              </a:rPr>
              <a:t>__init__(self):</a:t>
            </a:r>
          </a:p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        ...</a:t>
            </a:r>
            <a:endParaRPr lang="pt-BR" sz="2000" b="1" dirty="0">
              <a:solidFill>
                <a:schemeClr val="accent1">
                  <a:lumMod val="75000"/>
                </a:schemeClr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073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Dois métodos especiáis: 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Wingdings"/>
              <a:buChar char="ü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Destrutor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1086928" y="2041286"/>
            <a:ext cx="8777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3499921" y="2041286"/>
            <a:ext cx="8777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E4926B-6C5D-4CE1-813C-2ACD8743C5ED}"/>
              </a:ext>
            </a:extLst>
          </p:cNvPr>
          <p:cNvSpPr txBox="1"/>
          <p:nvPr/>
        </p:nvSpPr>
        <p:spPr>
          <a:xfrm>
            <a:off x="6409450" y="2041286"/>
            <a:ext cx="11473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80263" y="2658613"/>
            <a:ext cx="288337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 dirty="0">
                <a:latin typeface="Courier New"/>
              </a:rPr>
              <a:t> 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void </a:t>
            </a:r>
            <a:r>
              <a:rPr lang="pt-BR" sz="2000">
                <a:latin typeface="Courier New"/>
              </a:rPr>
              <a:t>finalize(){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   ...</a:t>
            </a:r>
          </a:p>
          <a:p>
            <a:r>
              <a:rPr lang="pt-BR" sz="2000">
                <a:latin typeface="Courier New"/>
              </a:rPr>
              <a:t>  }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2866420" y="2658613"/>
            <a:ext cx="224629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0070C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>
                <a:latin typeface="Courier New"/>
                <a:cs typeface="Courier New"/>
              </a:rPr>
              <a:t> ~Carro(){</a:t>
            </a:r>
            <a:endParaRPr lang="pt-BR" sz="2000"/>
          </a:p>
          <a:p>
            <a:r>
              <a:rPr lang="pt-BR" sz="2000">
                <a:latin typeface="Courier New"/>
                <a:cs typeface="Courier New"/>
              </a:rPr>
              <a:t>   ...</a:t>
            </a:r>
            <a:endParaRPr lang="en-US" sz="2000"/>
          </a:p>
          <a:p>
            <a:r>
              <a:rPr lang="pt-BR" sz="2000">
                <a:latin typeface="Courier New"/>
                <a:cs typeface="Courier New"/>
              </a:rPr>
              <a:t> }</a:t>
            </a:r>
            <a:endParaRPr lang="pt-BR" sz="2000"/>
          </a:p>
          <a:p>
            <a:r>
              <a:rPr lang="pt-BR" sz="2000">
                <a:latin typeface="Courier New"/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6D218A-8C4C-406B-897E-A219A059A726}"/>
              </a:ext>
            </a:extLst>
          </p:cNvPr>
          <p:cNvSpPr txBox="1"/>
          <p:nvPr/>
        </p:nvSpPr>
        <p:spPr>
          <a:xfrm>
            <a:off x="5043057" y="2658612"/>
            <a:ext cx="353919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Carro:</a:t>
            </a:r>
          </a:p>
          <a:p>
            <a:r>
              <a:rPr lang="pt-BR" sz="2000" dirty="0">
                <a:latin typeface="Courier New"/>
              </a:rPr>
              <a:t>   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def</a:t>
            </a:r>
            <a:r>
              <a:rPr lang="pt-BR" sz="2000" dirty="0">
                <a:latin typeface="Courier New"/>
              </a:rPr>
              <a:t> </a:t>
            </a:r>
            <a:r>
              <a:rPr lang="pt-BR" sz="2000">
                <a:latin typeface="Courier New"/>
              </a:rPr>
              <a:t>__del__(self):</a:t>
            </a:r>
          </a:p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        ...</a:t>
            </a:r>
            <a:endParaRPr lang="pt-BR" sz="2000" b="1" dirty="0">
              <a:solidFill>
                <a:schemeClr val="accent1">
                  <a:lumMod val="75000"/>
                </a:schemeClr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070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Sobrecarga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algn="l">
              <a:buFont typeface="Courier New"/>
              <a:buChar char="o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Mudar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assinatura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acordo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 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necessidade</a:t>
            </a:r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     -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Assinatura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nome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+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parâmetros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Courier New"/>
              <a:buChar char="o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Porque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usar?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D456D5-73C6-4AA4-AE36-4E1DA5EB4D0B}"/>
              </a:ext>
            </a:extLst>
          </p:cNvPr>
          <p:cNvSpPr txBox="1"/>
          <p:nvPr/>
        </p:nvSpPr>
        <p:spPr>
          <a:xfrm>
            <a:off x="1086928" y="2484391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A9BF5B-1153-440D-AD3A-DE0B2BFE86EE}"/>
              </a:ext>
            </a:extLst>
          </p:cNvPr>
          <p:cNvSpPr txBox="1"/>
          <p:nvPr/>
        </p:nvSpPr>
        <p:spPr>
          <a:xfrm>
            <a:off x="3251860" y="2484390"/>
            <a:ext cx="13649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220AC2-4C6D-4F0D-BCCC-04BCF338AB31}"/>
              </a:ext>
            </a:extLst>
          </p:cNvPr>
          <p:cNvSpPr txBox="1"/>
          <p:nvPr/>
        </p:nvSpPr>
        <p:spPr>
          <a:xfrm>
            <a:off x="5673995" y="2228024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51AAF4-F85E-4040-8095-C28849B2CD44}"/>
              </a:ext>
            </a:extLst>
          </p:cNvPr>
          <p:cNvSpPr txBox="1"/>
          <p:nvPr/>
        </p:nvSpPr>
        <p:spPr>
          <a:xfrm>
            <a:off x="80264" y="2801914"/>
            <a:ext cx="4794620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900">
                <a:latin typeface="Courier New"/>
              </a:rPr>
              <a:t>m1()</a:t>
            </a:r>
          </a:p>
          <a:p>
            <a:r>
              <a:rPr lang="pt-BR" sz="1900">
                <a:latin typeface="Courier New"/>
                <a:cs typeface="Courier New"/>
              </a:rPr>
              <a:t>m1(int i)</a:t>
            </a:r>
            <a:endParaRPr lang="en-US" sz="1900"/>
          </a:p>
          <a:p>
            <a:r>
              <a:rPr lang="pt-BR" sz="1900">
                <a:latin typeface="Courier New"/>
                <a:cs typeface="Courier New"/>
              </a:rPr>
              <a:t>m1(float f)</a:t>
            </a:r>
            <a:endParaRPr lang="en-US" sz="1900"/>
          </a:p>
          <a:p>
            <a:r>
              <a:rPr lang="pt-BR" sz="1900">
                <a:latin typeface="Courier New"/>
                <a:cs typeface="Courier New"/>
              </a:rPr>
              <a:t>m1(String s, long l)</a:t>
            </a:r>
            <a:endParaRPr lang="en-US" sz="1900"/>
          </a:p>
          <a:p>
            <a:r>
              <a:rPr lang="pt-BR" sz="1900">
                <a:latin typeface="Courier New"/>
                <a:cs typeface="Courier New"/>
              </a:rPr>
              <a:t>m1(long l, String s)</a:t>
            </a:r>
            <a:endParaRPr lang="en-US" sz="19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58E027-2284-474A-936E-656E7353C3AA}"/>
              </a:ext>
            </a:extLst>
          </p:cNvPr>
          <p:cNvSpPr txBox="1"/>
          <p:nvPr/>
        </p:nvSpPr>
        <p:spPr>
          <a:xfrm>
            <a:off x="3077433" y="2801914"/>
            <a:ext cx="4532295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900">
                <a:latin typeface="Courier New"/>
                <a:cs typeface="Courier New"/>
              </a:rPr>
              <a:t>M1()</a:t>
            </a:r>
            <a:endParaRPr lang="en-US" sz="1900">
              <a:latin typeface="Courier New"/>
              <a:cs typeface="Courier New"/>
            </a:endParaRPr>
          </a:p>
          <a:p>
            <a:r>
              <a:rPr lang="pt-BR" sz="1900">
                <a:latin typeface="Courier New"/>
                <a:cs typeface="Courier New"/>
              </a:rPr>
              <a:t>M1(int i)</a:t>
            </a:r>
            <a:endParaRPr lang="en-US" sz="1900" dirty="0">
              <a:latin typeface="Courier New"/>
              <a:cs typeface="Courier New"/>
            </a:endParaRPr>
          </a:p>
          <a:p>
            <a:r>
              <a:rPr lang="pt-BR" sz="1900">
                <a:latin typeface="Courier New"/>
                <a:cs typeface="Courier New"/>
              </a:rPr>
              <a:t>M1(float f)</a:t>
            </a:r>
            <a:endParaRPr lang="en-US" sz="1900">
              <a:latin typeface="Courier New"/>
              <a:cs typeface="Courier New"/>
            </a:endParaRPr>
          </a:p>
          <a:p>
            <a:r>
              <a:rPr lang="pt-BR" sz="1900">
                <a:latin typeface="Courier New"/>
                <a:cs typeface="Courier New"/>
              </a:rPr>
              <a:t>M1(String s, long l)</a:t>
            </a:r>
            <a:endParaRPr lang="en-US" sz="1900">
              <a:latin typeface="Courier New"/>
              <a:cs typeface="Courier New"/>
            </a:endParaRPr>
          </a:p>
          <a:p>
            <a:r>
              <a:rPr lang="pt-BR" sz="1900">
                <a:latin typeface="Courier New"/>
                <a:cs typeface="Courier New"/>
              </a:rPr>
              <a:t>M1(long l, String s)</a:t>
            </a:r>
            <a:endParaRPr lang="en-US" sz="1900">
              <a:latin typeface="Courier New"/>
              <a:cs typeface="Courier New"/>
            </a:endParaRPr>
          </a:p>
        </p:txBody>
      </p:sp>
      <p:sp>
        <p:nvSpPr>
          <p:cNvPr id="17" name="Símbolo de &quot;Não Permitido&quot; 16">
            <a:extLst>
              <a:ext uri="{FF2B5EF4-FFF2-40B4-BE49-F238E27FC236}">
                <a16:creationId xmlns:a16="http://schemas.microsoft.com/office/drawing/2014/main" id="{8BA1D374-E2DB-448E-BB5A-DCA50AF2D61B}"/>
              </a:ext>
            </a:extLst>
          </p:cNvPr>
          <p:cNvSpPr/>
          <p:nvPr/>
        </p:nvSpPr>
        <p:spPr>
          <a:xfrm>
            <a:off x="5793633" y="2673060"/>
            <a:ext cx="918147" cy="91814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/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Possibilitar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o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aluno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compreenda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todos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os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conceitos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relativos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à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Orientação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a Objetos(OO). </a:t>
            </a:r>
          </a:p>
          <a:p>
            <a:pPr marL="0" indent="69850" algn="just">
              <a:buSzPts val="1100"/>
            </a:pPr>
            <a:endParaRPr lang="en-US">
              <a:solidFill>
                <a:srgbClr val="073763"/>
              </a:solidFill>
              <a:latin typeface="Calibri"/>
              <a:cs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sym typeface="Century Gothic"/>
              </a:rPr>
              <a:t> 3</a:t>
            </a:r>
            <a:endParaRPr lang="pt-BR" dirty="0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Evolua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conceito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exercício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2 e defina 1 método para calcular o valor total  para encher o tanque. Este deve receber como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parâmetro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o valor da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gasolina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 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Faça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também duas sobrecargas do construtor.</a:t>
            </a:r>
          </a:p>
          <a:p>
            <a:pPr marL="76200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Obs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use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gostar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siga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métodos</a:t>
            </a:r>
            <a:endParaRPr lang="en-US" dirty="0"/>
          </a:p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Obs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Crie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específicos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fornecer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</a:t>
            </a:r>
          </a:p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obter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valores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dos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atributos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(set/get),</a:t>
            </a:r>
          </a:p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caso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aplicável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3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</a:rPr>
              <a:t>Objeto</a:t>
            </a:r>
            <a:endParaRPr lang="pt-BR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"Um objeto é a representação de um conceito/entidade do mundo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real, que pode ser física (bola, carro, árvore etc.) ou conceitual (viagem, estoque, compra etc.) e possui um significado bem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definido para um determinado software. Para esse </a:t>
            </a:r>
            <a:endParaRPr lang="en-US"/>
          </a:p>
          <a:p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conceito/entidade, deve ser definida inicialmente </a:t>
            </a:r>
            <a:endParaRPr lang="en-US"/>
          </a:p>
          <a:p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uma classe a partir da qual posteriormente serão</a:t>
            </a:r>
            <a:endParaRPr lang="en-US"/>
          </a:p>
          <a:p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instanciados objetos distintos."</a:t>
            </a:r>
            <a:endParaRPr lang="en-US"/>
          </a:p>
          <a:p>
            <a:pPr marL="419100" indent="-342900" algn="r"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0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</a:rPr>
              <a:t>Objeto</a:t>
            </a:r>
            <a:endParaRPr lang="pt-BR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Criação: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78302F-56C4-45C4-AD38-DA84CEEE2497}"/>
              </a:ext>
            </a:extLst>
          </p:cNvPr>
          <p:cNvSpPr txBox="1"/>
          <p:nvPr/>
        </p:nvSpPr>
        <p:spPr>
          <a:xfrm>
            <a:off x="1086928" y="2165850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AC0090-D0F9-48F0-8EDB-A27522239F0A}"/>
              </a:ext>
            </a:extLst>
          </p:cNvPr>
          <p:cNvSpPr txBox="1"/>
          <p:nvPr/>
        </p:nvSpPr>
        <p:spPr>
          <a:xfrm>
            <a:off x="988643" y="3468120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6A2122-30DD-4931-9807-F22CA94FCA18}"/>
              </a:ext>
            </a:extLst>
          </p:cNvPr>
          <p:cNvSpPr txBox="1"/>
          <p:nvPr/>
        </p:nvSpPr>
        <p:spPr>
          <a:xfrm>
            <a:off x="5484808" y="2165850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AA41F-8D21-4F40-9FBA-8E9BB85E10CC}"/>
              </a:ext>
            </a:extLst>
          </p:cNvPr>
          <p:cNvSpPr txBox="1"/>
          <p:nvPr/>
        </p:nvSpPr>
        <p:spPr>
          <a:xfrm>
            <a:off x="80263" y="2783177"/>
            <a:ext cx="44104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Carro carro =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Carro();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C5793B-CD3F-4F93-AA86-89E4E7E4AB74}"/>
              </a:ext>
            </a:extLst>
          </p:cNvPr>
          <p:cNvSpPr txBox="1"/>
          <p:nvPr/>
        </p:nvSpPr>
        <p:spPr>
          <a:xfrm>
            <a:off x="83444" y="4104185"/>
            <a:ext cx="41669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Carro carro = </a:t>
            </a:r>
            <a:r>
              <a:rPr lang="pt-BR" sz="2000" b="1">
                <a:solidFill>
                  <a:srgbClr val="0070C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Carro();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A6D122-4636-4FD5-BCDD-E94822334D47}"/>
              </a:ext>
            </a:extLst>
          </p:cNvPr>
          <p:cNvSpPr txBox="1"/>
          <p:nvPr/>
        </p:nvSpPr>
        <p:spPr>
          <a:xfrm>
            <a:off x="4933505" y="2783176"/>
            <a:ext cx="26116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carro = Carro()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7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</a:rPr>
              <a:t>Mensagem</a:t>
            </a:r>
            <a:endParaRPr lang="pt-BR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"É o processo de ativação de um método de um objeto. Isto ocorre quando uma requisição (chamada) a esse método é realizada, assim disparando a execução  de seu comportamento descrito por sua classe. Pode também ser direcionada diretamente à classe, caso a requisição seja a um método estático."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</a:rPr>
              <a:t>Mensagem</a:t>
            </a:r>
            <a:endParaRPr lang="pt-BR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E55886-3DA3-44E3-B8B4-D95EC5BE6971}"/>
              </a:ext>
            </a:extLst>
          </p:cNvPr>
          <p:cNvSpPr txBox="1"/>
          <p:nvPr/>
        </p:nvSpPr>
        <p:spPr>
          <a:xfrm>
            <a:off x="1058821" y="141634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209471-6652-46F5-BB75-00BB26B31F71}"/>
              </a:ext>
            </a:extLst>
          </p:cNvPr>
          <p:cNvSpPr txBox="1"/>
          <p:nvPr/>
        </p:nvSpPr>
        <p:spPr>
          <a:xfrm>
            <a:off x="1166651" y="325263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CAF7BE-BCCF-4A9B-B292-12B1FB3A92B9}"/>
              </a:ext>
            </a:extLst>
          </p:cNvPr>
          <p:cNvSpPr txBox="1"/>
          <p:nvPr/>
        </p:nvSpPr>
        <p:spPr>
          <a:xfrm>
            <a:off x="5419226" y="141634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1D1F6E-58C8-4060-BA8E-AF9C158CA765}"/>
              </a:ext>
            </a:extLst>
          </p:cNvPr>
          <p:cNvSpPr txBox="1"/>
          <p:nvPr/>
        </p:nvSpPr>
        <p:spPr>
          <a:xfrm>
            <a:off x="5312" y="1874398"/>
            <a:ext cx="44104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Carro carro =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Carro();</a:t>
            </a:r>
          </a:p>
          <a:p>
            <a:r>
              <a:rPr lang="pt-BR" sz="2000">
                <a:latin typeface="Courier New"/>
              </a:rPr>
              <a:t>carro.&lt;método&gt;;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Carro.&lt;método&gt;;</a:t>
            </a:r>
            <a:endParaRPr lang="pt-BR" sz="2000" dirty="0">
              <a:latin typeface="Courier New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AF4C11-202E-4799-A04A-5AC711986939}"/>
              </a:ext>
            </a:extLst>
          </p:cNvPr>
          <p:cNvSpPr txBox="1"/>
          <p:nvPr/>
        </p:nvSpPr>
        <p:spPr>
          <a:xfrm>
            <a:off x="8493" y="3710693"/>
            <a:ext cx="416691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Carro carro = </a:t>
            </a:r>
            <a:r>
              <a:rPr lang="pt-BR" sz="2000" b="1">
                <a:solidFill>
                  <a:srgbClr val="0070C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Carro();</a:t>
            </a:r>
            <a:endParaRPr lang="pt-BR"/>
          </a:p>
          <a:p>
            <a:r>
              <a:rPr lang="pt-BR" sz="2000">
                <a:latin typeface="Courier New"/>
                <a:cs typeface="Courier New"/>
              </a:rPr>
              <a:t>carro.&lt;método&gt;;</a:t>
            </a:r>
            <a:endParaRPr lang="en-US" sz="2000"/>
          </a:p>
          <a:p>
            <a:endParaRPr lang="pt-BR" sz="2000" dirty="0"/>
          </a:p>
          <a:p>
            <a:r>
              <a:rPr lang="pt-BR" sz="2000">
                <a:latin typeface="Courier New"/>
                <a:cs typeface="Courier New"/>
              </a:rPr>
              <a:t>Carro.&lt;método&gt;;</a:t>
            </a:r>
            <a:endParaRPr lang="pt-BR" sz="2000" dirty="0"/>
          </a:p>
          <a:p>
            <a:endParaRPr lang="pt-BR" sz="2000" dirty="0">
              <a:latin typeface="Courier New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CB4DCA-9956-4013-A859-E2E089E84553}"/>
              </a:ext>
            </a:extLst>
          </p:cNvPr>
          <p:cNvSpPr txBox="1"/>
          <p:nvPr/>
        </p:nvSpPr>
        <p:spPr>
          <a:xfrm>
            <a:off x="4867923" y="1874398"/>
            <a:ext cx="261168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carro = Carro()</a:t>
            </a:r>
          </a:p>
          <a:p>
            <a:r>
              <a:rPr lang="pt-BR" sz="2000">
                <a:latin typeface="Courier New"/>
              </a:rPr>
              <a:t>carro.&lt;método&gt;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  <a:cs typeface="Courier New"/>
              </a:rPr>
              <a:t>Carro.&lt;método&gt;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9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</a:rPr>
              <a:t>Siga em frente...</a:t>
            </a:r>
            <a:endParaRPr lang="en-US" sz="4000" b="1" dirty="0">
              <a:solidFill>
                <a:srgbClr val="073763"/>
              </a:solidFill>
              <a:latin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Instância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x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Estático: atributos e métodos</a:t>
            </a:r>
          </a:p>
          <a:p>
            <a:pPr marL="419100" indent="-342900"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Estado de um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Identidade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um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Representação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numérica de um objeto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Representação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padrão de um objeto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897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Exercitando 4</a:t>
            </a:r>
            <a:endParaRPr lang="pt-BR" dirty="0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Evolua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conceito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exercício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3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criando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da classe "Carro". Use os métodos set/get, quando aplicáveis, para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definir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valores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dos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atributos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exibir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estes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valores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"get". Passe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também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mensagem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para o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cálculo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do total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pra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encher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tanque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</a:t>
            </a:r>
          </a:p>
          <a:p>
            <a:pPr marL="76200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Obs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use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gostar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siga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atributos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etc.</a:t>
            </a:r>
            <a:endParaRPr lang="en-US" dirty="0"/>
          </a:p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Obs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use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System.out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Console.WriteLine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ou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print</a:t>
            </a:r>
          </a:p>
        </p:txBody>
      </p:sp>
    </p:spTree>
    <p:extLst>
      <p:ext uri="{BB962C8B-B14F-4D97-AF65-F5344CB8AC3E}">
        <p14:creationId xmlns:p14="http://schemas.microsoft.com/office/powerpoint/2010/main" val="30639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relações</a:t>
            </a:r>
            <a:endParaRPr lang="en-US" sz="5400" b="1" i="0" u="none" strike="noStrike" cap="none" dirty="0" err="1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sp>
        <p:nvSpPr>
          <p:cNvPr id="2" name="Google Shape;189;p5">
            <a:extLst>
              <a:ext uri="{FF2B5EF4-FFF2-40B4-BE49-F238E27FC236}">
                <a16:creationId xmlns:a16="http://schemas.microsoft.com/office/drawing/2014/main" id="{6E12178C-0082-4C22-AEE7-FA70D3C8F1AB}"/>
              </a:ext>
            </a:extLst>
          </p:cNvPr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78321"/>
                </a:solidFill>
                <a:latin typeface="Century Gothic"/>
                <a:sym typeface="Century Gothic"/>
              </a:rPr>
              <a:t>Orientação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 a</a:t>
            </a:r>
            <a:endParaRPr lang="pt-BR" dirty="0">
              <a:sym typeface="Century Gothic"/>
            </a:endParaRPr>
          </a:p>
          <a:p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6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 que ajudam a criar entidades a partir</a:t>
            </a:r>
            <a:endParaRPr lang="pt-BR" dirty="0">
              <a:solidFill>
                <a:srgbClr val="595959"/>
              </a:solidFill>
              <a:ea typeface="Calibri"/>
            </a:endParaRPr>
          </a:p>
          <a:p>
            <a:pPr indent="-457200" algn="l">
              <a:buSzPts val="1100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 outras entidades:</a:t>
            </a:r>
          </a:p>
          <a:p>
            <a:pPr marL="285750" indent="-457200" algn="l">
              <a:buFont typeface="Arial,Sans-Serif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Herança</a:t>
            </a:r>
            <a:endParaRPr lang="en-US" sz="2400"/>
          </a:p>
          <a:p>
            <a:pPr marL="285750" indent="-457200" algn="l">
              <a:buFont typeface="Arial,Sans-Serif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Associação</a:t>
            </a:r>
            <a:endParaRPr lang="en-US" sz="2400"/>
          </a:p>
          <a:p>
            <a:pPr marL="285750" indent="-457200" algn="l">
              <a:buFont typeface="Arial,Sans-Serif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Interface</a:t>
            </a:r>
            <a:endParaRPr lang="en-US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8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Herança</a:t>
            </a:r>
            <a:endParaRPr lang="pt-BR"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400" dirty="0">
                <a:solidFill>
                  <a:srgbClr val="073763"/>
                </a:solidFill>
                <a:latin typeface="Calibri"/>
              </a:rPr>
              <a:t>"É o relacionamento entre classes em que uma classe chamada de subclasse (classe filha, classe derivada) é uma extensão, um subtipo, de outra classe chamada de superclasse </a:t>
            </a:r>
            <a:r>
              <a:rPr lang="en-US" sz="2400">
                <a:solidFill>
                  <a:srgbClr val="073763"/>
                </a:solidFill>
                <a:latin typeface="Calibri"/>
              </a:rPr>
              <a:t>(classe pai, classe mãe, classe base). Devido a isto, a subclasse 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consegue</a:t>
            </a:r>
            <a:endParaRPr lang="pt-BR" dirty="0"/>
          </a:p>
          <a:p>
            <a:pPr indent="-457200" algn="l">
              <a:buSzPts val="1100"/>
            </a:pPr>
            <a:r>
              <a:rPr lang="en-US" sz="2400">
                <a:solidFill>
                  <a:srgbClr val="073763"/>
                </a:solidFill>
                <a:latin typeface="Calibri"/>
              </a:rPr>
              <a:t>reaproveitar os atributos e métodos dela. Além dos que </a:t>
            </a:r>
          </a:p>
          <a:p>
            <a:pPr indent="-457200" algn="l">
              <a:buSzPts val="1100"/>
            </a:pPr>
            <a:r>
              <a:rPr lang="en-US" sz="2400">
                <a:solidFill>
                  <a:srgbClr val="073763"/>
                </a:solidFill>
                <a:latin typeface="Calibri"/>
              </a:rPr>
              <a:t>venham a ser herdados, a subclasse pode definir</a:t>
            </a:r>
            <a:endParaRPr lang="en-US">
              <a:solidFill>
                <a:srgbClr val="595959"/>
              </a:solidFill>
            </a:endParaRPr>
          </a:p>
          <a:p>
            <a:pPr indent="-457200" algn="l">
              <a:buSzPts val="1100"/>
            </a:pPr>
            <a:r>
              <a:rPr lang="en-US" sz="2400">
                <a:solidFill>
                  <a:srgbClr val="073763"/>
                </a:solidFill>
                <a:latin typeface="Calibri"/>
              </a:rPr>
              <a:t>seus próprios membros."</a:t>
            </a:r>
            <a:endParaRPr lang="en-US"/>
          </a:p>
          <a:p>
            <a:pPr indent="-457200" algn="l">
              <a:lnSpc>
                <a:spcPct val="200000"/>
              </a:lnSpc>
            </a:pPr>
            <a:endParaRPr lang="en-US" dirty="0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0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Porque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usar?</a:t>
            </a:r>
            <a:endParaRPr lang="pt-BR" dirty="0"/>
          </a:p>
        </p:txBody>
      </p:sp>
      <p:sp>
        <p:nvSpPr>
          <p:cNvPr id="157" name="Google Shape;157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fundamentos</a:t>
            </a:r>
            <a:endParaRPr lang="pt-BR" dirty="0" err="1"/>
          </a:p>
        </p:txBody>
      </p:sp>
      <p:sp>
        <p:nvSpPr>
          <p:cNvPr id="160" name="Google Shape;160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estrutura</a:t>
            </a:r>
            <a:endParaRPr lang="pt-BR" dirty="0" err="1"/>
          </a:p>
        </p:txBody>
      </p:sp>
      <p:sp>
        <p:nvSpPr>
          <p:cNvPr id="10" name="Google Shape;157;p17">
            <a:extLst>
              <a:ext uri="{FF2B5EF4-FFF2-40B4-BE49-F238E27FC236}">
                <a16:creationId xmlns:a16="http://schemas.microsoft.com/office/drawing/2014/main" id="{708AC199-9FD8-4EC6-8D36-14FEA1ABE171}"/>
              </a:ext>
            </a:extLst>
          </p:cNvPr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/>
          </a:p>
        </p:txBody>
      </p:sp>
      <p:sp>
        <p:nvSpPr>
          <p:cNvPr id="11" name="Google Shape;160;p17">
            <a:extLst>
              <a:ext uri="{FF2B5EF4-FFF2-40B4-BE49-F238E27FC236}">
                <a16:creationId xmlns:a16="http://schemas.microsoft.com/office/drawing/2014/main" id="{55B81B6B-2AEC-4559-A7A8-24588A443C56}"/>
              </a:ext>
            </a:extLst>
          </p:cNvPr>
          <p:cNvSpPr/>
          <p:nvPr/>
        </p:nvSpPr>
        <p:spPr>
          <a:xfrm>
            <a:off x="2287115" y="3957464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relações</a:t>
            </a:r>
            <a:endParaRPr lang="pt-BR" dirty="0" err="1"/>
          </a:p>
        </p:txBody>
      </p:sp>
      <p:sp>
        <p:nvSpPr>
          <p:cNvPr id="12" name="Google Shape;157;p17">
            <a:extLst>
              <a:ext uri="{FF2B5EF4-FFF2-40B4-BE49-F238E27FC236}">
                <a16:creationId xmlns:a16="http://schemas.microsoft.com/office/drawing/2014/main" id="{97AF0191-3975-4D62-9170-CD736E83DCD1}"/>
              </a:ext>
            </a:extLst>
          </p:cNvPr>
          <p:cNvSpPr txBox="1"/>
          <p:nvPr/>
        </p:nvSpPr>
        <p:spPr>
          <a:xfrm>
            <a:off x="683567" y="389533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Códigos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903617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4160088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E4926B-6C5D-4CE1-813C-2ACD8743C5ED}"/>
              </a:ext>
            </a:extLst>
          </p:cNvPr>
          <p:cNvSpPr txBox="1"/>
          <p:nvPr/>
        </p:nvSpPr>
        <p:spPr>
          <a:xfrm>
            <a:off x="6974456" y="206279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65237" y="2626204"/>
            <a:ext cx="31098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A </a:t>
            </a:r>
            <a:r>
              <a:rPr lang="pt-BR" sz="2000" b="1" dirty="0" err="1">
                <a:solidFill>
                  <a:srgbClr val="C00000"/>
                </a:solidFill>
                <a:latin typeface="Courier New"/>
              </a:rPr>
              <a:t>extends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B {</a:t>
            </a:r>
          </a:p>
          <a:p>
            <a:r>
              <a:rPr lang="pt-BR" sz="2000" dirty="0">
                <a:latin typeface="Courier New"/>
              </a:rPr>
              <a:t>  ...</a:t>
            </a:r>
          </a:p>
          <a:p>
            <a:r>
              <a:rPr lang="pt-BR" sz="2000" dirty="0">
                <a:latin typeface="Courier New"/>
              </a:rPr>
              <a:t>}</a:t>
            </a:r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3526586" y="2680119"/>
            <a:ext cx="25367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0070C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>
                <a:latin typeface="Courier New"/>
              </a:rPr>
              <a:t>A : B {</a:t>
            </a:r>
          </a:p>
          <a:p>
            <a:r>
              <a:rPr lang="pt-BR" sz="2000">
                <a:latin typeface="Courier New"/>
              </a:rPr>
              <a:t>   ...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A8782-AAF7-450A-B7F9-D6C9A6E28B26}"/>
              </a:ext>
            </a:extLst>
          </p:cNvPr>
          <p:cNvSpPr txBox="1"/>
          <p:nvPr/>
        </p:nvSpPr>
        <p:spPr>
          <a:xfrm>
            <a:off x="6310726" y="2680119"/>
            <a:ext cx="26116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>
                <a:latin typeface="Courier New"/>
              </a:rPr>
              <a:t>A(B):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solidFill>
                  <a:schemeClr val="tx1"/>
                </a:solidFill>
                <a:latin typeface="Courier New"/>
              </a:rPr>
              <a:t>    </a:t>
            </a:r>
            <a:r>
              <a:rPr lang="pt-BR" sz="2000" b="1">
                <a:solidFill>
                  <a:schemeClr val="tx1"/>
                </a:solidFill>
                <a:latin typeface="Courier New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1701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Exercitando 1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Crie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a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classe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"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Veiculo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","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Carro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", "Moto" e "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Caminhao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". </a:t>
            </a:r>
            <a:r>
              <a:rPr lang="en-US" sz="2400" b="0" i="0" dirty="0">
                <a:latin typeface="Calibri"/>
              </a:rPr>
              <a:t>​</a:t>
            </a:r>
          </a:p>
          <a:p>
            <a:pPr algn="l" rtl="0"/>
            <a:r>
              <a:rPr lang="en-US" sz="2400" b="0" i="0" dirty="0">
                <a:latin typeface="Calibri"/>
              </a:rPr>
              <a:t>​</a:t>
            </a:r>
          </a:p>
          <a:p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Obs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: use a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linguagem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que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gostar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e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siga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as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dicas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sobre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como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criar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classes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.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Faça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a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relação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herança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que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julgue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adequada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2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 de herança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Simples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Múltipla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59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 de herança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Simples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A classe filha tem só uma classe mãe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26C5B72-86F8-4A92-91CE-34CA8573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81871"/>
              </p:ext>
            </p:extLst>
          </p:nvPr>
        </p:nvGraphicFramePr>
        <p:xfrm>
          <a:off x="2329902" y="2625211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Funcionario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7524A12B-5D14-46B7-83D0-C18F6810C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05825"/>
              </p:ext>
            </p:extLst>
          </p:nvPr>
        </p:nvGraphicFramePr>
        <p:xfrm>
          <a:off x="719310" y="3677291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Gerente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8" name="Tabela 2">
            <a:extLst>
              <a:ext uri="{FF2B5EF4-FFF2-40B4-BE49-F238E27FC236}">
                <a16:creationId xmlns:a16="http://schemas.microsoft.com/office/drawing/2014/main" id="{A9629C4C-479D-41C8-9ACC-7EED748E3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18439"/>
              </p:ext>
            </p:extLst>
          </p:nvPr>
        </p:nvGraphicFramePr>
        <p:xfrm>
          <a:off x="2329901" y="3677291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Vendedor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9" name="Tabela 2">
            <a:extLst>
              <a:ext uri="{FF2B5EF4-FFF2-40B4-BE49-F238E27FC236}">
                <a16:creationId xmlns:a16="http://schemas.microsoft.com/office/drawing/2014/main" id="{14802526-5D29-4FE7-B21D-75CB39B82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67999"/>
              </p:ext>
            </p:extLst>
          </p:nvPr>
        </p:nvGraphicFramePr>
        <p:xfrm>
          <a:off x="4050895" y="3670796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Faxineiro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3E144F1-9BDD-4123-AE4A-426643783DBA}"/>
              </a:ext>
            </a:extLst>
          </p:cNvPr>
          <p:cNvCxnSpPr/>
          <p:nvPr/>
        </p:nvCxnSpPr>
        <p:spPr>
          <a:xfrm flipV="1">
            <a:off x="1309255" y="3165330"/>
            <a:ext cx="1018309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5638181-E543-4453-8828-A44163CDB6F4}"/>
              </a:ext>
            </a:extLst>
          </p:cNvPr>
          <p:cNvCxnSpPr>
            <a:cxnSpLocks/>
          </p:cNvCxnSpPr>
          <p:nvPr/>
        </p:nvCxnSpPr>
        <p:spPr>
          <a:xfrm flipH="1" flipV="1">
            <a:off x="3022456" y="3353666"/>
            <a:ext cx="1299" cy="31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59710A2-A3EE-442A-950E-7121D14BFE2D}"/>
              </a:ext>
            </a:extLst>
          </p:cNvPr>
          <p:cNvCxnSpPr>
            <a:cxnSpLocks/>
          </p:cNvCxnSpPr>
          <p:nvPr/>
        </p:nvCxnSpPr>
        <p:spPr>
          <a:xfrm flipH="1" flipV="1">
            <a:off x="3723842" y="3093893"/>
            <a:ext cx="1111827" cy="56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07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 de herança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Mútipla</a:t>
            </a:r>
          </a:p>
          <a:p>
            <a:pPr marL="11430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A classe filha tem uma ou mais classes mães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26C5B72-86F8-4A92-91CE-34CA8573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63386"/>
              </p:ext>
            </p:extLst>
          </p:nvPr>
        </p:nvGraphicFramePr>
        <p:xfrm>
          <a:off x="1284317" y="2755097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Estudante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8" name="Tabela 2">
            <a:extLst>
              <a:ext uri="{FF2B5EF4-FFF2-40B4-BE49-F238E27FC236}">
                <a16:creationId xmlns:a16="http://schemas.microsoft.com/office/drawing/2014/main" id="{A9629C4C-479D-41C8-9ACC-7EED748E3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62533"/>
              </p:ext>
            </p:extLst>
          </p:nvPr>
        </p:nvGraphicFramePr>
        <p:xfrm>
          <a:off x="2303924" y="4222814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Estagiario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5638181-E543-4453-8828-A44163CDB6F4}"/>
              </a:ext>
            </a:extLst>
          </p:cNvPr>
          <p:cNvCxnSpPr>
            <a:cxnSpLocks/>
          </p:cNvCxnSpPr>
          <p:nvPr/>
        </p:nvCxnSpPr>
        <p:spPr>
          <a:xfrm flipV="1">
            <a:off x="2939329" y="3483553"/>
            <a:ext cx="953366" cy="81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2">
            <a:extLst>
              <a:ext uri="{FF2B5EF4-FFF2-40B4-BE49-F238E27FC236}">
                <a16:creationId xmlns:a16="http://schemas.microsoft.com/office/drawing/2014/main" id="{3DE1DD2C-D7AA-47C7-8BEA-5499805C3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68058"/>
              </p:ext>
            </p:extLst>
          </p:nvPr>
        </p:nvGraphicFramePr>
        <p:xfrm>
          <a:off x="3206635" y="2742108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Funcionario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95FB238-E523-4DBB-946D-C6CE12EC4E0E}"/>
              </a:ext>
            </a:extLst>
          </p:cNvPr>
          <p:cNvCxnSpPr>
            <a:cxnSpLocks/>
          </p:cNvCxnSpPr>
          <p:nvPr/>
        </p:nvCxnSpPr>
        <p:spPr>
          <a:xfrm flipH="1" flipV="1">
            <a:off x="1996355" y="3496541"/>
            <a:ext cx="1001424" cy="73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7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 de herança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Mútipla</a:t>
            </a:r>
          </a:p>
          <a:p>
            <a:pPr marL="11430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Java 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C#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Python 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C++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ímbolo de &quot;Não Permitido&quot; 2">
            <a:extLst>
              <a:ext uri="{FF2B5EF4-FFF2-40B4-BE49-F238E27FC236}">
                <a16:creationId xmlns:a16="http://schemas.microsoft.com/office/drawing/2014/main" id="{8FC62F9D-934C-494E-BEDD-B3348C7B44EF}"/>
              </a:ext>
            </a:extLst>
          </p:cNvPr>
          <p:cNvSpPr/>
          <p:nvPr/>
        </p:nvSpPr>
        <p:spPr>
          <a:xfrm>
            <a:off x="1302760" y="2257425"/>
            <a:ext cx="220806" cy="22730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ímbolo de &quot;Não Permitido&quot; 11">
            <a:extLst>
              <a:ext uri="{FF2B5EF4-FFF2-40B4-BE49-F238E27FC236}">
                <a16:creationId xmlns:a16="http://schemas.microsoft.com/office/drawing/2014/main" id="{2D01D398-6934-4340-9B72-9C482F1382FD}"/>
              </a:ext>
            </a:extLst>
          </p:cNvPr>
          <p:cNvSpPr/>
          <p:nvPr/>
        </p:nvSpPr>
        <p:spPr>
          <a:xfrm>
            <a:off x="1120919" y="2601623"/>
            <a:ext cx="220806" cy="22730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C5F486-B319-4F78-9791-53DDADA93B79}"/>
              </a:ext>
            </a:extLst>
          </p:cNvPr>
          <p:cNvSpPr txBox="1"/>
          <p:nvPr/>
        </p:nvSpPr>
        <p:spPr>
          <a:xfrm>
            <a:off x="2188143" y="3387633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1E30E3-AB2D-4F29-BE83-3643205FB78A}"/>
              </a:ext>
            </a:extLst>
          </p:cNvPr>
          <p:cNvSpPr txBox="1"/>
          <p:nvPr/>
        </p:nvSpPr>
        <p:spPr>
          <a:xfrm>
            <a:off x="1524414" y="4004960"/>
            <a:ext cx="26116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>
                <a:latin typeface="Courier New"/>
              </a:rPr>
              <a:t>A(B,C):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   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019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Upcast e Downcast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algn="l">
              <a:buFont typeface="Arial"/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E0FD20A3-9427-4421-AB85-A45D6DD0C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88255"/>
              </p:ext>
            </p:extLst>
          </p:nvPr>
        </p:nvGraphicFramePr>
        <p:xfrm>
          <a:off x="2602663" y="2255035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Funcionario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4" name="Tabela 2">
            <a:extLst>
              <a:ext uri="{FF2B5EF4-FFF2-40B4-BE49-F238E27FC236}">
                <a16:creationId xmlns:a16="http://schemas.microsoft.com/office/drawing/2014/main" id="{7ED5839C-A9BF-49AD-9FE3-4CBB1D859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14628"/>
              </p:ext>
            </p:extLst>
          </p:nvPr>
        </p:nvGraphicFramePr>
        <p:xfrm>
          <a:off x="992071" y="3307115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Gerente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56C1F61B-7459-4C33-9050-41F900777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97366"/>
              </p:ext>
            </p:extLst>
          </p:nvPr>
        </p:nvGraphicFramePr>
        <p:xfrm>
          <a:off x="2602662" y="3307115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Vendedor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EF013DDA-9CE4-417F-A398-69A2E0AE8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75184"/>
              </p:ext>
            </p:extLst>
          </p:nvPr>
        </p:nvGraphicFramePr>
        <p:xfrm>
          <a:off x="4323656" y="3300620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Faxineiro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25DA1D6-775A-4018-98F9-8F77E7E65352}"/>
              </a:ext>
            </a:extLst>
          </p:cNvPr>
          <p:cNvCxnSpPr/>
          <p:nvPr/>
        </p:nvCxnSpPr>
        <p:spPr>
          <a:xfrm flipV="1">
            <a:off x="1582016" y="2795154"/>
            <a:ext cx="1018309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26C9CED-5E04-4EFB-80DC-592050784BAD}"/>
              </a:ext>
            </a:extLst>
          </p:cNvPr>
          <p:cNvCxnSpPr>
            <a:cxnSpLocks/>
          </p:cNvCxnSpPr>
          <p:nvPr/>
        </p:nvCxnSpPr>
        <p:spPr>
          <a:xfrm flipH="1" flipV="1">
            <a:off x="3295217" y="2983490"/>
            <a:ext cx="1299" cy="31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01A0B3D-C78F-4E08-A6C0-B0BBCDE08A1B}"/>
              </a:ext>
            </a:extLst>
          </p:cNvPr>
          <p:cNvCxnSpPr>
            <a:cxnSpLocks/>
          </p:cNvCxnSpPr>
          <p:nvPr/>
        </p:nvCxnSpPr>
        <p:spPr>
          <a:xfrm flipH="1" flipV="1">
            <a:off x="3996603" y="2723717"/>
            <a:ext cx="1111827" cy="56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E8FDFEC3-0337-483E-B8B5-F1C1A95DFF4A}"/>
              </a:ext>
            </a:extLst>
          </p:cNvPr>
          <p:cNvSpPr/>
          <p:nvPr/>
        </p:nvSpPr>
        <p:spPr>
          <a:xfrm rot="-5400000">
            <a:off x="30342" y="3121741"/>
            <a:ext cx="1682028" cy="16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779BC638-46AB-4772-81BF-5EB06D6D582F}"/>
              </a:ext>
            </a:extLst>
          </p:cNvPr>
          <p:cNvSpPr/>
          <p:nvPr/>
        </p:nvSpPr>
        <p:spPr>
          <a:xfrm rot="5400000">
            <a:off x="5024474" y="3141224"/>
            <a:ext cx="1682028" cy="16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D07CA4-84A2-4149-BFC6-D770A41BEDAC}"/>
              </a:ext>
            </a:extLst>
          </p:cNvPr>
          <p:cNvSpPr txBox="1"/>
          <p:nvPr/>
        </p:nvSpPr>
        <p:spPr>
          <a:xfrm>
            <a:off x="563707" y="2531485"/>
            <a:ext cx="34030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U</a:t>
            </a:r>
          </a:p>
          <a:p>
            <a:r>
              <a:rPr lang="pt-BR"/>
              <a:t>p</a:t>
            </a:r>
          </a:p>
          <a:p>
            <a:r>
              <a:rPr lang="pt-BR"/>
              <a:t>c</a:t>
            </a:r>
          </a:p>
          <a:p>
            <a:r>
              <a:rPr lang="pt-BR"/>
              <a:t>a</a:t>
            </a:r>
          </a:p>
          <a:p>
            <a:r>
              <a:rPr lang="pt-BR"/>
              <a:t>s</a:t>
            </a:r>
          </a:p>
          <a:p>
            <a:pPr algn="l"/>
            <a:r>
              <a:rPr lang="pt-BR"/>
              <a:t>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04CA4F0-13EF-47BF-904B-E0F5EAEE5C76}"/>
              </a:ext>
            </a:extLst>
          </p:cNvPr>
          <p:cNvSpPr txBox="1"/>
          <p:nvPr/>
        </p:nvSpPr>
        <p:spPr>
          <a:xfrm>
            <a:off x="6077383" y="2128837"/>
            <a:ext cx="34030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Down</a:t>
            </a:r>
          </a:p>
          <a:p>
            <a:r>
              <a:rPr lang="pt-BR"/>
              <a:t>p</a:t>
            </a:r>
          </a:p>
          <a:p>
            <a:r>
              <a:rPr lang="pt-BR"/>
              <a:t>c</a:t>
            </a:r>
          </a:p>
          <a:p>
            <a:r>
              <a:rPr lang="pt-BR"/>
              <a:t>a</a:t>
            </a:r>
          </a:p>
          <a:p>
            <a:r>
              <a:rPr lang="pt-BR"/>
              <a:t>s</a:t>
            </a:r>
          </a:p>
          <a:p>
            <a:pPr algn="l"/>
            <a:r>
              <a:rPr lang="pt-BR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003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Upcast: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2A0DF4-A71E-49A3-82B4-262B33ADCD87}"/>
              </a:ext>
            </a:extLst>
          </p:cNvPr>
          <p:cNvSpPr txBox="1"/>
          <p:nvPr/>
        </p:nvSpPr>
        <p:spPr>
          <a:xfrm>
            <a:off x="989513" y="2165850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8E3F52-4407-464D-9C57-30487FFAB206}"/>
              </a:ext>
            </a:extLst>
          </p:cNvPr>
          <p:cNvSpPr txBox="1"/>
          <p:nvPr/>
        </p:nvSpPr>
        <p:spPr>
          <a:xfrm>
            <a:off x="3677290" y="21692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F773E37-C662-4A7A-9FE2-B4D64F68F133}"/>
              </a:ext>
            </a:extLst>
          </p:cNvPr>
          <p:cNvSpPr txBox="1"/>
          <p:nvPr/>
        </p:nvSpPr>
        <p:spPr>
          <a:xfrm>
            <a:off x="80263" y="2783177"/>
            <a:ext cx="232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A a =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B();</a:t>
            </a:r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8D8A61-D362-43DA-B866-057C81A8D1DE}"/>
              </a:ext>
            </a:extLst>
          </p:cNvPr>
          <p:cNvSpPr txBox="1"/>
          <p:nvPr/>
        </p:nvSpPr>
        <p:spPr>
          <a:xfrm>
            <a:off x="2876000" y="2785838"/>
            <a:ext cx="24069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A a = 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B();</a:t>
            </a:r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CB663E-A2E7-4A4C-A815-AE1F449074F8}"/>
              </a:ext>
            </a:extLst>
          </p:cNvPr>
          <p:cNvSpPr txBox="1"/>
          <p:nvPr/>
        </p:nvSpPr>
        <p:spPr>
          <a:xfrm>
            <a:off x="6716630" y="2162761"/>
            <a:ext cx="11440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2" name="Símbolo de &quot;Não Permitido&quot; 1">
            <a:extLst>
              <a:ext uri="{FF2B5EF4-FFF2-40B4-BE49-F238E27FC236}">
                <a16:creationId xmlns:a16="http://schemas.microsoft.com/office/drawing/2014/main" id="{4DF0B931-CB1A-4DAC-A390-A727E5F08B14}"/>
              </a:ext>
            </a:extLst>
          </p:cNvPr>
          <p:cNvSpPr/>
          <p:nvPr/>
        </p:nvSpPr>
        <p:spPr>
          <a:xfrm>
            <a:off x="7147647" y="2828924"/>
            <a:ext cx="324715" cy="31172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Downcast:</a:t>
            </a:r>
          </a:p>
          <a:p>
            <a:pPr algn="l">
              <a:buFont typeface="Arial"/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2A0DF4-A71E-49A3-82B4-262B33ADCD87}"/>
              </a:ext>
            </a:extLst>
          </p:cNvPr>
          <p:cNvSpPr txBox="1"/>
          <p:nvPr/>
        </p:nvSpPr>
        <p:spPr>
          <a:xfrm>
            <a:off x="1086928" y="2165850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8E3F52-4407-464D-9C57-30487FFAB206}"/>
              </a:ext>
            </a:extLst>
          </p:cNvPr>
          <p:cNvSpPr txBox="1"/>
          <p:nvPr/>
        </p:nvSpPr>
        <p:spPr>
          <a:xfrm>
            <a:off x="4183848" y="21692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F773E37-C662-4A7A-9FE2-B4D64F68F133}"/>
              </a:ext>
            </a:extLst>
          </p:cNvPr>
          <p:cNvSpPr txBox="1"/>
          <p:nvPr/>
        </p:nvSpPr>
        <p:spPr>
          <a:xfrm>
            <a:off x="80263" y="2783177"/>
            <a:ext cx="29168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B b = (B)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A();</a:t>
            </a:r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8D8A61-D362-43DA-B866-057C81A8D1DE}"/>
              </a:ext>
            </a:extLst>
          </p:cNvPr>
          <p:cNvSpPr txBox="1"/>
          <p:nvPr/>
        </p:nvSpPr>
        <p:spPr>
          <a:xfrm>
            <a:off x="3265660" y="2837793"/>
            <a:ext cx="28940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B b = (B)</a:t>
            </a:r>
            <a:r>
              <a:rPr lang="pt-BR" sz="2000" b="1">
                <a:solidFill>
                  <a:srgbClr val="0070C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A();</a:t>
            </a:r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DB7C95-B61C-4B93-B7FD-92BC5DEECACA}"/>
              </a:ext>
            </a:extLst>
          </p:cNvPr>
          <p:cNvSpPr txBox="1"/>
          <p:nvPr/>
        </p:nvSpPr>
        <p:spPr>
          <a:xfrm>
            <a:off x="6716630" y="2162761"/>
            <a:ext cx="11440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3" name="Símbolo de &quot;Não Permitido&quot; 2">
            <a:extLst>
              <a:ext uri="{FF2B5EF4-FFF2-40B4-BE49-F238E27FC236}">
                <a16:creationId xmlns:a16="http://schemas.microsoft.com/office/drawing/2014/main" id="{5563997F-76A4-412E-A759-C9B30D338C27}"/>
              </a:ext>
            </a:extLst>
          </p:cNvPr>
          <p:cNvSpPr/>
          <p:nvPr/>
        </p:nvSpPr>
        <p:spPr>
          <a:xfrm>
            <a:off x="7147647" y="2828924"/>
            <a:ext cx="324715" cy="31172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Polimorfismo</a:t>
            </a:r>
            <a:endParaRPr lang="pt-BR" err="1"/>
          </a:p>
          <a:p>
            <a:pPr algn="l"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"A mesma ação, se comportando diferente."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Arial"/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1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Organização</a:t>
            </a:r>
            <a:endParaRPr lang="pt-BR" dirty="0" err="1"/>
          </a:p>
        </p:txBody>
      </p:sp>
      <p:sp>
        <p:nvSpPr>
          <p:cNvPr id="157" name="Google Shape;157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dirty="0"/>
          </a:p>
        </p:txBody>
      </p:sp>
      <p:sp>
        <p:nvSpPr>
          <p:cNvPr id="158" name="Google Shape;158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Próximos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passos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3684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Polimorfismo</a:t>
            </a:r>
            <a:endParaRPr lang="pt-BR" err="1"/>
          </a:p>
          <a:p>
            <a:pPr algn="l"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66FD03F-80B0-4969-8A7A-305DA9000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08161"/>
              </p:ext>
            </p:extLst>
          </p:nvPr>
        </p:nvGraphicFramePr>
        <p:xfrm>
          <a:off x="2602663" y="2071723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Pagamento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processar()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17549DA-115E-40F6-BB36-D10BEC19E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64518"/>
              </p:ext>
            </p:extLst>
          </p:nvPr>
        </p:nvGraphicFramePr>
        <p:xfrm>
          <a:off x="172562" y="3522775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Boleto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>
                          <a:latin typeface="Arial"/>
                        </a:rPr>
                        <a:t>processar()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4" name="Tabela 2">
            <a:extLst>
              <a:ext uri="{FF2B5EF4-FFF2-40B4-BE49-F238E27FC236}">
                <a16:creationId xmlns:a16="http://schemas.microsoft.com/office/drawing/2014/main" id="{5618D273-3FDD-4DE1-82DF-7C4006AF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55317"/>
              </p:ext>
            </p:extLst>
          </p:nvPr>
        </p:nvGraphicFramePr>
        <p:xfrm>
          <a:off x="1783153" y="3522775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Credito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>
                          <a:latin typeface="Arial"/>
                        </a:rPr>
                        <a:t>processar()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01479F8D-6956-4270-B789-B4FBE86C5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0432"/>
              </p:ext>
            </p:extLst>
          </p:nvPr>
        </p:nvGraphicFramePr>
        <p:xfrm>
          <a:off x="3504147" y="3516280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Debito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>
                          <a:latin typeface="Arial"/>
                        </a:rPr>
                        <a:t>processar()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682CF24-C19C-4A25-B187-79522F2E57EF}"/>
              </a:ext>
            </a:extLst>
          </p:cNvPr>
          <p:cNvCxnSpPr/>
          <p:nvPr/>
        </p:nvCxnSpPr>
        <p:spPr>
          <a:xfrm flipV="1">
            <a:off x="762507" y="2514796"/>
            <a:ext cx="1827035" cy="10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32F1E70-68B1-4DA8-9366-42DB9ABDF8C5}"/>
              </a:ext>
            </a:extLst>
          </p:cNvPr>
          <p:cNvCxnSpPr>
            <a:cxnSpLocks/>
          </p:cNvCxnSpPr>
          <p:nvPr/>
        </p:nvCxnSpPr>
        <p:spPr>
          <a:xfrm flipV="1">
            <a:off x="2477007" y="2800179"/>
            <a:ext cx="440804" cy="71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A2906DD-5BF2-4530-BD18-2DAEF2990117}"/>
              </a:ext>
            </a:extLst>
          </p:cNvPr>
          <p:cNvCxnSpPr>
            <a:cxnSpLocks/>
          </p:cNvCxnSpPr>
          <p:nvPr/>
        </p:nvCxnSpPr>
        <p:spPr>
          <a:xfrm flipH="1" flipV="1">
            <a:off x="3975038" y="2572755"/>
            <a:ext cx="1963685" cy="94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a 2">
            <a:extLst>
              <a:ext uri="{FF2B5EF4-FFF2-40B4-BE49-F238E27FC236}">
                <a16:creationId xmlns:a16="http://schemas.microsoft.com/office/drawing/2014/main" id="{4EA48691-0605-467F-89D1-3792773E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87189"/>
              </p:ext>
            </p:extLst>
          </p:nvPr>
        </p:nvGraphicFramePr>
        <p:xfrm>
          <a:off x="5218647" y="3516280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PIX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>
                          <a:latin typeface="Arial"/>
                        </a:rPr>
                        <a:t>processar()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42595C2-7D3A-4535-B73D-6F5E977DAB08}"/>
              </a:ext>
            </a:extLst>
          </p:cNvPr>
          <p:cNvCxnSpPr>
            <a:cxnSpLocks/>
          </p:cNvCxnSpPr>
          <p:nvPr/>
        </p:nvCxnSpPr>
        <p:spPr>
          <a:xfrm flipH="1" flipV="1">
            <a:off x="3629491" y="2832528"/>
            <a:ext cx="346356" cy="68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Polimorfismo</a:t>
            </a:r>
            <a:endParaRPr lang="pt-BR"/>
          </a:p>
          <a:p>
            <a:pPr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Códigos:</a:t>
            </a:r>
            <a:endParaRPr lang="en-US"/>
          </a:p>
          <a:p>
            <a:pPr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Ver exemplo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8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Sobrescrita</a:t>
            </a:r>
            <a:endParaRPr lang="pt-BR"/>
          </a:p>
          <a:p>
            <a:pPr algn="l">
              <a:buFont typeface="Arial"/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104D48-7983-4CFF-A245-10EB58169040}"/>
              </a:ext>
            </a:extLst>
          </p:cNvPr>
          <p:cNvSpPr txBox="1"/>
          <p:nvPr/>
        </p:nvSpPr>
        <p:spPr>
          <a:xfrm>
            <a:off x="362384" y="2109355"/>
            <a:ext cx="81529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"A mesma ação, podendo se comportar diferente. "​</a:t>
            </a:r>
          </a:p>
        </p:txBody>
      </p:sp>
    </p:spTree>
    <p:extLst>
      <p:ext uri="{BB962C8B-B14F-4D97-AF65-F5344CB8AC3E}">
        <p14:creationId xmlns:p14="http://schemas.microsoft.com/office/powerpoint/2010/main" val="20478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Sobrescrita</a:t>
            </a:r>
            <a:endParaRPr lang="pt-BR"/>
          </a:p>
          <a:p>
            <a:pPr algn="l">
              <a:buFont typeface="Arial"/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B0E1029-DE8D-4A0E-8D92-CA55E0AA5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6856"/>
              </p:ext>
            </p:extLst>
          </p:nvPr>
        </p:nvGraphicFramePr>
        <p:xfrm>
          <a:off x="2602663" y="2188621"/>
          <a:ext cx="1386422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Conta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/>
                        <a:t>double saldo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exibirSaldo()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77E8677-2437-4306-9F7C-4FADE0B65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15411"/>
              </p:ext>
            </p:extLst>
          </p:nvPr>
        </p:nvGraphicFramePr>
        <p:xfrm>
          <a:off x="172562" y="4016343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Corrente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14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B7713939-8504-43C1-8755-11B8B45A4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5154"/>
              </p:ext>
            </p:extLst>
          </p:nvPr>
        </p:nvGraphicFramePr>
        <p:xfrm>
          <a:off x="1783153" y="4016343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Poupanca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/>
                        <a:t>exibirSaldo()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6D67B014-B7D6-43D9-B266-96EA1745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29195"/>
              </p:ext>
            </p:extLst>
          </p:nvPr>
        </p:nvGraphicFramePr>
        <p:xfrm>
          <a:off x="3504147" y="4009848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Especial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/>
                        <a:t>exibirSaldo()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3CA2678-7B08-42B9-B2DC-78DC57C9D264}"/>
              </a:ext>
            </a:extLst>
          </p:cNvPr>
          <p:cNvCxnSpPr/>
          <p:nvPr/>
        </p:nvCxnSpPr>
        <p:spPr>
          <a:xfrm flipV="1">
            <a:off x="762507" y="3008364"/>
            <a:ext cx="1827035" cy="10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24FFB3-6D1B-4B12-A2C7-EF0A57E8ADE3}"/>
              </a:ext>
            </a:extLst>
          </p:cNvPr>
          <p:cNvCxnSpPr>
            <a:cxnSpLocks/>
          </p:cNvCxnSpPr>
          <p:nvPr/>
        </p:nvCxnSpPr>
        <p:spPr>
          <a:xfrm flipV="1">
            <a:off x="2477007" y="3293747"/>
            <a:ext cx="440804" cy="71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5F72AB5-9FA4-4B41-83A3-96F0A5BD00B0}"/>
              </a:ext>
            </a:extLst>
          </p:cNvPr>
          <p:cNvCxnSpPr>
            <a:cxnSpLocks/>
          </p:cNvCxnSpPr>
          <p:nvPr/>
        </p:nvCxnSpPr>
        <p:spPr>
          <a:xfrm flipH="1" flipV="1">
            <a:off x="3975038" y="3066323"/>
            <a:ext cx="1963685" cy="94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a 2">
            <a:extLst>
              <a:ext uri="{FF2B5EF4-FFF2-40B4-BE49-F238E27FC236}">
                <a16:creationId xmlns:a16="http://schemas.microsoft.com/office/drawing/2014/main" id="{368A099F-F9ED-480B-A484-BEBAD0C6C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57669"/>
              </p:ext>
            </p:extLst>
          </p:nvPr>
        </p:nvGraphicFramePr>
        <p:xfrm>
          <a:off x="5218647" y="4009848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Universitaria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14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45671FC-E558-42E4-A11C-EFFDFC0D6610}"/>
              </a:ext>
            </a:extLst>
          </p:cNvPr>
          <p:cNvCxnSpPr>
            <a:cxnSpLocks/>
          </p:cNvCxnSpPr>
          <p:nvPr/>
        </p:nvCxnSpPr>
        <p:spPr>
          <a:xfrm flipH="1" flipV="1">
            <a:off x="3629491" y="3326096"/>
            <a:ext cx="346356" cy="68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Sobrescrita</a:t>
            </a:r>
            <a:endParaRPr lang="pt-BR"/>
          </a:p>
          <a:p>
            <a:pPr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Códigos:</a:t>
            </a:r>
            <a:endParaRPr lang="en-US"/>
          </a:p>
          <a:p>
            <a:pPr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Ver exemplo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8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9B0309-FAA9-48B3-ADAF-232E16537747}"/>
              </a:ext>
            </a:extLst>
          </p:cNvPr>
          <p:cNvSpPr txBox="1"/>
          <p:nvPr/>
        </p:nvSpPr>
        <p:spPr>
          <a:xfrm>
            <a:off x="362384" y="2109355"/>
            <a:ext cx="81529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73763"/>
                </a:solidFill>
                <a:latin typeface="Calibri"/>
                <a:cs typeface="Calibri"/>
              </a:rPr>
              <a:t>Polimorfismo x Sobrescrita</a:t>
            </a:r>
          </a:p>
        </p:txBody>
      </p:sp>
    </p:spTree>
    <p:extLst>
      <p:ext uri="{BB962C8B-B14F-4D97-AF65-F5344CB8AC3E}">
        <p14:creationId xmlns:p14="http://schemas.microsoft.com/office/powerpoint/2010/main" val="8713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Exercitando 2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073763"/>
                </a:solidFill>
                <a:latin typeface="Calibri"/>
              </a:rPr>
              <a:t>Crie as classes "Funcionario", "Gerente", "Vendedor" e "Faxineiro". Realize upcasts e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downcasts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.</a:t>
            </a:r>
          </a:p>
          <a:p>
            <a:pPr algn="l" rtl="0"/>
            <a:r>
              <a:rPr lang="en-US" sz="2400" b="0" i="0" dirty="0">
                <a:latin typeface="Calibri"/>
              </a:rPr>
              <a:t>​</a:t>
            </a:r>
          </a:p>
          <a:p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Obs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: use a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linguagem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que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gostar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e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siga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as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dicas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sobre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como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criar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classes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.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Faça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a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relação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herança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acordo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com o slide.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0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Exercitando 3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11700" y="1356524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Analise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comportamento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Polimorfismo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Sobrescrita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4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"Possibilita um relacionamento entre classes/objetos, no qual estes possam pedir ajuda a outras classes/objetos</a:t>
            </a:r>
            <a:r>
              <a:rPr lang="en-US" sz="2400" dirty="0">
                <a:solidFill>
                  <a:srgbClr val="073763"/>
                </a:solidFill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representar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de forma 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completa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o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conceito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ao qual se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destinam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. Neste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tipo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relacionamento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, as classes 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os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interagem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entre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si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para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atingir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seus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objetivos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."</a:t>
            </a:r>
            <a:endParaRPr lang="en-US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Tipos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  <a:endParaRPr lang="en-US" dirty="0">
              <a:solidFill>
                <a:srgbClr val="595959"/>
              </a:solidFill>
            </a:endParaRPr>
          </a:p>
          <a:p>
            <a:pPr marL="800100" lvl="1" algn="l">
              <a:buFont typeface="Courier New"/>
              <a:buChar char="o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Estrutural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relacionado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atributos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)</a:t>
            </a:r>
          </a:p>
          <a:p>
            <a:pPr marL="939800" lvl="2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-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Composição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939800" lvl="2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-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Agregação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800100" lvl="1" algn="l">
              <a:buFont typeface="Courier New"/>
              <a:buChar char="o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Comportamental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relacionado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)</a:t>
            </a:r>
          </a:p>
          <a:p>
            <a:pPr marL="482600" lvl="1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      -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Dependência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39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Lógica de Programação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Vontade de aprender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indent="-381000" algn="l">
              <a:buClr>
                <a:srgbClr val="073763"/>
              </a:buClr>
              <a:buSzPts val="2400"/>
              <a:buFont typeface="Calibri"/>
              <a:buChar char="●"/>
            </a:pPr>
            <a:endParaRPr lang="pt-BR" sz="2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en-US">
              <a:solidFill>
                <a:srgbClr val="595959"/>
              </a:solidFill>
            </a:endParaRP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Estrutural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Composição: "Com Parte Todo"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Ex: Pessoa e Endereço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3F7D8BD-0AB3-4452-991B-A4735B331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04266"/>
              </p:ext>
            </p:extLst>
          </p:nvPr>
        </p:nvGraphicFramePr>
        <p:xfrm>
          <a:off x="141316" y="2941962"/>
          <a:ext cx="1990389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89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/>
                        <a:t>Endereco endereco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779D9B7-BDF4-4A92-9DD8-B40EE8060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8576"/>
              </p:ext>
            </p:extLst>
          </p:nvPr>
        </p:nvGraphicFramePr>
        <p:xfrm>
          <a:off x="2812039" y="3162732"/>
          <a:ext cx="10975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539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Endereco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/>
                        <a:t>...</a:t>
                      </a:r>
                      <a:endParaRPr lang="pt-BR" sz="14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09AC54-7EB1-4A31-9A19-E14BF57E8594}"/>
              </a:ext>
            </a:extLst>
          </p:cNvPr>
          <p:cNvCxnSpPr/>
          <p:nvPr/>
        </p:nvCxnSpPr>
        <p:spPr>
          <a:xfrm flipH="1" flipV="1">
            <a:off x="2128445" y="3482448"/>
            <a:ext cx="686267" cy="375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7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en-US">
              <a:solidFill>
                <a:srgbClr val="595959"/>
              </a:solidFill>
            </a:endParaRP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Estrutural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Composição: "Com Parte Todo"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Ex: Pessoa e Endereço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C6CE89-4C9A-4BAA-BF73-6D793D53F487}"/>
              </a:ext>
            </a:extLst>
          </p:cNvPr>
          <p:cNvSpPr txBox="1"/>
          <p:nvPr/>
        </p:nvSpPr>
        <p:spPr>
          <a:xfrm>
            <a:off x="903617" y="288107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1C8C77-B895-4558-B729-F00F3DEB2C49}"/>
              </a:ext>
            </a:extLst>
          </p:cNvPr>
          <p:cNvSpPr txBox="1"/>
          <p:nvPr/>
        </p:nvSpPr>
        <p:spPr>
          <a:xfrm>
            <a:off x="65237" y="3444488"/>
            <a:ext cx="34410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>
                <a:latin typeface="Courier New"/>
              </a:rPr>
              <a:t>Pessoa {</a:t>
            </a:r>
          </a:p>
          <a:p>
            <a:r>
              <a:rPr lang="pt-BR" sz="2000">
                <a:latin typeface="Courier New"/>
              </a:rPr>
              <a:t>  Endereco endereco;</a:t>
            </a:r>
          </a:p>
          <a:p>
            <a:r>
              <a:rPr lang="pt-BR" sz="2000" dirty="0">
                <a:latin typeface="Courier New"/>
              </a:rPr>
              <a:t>}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en-US">
              <a:solidFill>
                <a:srgbClr val="595959"/>
              </a:solidFill>
            </a:endParaRP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Estrutural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Agregação: "Sem Parte Todo"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Ex: Disciplina e Aluno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3F7D8BD-0AB3-4452-991B-A4735B331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70183"/>
              </p:ext>
            </p:extLst>
          </p:nvPr>
        </p:nvGraphicFramePr>
        <p:xfrm>
          <a:off x="141316" y="2941962"/>
          <a:ext cx="1990389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89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Disciplina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/>
                        <a:t>Aluno 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779D9B7-BDF4-4A92-9DD8-B40EE8060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58879"/>
              </p:ext>
            </p:extLst>
          </p:nvPr>
        </p:nvGraphicFramePr>
        <p:xfrm>
          <a:off x="2812039" y="3162732"/>
          <a:ext cx="10975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539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/>
                        <a:t>...</a:t>
                      </a:r>
                      <a:endParaRPr lang="pt-BR" sz="14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09AC54-7EB1-4A31-9A19-E14BF57E8594}"/>
              </a:ext>
            </a:extLst>
          </p:cNvPr>
          <p:cNvCxnSpPr/>
          <p:nvPr/>
        </p:nvCxnSpPr>
        <p:spPr>
          <a:xfrm flipH="1" flipV="1">
            <a:off x="2128445" y="3482448"/>
            <a:ext cx="686267" cy="375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0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en-US">
              <a:solidFill>
                <a:srgbClr val="595959"/>
              </a:solidFill>
            </a:endParaRP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Estrutural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Composição: "Sem Parte Todo"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Ex: Pessoa e Endereço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C6CE89-4C9A-4BAA-BF73-6D793D53F487}"/>
              </a:ext>
            </a:extLst>
          </p:cNvPr>
          <p:cNvSpPr txBox="1"/>
          <p:nvPr/>
        </p:nvSpPr>
        <p:spPr>
          <a:xfrm>
            <a:off x="903617" y="288107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1C8C77-B895-4558-B729-F00F3DEB2C49}"/>
              </a:ext>
            </a:extLst>
          </p:cNvPr>
          <p:cNvSpPr txBox="1"/>
          <p:nvPr/>
        </p:nvSpPr>
        <p:spPr>
          <a:xfrm>
            <a:off x="65237" y="3444488"/>
            <a:ext cx="34410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>
                <a:latin typeface="Courier New"/>
              </a:rPr>
              <a:t>Disciplina {</a:t>
            </a:r>
          </a:p>
          <a:p>
            <a:r>
              <a:rPr lang="pt-BR" sz="2000">
                <a:latin typeface="Courier New"/>
              </a:rPr>
              <a:t>  Aluno aluno;</a:t>
            </a:r>
          </a:p>
          <a:p>
            <a:r>
              <a:rPr lang="pt-BR" sz="2000" dirty="0">
                <a:latin typeface="Courier New"/>
              </a:rPr>
              <a:t>}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5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9B0309-FAA9-48B3-ADAF-232E16537747}"/>
              </a:ext>
            </a:extLst>
          </p:cNvPr>
          <p:cNvSpPr txBox="1"/>
          <p:nvPr/>
        </p:nvSpPr>
        <p:spPr>
          <a:xfrm>
            <a:off x="362384" y="2109355"/>
            <a:ext cx="81529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73763"/>
                </a:solidFill>
                <a:latin typeface="Calibri"/>
                <a:cs typeface="Calibri"/>
              </a:rPr>
              <a:t>Agregação x Composição</a:t>
            </a:r>
          </a:p>
        </p:txBody>
      </p:sp>
    </p:spTree>
    <p:extLst>
      <p:ext uri="{BB962C8B-B14F-4D97-AF65-F5344CB8AC3E}">
        <p14:creationId xmlns:p14="http://schemas.microsoft.com/office/powerpoint/2010/main" val="21165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pt-BR"/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Comportamental</a:t>
            </a:r>
          </a:p>
          <a:p>
            <a:pPr marL="1257300" lvl="2" indent="-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Dependência: "Depende de"</a:t>
            </a:r>
            <a:endParaRPr lang="en-US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D78D18B-D973-471E-829F-CF2391D16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26310"/>
              </p:ext>
            </p:extLst>
          </p:nvPr>
        </p:nvGraphicFramePr>
        <p:xfrm>
          <a:off x="141316" y="2941962"/>
          <a:ext cx="2341080" cy="1259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080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Compra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/>
                        <a:t>Cliente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finalizar(Cupom cupom, ...)</a:t>
                      </a:r>
                    </a:p>
                    <a:p>
                      <a:pPr lvl="0">
                        <a:buNone/>
                      </a:pPr>
                      <a:r>
                        <a:rPr lang="pt-BR" sz="1400" b="0" i="0" u="none" strike="noStrike" noProof="0">
                          <a:latin typeface="Arial"/>
                        </a:rPr>
                        <a:t>finalizar(...)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91E8E95-5B4E-431E-910E-D979441E5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1461"/>
              </p:ext>
            </p:extLst>
          </p:nvPr>
        </p:nvGraphicFramePr>
        <p:xfrm>
          <a:off x="3156238" y="3162732"/>
          <a:ext cx="10975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539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Cupom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/>
                        <a:t>...</a:t>
                      </a:r>
                      <a:endParaRPr lang="pt-BR" sz="14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AE57A17-DC67-4BA6-968E-D1F09216B12D}"/>
              </a:ext>
            </a:extLst>
          </p:cNvPr>
          <p:cNvCxnSpPr/>
          <p:nvPr/>
        </p:nvCxnSpPr>
        <p:spPr>
          <a:xfrm flipH="1" flipV="1">
            <a:off x="2472644" y="3482448"/>
            <a:ext cx="686267" cy="3751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pt-BR"/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Comportamental</a:t>
            </a:r>
          </a:p>
          <a:p>
            <a:pPr marL="1257300" lvl="2" indent="-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Dependência: "Depende de"</a:t>
            </a:r>
            <a:endParaRPr lang="en-US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592953-8E2F-4A70-8929-BC822A39DD80}"/>
              </a:ext>
            </a:extLst>
          </p:cNvPr>
          <p:cNvSpPr txBox="1"/>
          <p:nvPr/>
        </p:nvSpPr>
        <p:spPr>
          <a:xfrm>
            <a:off x="903617" y="2523888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E9C2A8-4D5F-44D0-994B-E985D03B5864}"/>
              </a:ext>
            </a:extLst>
          </p:cNvPr>
          <p:cNvSpPr txBox="1"/>
          <p:nvPr/>
        </p:nvSpPr>
        <p:spPr>
          <a:xfrm>
            <a:off x="65237" y="3087300"/>
            <a:ext cx="57010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>
                <a:latin typeface="Courier New"/>
              </a:rPr>
              <a:t>Compra {</a:t>
            </a:r>
          </a:p>
          <a:p>
            <a:r>
              <a:rPr lang="pt-BR" sz="2000">
                <a:latin typeface="Courier New"/>
              </a:rPr>
              <a:t>  ...</a:t>
            </a:r>
            <a:endParaRPr lang="pt-BR"/>
          </a:p>
          <a:p>
            <a:r>
              <a:rPr lang="pt-BR" sz="2000">
                <a:latin typeface="Courier New"/>
              </a:rPr>
              <a:t>  finalizar(Cupom cupom, ...) {</a:t>
            </a:r>
          </a:p>
          <a:p>
            <a:r>
              <a:rPr lang="pt-BR" sz="2000">
                <a:latin typeface="Courier New"/>
              </a:rPr>
              <a:t>   ...</a:t>
            </a:r>
          </a:p>
          <a:p>
            <a:r>
              <a:rPr lang="pt-BR" sz="2000">
                <a:latin typeface="Courier New"/>
              </a:rPr>
              <a:t>  }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9B0309-FAA9-48B3-ADAF-232E16537747}"/>
              </a:ext>
            </a:extLst>
          </p:cNvPr>
          <p:cNvSpPr txBox="1"/>
          <p:nvPr/>
        </p:nvSpPr>
        <p:spPr>
          <a:xfrm>
            <a:off x="362384" y="2109355"/>
            <a:ext cx="81529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73763"/>
                </a:solidFill>
                <a:latin typeface="Calibri"/>
                <a:cs typeface="Calibri"/>
              </a:rPr>
              <a:t>Herança x Associação</a:t>
            </a:r>
          </a:p>
        </p:txBody>
      </p:sp>
    </p:spTree>
    <p:extLst>
      <p:ext uri="{BB962C8B-B14F-4D97-AF65-F5344CB8AC3E}">
        <p14:creationId xmlns:p14="http://schemas.microsoft.com/office/powerpoint/2010/main" val="19028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Exercitando 4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073763"/>
                </a:solidFill>
                <a:latin typeface="Calibri"/>
              </a:rPr>
              <a:t>Apenas para praticar, codifique os exemplos dos slides anteriores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sobre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associações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.</a:t>
            </a:r>
            <a:endParaRPr lang="pt-BR" dirty="0"/>
          </a:p>
          <a:p>
            <a:endParaRPr lang="en-US" sz="2400" dirty="0">
              <a:solidFill>
                <a:srgbClr val="073763"/>
              </a:solidFill>
              <a:latin typeface="Calibri"/>
            </a:endParaRPr>
          </a:p>
          <a:p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Obs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: use a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linguagem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que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gostar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e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siga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as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dicas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sobre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como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b="0" i="0" u="none" strike="noStrike" dirty="0" err="1">
                <a:solidFill>
                  <a:srgbClr val="073763"/>
                </a:solidFill>
                <a:latin typeface="Calibri"/>
              </a:rPr>
              <a:t>criar</a:t>
            </a:r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 classes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7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"Define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contrato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deve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seguido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pela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classe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implementa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Quando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classe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implementa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interface,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ela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se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compromete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realizar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todos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comportamentos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a interface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disponibiliza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."</a:t>
            </a:r>
            <a:endParaRPr lang="pt-BR" dirty="0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Códigos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903617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4510781" y="2166701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65237" y="2626204"/>
            <a:ext cx="475937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interface </a:t>
            </a:r>
            <a:r>
              <a:rPr lang="pt-BR" sz="2000">
                <a:latin typeface="Courier New"/>
              </a:rPr>
              <a:t>A {</a:t>
            </a:r>
          </a:p>
          <a:p>
            <a:r>
              <a:rPr lang="pt-BR" sz="2000">
                <a:latin typeface="Courier New"/>
              </a:rPr>
              <a:t>  ...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}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class </a:t>
            </a:r>
            <a:r>
              <a:rPr lang="pt-BR" sz="2000">
                <a:latin typeface="Courier New"/>
              </a:rPr>
              <a:t>B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implements </a:t>
            </a:r>
            <a:r>
              <a:rPr lang="pt-BR" sz="2000">
                <a:latin typeface="Courier New"/>
              </a:rPr>
              <a:t>A {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  ...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}</a:t>
            </a:r>
            <a:endParaRPr lang="pt-BR" sz="2000" dirty="0">
              <a:latin typeface="Courier New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3773370" y="2628164"/>
            <a:ext cx="253673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interface </a:t>
            </a:r>
            <a:r>
              <a:rPr lang="pt-BR" sz="2000">
                <a:latin typeface="Courier New"/>
              </a:rPr>
              <a:t>A </a:t>
            </a:r>
            <a:r>
              <a:rPr lang="pt-BR" sz="2000" dirty="0">
                <a:latin typeface="Courier New"/>
              </a:rPr>
              <a:t>{</a:t>
            </a:r>
          </a:p>
          <a:p>
            <a:r>
              <a:rPr lang="pt-BR" sz="2000">
                <a:latin typeface="Courier New"/>
              </a:rPr>
              <a:t>   ...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class </a:t>
            </a:r>
            <a:r>
              <a:rPr lang="pt-BR" sz="2000">
                <a:latin typeface="Courier New"/>
              </a:rPr>
              <a:t>B : A {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  ...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}</a:t>
            </a:r>
            <a:endParaRPr lang="pt-BR" sz="2000" dirty="0">
              <a:latin typeface="Courier New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041649-0E3F-41FA-9A78-193F2CC3AABD}"/>
              </a:ext>
            </a:extLst>
          </p:cNvPr>
          <p:cNvSpPr txBox="1"/>
          <p:nvPr/>
        </p:nvSpPr>
        <p:spPr>
          <a:xfrm>
            <a:off x="6044171" y="1546121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4" name="Símbolo de &quot;Não Permitido&quot; 3">
            <a:extLst>
              <a:ext uri="{FF2B5EF4-FFF2-40B4-BE49-F238E27FC236}">
                <a16:creationId xmlns:a16="http://schemas.microsoft.com/office/drawing/2014/main" id="{48B977A4-9D12-41FF-86B4-6A13B3B66BD0}"/>
              </a:ext>
            </a:extLst>
          </p:cNvPr>
          <p:cNvSpPr/>
          <p:nvPr/>
        </p:nvSpPr>
        <p:spPr>
          <a:xfrm>
            <a:off x="6163809" y="1991157"/>
            <a:ext cx="918147" cy="91814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Exercitando 5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err="1">
                <a:solidFill>
                  <a:srgbClr val="073763"/>
                </a:solidFill>
                <a:latin typeface="Calibri"/>
              </a:rPr>
              <a:t>Apenas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para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praticar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,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crie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interface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chamada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"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OperacaoMatematica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".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Crie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também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4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das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operações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básicas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: soma,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subtração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,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multiplicação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divisão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.</a:t>
            </a:r>
            <a:endParaRPr lang="pt-BR" dirty="0"/>
          </a:p>
          <a:p>
            <a:endParaRPr lang="en-US" sz="2400" dirty="0">
              <a:solidFill>
                <a:srgbClr val="073763"/>
              </a:solidFill>
              <a:latin typeface="Calibri"/>
            </a:endParaRPr>
          </a:p>
          <a:p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Obs: use a linguagem que gostar e siga as dicas sobre como criar classes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.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Tente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não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implementar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algum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dos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  e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veja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 o que </a:t>
            </a:r>
            <a:r>
              <a:rPr lang="en-US" sz="2400" dirty="0" err="1">
                <a:solidFill>
                  <a:srgbClr val="073763"/>
                </a:solidFill>
                <a:latin typeface="Calibri"/>
              </a:rPr>
              <a:t>acontece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5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</a:rPr>
              <a:t>Siga em frente...</a:t>
            </a:r>
            <a:endParaRPr lang="en-US" sz="4000" b="1" dirty="0">
              <a:solidFill>
                <a:srgbClr val="073763"/>
              </a:solidFill>
              <a:latin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 de classe: Abstrata e Concreta</a:t>
            </a:r>
            <a:endParaRPr lang="pt-BR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Métodos abstratos</a:t>
            </a:r>
            <a:endParaRPr lang="pt-BR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Caracteríscas das associações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Palavras coringas: super, base e super()</a:t>
            </a:r>
          </a:p>
          <a:p>
            <a:pPr marL="4191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Relações entre classes e interface: extends e implements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9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5400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</a:t>
            </a:r>
            <a:endParaRPr lang="en-US" sz="5400" b="1" i="0" u="none" strike="noStrike" cap="none" err="1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sp>
        <p:nvSpPr>
          <p:cNvPr id="2" name="Google Shape;189;p5">
            <a:extLst>
              <a:ext uri="{FF2B5EF4-FFF2-40B4-BE49-F238E27FC236}">
                <a16:creationId xmlns:a16="http://schemas.microsoft.com/office/drawing/2014/main" id="{6E12178C-0082-4C22-AEE7-FA70D3C8F1AB}"/>
              </a:ext>
            </a:extLst>
          </p:cNvPr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78321"/>
                </a:solidFill>
                <a:latin typeface="Century Gothic"/>
                <a:sym typeface="Century Gothic"/>
              </a:rPr>
              <a:t>Orientação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 a</a:t>
            </a:r>
            <a:endParaRPr lang="pt-BR" dirty="0">
              <a:sym typeface="Century Gothic"/>
            </a:endParaRPr>
          </a:p>
          <a:p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85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OO:</a:t>
            </a:r>
            <a:endParaRPr lang="pt-BR" dirty="0"/>
          </a:p>
          <a:p>
            <a:pPr lvl="1" algn="l">
              <a:buSzPts val="1100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Pacotes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lvl="1" algn="l">
              <a:buSzPts val="1100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Visibilidades</a:t>
            </a:r>
            <a:endParaRPr lang="en-US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27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"São uma organização física ou lógica criada para separar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classes com responsabilidades distintas. Com isso, 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espera-se que a aplicação fique mais organizada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 seja possível separar classes de finalidades</a:t>
            </a:r>
            <a:endParaRPr lang="pt-BR" dirty="0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 representatividades diferentes."</a:t>
            </a:r>
            <a:endParaRPr lang="pt-BR">
              <a:solidFill>
                <a:srgbClr val="595959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1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52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Códigos: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4B6CAD-9C93-4285-985B-A943BA9025E9}"/>
              </a:ext>
            </a:extLst>
          </p:cNvPr>
          <p:cNvSpPr txBox="1"/>
          <p:nvPr/>
        </p:nvSpPr>
        <p:spPr>
          <a:xfrm>
            <a:off x="903617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33F13C-E13D-4CEC-A67C-E2B30819556F}"/>
              </a:ext>
            </a:extLst>
          </p:cNvPr>
          <p:cNvSpPr txBox="1"/>
          <p:nvPr/>
        </p:nvSpPr>
        <p:spPr>
          <a:xfrm>
            <a:off x="2688966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7182C7-1461-4FF4-A1FF-49D07BB3246A}"/>
              </a:ext>
            </a:extLst>
          </p:cNvPr>
          <p:cNvSpPr txBox="1"/>
          <p:nvPr/>
        </p:nvSpPr>
        <p:spPr>
          <a:xfrm>
            <a:off x="5227484" y="206279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4350BE-E6E8-4382-912F-F2DA492653CE}"/>
              </a:ext>
            </a:extLst>
          </p:cNvPr>
          <p:cNvSpPr txBox="1"/>
          <p:nvPr/>
        </p:nvSpPr>
        <p:spPr>
          <a:xfrm>
            <a:off x="65237" y="2626204"/>
            <a:ext cx="31098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package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...</a:t>
            </a:r>
            <a:r>
              <a:rPr lang="pt-BR" sz="2000">
                <a:latin typeface="Courier New"/>
              </a:rPr>
              <a:t>;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import</a:t>
            </a:r>
            <a:r>
              <a:rPr lang="pt-BR" sz="2000">
                <a:latin typeface="Courier New"/>
              </a:rPr>
              <a:t> ...;</a:t>
            </a:r>
            <a:endParaRPr lang="pt-BR" sz="2000" dirty="0">
              <a:latin typeface="Courier New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4FEE19-E2F3-408E-B45E-94037643B401}"/>
              </a:ext>
            </a:extLst>
          </p:cNvPr>
          <p:cNvSpPr txBox="1"/>
          <p:nvPr/>
        </p:nvSpPr>
        <p:spPr>
          <a:xfrm>
            <a:off x="2055463" y="2680119"/>
            <a:ext cx="25367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  <a:latin typeface="Courier New"/>
              </a:rPr>
              <a:t>namespace </a:t>
            </a:r>
            <a:r>
              <a:rPr lang="pt-BR" sz="2000" dirty="0">
                <a:latin typeface="Courier New"/>
              </a:rPr>
              <a:t>{...}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 b="1" dirty="0" err="1">
                <a:solidFill>
                  <a:srgbClr val="0070C0"/>
                </a:solidFill>
                <a:latin typeface="Courier New"/>
              </a:rPr>
              <a:t>using</a:t>
            </a:r>
            <a:r>
              <a:rPr lang="pt-BR" sz="2000" dirty="0">
                <a:latin typeface="Courier New"/>
              </a:rPr>
              <a:t> ...;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10ADAB-4848-4DC3-B5E5-EB03E203F5DB}"/>
              </a:ext>
            </a:extLst>
          </p:cNvPr>
          <p:cNvSpPr txBox="1"/>
          <p:nvPr/>
        </p:nvSpPr>
        <p:spPr>
          <a:xfrm>
            <a:off x="4545016" y="2680119"/>
            <a:ext cx="263042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/>
                <a:cs typeface="Courier New"/>
              </a:rPr>
              <a:t>__init__.py(2.x)</a:t>
            </a:r>
            <a:endParaRPr lang="pt-BR" sz="2000" dirty="0">
              <a:solidFill>
                <a:schemeClr val="tx1"/>
              </a:solidFill>
            </a:endParaRPr>
          </a:p>
          <a:p>
            <a:endParaRPr lang="pt-BR" sz="2000" dirty="0"/>
          </a:p>
          <a:p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Courier New"/>
                <a:cs typeface="Courier New"/>
              </a:rPr>
              <a:t> ...</a:t>
            </a:r>
          </a:p>
          <a:p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Courier New"/>
                <a:cs typeface="Courier New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7303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Ver projeto de exemplo para entender funcionamento.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9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"Um modificador de acesso tem como finalidade 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determinar até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que ponto uma classe, atributo ou método pode ser usado. A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utilização de modificadores de acesso é fundamental para o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uso efetivo da Orientação a Objetos. Algumas boas práticas e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conceitos só são atingidos com o uso corretos deles."</a:t>
            </a:r>
            <a:endParaRPr lang="pt-BR">
              <a:solidFill>
                <a:srgbClr val="595959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6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Tipos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800100" lvl="1" algn="l"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Private</a:t>
            </a:r>
          </a:p>
          <a:p>
            <a:pPr marL="800100" lvl="1" algn="l"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Protected</a:t>
            </a:r>
          </a:p>
          <a:p>
            <a:pPr marL="800100" lvl="1" algn="l"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Public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0C0A07-45C4-4567-8FC6-00A10A55CBE7}"/>
              </a:ext>
            </a:extLst>
          </p:cNvPr>
          <p:cNvSpPr txBox="1"/>
          <p:nvPr/>
        </p:nvSpPr>
        <p:spPr>
          <a:xfrm>
            <a:off x="3926810" y="2361211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3" name="Símbolo de &quot;Não Permitido&quot; 2">
            <a:extLst>
              <a:ext uri="{FF2B5EF4-FFF2-40B4-BE49-F238E27FC236}">
                <a16:creationId xmlns:a16="http://schemas.microsoft.com/office/drawing/2014/main" id="{AC53E3BA-B278-4E98-8373-C7C2A6266023}"/>
              </a:ext>
            </a:extLst>
          </p:cNvPr>
          <p:cNvSpPr/>
          <p:nvPr/>
        </p:nvSpPr>
        <p:spPr>
          <a:xfrm>
            <a:off x="4046448" y="2806247"/>
            <a:ext cx="918147" cy="91814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3560</Words>
  <Application>Microsoft Office PowerPoint</Application>
  <PresentationFormat>Apresentação na tela (16:9)</PresentationFormat>
  <Paragraphs>800</Paragraphs>
  <Slides>107</Slides>
  <Notes>107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107</vt:i4>
      </vt:variant>
    </vt:vector>
  </HeadingPairs>
  <TitlesOfParts>
    <vt:vector size="115" baseType="lpstr">
      <vt:lpstr>Calibri</vt:lpstr>
      <vt:lpstr>Proxima Nova</vt:lpstr>
      <vt:lpstr>Century Gothic</vt:lpstr>
      <vt:lpstr>Arial</vt:lpstr>
      <vt:lpstr>Courier New</vt:lpstr>
      <vt:lpstr>Wingdings</vt:lpstr>
      <vt:lpstr>Arial,Sans-Serif</vt:lpstr>
      <vt:lpstr>Simple Light</vt:lpstr>
      <vt:lpstr>Apresentação do PowerPoint</vt:lpstr>
      <vt:lpstr>Thiago Leite e Carvalho Engenheiro de Software, Professor, Escritor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Letícia Furlan Rufato</cp:lastModifiedBy>
  <cp:revision>6375</cp:revision>
  <dcterms:modified xsi:type="dcterms:W3CDTF">2023-01-14T19:24:22Z</dcterms:modified>
</cp:coreProperties>
</file>