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4"/>
      <p:bold r:id="rId75"/>
      <p:italic r:id="rId76"/>
      <p:boldItalic r:id="rId77"/>
    </p:embeddedFont>
    <p:embeddedFont>
      <p:font typeface="Century Gothic" panose="020B0502020202020204" pitchFamily="34" charset="0"/>
      <p:regular r:id="rId78"/>
      <p:bold r:id="rId79"/>
      <p:italic r:id="rId80"/>
      <p:boldItalic r:id="rId81"/>
    </p:embeddedFont>
    <p:embeddedFont>
      <p:font typeface="Proxima Nova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jCDvuXaLQhQ5BfmDa2/s/cir7Z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102" d="100"/>
          <a:sy n="102" d="100"/>
        </p:scale>
        <p:origin x="48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afa24e7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dafa24e7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dafa24e74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3dafa24e74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dafa24e74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3dafa24e74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f5e750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df5e750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f5e750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3df5e750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3371a935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43371a935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df5e750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df5e750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f5e750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df5e750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Requisitos não-funcionais: segurança, desempenho, confiabilidade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df5e750d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3df5e750d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Pensar na facilidade e aplicabilidade dos testes desde o inicio, o software deve ser completamente </a:t>
            </a:r>
            <a:r>
              <a:rPr lang="pt-BR" dirty="0" err="1"/>
              <a:t>testavel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f5e750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3df5e750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ffc9ba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25ffc9ba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3371a935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3371a935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df5e750d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3df5e750d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d2006a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3ed2006a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3371a935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43371a935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3371a935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43371a935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6fb3447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36fb3447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6fb3447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36fb3447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6fb3447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36fb3447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6fb3447e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36fb3447e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6fb3447e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36fb3447e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6fb3447e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36fb3447e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6fb3447e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36fb3447e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3371a935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3371a935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6fb3447e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36fb3447e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6fb3447e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36fb3447e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6fb3447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36fb3447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6fb3447e4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36fb3447e4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fb3447e4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136fb3447e4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6fb3447e4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136fb3447e4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3371a93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3371a93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6fb3447e4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36fb3447e4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6fb3447e4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36fb3447e4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3371a935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143371a935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6fb3447e4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136fb3447e4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6fb3447e4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36fb3447e4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6fb3447e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36fb3447e4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6fb3447e4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36fb3447e4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6fb3447e4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36fb3447e4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6fb3447e4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136fb3447e4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6fb3447e4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136fb3447e4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6fb3447e4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136fb3447e4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6fb3447e4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6fb3447e4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6fb3447e4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136fb3447e4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43371a935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143371a935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3371a935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143371a935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3371a93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143371a93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43371a935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143371a935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6fb3447e4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136fb3447e4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6fb3447e4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g136fb3447e4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6fb3447e4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136fb3447e4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43371a935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143371a935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6fb3447e4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136fb3447e4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43371a935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143371a935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43371a935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143371a935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3371a9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143371a9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3371a935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143371a935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3371a93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143371a93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43371a935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g143371a935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43371a935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143371a935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3371a935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g143371a935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9833457c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129833457c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c11dada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1c11dada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stqb.org/certifications/certification-lis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rimesoft.net/portfolio-items/test-autom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pt-br/design-patterns/what-is-patter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dp/B085Q2K632/ref=dp-kindle-redirect?_encoding=UTF8&amp;btkr=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desenvolvendo-com-paixao/o-que-%C3%A9-solid-o-guia-completo-para-voc%C3%AA-entender-os-5-princ%C3%ADpios-da-poo-2b937b3fc53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driverio/jasmine-boilerplate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andbagmar/cuke-jvm-sample" TargetMode="External"/><Relationship Id="rId4" Type="http://schemas.openxmlformats.org/officeDocument/2006/relationships/hyperlink" Target="https://blog.testproject.io/2020/06/29/design-patterns-in-test-automation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andbagmar/cuke-jvm-sample" TargetMode="External"/><Relationship Id="rId4" Type="http://schemas.openxmlformats.org/officeDocument/2006/relationships/hyperlink" Target="https://blog.testproject.io/2020/06/29/design-patterns-in-test-automation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renity-js.org/handbook/design/screenplay-pattern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tools.com/blog/page-objects-app-actions-cypress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ypress.io/blog/2019/01/03/stop-using-page-objects-and-start-using-app-actions/#page-objects-in-cypress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qb.org/certifications/certification-list" TargetMode="External"/><Relationship Id="rId7" Type="http://schemas.openxmlformats.org/officeDocument/2006/relationships/hyperlink" Target="https://martinfowler.com/bliki/PageObject.htm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testproject.io/2020/06/29/design-patterns-in-test-automation/" TargetMode="External"/><Relationship Id="rId5" Type="http://schemas.openxmlformats.org/officeDocument/2006/relationships/hyperlink" Target="https://refactoring.guru/pt-br/design-patterns/what-is-pattern" TargetMode="External"/><Relationship Id="rId4" Type="http://schemas.openxmlformats.org/officeDocument/2006/relationships/hyperlink" Target="https://www.primesoft.net/portfolio-items/test-automation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2150" y="3043525"/>
            <a:ext cx="4977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841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6960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automação de testes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afa24e74_0_269"/>
          <p:cNvSpPr txBox="1"/>
          <p:nvPr/>
        </p:nvSpPr>
        <p:spPr>
          <a:xfrm>
            <a:off x="706925" y="1733825"/>
            <a:ext cx="7359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Processo de design de um </a:t>
            </a:r>
            <a:r>
              <a:rPr lang="en-US" sz="1800" i="1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testware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3dafa24e74_0_26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automação como atividade de teste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afa24e74_0_274"/>
          <p:cNvSpPr txBox="1"/>
          <p:nvPr/>
        </p:nvSpPr>
        <p:spPr>
          <a:xfrm>
            <a:off x="706925" y="1733825"/>
            <a:ext cx="73599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testes relacionadas: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Implementação de casos de 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Monitoramento e controle de execução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Interpretação, relatório e log de resultados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3dafa24e74_0_27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automação como atividade de teste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afa24e74_0_279"/>
          <p:cNvSpPr txBox="1"/>
          <p:nvPr/>
        </p:nvSpPr>
        <p:spPr>
          <a:xfrm>
            <a:off x="706925" y="1733825"/>
            <a:ext cx="7359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Melhorar a eficiência do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Ampliar cobertura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Reduzir custo total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Diminuir tempo de execução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Aumentar frequência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dafa24e74_0_27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automação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f5e750da_0_0"/>
          <p:cNvSpPr txBox="1"/>
          <p:nvPr/>
        </p:nvSpPr>
        <p:spPr>
          <a:xfrm>
            <a:off x="706925" y="1733825"/>
            <a:ext cx="7359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que não podem ser feitos de maneira manual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Complexidade pode aumentar -&gt; tempo diminui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Reduz erros humanos na validação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Feedback mais rápido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confiabilidade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df5e750da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da automação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df5e750da_0_5"/>
          <p:cNvSpPr txBox="1"/>
          <p:nvPr/>
        </p:nvSpPr>
        <p:spPr>
          <a:xfrm>
            <a:off x="615925" y="1667200"/>
            <a:ext cx="7359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Custos adicionais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Investimento inicial para configuração da arquitetura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Investimento na arquitetura do software sob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Complexidade de codificação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Manutenção de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3df5e750da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 da automação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43371a9352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43371a9352_0_14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43371a9352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43371a9352_0_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43371a9352_0_14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Fatores de sucesso para automação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df5e750da_0_10"/>
          <p:cNvSpPr txBox="1"/>
          <p:nvPr/>
        </p:nvSpPr>
        <p:spPr>
          <a:xfrm>
            <a:off x="615925" y="1667200"/>
            <a:ext cx="73599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Nem todos os testes podem ou devem ser automatizados!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automação de testes não substitui os testes manuais!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automação é limitada pela análise do sistema. A subjetividade do analista/engenheiro é importante!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Script de teste automatizado também é código assim como qualquer outro software, portanto, um bom analista deve se preocupar em um código limpo e com boas práticas!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df5e750da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Algumas reflexões…</a:t>
            </a:r>
            <a:endParaRPr sz="32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df5e750da_0_15"/>
          <p:cNvSpPr txBox="1"/>
          <p:nvPr/>
        </p:nvSpPr>
        <p:spPr>
          <a:xfrm>
            <a:off x="615925" y="1598287"/>
            <a:ext cx="73599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alinhada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a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software.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Lembrar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não-funcionais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testes.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Envolvimento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desenvolvedores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essencial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o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sucesso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df5e750da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Projeto de Automação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df5e750da_0_20"/>
          <p:cNvSpPr txBox="1"/>
          <p:nvPr/>
        </p:nvSpPr>
        <p:spPr>
          <a:xfrm>
            <a:off x="615925" y="1667200"/>
            <a:ext cx="73599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construído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suporte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testes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automatizados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Desacoplamento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camadas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Expor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/classes para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facilitar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testes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testáveis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df5e750da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Testabilidade</a:t>
            </a:r>
            <a:endParaRPr sz="3000" b="1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f5e750da_0_25"/>
          <p:cNvSpPr txBox="1"/>
          <p:nvPr/>
        </p:nvSpPr>
        <p:spPr>
          <a:xfrm>
            <a:off x="615925" y="1667200"/>
            <a:ext cx="7359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Identificar o conjunto, tipos e níveis de testes automatizados que garantem consistência e cobertura do sistema.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df5e750da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Estratégias de testes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g13df5e750da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00" y="2816575"/>
            <a:ext cx="3409946" cy="18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686400" y="2146900"/>
            <a:ext cx="8105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Introduzir conceitos importantes relacionados à automação de testes, entendendo seu propósito e os fatores essenciais para o sucesso de sua implantação juntamente ao ciclo de vida do software.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ffc9baf8_0_1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25ffc9baf8_0_17"/>
          <p:cNvSpPr txBox="1"/>
          <p:nvPr/>
        </p:nvSpPr>
        <p:spPr>
          <a:xfrm>
            <a:off x="721475" y="1359175"/>
            <a:ext cx="690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25ffc9baf8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325" y="314301"/>
            <a:ext cx="6906000" cy="4649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25ffc9baf8_0_17"/>
          <p:cNvSpPr txBox="1"/>
          <p:nvPr/>
        </p:nvSpPr>
        <p:spPr>
          <a:xfrm>
            <a:off x="273825" y="510650"/>
            <a:ext cx="210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 de Certificações</a:t>
            </a:r>
            <a:endParaRPr sz="18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ffc9baf8_0_17"/>
          <p:cNvSpPr txBox="1"/>
          <p:nvPr/>
        </p:nvSpPr>
        <p:spPr>
          <a:xfrm>
            <a:off x="461375" y="441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Certifying Software Testers Worldwide - ISTQB® International Software Testing Qualifications Board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43371a9352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43371a9352_0_22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43371a9352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43371a9352_0_22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143371a9352_0_22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de suporte a testes automatizados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df5e750da_0_31"/>
          <p:cNvSpPr txBox="1"/>
          <p:nvPr/>
        </p:nvSpPr>
        <p:spPr>
          <a:xfrm>
            <a:off x="386500" y="1888122"/>
            <a:ext cx="4444992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relatórios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testes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facilitar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resolução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facilitar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documentar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rastrear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facilitar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testes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3df5e750da_0_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de Framework de Automação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3df5e750da_0_31"/>
          <p:cNvSpPr txBox="1"/>
          <p:nvPr/>
        </p:nvSpPr>
        <p:spPr>
          <a:xfrm>
            <a:off x="4732638" y="2364810"/>
            <a:ext cx="391716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5715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atualização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testes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automatizados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monitorar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restaurar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testes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falha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3df5e750da_0_31"/>
          <p:cNvSpPr txBox="1"/>
          <p:nvPr/>
        </p:nvSpPr>
        <p:spPr>
          <a:xfrm>
            <a:off x="565525" y="1584025"/>
            <a:ext cx="8052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Avaliar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bom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framework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garante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benefícios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para: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d2006af1_0_4"/>
          <p:cNvSpPr txBox="1"/>
          <p:nvPr/>
        </p:nvSpPr>
        <p:spPr>
          <a:xfrm>
            <a:off x="386500" y="1576350"/>
            <a:ext cx="8279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3ed2006af1_0_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3ed2006af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175" y="0"/>
            <a:ext cx="6157858" cy="51620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3ed2006af1_0_4"/>
          <p:cNvSpPr txBox="1"/>
          <p:nvPr/>
        </p:nvSpPr>
        <p:spPr>
          <a:xfrm>
            <a:off x="7326033" y="2581019"/>
            <a:ext cx="1957302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hlinkClick r:id="rId4"/>
              </a:rPr>
              <a:t>Test Automation Framework |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PrimeSoft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Solutions, Inc.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143371a9352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43371a9352_0_35"/>
          <p:cNvSpPr txBox="1"/>
          <p:nvPr/>
        </p:nvSpPr>
        <p:spPr>
          <a:xfrm>
            <a:off x="1758490" y="3223150"/>
            <a:ext cx="5553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143371a9352_0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43371a9352_0_3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3371a9352_0_35"/>
          <p:cNvSpPr txBox="1"/>
          <p:nvPr/>
        </p:nvSpPr>
        <p:spPr>
          <a:xfrm>
            <a:off x="1218475" y="2216650"/>
            <a:ext cx="7440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genérica de automação </a:t>
            </a:r>
            <a:endParaRPr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371a9352_0_30"/>
          <p:cNvSpPr txBox="1"/>
          <p:nvPr/>
        </p:nvSpPr>
        <p:spPr>
          <a:xfrm>
            <a:off x="1128750" y="1918850"/>
            <a:ext cx="69528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genérica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3 - 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considerar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antes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4 -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43371a9352_0_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36fb3447e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36fb3447e4_0_0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136fb3447e4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36fb3447e4_0_0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36fb3447e4_0_0"/>
          <p:cNvSpPr txBox="1"/>
          <p:nvPr/>
        </p:nvSpPr>
        <p:spPr>
          <a:xfrm>
            <a:off x="1693625" y="1940763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Revisitando conceitos de arquitetura de software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6fb3447e4_0_8"/>
          <p:cNvSpPr txBox="1"/>
          <p:nvPr/>
        </p:nvSpPr>
        <p:spPr>
          <a:xfrm>
            <a:off x="4721650" y="1739175"/>
            <a:ext cx="3937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Descrição e compreensão dos componentes do sistema, suas estrutura e relações.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Considerar fatores externos na definição da arquitetura de um sistema.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36fb3447e4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arquitetura de software?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g136fb3447e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5" y="1798250"/>
            <a:ext cx="4255025" cy="25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6fb3447e4_0_15"/>
          <p:cNvSpPr txBox="1"/>
          <p:nvPr/>
        </p:nvSpPr>
        <p:spPr>
          <a:xfrm>
            <a:off x="259050" y="1857575"/>
            <a:ext cx="4218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soluções gerais e reutilizáveis para resolver problemas recorrentes dentro de certo contexto.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Estão inseridos em um escopo maior do sistema.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36fb3447e4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nos padrões arquiteturais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36fb3447e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225" y="1647063"/>
            <a:ext cx="4258450" cy="18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36fb3447e4_0_15"/>
          <p:cNvSpPr/>
          <p:nvPr/>
        </p:nvSpPr>
        <p:spPr>
          <a:xfrm>
            <a:off x="925100" y="4102475"/>
            <a:ext cx="4062900" cy="7104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Padrão arquitetural != Padrão de projeto</a:t>
            </a:r>
            <a:endParaRPr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6fb3447e4_0_30"/>
          <p:cNvSpPr txBox="1"/>
          <p:nvPr/>
        </p:nvSpPr>
        <p:spPr>
          <a:xfrm>
            <a:off x="259050" y="1857575"/>
            <a:ext cx="42183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N-camadas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Cliente-servidor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Broker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Peer-to-peer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Event bus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Pipe-filter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36fb3447e4_0_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nos padrões arquiteturais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" name="Google Shape;223;g136fb3447e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375" y="1648250"/>
            <a:ext cx="809775" cy="1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36fb3447e4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603" y="1714850"/>
            <a:ext cx="1155500" cy="1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36fb3447e4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400" y="1714844"/>
            <a:ext cx="3712426" cy="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36fb3447e4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1400" y="3297875"/>
            <a:ext cx="2110600" cy="128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36fb3447e4_0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0501" y="2987022"/>
            <a:ext cx="1275950" cy="12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10a92618e6_0_0"/>
          <p:cNvSpPr txBox="1"/>
          <p:nvPr/>
        </p:nvSpPr>
        <p:spPr>
          <a:xfrm>
            <a:off x="842725" y="1481050"/>
            <a:ext cx="71331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Desenvolvimento de Software e Metodologias Ágeis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6fb3447e4_0_43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os padrões de projeto?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36fb3447e4_0_43"/>
          <p:cNvSpPr txBox="1"/>
          <p:nvPr/>
        </p:nvSpPr>
        <p:spPr>
          <a:xfrm>
            <a:off x="236850" y="1354325"/>
            <a:ext cx="81039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soluções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gerais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reutilizáveis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relacionados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construção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divididos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factory method, abstract factory, singleton…</a:t>
            </a:r>
            <a:endParaRPr sz="16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estruturais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adapter, composite, facade, proxy…</a:t>
            </a:r>
            <a:endParaRPr sz="16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comportamentais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command, observer, mediator…</a:t>
            </a:r>
            <a:endParaRPr sz="16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hlinkClick r:id="rId3"/>
              </a:rPr>
              <a:t>O que é um </a:t>
            </a:r>
            <a:r>
              <a:rPr lang="en-US" sz="1100" u="sng" dirty="0" err="1">
                <a:solidFill>
                  <a:schemeClr val="hlink"/>
                </a:solidFill>
                <a:hlinkClick r:id="rId3"/>
              </a:rPr>
              <a:t>padrão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 de </a:t>
            </a:r>
            <a:r>
              <a:rPr lang="en-US" sz="1100" u="sng" dirty="0" err="1">
                <a:solidFill>
                  <a:schemeClr val="hlink"/>
                </a:solidFill>
                <a:hlinkClick r:id="rId3"/>
              </a:rPr>
              <a:t>projeto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? (</a:t>
            </a:r>
            <a:r>
              <a:rPr lang="en-US" sz="1100" u="sng" dirty="0" err="1">
                <a:solidFill>
                  <a:schemeClr val="hlink"/>
                </a:solidFill>
                <a:hlinkClick r:id="rId3"/>
              </a:rPr>
              <a:t>refactoring.guru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)</a:t>
            </a:r>
            <a:endParaRPr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6fb3447e4_0_368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SOLID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36fb3447e4_0_368"/>
          <p:cNvSpPr txBox="1"/>
          <p:nvPr/>
        </p:nvSpPr>
        <p:spPr>
          <a:xfrm>
            <a:off x="236850" y="1354325"/>
            <a:ext cx="8103900" cy="4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Responsabilidade única: 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componente deve ter uma única responsabilidade e esta deve ser encapsulada.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Extensão: 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Cada componente deve estar aberto para extensão, mas fechado para modificação.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Substituição: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Cada componente deve ser substituível sem afetar o comportamento geral da solução.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6fb3447e4_0_373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SOLID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136fb3447e4_0_373"/>
          <p:cNvSpPr txBox="1"/>
          <p:nvPr/>
        </p:nvSpPr>
        <p:spPr>
          <a:xfrm>
            <a:off x="236850" y="1354325"/>
            <a:ext cx="81039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Segregação: 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melhor ter componentes específicos do que um componente geral multiuso.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Inversão de dependência: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componentes devem depender de abstrações e não de detalhes de mais baixo nível.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Amazon.com.br eBooks Kindle: Código Limpo, Martin, Robert C.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36fb3447e4_0_373"/>
          <p:cNvSpPr txBox="1"/>
          <p:nvPr/>
        </p:nvSpPr>
        <p:spPr>
          <a:xfrm>
            <a:off x="346175" y="3537500"/>
            <a:ext cx="4122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hlinkClick r:id="rId4"/>
              </a:rPr>
              <a:t>O que é SOLID: O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guia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completo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para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você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entender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os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5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princípios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da POO | by João Roberto da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Paixão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|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Desenvolvendo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com </a:t>
            </a:r>
            <a:r>
              <a:rPr lang="en-US" sz="1100" u="sng" dirty="0" err="1">
                <a:solidFill>
                  <a:schemeClr val="hlink"/>
                </a:solidFill>
                <a:hlinkClick r:id="rId4"/>
              </a:rPr>
              <a:t>Paixão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 | Medium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143371a9352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43371a9352_0_43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43371a9352_0_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43371a9352_0_43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43371a9352_0_43"/>
          <p:cNvSpPr txBox="1"/>
          <p:nvPr/>
        </p:nvSpPr>
        <p:spPr>
          <a:xfrm>
            <a:off x="1693625" y="1940763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projeto de automação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6fb3447e4_0_378"/>
          <p:cNvSpPr txBox="1"/>
          <p:nvPr/>
        </p:nvSpPr>
        <p:spPr>
          <a:xfrm>
            <a:off x="136300" y="1727250"/>
            <a:ext cx="3579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arquitetura genérica para automação</a:t>
            </a:r>
            <a:endParaRPr sz="28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g136fb3447e4_0_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850" y="241200"/>
            <a:ext cx="4057349" cy="43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6fb3447e4_0_389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geração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36fb3447e4_0_389"/>
          <p:cNvSpPr txBox="1"/>
          <p:nvPr/>
        </p:nvSpPr>
        <p:spPr>
          <a:xfrm>
            <a:off x="236850" y="1354325"/>
            <a:ext cx="41073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manual de casos de teste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Desenvolvimento, captura ou obtenção de dados de teste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Geração automática de casos de teste a partir de modelos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136fb3447e4_0_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25" y="1185038"/>
            <a:ext cx="2792901" cy="3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6fb3447e4_0_400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definição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36fb3447e4_0_400"/>
          <p:cNvSpPr txBox="1"/>
          <p:nvPr/>
        </p:nvSpPr>
        <p:spPr>
          <a:xfrm>
            <a:off x="236850" y="1354325"/>
            <a:ext cx="4107300" cy="4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Especificação de casos de teste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Definição de dados de teste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Especificação de procedimento de testes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Definição de scripts para execução dos casos de teste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Conceder acesso às bibliotecas de teste conforme necessário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136fb3447e4_0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25" y="1185038"/>
            <a:ext cx="2792901" cy="3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6fb3447e4_0_406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execução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36fb3447e4_0_406"/>
          <p:cNvSpPr txBox="1"/>
          <p:nvPr/>
        </p:nvSpPr>
        <p:spPr>
          <a:xfrm>
            <a:off x="236850" y="1354325"/>
            <a:ext cx="41073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Executar casos de teste automaticamente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Registrar execuções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Relatar execuções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36fb3447e4_0_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25" y="1185038"/>
            <a:ext cx="2792901" cy="3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6fb3447e4_0_412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adaptação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g136fb3447e4_0_412"/>
          <p:cNvSpPr txBox="1"/>
          <p:nvPr/>
        </p:nvSpPr>
        <p:spPr>
          <a:xfrm>
            <a:off x="236850" y="1354325"/>
            <a:ext cx="4107300" cy="4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Controlar ambiente de teste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Interagir com sistema a ser testado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Monitorar o sistema sendo testado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Simular ou emular o ambiente sendo testado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136fb3447e4_0_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25" y="1266438"/>
            <a:ext cx="2792901" cy="3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6fb3447e4_0_418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projeto de solução de testes automatizados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36fb3447e4_0_418"/>
          <p:cNvSpPr txBox="1"/>
          <p:nvPr/>
        </p:nvSpPr>
        <p:spPr>
          <a:xfrm>
            <a:off x="251650" y="1978577"/>
            <a:ext cx="81408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Prestar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atenção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Versionamento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seguir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boas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extração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analisada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mesma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forma que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manual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para projetos de automação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2770499" y="2637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genérica e design para automação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2770499" y="3594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 de projeto para testes E2E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143371a9352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133" y="-44400"/>
            <a:ext cx="9222934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43371a9352_0_51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43371a9352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43371a9352_0_51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g143371a9352_0_51"/>
          <p:cNvSpPr txBox="1"/>
          <p:nvPr/>
        </p:nvSpPr>
        <p:spPr>
          <a:xfrm>
            <a:off x="1693625" y="2385038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devemos considerar antes de iniciar um projeto?</a:t>
            </a: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6fb3447e4_0_42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pensar ao iniciar um projeto de automação?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36fb3447e4_0_424"/>
          <p:cNvSpPr txBox="1"/>
          <p:nvPr/>
        </p:nvSpPr>
        <p:spPr>
          <a:xfrm>
            <a:off x="251650" y="1563282"/>
            <a:ext cx="81408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fase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testes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automatizar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suporte?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o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teste?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Quem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executará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implementará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teste?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Quais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frameworks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gratuitos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quais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comprados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Quais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tecnologias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suporte? E a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complexidade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linguagens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6fb3447e4_0_43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pensar ao iniciar um projeto de automação?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g136fb3447e4_0_434"/>
          <p:cNvSpPr txBox="1"/>
          <p:nvPr/>
        </p:nvSpPr>
        <p:spPr>
          <a:xfrm>
            <a:off x="251650" y="1628175"/>
            <a:ext cx="81408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modelo de ciclo de vida do software estamos inseridos?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a complexidade de implementação e como afeta o projeto?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 necessário treinamento?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43371a9352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133" y="-44400"/>
            <a:ext cx="9222934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43371a9352_0_59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g143371a9352_0_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43371a9352_0_5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g143371a9352_0_59"/>
          <p:cNvSpPr txBox="1"/>
          <p:nvPr/>
        </p:nvSpPr>
        <p:spPr>
          <a:xfrm>
            <a:off x="1693625" y="2244438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6fb3447e4_0_42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de casos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g136fb3447e4_0_429"/>
          <p:cNvSpPr txBox="1"/>
          <p:nvPr/>
        </p:nvSpPr>
        <p:spPr>
          <a:xfrm>
            <a:off x="251650" y="1628175"/>
            <a:ext cx="81408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Sabemos que os casos de testes correspondem à sequência de ações executadas sobre o sistema sendo testado.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 .A solução implementa casos de teste diretamente em scripts de teste automatizados. </a:t>
            </a:r>
            <a:endParaRPr sz="20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6fb3447e4_0_43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de casos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g136fb3447e4_0_439"/>
          <p:cNvSpPr txBox="1"/>
          <p:nvPr/>
        </p:nvSpPr>
        <p:spPr>
          <a:xfrm>
            <a:off x="251650" y="1628175"/>
            <a:ext cx="8140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Sabemos que os casos de testes correspondem à sequência de ações executadas sobre o sistema sendo testado.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2. A solução projeta procedimentos de teste e os transforma em scripts automatizados.</a:t>
            </a:r>
            <a:endParaRPr sz="20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6fb3447e4_0_44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de casos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g136fb3447e4_0_444"/>
          <p:cNvSpPr txBox="1"/>
          <p:nvPr/>
        </p:nvSpPr>
        <p:spPr>
          <a:xfrm>
            <a:off x="251650" y="1628175"/>
            <a:ext cx="8140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Sabemos que os casos de testes correspondem à sequência de ações executadas sobre o sistema sendo testado.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A solução utiliza uma ferramenta para traduzir os procedimentos de teste em scripts de teste automatizados.</a:t>
            </a:r>
            <a:endParaRPr sz="20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6fb3447e4_0_44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de casos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g136fb3447e4_0_449"/>
          <p:cNvSpPr txBox="1"/>
          <p:nvPr/>
        </p:nvSpPr>
        <p:spPr>
          <a:xfrm>
            <a:off x="251650" y="1628175"/>
            <a:ext cx="81408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Sabemos que os casos de testes correspondem à sequência de ações executadas sobre o sistema sendo testado.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A solução utiliza uma ferramenta que gera procedimentos automatizados de teste ou traduz os scripts diretamente dos modelos. Maior grau de automação.</a:t>
            </a:r>
            <a:endParaRPr sz="20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6fb3447e4_0_45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Abordagem de captura e reprodução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g136fb3447e4_0_454"/>
          <p:cNvSpPr txBox="1"/>
          <p:nvPr/>
        </p:nvSpPr>
        <p:spPr>
          <a:xfrm>
            <a:off x="251650" y="1628175"/>
            <a:ext cx="8140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ferramentas são usadas para capturar a interação com o sistema enquanto executa a sequência de ações, registrando as saídas. A verificação da saída pode ser manual ou automatizada.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 Fácil de usar e configurar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 Difícil de evoluir e manter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36fb3447e4_0_454"/>
          <p:cNvSpPr/>
          <p:nvPr/>
        </p:nvSpPr>
        <p:spPr>
          <a:xfrm>
            <a:off x="1672575" y="4003800"/>
            <a:ext cx="2899422" cy="777060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36fb3447e4_0_454"/>
          <p:cNvSpPr txBox="1"/>
          <p:nvPr/>
        </p:nvSpPr>
        <p:spPr>
          <a:xfrm>
            <a:off x="2420025" y="4203600"/>
            <a:ext cx="137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Selenium IDE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6fb3447e4_0_45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Geração de Scripts lineares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g136fb3447e4_0_459"/>
          <p:cNvSpPr txBox="1"/>
          <p:nvPr/>
        </p:nvSpPr>
        <p:spPr>
          <a:xfrm>
            <a:off x="251650" y="1628175"/>
            <a:ext cx="81408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ferramentas são usadas para capturar a interação com o sistema enquanto executa a sequência de ações, registrando as saídas e gerando scripts de testes lineares.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 Fácil uso e configuração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 Difícil de evoluir e manter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" name="Google Shape;4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6fb3447e4_0_46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Geração de Scripts estruturados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g136fb3447e4_0_464"/>
          <p:cNvSpPr txBox="1"/>
          <p:nvPr/>
        </p:nvSpPr>
        <p:spPr>
          <a:xfrm>
            <a:off x="251650" y="1628175"/>
            <a:ext cx="81408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Geração de bibliotecas de scripts reutilizáveis para os casos de teste.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 Menor manutenção e menor custo para novos testes.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 Custo maior para criação dos scripts compartilhados. Boas habilidades de programação.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6fb3447e4_0_46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Orientado a dados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g136fb3447e4_0_469"/>
          <p:cNvSpPr txBox="1"/>
          <p:nvPr/>
        </p:nvSpPr>
        <p:spPr>
          <a:xfrm>
            <a:off x="251650" y="1628175"/>
            <a:ext cx="8140800" cy="3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na qual os scripts utilizam arquivos com diversas massas de dados.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 Reduz custo para adição de testes. Aumenta variações com dados de testes.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 Gerenciar bem os arquivos a serem lidos pela solução.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6fb3447e4_0_47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de palavras-chaves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g136fb3447e4_0_474"/>
          <p:cNvSpPr txBox="1"/>
          <p:nvPr/>
        </p:nvSpPr>
        <p:spPr>
          <a:xfrm>
            <a:off x="251650" y="1628175"/>
            <a:ext cx="81408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script baseado em palavras-chaves utiliza arquivos de definições a partir de palavras mais descritivas além da possibilidade de uso de arquivos de 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Reduz custo para adição de testes. Aumenta variações com dados de testes.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implementação das palavras-chaves vem com custo. Boas palavras-chaves são mais reutilizadas.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6fb3447e4_0_47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baseado em modelos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g136fb3447e4_0_479"/>
          <p:cNvSpPr txBox="1"/>
          <p:nvPr/>
        </p:nvSpPr>
        <p:spPr>
          <a:xfrm>
            <a:off x="251650" y="1628175"/>
            <a:ext cx="81408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Geração automatizada de casos de teste em oposição à execução de casos de testes. Pode derivar qualquer tipo de script.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Abstração garante foco no objetivo do teste. Manutenção somente nos modelos.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necessário bom conhecimento para modelos de testes além de garantir que as ferramentas de geração sejam maduras e gerem bons relatórios.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43371a9352_0_132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Orientado a comportamento (BDD)</a:t>
            </a:r>
            <a:endParaRPr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g143371a9352_0_132"/>
          <p:cNvSpPr txBox="1"/>
          <p:nvPr/>
        </p:nvSpPr>
        <p:spPr>
          <a:xfrm>
            <a:off x="251650" y="1628175"/>
            <a:ext cx="81408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natural para definir o comportamento da funcionalidade.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Maior compreensão de negócio. Facilidade na criação da modelagem dos casos.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Ambiguidade. Pode gerar código repetido se não for bem pensado.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g143371a9352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43371a9352_0_83"/>
          <p:cNvSpPr txBox="1"/>
          <p:nvPr/>
        </p:nvSpPr>
        <p:spPr>
          <a:xfrm>
            <a:off x="1758490" y="3223150"/>
            <a:ext cx="5553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g143371a9352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43371a9352_0_83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g143371a9352_0_83"/>
          <p:cNvSpPr txBox="1"/>
          <p:nvPr/>
        </p:nvSpPr>
        <p:spPr>
          <a:xfrm>
            <a:off x="1218475" y="2216650"/>
            <a:ext cx="7440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 para automação E2E </a:t>
            </a:r>
            <a:endParaRPr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43371a9352_0_91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1 - Conhecer o Page Object Model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2 - Conhecer o Business-layer Page Object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3 - Conhecer o ScreenPlay Pattern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4 - Conhecer o App Actions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143371a9352_0_9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143371a9352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00" y="-44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43371a9352_0_75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g143371a9352_0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43371a9352_0_7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g143371a9352_0_75"/>
          <p:cNvSpPr txBox="1"/>
          <p:nvPr/>
        </p:nvSpPr>
        <p:spPr>
          <a:xfrm>
            <a:off x="1693625" y="21812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Page Object Model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6fb3447e4_0_515"/>
          <p:cNvSpPr txBox="1"/>
          <p:nvPr/>
        </p:nvSpPr>
        <p:spPr>
          <a:xfrm>
            <a:off x="743150" y="5774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projetos para testes?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g136fb3447e4_0_515"/>
          <p:cNvSpPr txBox="1"/>
          <p:nvPr/>
        </p:nvSpPr>
        <p:spPr>
          <a:xfrm>
            <a:off x="251650" y="1628175"/>
            <a:ext cx="81408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conhecimento sobre padrões de projeto é muito importante quando precisamos lidar com projetos de alta complexidade.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padrões voltados para testes servem para resolver problemas comuns relacionados à coerência, coesão, isolamento e responsabilidades dos testes.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conhecer ou revisar padrões de projetos de testes funcionais E2E?</a:t>
            </a:r>
            <a:endParaRPr sz="18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6fb3447e4_0_504"/>
          <p:cNvSpPr txBox="1"/>
          <p:nvPr/>
        </p:nvSpPr>
        <p:spPr>
          <a:xfrm>
            <a:off x="243300" y="1629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POM - Page Object Model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9" name="Google Shape;429;g136fb3447e4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0" y="1364915"/>
            <a:ext cx="5415676" cy="28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136fb3447e4_0_5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151" y="1285650"/>
            <a:ext cx="3180226" cy="281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 txBox="1"/>
          <p:nvPr/>
        </p:nvSpPr>
        <p:spPr>
          <a:xfrm>
            <a:off x="1758490" y="3223150"/>
            <a:ext cx="5553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1196275" y="1831800"/>
            <a:ext cx="7440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para projetos de automação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6fb3447e4_0_527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POM - Page Object Model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g136fb3447e4_0_527"/>
          <p:cNvSpPr txBox="1"/>
          <p:nvPr/>
        </p:nvSpPr>
        <p:spPr>
          <a:xfrm>
            <a:off x="243300" y="1390589"/>
            <a:ext cx="8140800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➔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Reaproveitamento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limpo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Independência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testes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➔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Necessária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boa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compreensão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do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ficam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isolados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específica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necessária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boa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contrário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refatorações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serão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constantes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complexos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demandam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tempo para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136fb3447e4_0_527"/>
          <p:cNvSpPr/>
          <p:nvPr/>
        </p:nvSpPr>
        <p:spPr>
          <a:xfrm>
            <a:off x="5439525" y="1517150"/>
            <a:ext cx="2094300" cy="1265400"/>
          </a:xfrm>
          <a:prstGeom prst="wedgeEllipseCallout">
            <a:avLst>
              <a:gd name="adj1" fmla="val -70496"/>
              <a:gd name="adj2" fmla="val -611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Vamos ver um </a:t>
            </a:r>
            <a:r>
              <a:rPr lang="en-US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exemplo</a:t>
            </a:r>
            <a:r>
              <a:rPr lang="en-US" b="1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b="1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g143371a935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133" y="-44400"/>
            <a:ext cx="9222934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43371a9352_0_96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g143371a9352_0_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143371a9352_0_9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g143371a9352_0_96"/>
          <p:cNvSpPr txBox="1"/>
          <p:nvPr/>
        </p:nvSpPr>
        <p:spPr>
          <a:xfrm>
            <a:off x="1693625" y="21812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Business-Layer Page Object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6fb3447e4_0_535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Business-Layer Page Object Pattern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g136fb3447e4_0_535"/>
          <p:cNvSpPr txBox="1"/>
          <p:nvPr/>
        </p:nvSpPr>
        <p:spPr>
          <a:xfrm>
            <a:off x="243300" y="1251700"/>
            <a:ext cx="814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g136fb3447e4_0_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77" y="1310900"/>
            <a:ext cx="5932001" cy="33367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36fb3447e4_0_535"/>
          <p:cNvSpPr txBox="1"/>
          <p:nvPr/>
        </p:nvSpPr>
        <p:spPr>
          <a:xfrm>
            <a:off x="2370725" y="4706850"/>
            <a:ext cx="301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Design Patterns in Test Automation - </a:t>
            </a:r>
            <a:r>
              <a:rPr lang="en-US" sz="100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TestProject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136fb3447e4_0_535"/>
          <p:cNvSpPr/>
          <p:nvPr/>
        </p:nvSpPr>
        <p:spPr>
          <a:xfrm>
            <a:off x="6645850" y="2079600"/>
            <a:ext cx="2131500" cy="8880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Vamos ver um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exemplo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3371a9352_0_1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Business-Layer Page Object Pattern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g143371a9352_0_1"/>
          <p:cNvSpPr txBox="1"/>
          <p:nvPr/>
        </p:nvSpPr>
        <p:spPr>
          <a:xfrm>
            <a:off x="243300" y="1251700"/>
            <a:ext cx="814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g143371a935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77" y="1310900"/>
            <a:ext cx="5932001" cy="333674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43371a9352_0_1"/>
          <p:cNvSpPr txBox="1"/>
          <p:nvPr/>
        </p:nvSpPr>
        <p:spPr>
          <a:xfrm>
            <a:off x="2734950" y="4706850"/>
            <a:ext cx="315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1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Design Patterns in Test Automation - TestProject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143371a9352_0_1"/>
          <p:cNvSpPr/>
          <p:nvPr/>
        </p:nvSpPr>
        <p:spPr>
          <a:xfrm>
            <a:off x="6645850" y="2079600"/>
            <a:ext cx="2131500" cy="8880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Vamos ver um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exemplo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g143371a9352_0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7000" y="-44400"/>
            <a:ext cx="9312499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143371a9352_0_106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g143371a9352_0_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43371a9352_0_10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g143371a9352_0_106"/>
          <p:cNvSpPr txBox="1"/>
          <p:nvPr/>
        </p:nvSpPr>
        <p:spPr>
          <a:xfrm>
            <a:off x="1693625" y="21812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ScreenPlay Pattern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43371a9352_0_149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ScreenPlay Pattern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9" name="Google Shape;479;g143371a9352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75" y="1398225"/>
            <a:ext cx="5387010" cy="277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143371a9352_0_149"/>
          <p:cNvSpPr txBox="1"/>
          <p:nvPr/>
        </p:nvSpPr>
        <p:spPr>
          <a:xfrm>
            <a:off x="5683750" y="12517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The Screenplay Pattern | Serenity/JS (serenity-js.org)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g143371a9352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133" y="-44400"/>
            <a:ext cx="9222934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143371a9352_0_114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g143371a9352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43371a9352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g143371a9352_0_114"/>
          <p:cNvSpPr txBox="1"/>
          <p:nvPr/>
        </p:nvSpPr>
        <p:spPr>
          <a:xfrm>
            <a:off x="1693625" y="21812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App Actions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43371a9352_0_9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 Actions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143371a9352_0_9"/>
          <p:cNvSpPr txBox="1"/>
          <p:nvPr/>
        </p:nvSpPr>
        <p:spPr>
          <a:xfrm>
            <a:off x="243300" y="1251700"/>
            <a:ext cx="8140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➔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do App Actions é utilizar a Arquitetura do Cypress a favor do desacoplamento entre a camada da aplicação e o HTML.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➔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Utiliza-se o acesso à própria aplicação para configurar o estado do teste sem depender da UI, melhorando ,dessa forma, a performance.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143371a9352_0_9"/>
          <p:cNvSpPr txBox="1"/>
          <p:nvPr/>
        </p:nvSpPr>
        <p:spPr>
          <a:xfrm>
            <a:off x="1087900" y="35523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Page objects vs. App actions in Cypress - Automated Visual Testing | Applitools</a:t>
            </a:r>
            <a:endParaRPr/>
          </a:p>
        </p:txBody>
      </p:sp>
      <p:sp>
        <p:nvSpPr>
          <p:cNvPr id="497" name="Google Shape;497;g143371a9352_0_9"/>
          <p:cNvSpPr txBox="1"/>
          <p:nvPr/>
        </p:nvSpPr>
        <p:spPr>
          <a:xfrm>
            <a:off x="4425650" y="35819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Stop using Page Objects and Start using App Actions (cypress.io)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43371a9352_0_164"/>
          <p:cNvSpPr txBox="1">
            <a:spLocks noGrp="1"/>
          </p:cNvSpPr>
          <p:nvPr>
            <p:ph type="ctrTitle"/>
          </p:nvPr>
        </p:nvSpPr>
        <p:spPr>
          <a:xfrm>
            <a:off x="1402150" y="3043525"/>
            <a:ext cx="4977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143371a9352_0_164"/>
          <p:cNvSpPr txBox="1"/>
          <p:nvPr/>
        </p:nvSpPr>
        <p:spPr>
          <a:xfrm>
            <a:off x="1402150" y="3556225"/>
            <a:ext cx="2841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143371a9352_0_164"/>
          <p:cNvSpPr txBox="1"/>
          <p:nvPr/>
        </p:nvSpPr>
        <p:spPr>
          <a:xfrm>
            <a:off x="1402150" y="1355875"/>
            <a:ext cx="66960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automação de testes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3371a9352_0_1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0" name="Google Shape;510;g143371a9352_0_122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43371a9352_0_122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para projetos de automação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143371a9352_0_122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43371a9352_0_122"/>
          <p:cNvSpPr/>
          <p:nvPr/>
        </p:nvSpPr>
        <p:spPr>
          <a:xfrm>
            <a:off x="2770499" y="2637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genérica e design para automação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143371a9352_0_122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143371a9352_0_122"/>
          <p:cNvSpPr/>
          <p:nvPr/>
        </p:nvSpPr>
        <p:spPr>
          <a:xfrm>
            <a:off x="2770499" y="3594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 de projeto para testes E2E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/>
        </p:nvSpPr>
        <p:spPr>
          <a:xfrm>
            <a:off x="1076950" y="1933650"/>
            <a:ext cx="76041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propósito da automação no processo de teste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Fatores de sucesso para automação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importância de ferramentas para suporte a testes automatizados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43371a9352_0_142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1" name="Google Shape;521;g143371a9352_0_142"/>
          <p:cNvSpPr txBox="1"/>
          <p:nvPr/>
        </p:nvSpPr>
        <p:spPr>
          <a:xfrm>
            <a:off x="167100" y="1327900"/>
            <a:ext cx="8140800" cy="3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https://www.istqb.org/certifications/certification-list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https://www.primesoft.net/portfolio-items/test-automation/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 que é um padrão de projeto? (refactoring.guru)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Patterns in Test Automation - TestProject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PageObject (martinfowler.com)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g129833457c0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129833457c0_0_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129833457c0_0_120"/>
          <p:cNvSpPr txBox="1"/>
          <p:nvPr/>
        </p:nvSpPr>
        <p:spPr>
          <a:xfrm>
            <a:off x="1162075" y="3002550"/>
            <a:ext cx="46992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LinkedIn: Carolina Santana Louzada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129833457c0_0_12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0" name="Google Shape;530;g129833457c0_0_1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1c11dadaa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1c11dadaa1_0_0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11c11dadaa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1c11dadaa1_0_0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g11c11dadaa1_0_0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propósito da automação no processo de teste</a:t>
            </a:r>
            <a:endParaRPr sz="36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565525" y="636550"/>
            <a:ext cx="77607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7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Revisando o ciclo de vida do teste</a:t>
            </a:r>
            <a:endParaRPr sz="37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817675" y="1833925"/>
            <a:ext cx="690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975" y="1339525"/>
            <a:ext cx="4519574" cy="3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2257</Words>
  <Application>Microsoft Office PowerPoint</Application>
  <PresentationFormat>Apresentação na tela (16:9)</PresentationFormat>
  <Paragraphs>312</Paragraphs>
  <Slides>71</Slides>
  <Notes>71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6" baseType="lpstr">
      <vt:lpstr>Arial</vt:lpstr>
      <vt:lpstr>Proxima Nova</vt:lpstr>
      <vt:lpstr>Century Gothic</vt:lpstr>
      <vt:lpstr>Calibri</vt:lpstr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Carolina Santana Louzada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lastModifiedBy>Letícia Furlan Rufato</cp:lastModifiedBy>
  <cp:revision>4</cp:revision>
  <dcterms:modified xsi:type="dcterms:W3CDTF">2023-01-26T19:46:46Z</dcterms:modified>
</cp:coreProperties>
</file>