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3"/>
  </p:notesMasterIdLst>
  <p:handoutMasterIdLst>
    <p:handoutMasterId r:id="rId24"/>
  </p:handoutMasterIdLst>
  <p:sldIdLst>
    <p:sldId id="256" r:id="rId5"/>
    <p:sldId id="277" r:id="rId6"/>
    <p:sldId id="279" r:id="rId7"/>
    <p:sldId id="280" r:id="rId8"/>
    <p:sldId id="281" r:id="rId9"/>
    <p:sldId id="282" r:id="rId10"/>
    <p:sldId id="283" r:id="rId11"/>
    <p:sldId id="284" r:id="rId12"/>
    <p:sldId id="285" r:id="rId13"/>
    <p:sldId id="286" r:id="rId14"/>
    <p:sldId id="288" r:id="rId15"/>
    <p:sldId id="287" r:id="rId16"/>
    <p:sldId id="289" r:id="rId17"/>
    <p:sldId id="290" r:id="rId18"/>
    <p:sldId id="291" r:id="rId19"/>
    <p:sldId id="292" r:id="rId20"/>
    <p:sldId id="278" r:id="rId21"/>
    <p:sldId id="293" r:id="rId22"/>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715A"/>
    <a:srgbClr val="42BA97"/>
    <a:srgbClr val="F5F5F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0FC4FFE-8987-4A26-B7F4-8A516F18ADAE}">
      <dgm:prSet custT="1"/>
      <dgm:spPr/>
      <dgm:t>
        <a:bodyPr rtlCol="0"/>
        <a:lstStyle/>
        <a:p>
          <a:pPr>
            <a:lnSpc>
              <a:spcPct val="100000"/>
            </a:lnSpc>
            <a:defRPr cap="all"/>
          </a:pPr>
          <a:r>
            <a:rPr lang="fr-FR" sz="1800" b="1" cap="none" baseline="0" noProof="0" dirty="0" err="1"/>
            <a:t>Dataset</a:t>
          </a:r>
          <a:r>
            <a:rPr lang="fr-FR" sz="1800" cap="none" baseline="0" noProof="0" dirty="0"/>
            <a:t> </a:t>
          </a:r>
          <a:br>
            <a:rPr lang="fr-FR" sz="1800" cap="none" baseline="0" noProof="0" dirty="0"/>
          </a:br>
          <a:r>
            <a:rPr lang="fr-FR" sz="1800" cap="none" baseline="0" noProof="0" dirty="0"/>
            <a:t> </a:t>
          </a:r>
          <a:r>
            <a:rPr lang="fr-FR" sz="1600" cap="none" baseline="0" noProof="0" dirty="0"/>
            <a:t>données sur l’éducation de la banque mondial</a:t>
          </a:r>
          <a:endParaRPr lang="fr-FR" sz="1800" cap="none" baseline="0" noProof="0" dirty="0"/>
        </a:p>
      </dgm:t>
    </dgm:pt>
    <dgm:pt modelId="{CAD7EF86-FB23-41F6-BF42-040B36DEFDB1}" type="parTrans" cxnId="{C7AD8469-3C68-4AF9-AB82-79B0043AA120}">
      <dgm:prSet/>
      <dgm:spPr/>
      <dgm:t>
        <a:bodyPr rtlCol="0"/>
        <a:lstStyle/>
        <a:p>
          <a:pPr rtl="0"/>
          <a:endParaRPr lang="fr-FR" noProof="0" dirty="0"/>
        </a:p>
      </dgm:t>
    </dgm:pt>
    <dgm:pt modelId="{5B62599A-5C9B-48E7-896E-EA782AC60C8B}" type="sibTrans" cxnId="{C7AD8469-3C68-4AF9-AB82-79B0043AA120}">
      <dgm:prSet/>
      <dgm:spPr/>
      <dgm:t>
        <a:bodyPr rtlCol="0"/>
        <a:lstStyle/>
        <a:p>
          <a:pPr rtl="0"/>
          <a:endParaRPr lang="fr-FR" noProof="0" dirty="0"/>
        </a:p>
      </dgm:t>
    </dgm:pt>
    <dgm:pt modelId="{49225C73-1633-42F1-AB3B-7CB183E5F8B8}">
      <dgm:prSet custT="1"/>
      <dgm:spPr/>
      <dgm:t>
        <a:bodyPr rtlCol="0"/>
        <a:lstStyle/>
        <a:p>
          <a:pPr>
            <a:lnSpc>
              <a:spcPct val="100000"/>
            </a:lnSpc>
            <a:defRPr cap="all"/>
          </a:pPr>
          <a:r>
            <a:rPr lang="fr-FR" sz="1800" b="1" cap="none" baseline="0" noProof="0" dirty="0"/>
            <a:t>Analyse du </a:t>
          </a:r>
          <a:r>
            <a:rPr lang="fr-FR" sz="1800" b="1" cap="none" baseline="0" noProof="0" dirty="0" err="1"/>
            <a:t>dataset</a:t>
          </a:r>
          <a:r>
            <a:rPr lang="fr-FR" sz="1800" b="1" cap="none" baseline="0" noProof="0" dirty="0"/>
            <a:t> </a:t>
          </a:r>
          <a:br>
            <a:rPr lang="fr-FR" sz="1800" cap="none" baseline="0" noProof="0" dirty="0"/>
          </a:br>
          <a:r>
            <a:rPr lang="fr-FR" sz="1600" cap="none" baseline="0" noProof="0" dirty="0"/>
            <a:t>forme, valeurs manquantes, …</a:t>
          </a:r>
          <a:endParaRPr lang="fr-FR" sz="1800" cap="none" baseline="0" noProof="0" dirty="0"/>
        </a:p>
      </dgm:t>
    </dgm:pt>
    <dgm:pt modelId="{1A0E2090-1D4F-438A-8766-B6030CE01ADD}" type="parTrans" cxnId="{A9154303-8225-4248-91DC-1B0156A35F07}">
      <dgm:prSet/>
      <dgm:spPr/>
      <dgm:t>
        <a:bodyPr rtlCol="0"/>
        <a:lstStyle/>
        <a:p>
          <a:pPr rtl="0"/>
          <a:endParaRPr lang="fr-FR" noProof="0" dirty="0"/>
        </a:p>
      </dgm:t>
    </dgm:pt>
    <dgm:pt modelId="{9646853A-8964-4519-A5B1-0B7D18B2983D}" type="sibTrans" cxnId="{A9154303-8225-4248-91DC-1B0156A35F07}">
      <dgm:prSet/>
      <dgm:spPr/>
      <dgm:t>
        <a:bodyPr rtlCol="0"/>
        <a:lstStyle/>
        <a:p>
          <a:pPr rtl="0"/>
          <a:endParaRPr lang="fr-FR" noProof="0" dirty="0"/>
        </a:p>
      </dgm:t>
    </dgm:pt>
    <dgm:pt modelId="{1C383F32-22E8-4F62-A3E0-BDC3D5F48992}">
      <dgm:prSet custT="1"/>
      <dgm:spPr/>
      <dgm:t>
        <a:bodyPr rtlCol="0"/>
        <a:lstStyle/>
        <a:p>
          <a:pPr>
            <a:lnSpc>
              <a:spcPct val="100000"/>
            </a:lnSpc>
            <a:defRPr cap="all"/>
          </a:pPr>
          <a:r>
            <a:rPr lang="fr-FR" sz="1800" b="1" cap="none" baseline="0" noProof="0" dirty="0"/>
            <a:t>Data réduction</a:t>
          </a:r>
          <a:br>
            <a:rPr lang="fr-FR" sz="1800" b="1" cap="none" baseline="0" noProof="0" dirty="0"/>
          </a:br>
          <a:r>
            <a:rPr lang="fr-FR" sz="1800" cap="none" baseline="0" noProof="0" dirty="0"/>
            <a:t> </a:t>
          </a:r>
          <a:r>
            <a:rPr lang="fr-FR" sz="1600" cap="none" baseline="0" noProof="0" dirty="0"/>
            <a:t>sélection de paramètres pertinents et bien renseignés, corrélation </a:t>
          </a:r>
          <a:endParaRPr lang="fr-FR" sz="1800" cap="none" baseline="0" noProof="0" dirty="0"/>
        </a:p>
      </dgm:t>
    </dgm:pt>
    <dgm:pt modelId="{A7920A2F-3244-4159-AF04-6A1D38B7B317}" type="parTrans" cxnId="{C4CCE57E-E871-46D6-BAD5-880252C95D22}">
      <dgm:prSet/>
      <dgm:spPr/>
      <dgm:t>
        <a:bodyPr rtlCol="0"/>
        <a:lstStyle/>
        <a:p>
          <a:pPr rtl="0"/>
          <a:endParaRPr lang="fr-FR" noProof="0" dirty="0"/>
        </a:p>
      </dgm:t>
    </dgm:pt>
    <dgm:pt modelId="{8500F72A-2C6D-4FDF-9C1D-CA691380EB0B}" type="sibTrans" cxnId="{C4CCE57E-E871-46D6-BAD5-880252C95D22}">
      <dgm:prSet/>
      <dgm:spPr/>
      <dgm:t>
        <a:bodyPr rtlCol="0"/>
        <a:lstStyle/>
        <a:p>
          <a:pPr rtl="0"/>
          <a:endParaRPr lang="fr-FR" noProof="0" dirty="0"/>
        </a:p>
      </dgm:t>
    </dgm:pt>
    <dgm:pt modelId="{6B96A6A8-6DAA-4F88-ABAC-95643EE01F45}">
      <dgm:prSet custT="1"/>
      <dgm:spPr/>
      <dgm:t>
        <a:bodyPr/>
        <a:lstStyle/>
        <a:p>
          <a:pPr>
            <a:lnSpc>
              <a:spcPct val="100000"/>
            </a:lnSpc>
            <a:defRPr cap="all"/>
          </a:pPr>
          <a:r>
            <a:rPr lang="fr-FR" sz="1800" b="1" cap="none" baseline="0" dirty="0"/>
            <a:t>Analyse des paramètres pertinents</a:t>
          </a:r>
        </a:p>
        <a:p>
          <a:pPr>
            <a:lnSpc>
              <a:spcPct val="100000"/>
            </a:lnSpc>
            <a:defRPr cap="all"/>
          </a:pPr>
          <a:r>
            <a:rPr lang="fr-FR" sz="1600" b="0" cap="none" baseline="0" dirty="0"/>
            <a:t>distribution, évolution, scoring</a:t>
          </a:r>
        </a:p>
        <a:p>
          <a:pPr>
            <a:lnSpc>
              <a:spcPct val="100000"/>
            </a:lnSpc>
            <a:defRPr cap="all"/>
          </a:pPr>
          <a:endParaRPr lang="fr-FR" sz="1800" b="0" cap="none" baseline="0" dirty="0"/>
        </a:p>
      </dgm:t>
    </dgm:pt>
    <dgm:pt modelId="{68304F72-A255-4A39-B121-3DA1D741B81F}" type="parTrans" cxnId="{EEF94CDF-5012-4314-B1ED-1223130583C7}">
      <dgm:prSet/>
      <dgm:spPr/>
      <dgm:t>
        <a:bodyPr/>
        <a:lstStyle/>
        <a:p>
          <a:endParaRPr lang="fr-FR"/>
        </a:p>
      </dgm:t>
    </dgm:pt>
    <dgm:pt modelId="{F1397A89-D7CC-4D67-AE02-C40F883ABCF4}" type="sibTrans" cxnId="{EEF94CDF-5012-4314-B1ED-1223130583C7}">
      <dgm:prSet/>
      <dgm:spPr/>
      <dgm:t>
        <a:bodyPr/>
        <a:lstStyle/>
        <a:p>
          <a:endParaRPr lang="fr-FR"/>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4"/>
      <dgm:spPr>
        <a:solidFill>
          <a:schemeClr val="accent1"/>
        </a:solidFill>
      </dgm:spPr>
    </dgm:pt>
    <dgm:pt modelId="{7C175B98-93F4-4D7C-BB95-1514AB879CD5}" type="pres">
      <dgm:prSet presAssocID="{40FC4FFE-8987-4A26-B7F4-8A516F18ADAE}" presName="iconRect" presStyleLbl="node1" presStyleIdx="0" presStyleCnt="4" custLinFactNeighborX="-783" custLinFactNeighborY="-821"/>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4">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4"/>
      <dgm:spPr>
        <a:solidFill>
          <a:schemeClr val="accent1"/>
        </a:solidFill>
      </dgm:spPr>
    </dgm:pt>
    <dgm:pt modelId="{DB4CA7C4-FCA1-4127-B20A-2A5C031A3CF4}" type="pres">
      <dgm:prSet presAssocID="{49225C73-1633-42F1-AB3B-7CB183E5F8B8}" presName="iconRect" presStyleLbl="node1" presStyleIdx="1" presStyleCnt="4" custLinFactNeighborX="1261" custLinFactNeighborY="-479"/>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4">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4"/>
      <dgm:spPr>
        <a:solidFill>
          <a:schemeClr val="accent1"/>
        </a:solidFill>
      </dgm:spPr>
    </dgm:pt>
    <dgm:pt modelId="{39509775-983E-4110-B989-EE2CD6514BE0}" type="pres">
      <dgm:prSet presAssocID="{1C383F32-22E8-4F62-A3E0-BDC3D5F48992}" presName="iconRect" presStyleLbl="node1" presStyleIdx="2" presStyleCnt="4"/>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4">
        <dgm:presLayoutVars>
          <dgm:chMax val="1"/>
          <dgm:chPref val="1"/>
        </dgm:presLayoutVars>
      </dgm:prSet>
      <dgm:spPr/>
    </dgm:pt>
    <dgm:pt modelId="{376576EC-D236-417C-BFFB-AE6215A3C732}" type="pres">
      <dgm:prSet presAssocID="{8500F72A-2C6D-4FDF-9C1D-CA691380EB0B}" presName="sibTrans" presStyleCnt="0"/>
      <dgm:spPr/>
    </dgm:pt>
    <dgm:pt modelId="{0D1E4A98-096F-426B-9AA7-D7AE114A4934}" type="pres">
      <dgm:prSet presAssocID="{6B96A6A8-6DAA-4F88-ABAC-95643EE01F45}" presName="compNode" presStyleCnt="0"/>
      <dgm:spPr/>
    </dgm:pt>
    <dgm:pt modelId="{4351B950-EAA8-4729-B383-42BF0D98BF27}" type="pres">
      <dgm:prSet presAssocID="{6B96A6A8-6DAA-4F88-ABAC-95643EE01F45}" presName="iconBgRect" presStyleLbl="bgShp" presStyleIdx="3" presStyleCnt="4"/>
      <dgm:spPr>
        <a:solidFill>
          <a:schemeClr val="accent1"/>
        </a:solidFill>
      </dgm:spPr>
    </dgm:pt>
    <dgm:pt modelId="{015CB6EB-068C-49A5-9066-E79CAC5A01D8}" type="pres">
      <dgm:prSet presAssocID="{6B96A6A8-6DAA-4F88-ABAC-95643EE01F45}" presName="iconRect" presStyleLbl="node1" presStyleIdx="3" presStyleCnt="4" custLinFactNeighborX="2502" custLinFactNeighborY="-9588"/>
      <dgm:spPr>
        <a:blipFill rotWithShape="1">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pt>
    <dgm:pt modelId="{1C4EF92D-5B46-4335-9123-EFAA00BC3961}" type="pres">
      <dgm:prSet presAssocID="{6B96A6A8-6DAA-4F88-ABAC-95643EE01F45}" presName="spaceRect" presStyleCnt="0"/>
      <dgm:spPr/>
    </dgm:pt>
    <dgm:pt modelId="{2543F44F-9DB4-47ED-A000-95DD864F5CEB}" type="pres">
      <dgm:prSet presAssocID="{6B96A6A8-6DAA-4F88-ABAC-95643EE01F45}" presName="textRect" presStyleLbl="revTx" presStyleIdx="3" presStyleCnt="4" custScaleX="111290">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27AA5F24-9F1F-434E-AF46-EF68A3006AFE}" type="presOf" srcId="{6B96A6A8-6DAA-4F88-ABAC-95643EE01F45}" destId="{2543F44F-9DB4-47ED-A000-95DD864F5CEB}" srcOrd="0" destOrd="0" presId="urn:microsoft.com/office/officeart/2018/5/layout/IconCircleLabelList"/>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EEF94CDF-5012-4314-B1ED-1223130583C7}" srcId="{01A66772-F185-4D58-B8BB-E9370D7A7A2B}" destId="{6B96A6A8-6DAA-4F88-ABAC-95643EE01F45}" srcOrd="3" destOrd="0" parTransId="{68304F72-A255-4A39-B121-3DA1D741B81F}" sibTransId="{F1397A89-D7CC-4D67-AE02-C40F883ABCF4}"/>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 modelId="{E37D2A0D-5DA5-4676-8FF0-26B4B4406A3E}" type="presParOf" srcId="{50B3CE7C-E10B-4E23-BD93-03664997C932}" destId="{376576EC-D236-417C-BFFB-AE6215A3C732}" srcOrd="5" destOrd="0" presId="urn:microsoft.com/office/officeart/2018/5/layout/IconCircleLabelList"/>
    <dgm:cxn modelId="{25F6E3CD-D551-4309-AD55-84CBD32BB731}" type="presParOf" srcId="{50B3CE7C-E10B-4E23-BD93-03664997C932}" destId="{0D1E4A98-096F-426B-9AA7-D7AE114A4934}" srcOrd="6" destOrd="0" presId="urn:microsoft.com/office/officeart/2018/5/layout/IconCircleLabelList"/>
    <dgm:cxn modelId="{2B424D1C-0DFC-4018-B62E-741C1A1C0522}" type="presParOf" srcId="{0D1E4A98-096F-426B-9AA7-D7AE114A4934}" destId="{4351B950-EAA8-4729-B383-42BF0D98BF27}" srcOrd="0" destOrd="0" presId="urn:microsoft.com/office/officeart/2018/5/layout/IconCircleLabelList"/>
    <dgm:cxn modelId="{287352A3-C7AE-4EA9-888E-F8D09143C3A1}" type="presParOf" srcId="{0D1E4A98-096F-426B-9AA7-D7AE114A4934}" destId="{015CB6EB-068C-49A5-9066-E79CAC5A01D8}" srcOrd="1" destOrd="0" presId="urn:microsoft.com/office/officeart/2018/5/layout/IconCircleLabelList"/>
    <dgm:cxn modelId="{EB0A5354-DD95-42D4-B0CB-707170A1DD97}" type="presParOf" srcId="{0D1E4A98-096F-426B-9AA7-D7AE114A4934}" destId="{1C4EF92D-5B46-4335-9123-EFAA00BC3961}" srcOrd="2" destOrd="0" presId="urn:microsoft.com/office/officeart/2018/5/layout/IconCircleLabelList"/>
    <dgm:cxn modelId="{4AA21991-837D-412F-A064-84AC08F8176E}" type="presParOf" srcId="{0D1E4A98-096F-426B-9AA7-D7AE114A4934}" destId="{2543F44F-9DB4-47ED-A000-95DD864F5CE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511325" y="511354"/>
          <a:ext cx="1248979" cy="1248979"/>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771890" y="771646"/>
          <a:ext cx="716627" cy="716627"/>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112061" y="2149360"/>
          <a:ext cx="2047508" cy="1362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cap="all"/>
          </a:pPr>
          <a:r>
            <a:rPr lang="fr-FR" sz="1800" b="1" kern="1200" cap="none" baseline="0" noProof="0" dirty="0" err="1"/>
            <a:t>Dataset</a:t>
          </a:r>
          <a:r>
            <a:rPr lang="fr-FR" sz="1800" kern="1200" cap="none" baseline="0" noProof="0" dirty="0"/>
            <a:t> </a:t>
          </a:r>
          <a:br>
            <a:rPr lang="fr-FR" sz="1800" kern="1200" cap="none" baseline="0" noProof="0" dirty="0"/>
          </a:br>
          <a:r>
            <a:rPr lang="fr-FR" sz="1800" kern="1200" cap="none" baseline="0" noProof="0" dirty="0"/>
            <a:t> </a:t>
          </a:r>
          <a:r>
            <a:rPr lang="fr-FR" sz="1600" kern="1200" cap="none" baseline="0" noProof="0" dirty="0"/>
            <a:t>données sur l’éducation de la banque mondial</a:t>
          </a:r>
          <a:endParaRPr lang="fr-FR" sz="1800" kern="1200" cap="none" baseline="0" noProof="0" dirty="0"/>
        </a:p>
      </dsp:txBody>
      <dsp:txXfrm>
        <a:off x="112061" y="2149360"/>
        <a:ext cx="2047508" cy="1362010"/>
      </dsp:txXfrm>
    </dsp:sp>
    <dsp:sp modelId="{BCD8CDD9-0C56-4401-ADB1-8B48DAB2C96F}">
      <dsp:nvSpPr>
        <dsp:cNvPr id="0" name=""/>
        <dsp:cNvSpPr/>
      </dsp:nvSpPr>
      <dsp:spPr>
        <a:xfrm>
          <a:off x="2917148" y="511354"/>
          <a:ext cx="1248979" cy="1248979"/>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3192360" y="774097"/>
          <a:ext cx="716627" cy="716627"/>
        </a:xfrm>
        <a:prstGeom prst="rect">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2517884" y="2149360"/>
          <a:ext cx="2047508" cy="1362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cap="all"/>
          </a:pPr>
          <a:r>
            <a:rPr lang="fr-FR" sz="1800" b="1" kern="1200" cap="none" baseline="0" noProof="0" dirty="0"/>
            <a:t>Analyse du </a:t>
          </a:r>
          <a:r>
            <a:rPr lang="fr-FR" sz="1800" b="1" kern="1200" cap="none" baseline="0" noProof="0" dirty="0" err="1"/>
            <a:t>dataset</a:t>
          </a:r>
          <a:r>
            <a:rPr lang="fr-FR" sz="1800" b="1" kern="1200" cap="none" baseline="0" noProof="0" dirty="0"/>
            <a:t> </a:t>
          </a:r>
          <a:br>
            <a:rPr lang="fr-FR" sz="1800" kern="1200" cap="none" baseline="0" noProof="0" dirty="0"/>
          </a:br>
          <a:r>
            <a:rPr lang="fr-FR" sz="1600" kern="1200" cap="none" baseline="0" noProof="0" dirty="0"/>
            <a:t>forme, valeurs manquantes, …</a:t>
          </a:r>
          <a:endParaRPr lang="fr-FR" sz="1800" kern="1200" cap="none" baseline="0" noProof="0" dirty="0"/>
        </a:p>
      </dsp:txBody>
      <dsp:txXfrm>
        <a:off x="2517884" y="2149360"/>
        <a:ext cx="2047508" cy="1362010"/>
      </dsp:txXfrm>
    </dsp:sp>
    <dsp:sp modelId="{FF93E135-77D6-48A0-8871-9BC93D705D06}">
      <dsp:nvSpPr>
        <dsp:cNvPr id="0" name=""/>
        <dsp:cNvSpPr/>
      </dsp:nvSpPr>
      <dsp:spPr>
        <a:xfrm>
          <a:off x="5322970" y="511354"/>
          <a:ext cx="1248979" cy="1248979"/>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5589146" y="777530"/>
          <a:ext cx="716627" cy="716627"/>
        </a:xfrm>
        <a:prstGeom prst="rect">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4923706" y="2149360"/>
          <a:ext cx="2047508" cy="1362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cap="all"/>
          </a:pPr>
          <a:r>
            <a:rPr lang="fr-FR" sz="1800" b="1" kern="1200" cap="none" baseline="0" noProof="0" dirty="0"/>
            <a:t>Data réduction</a:t>
          </a:r>
          <a:br>
            <a:rPr lang="fr-FR" sz="1800" b="1" kern="1200" cap="none" baseline="0" noProof="0" dirty="0"/>
          </a:br>
          <a:r>
            <a:rPr lang="fr-FR" sz="1800" kern="1200" cap="none" baseline="0" noProof="0" dirty="0"/>
            <a:t> </a:t>
          </a:r>
          <a:r>
            <a:rPr lang="fr-FR" sz="1600" kern="1200" cap="none" baseline="0" noProof="0" dirty="0"/>
            <a:t>sélection de paramètres pertinents et bien renseignés, corrélation </a:t>
          </a:r>
          <a:endParaRPr lang="fr-FR" sz="1800" kern="1200" cap="none" baseline="0" noProof="0" dirty="0"/>
        </a:p>
      </dsp:txBody>
      <dsp:txXfrm>
        <a:off x="4923706" y="2149360"/>
        <a:ext cx="2047508" cy="1362010"/>
      </dsp:txXfrm>
    </dsp:sp>
    <dsp:sp modelId="{4351B950-EAA8-4729-B383-42BF0D98BF27}">
      <dsp:nvSpPr>
        <dsp:cNvPr id="0" name=""/>
        <dsp:cNvSpPr/>
      </dsp:nvSpPr>
      <dsp:spPr>
        <a:xfrm>
          <a:off x="7844374" y="511354"/>
          <a:ext cx="1248979" cy="1248979"/>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015CB6EB-068C-49A5-9066-E79CAC5A01D8}">
      <dsp:nvSpPr>
        <dsp:cNvPr id="0" name=""/>
        <dsp:cNvSpPr/>
      </dsp:nvSpPr>
      <dsp:spPr>
        <a:xfrm>
          <a:off x="8128480" y="708819"/>
          <a:ext cx="716627" cy="716627"/>
        </a:xfrm>
        <a:prstGeom prst="rect">
          <a:avLst/>
        </a:prstGeom>
        <a:blipFill rotWithShape="1">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43F44F-9DB4-47ED-A000-95DD864F5CEB}">
      <dsp:nvSpPr>
        <dsp:cNvPr id="0" name=""/>
        <dsp:cNvSpPr/>
      </dsp:nvSpPr>
      <dsp:spPr>
        <a:xfrm>
          <a:off x="7329528" y="2149360"/>
          <a:ext cx="2278671" cy="1362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fr-FR" sz="1800" b="1" kern="1200" cap="none" baseline="0" dirty="0"/>
            <a:t>Analyse des paramètres pertinents</a:t>
          </a:r>
        </a:p>
        <a:p>
          <a:pPr marL="0" lvl="0" indent="0" algn="ctr" defTabSz="800100">
            <a:lnSpc>
              <a:spcPct val="100000"/>
            </a:lnSpc>
            <a:spcBef>
              <a:spcPct val="0"/>
            </a:spcBef>
            <a:spcAft>
              <a:spcPct val="35000"/>
            </a:spcAft>
            <a:buNone/>
            <a:defRPr cap="all"/>
          </a:pPr>
          <a:r>
            <a:rPr lang="fr-FR" sz="1600" b="0" kern="1200" cap="none" baseline="0" dirty="0"/>
            <a:t>distribution, évolution, scoring</a:t>
          </a:r>
        </a:p>
        <a:p>
          <a:pPr marL="0" lvl="0" indent="0" algn="ctr" defTabSz="800100">
            <a:lnSpc>
              <a:spcPct val="100000"/>
            </a:lnSpc>
            <a:spcBef>
              <a:spcPct val="0"/>
            </a:spcBef>
            <a:spcAft>
              <a:spcPct val="35000"/>
            </a:spcAft>
            <a:buNone/>
            <a:defRPr cap="all"/>
          </a:pPr>
          <a:endParaRPr lang="fr-FR" sz="1800" b="0" kern="1200" cap="none" baseline="0" dirty="0"/>
        </a:p>
      </dsp:txBody>
      <dsp:txXfrm>
        <a:off x="7329528" y="2149360"/>
        <a:ext cx="2278671" cy="136201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Liste d’icônes avec cercles et étiquett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FDB26-16AF-4C82-AF7A-92449513F3F4}" type="datetime1">
              <a:rPr lang="fr-FR" smtClean="0"/>
              <a:t>26/07/2021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fr-FR" smtClean="0"/>
              <a:t>‹N°›</a:t>
            </a:fld>
            <a:endParaRPr lang="fr-F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60E9541-3375-4528-AC9C-1D7FD00C3017}" type="datetime1">
              <a:rPr lang="fr-FR" noProof="0" smtClean="0"/>
              <a:t>26/07/2021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fr-FR" noProof="0" smtClean="0"/>
              <a:t>‹N°›</a:t>
            </a:fld>
            <a:endParaRPr lang="fr-FR"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1</a:t>
            </a:fld>
            <a:endParaRPr lang="fr-F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2</a:t>
            </a:fld>
            <a:endParaRPr lang="fr-FR"/>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fr-FR" noProof="0"/>
              <a:t>Modifiez le style du titre</a:t>
            </a:r>
          </a:p>
        </p:txBody>
      </p:sp>
      <p:sp>
        <p:nvSpPr>
          <p:cNvPr id="3" name="Sous-titre 2"/>
          <p:cNvSpPr>
            <a:spLocks noGrp="1"/>
          </p:cNvSpPr>
          <p:nvPr>
            <p:ph type="subTitle" idx="1" hasCustomPrompt="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fr-FR" noProof="0"/>
              <a:t>Cliquez pour modifier le style des sous-titres du masque</a:t>
            </a:r>
          </a:p>
        </p:txBody>
      </p:sp>
      <p:sp>
        <p:nvSpPr>
          <p:cNvPr id="4" name="Espace réservé de la date 3"/>
          <p:cNvSpPr>
            <a:spLocks noGrp="1"/>
          </p:cNvSpPr>
          <p:nvPr>
            <p:ph type="dt" sz="half" idx="10"/>
          </p:nvPr>
        </p:nvSpPr>
        <p:spPr/>
        <p:txBody>
          <a:bodyPr rtlCol="0"/>
          <a:lstStyle>
            <a:lvl1pPr algn="l">
              <a:defRPr/>
            </a:lvl1pPr>
          </a:lstStyle>
          <a:p>
            <a:pPr rtl="0"/>
            <a:r>
              <a:rPr lang="fr-FR" noProof="0"/>
              <a:t>23/07/2021</a:t>
            </a:r>
          </a:p>
        </p:txBody>
      </p:sp>
      <p:sp>
        <p:nvSpPr>
          <p:cNvPr id="5" name="Espace réservé du pied de page 4"/>
          <p:cNvSpPr>
            <a:spLocks noGrp="1"/>
          </p:cNvSpPr>
          <p:nvPr>
            <p:ph type="ftr" sz="quarter" idx="11"/>
          </p:nvPr>
        </p:nvSpPr>
        <p:spPr/>
        <p:txBody>
          <a:bodyPr rtlCol="0"/>
          <a:lstStyle/>
          <a:p>
            <a:pPr rtl="0"/>
            <a:r>
              <a:rPr lang="fr-FR" noProof="0"/>
              <a:t>Lerys Granado</a:t>
            </a:r>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cxnSp>
        <p:nvCxnSpPr>
          <p:cNvPr id="8" name="Connecteur droit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r>
              <a:rPr lang="fr-FR" noProof="0"/>
              <a:t>23/07/2021</a:t>
            </a:r>
          </a:p>
        </p:txBody>
      </p:sp>
      <p:sp>
        <p:nvSpPr>
          <p:cNvPr id="5" name="Espace réservé du pied de page 4"/>
          <p:cNvSpPr>
            <a:spLocks noGrp="1"/>
          </p:cNvSpPr>
          <p:nvPr>
            <p:ph type="ftr" sz="quarter" idx="11"/>
          </p:nvPr>
        </p:nvSpPr>
        <p:spPr/>
        <p:txBody>
          <a:bodyPr rtlCol="0"/>
          <a:lstStyle/>
          <a:p>
            <a:pPr rtl="0"/>
            <a:r>
              <a:rPr lang="fr-FR" noProof="0"/>
              <a:t>Lerys Granado</a:t>
            </a:r>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724901" y="762000"/>
            <a:ext cx="2628900" cy="5410200"/>
          </a:xfrm>
        </p:spPr>
        <p:txBody>
          <a:bodyPr vert="eaVert" lIns="45720" tIns="91440" rIns="45720" bIns="91440" rtlCol="0"/>
          <a:lstStyle/>
          <a:p>
            <a:pPr rtl="0"/>
            <a:r>
              <a:rPr lang="fr-FR" noProof="0"/>
              <a:t>Cliquez pour modifier le style du titre</a:t>
            </a:r>
          </a:p>
        </p:txBody>
      </p:sp>
      <p:sp>
        <p:nvSpPr>
          <p:cNvPr id="3" name="Espace réservé du texte vertical 2"/>
          <p:cNvSpPr>
            <a:spLocks noGrp="1"/>
          </p:cNvSpPr>
          <p:nvPr>
            <p:ph type="body" orient="vert" idx="1" hasCustomPrompt="1"/>
          </p:nvPr>
        </p:nvSpPr>
        <p:spPr>
          <a:xfrm>
            <a:off x="990601" y="762000"/>
            <a:ext cx="7581900" cy="5410200"/>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r>
              <a:rPr lang="fr-FR" noProof="0"/>
              <a:t>23/07/2021</a:t>
            </a:r>
          </a:p>
        </p:txBody>
      </p:sp>
      <p:sp>
        <p:nvSpPr>
          <p:cNvPr id="5" name="Espace réservé du pied de page 4"/>
          <p:cNvSpPr>
            <a:spLocks noGrp="1"/>
          </p:cNvSpPr>
          <p:nvPr>
            <p:ph type="ftr" sz="quarter" idx="11"/>
          </p:nvPr>
        </p:nvSpPr>
        <p:spPr/>
        <p:txBody>
          <a:bodyPr rtlCol="0"/>
          <a:lstStyle/>
          <a:p>
            <a:pPr rtl="0"/>
            <a:r>
              <a:rPr lang="fr-FR" noProof="0"/>
              <a:t>Lerys Granado</a:t>
            </a:r>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cxnSp>
        <p:nvCxnSpPr>
          <p:cNvPr id="7" name="Connecteur droit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r>
              <a:rPr lang="fr-FR" noProof="0"/>
              <a:t>23/07/2021</a:t>
            </a:r>
          </a:p>
        </p:txBody>
      </p:sp>
      <p:sp>
        <p:nvSpPr>
          <p:cNvPr id="5" name="Espace réservé du pied de page 4"/>
          <p:cNvSpPr>
            <a:spLocks noGrp="1"/>
          </p:cNvSpPr>
          <p:nvPr>
            <p:ph type="ftr" sz="quarter" idx="11"/>
          </p:nvPr>
        </p:nvSpPr>
        <p:spPr/>
        <p:txBody>
          <a:bodyPr rtlCol="0"/>
          <a:lstStyle/>
          <a:p>
            <a:pPr rtl="0"/>
            <a:r>
              <a:rPr lang="fr-FR" noProof="0"/>
              <a:t>Lerys Granado</a:t>
            </a:r>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fr-FR" noProof="0"/>
              <a:t>Modifiez le style du titre</a:t>
            </a:r>
          </a:p>
        </p:txBody>
      </p:sp>
      <p:sp>
        <p:nvSpPr>
          <p:cNvPr id="3" name="Espace réservé du texte 2"/>
          <p:cNvSpPr>
            <a:spLocks noGrp="1"/>
          </p:cNvSpPr>
          <p:nvPr>
            <p:ph type="body" idx="1" hasCustomPrompt="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r>
              <a:rPr lang="fr-FR" noProof="0"/>
              <a:t>23/07/2021</a:t>
            </a:r>
          </a:p>
        </p:txBody>
      </p:sp>
      <p:sp>
        <p:nvSpPr>
          <p:cNvPr id="5" name="Espace réservé du pied de page 4"/>
          <p:cNvSpPr>
            <a:spLocks noGrp="1"/>
          </p:cNvSpPr>
          <p:nvPr>
            <p:ph type="ftr" sz="quarter" idx="11"/>
          </p:nvPr>
        </p:nvSpPr>
        <p:spPr/>
        <p:txBody>
          <a:bodyPr rtlCol="0"/>
          <a:lstStyle/>
          <a:p>
            <a:pPr rtl="0"/>
            <a:r>
              <a:rPr lang="fr-FR" noProof="0"/>
              <a:t>Lerys Granado</a:t>
            </a:r>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cxnSp>
        <p:nvCxnSpPr>
          <p:cNvPr id="8" name="Connecteur droit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024128" y="585216"/>
            <a:ext cx="9720072" cy="1499616"/>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024127" y="2286000"/>
            <a:ext cx="4754880" cy="402336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989320" y="2286000"/>
            <a:ext cx="4754880" cy="402336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r>
              <a:rPr lang="fr-FR" noProof="0"/>
              <a:t>23/07/2021</a:t>
            </a:r>
          </a:p>
        </p:txBody>
      </p:sp>
      <p:sp>
        <p:nvSpPr>
          <p:cNvPr id="6" name="Espace réservé du pied de page 5"/>
          <p:cNvSpPr>
            <a:spLocks noGrp="1"/>
          </p:cNvSpPr>
          <p:nvPr>
            <p:ph type="ftr" sz="quarter" idx="11"/>
          </p:nvPr>
        </p:nvSpPr>
        <p:spPr/>
        <p:txBody>
          <a:bodyPr rtlCol="0"/>
          <a:lstStyle/>
          <a:p>
            <a:pPr rtl="0"/>
            <a:r>
              <a:rPr lang="fr-FR" noProof="0"/>
              <a:t>Lerys Granado</a:t>
            </a:r>
          </a:p>
        </p:txBody>
      </p:sp>
      <p:sp>
        <p:nvSpPr>
          <p:cNvPr id="7" name="Espace réservé du numéro de diapositive 6"/>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024128" y="2967788"/>
            <a:ext cx="4754880" cy="3341572"/>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5990888" y="2967788"/>
            <a:ext cx="4754880" cy="3341572"/>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r>
              <a:rPr lang="fr-FR" noProof="0"/>
              <a:t>23/07/2021</a:t>
            </a:r>
          </a:p>
        </p:txBody>
      </p:sp>
      <p:sp>
        <p:nvSpPr>
          <p:cNvPr id="8" name="Espace réservé du pied de page 7"/>
          <p:cNvSpPr>
            <a:spLocks noGrp="1"/>
          </p:cNvSpPr>
          <p:nvPr>
            <p:ph type="ftr" sz="quarter" idx="11"/>
          </p:nvPr>
        </p:nvSpPr>
        <p:spPr/>
        <p:txBody>
          <a:bodyPr rtlCol="0"/>
          <a:lstStyle/>
          <a:p>
            <a:pPr rtl="0"/>
            <a:r>
              <a:rPr lang="fr-FR" noProof="0"/>
              <a:t>Lerys Granado</a:t>
            </a:r>
          </a:p>
        </p:txBody>
      </p:sp>
      <p:sp>
        <p:nvSpPr>
          <p:cNvPr id="9" name="Espace réservé du numéro de diapositive 8"/>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r>
              <a:rPr lang="fr-FR" noProof="0"/>
              <a:t>23/07/2021</a:t>
            </a:r>
          </a:p>
        </p:txBody>
      </p:sp>
      <p:sp>
        <p:nvSpPr>
          <p:cNvPr id="4" name="Espace réservé du pied de page 3"/>
          <p:cNvSpPr>
            <a:spLocks noGrp="1"/>
          </p:cNvSpPr>
          <p:nvPr>
            <p:ph type="ftr" sz="quarter" idx="11"/>
          </p:nvPr>
        </p:nvSpPr>
        <p:spPr/>
        <p:txBody>
          <a:bodyPr rtlCol="0"/>
          <a:lstStyle/>
          <a:p>
            <a:pPr rtl="0"/>
            <a:r>
              <a:rPr lang="fr-FR" noProof="0"/>
              <a:t>Lerys Granado</a:t>
            </a:r>
          </a:p>
        </p:txBody>
      </p:sp>
      <p:sp>
        <p:nvSpPr>
          <p:cNvPr id="5" name="Espace réservé du numéro de diapositive 4"/>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r>
              <a:rPr lang="fr-FR" noProof="0"/>
              <a:t>23/07/2021</a:t>
            </a:r>
          </a:p>
        </p:txBody>
      </p:sp>
      <p:sp>
        <p:nvSpPr>
          <p:cNvPr id="3" name="Espace réservé du pied de page 2"/>
          <p:cNvSpPr>
            <a:spLocks noGrp="1"/>
          </p:cNvSpPr>
          <p:nvPr>
            <p:ph type="ftr" sz="quarter" idx="11"/>
          </p:nvPr>
        </p:nvSpPr>
        <p:spPr/>
        <p:txBody>
          <a:bodyPr rtlCol="0"/>
          <a:lstStyle/>
          <a:p>
            <a:pPr rtl="0"/>
            <a:r>
              <a:rPr lang="fr-FR" noProof="0"/>
              <a:t>Lerys Granado</a:t>
            </a:r>
          </a:p>
        </p:txBody>
      </p:sp>
      <p:sp>
        <p:nvSpPr>
          <p:cNvPr id="4" name="Espace réservé du numéro de diapositive 3"/>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24128" y="471509"/>
            <a:ext cx="4389120" cy="1737360"/>
          </a:xfrm>
        </p:spPr>
        <p:txBody>
          <a:bodyPr rtlCol="0">
            <a:noAutofit/>
          </a:bodyPr>
          <a:lstStyle>
            <a:lvl1pPr>
              <a:lnSpc>
                <a:spcPct val="80000"/>
              </a:lnSpc>
              <a:defRPr sz="4000"/>
            </a:lvl1pPr>
          </a:lstStyle>
          <a:p>
            <a:pPr rtl="0"/>
            <a:r>
              <a:rPr lang="fr-FR" noProof="0"/>
              <a:t>Modifiez le style du titre du masque</a:t>
            </a:r>
          </a:p>
        </p:txBody>
      </p:sp>
      <p:sp>
        <p:nvSpPr>
          <p:cNvPr id="3" name="Espace réservé du contenu 2"/>
          <p:cNvSpPr>
            <a:spLocks noGrp="1"/>
          </p:cNvSpPr>
          <p:nvPr>
            <p:ph idx="1" hasCustomPrompt="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r>
              <a:rPr lang="fr-FR" noProof="0"/>
              <a:t>23/07/2021</a:t>
            </a:r>
          </a:p>
        </p:txBody>
      </p:sp>
      <p:sp>
        <p:nvSpPr>
          <p:cNvPr id="6" name="Espace réservé du pied de page 5"/>
          <p:cNvSpPr>
            <a:spLocks noGrp="1"/>
          </p:cNvSpPr>
          <p:nvPr>
            <p:ph type="ftr" sz="quarter" idx="11"/>
          </p:nvPr>
        </p:nvSpPr>
        <p:spPr/>
        <p:txBody>
          <a:bodyPr rtlCol="0"/>
          <a:lstStyle/>
          <a:p>
            <a:pPr rtl="0"/>
            <a:r>
              <a:rPr lang="fr-FR" noProof="0"/>
              <a:t>Lerys Granado</a:t>
            </a:r>
          </a:p>
        </p:txBody>
      </p:sp>
      <p:sp>
        <p:nvSpPr>
          <p:cNvPr id="7" name="Espace réservé du numéro de diapositive 6"/>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r>
              <a:rPr lang="fr-FR" noProof="0"/>
              <a:t>23/07/2021</a:t>
            </a:r>
          </a:p>
        </p:txBody>
      </p:sp>
      <p:sp>
        <p:nvSpPr>
          <p:cNvPr id="6" name="Espace réservé du pied de page 5"/>
          <p:cNvSpPr>
            <a:spLocks noGrp="1"/>
          </p:cNvSpPr>
          <p:nvPr>
            <p:ph type="ftr" sz="quarter" idx="11"/>
          </p:nvPr>
        </p:nvSpPr>
        <p:spPr/>
        <p:txBody>
          <a:bodyPr rtlCol="0"/>
          <a:lstStyle/>
          <a:p>
            <a:pPr rtl="0"/>
            <a:r>
              <a:rPr lang="fr-FR" noProof="0"/>
              <a:t>Lerys Granado</a:t>
            </a:r>
          </a:p>
        </p:txBody>
      </p:sp>
      <p:sp>
        <p:nvSpPr>
          <p:cNvPr id="7" name="Espace réservé du numéro de diapositive 6"/>
          <p:cNvSpPr>
            <a:spLocks noGrp="1"/>
          </p:cNvSpPr>
          <p:nvPr>
            <p:ph type="sldNum" sz="quarter" idx="12"/>
          </p:nvPr>
        </p:nvSpPr>
        <p:spPr/>
        <p:txBody>
          <a:bodyPr rtlCol="0"/>
          <a:lstStyle/>
          <a:p>
            <a:pPr rtl="0"/>
            <a:fld id="{867E5644-1E61-4311-A31E-84CB9C7AA8A9}" type="slidenum">
              <a:rPr lang="fr-FR" noProof="0" smtClean="0"/>
              <a:t>‹N°›</a:t>
            </a:fld>
            <a:endParaRPr lang="fr-FR" noProof="0"/>
          </a:p>
        </p:txBody>
      </p:sp>
      <p:cxnSp>
        <p:nvCxnSpPr>
          <p:cNvPr id="8" name="Connecteur droit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r>
              <a:rPr lang="fr-FR" noProof="0"/>
              <a:t>23/07/2021</a:t>
            </a:r>
          </a:p>
        </p:txBody>
      </p:sp>
      <p:sp>
        <p:nvSpPr>
          <p:cNvPr id="5" name="Espace réservé du pied de page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r>
              <a:rPr lang="fr-FR" noProof="0"/>
              <a:t>Lerys Granado</a:t>
            </a:r>
          </a:p>
        </p:txBody>
      </p:sp>
      <p:sp>
        <p:nvSpPr>
          <p:cNvPr id="6" name="Espace réservé du numéro de diapositive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fr-FR" noProof="0" smtClean="0"/>
              <a:pPr rtl="0"/>
              <a:t>‹N°›</a:t>
            </a:fld>
            <a:endParaRPr lang="fr-FR" noProof="0"/>
          </a:p>
        </p:txBody>
      </p:sp>
      <p:cxnSp>
        <p:nvCxnSpPr>
          <p:cNvPr id="7" name="Connecteur droit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p:txStyles>
    <p:title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5" name="Imag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FR"/>
          </a:p>
        </p:txBody>
      </p:sp>
      <p:sp>
        <p:nvSpPr>
          <p:cNvPr id="2" name="Titr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fr-FR" dirty="0">
                <a:solidFill>
                  <a:srgbClr val="FFFFFF"/>
                </a:solidFill>
              </a:rPr>
              <a:t>Analyse exploratoire de données</a:t>
            </a:r>
          </a:p>
        </p:txBody>
      </p:sp>
      <p:sp>
        <p:nvSpPr>
          <p:cNvPr id="3" name="Sous-titr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fr-FR" dirty="0">
                <a:solidFill>
                  <a:srgbClr val="FFFFFF"/>
                </a:solidFill>
              </a:rPr>
              <a:t>Lerys Granado, PhD – Projet 2 – Scénario : expansion de startup « </a:t>
            </a:r>
            <a:r>
              <a:rPr lang="fr-FR" dirty="0" err="1">
                <a:solidFill>
                  <a:srgbClr val="FFFFFF"/>
                </a:solidFill>
              </a:rPr>
              <a:t>academy</a:t>
            </a:r>
            <a:r>
              <a:rPr lang="fr-FR" dirty="0">
                <a:solidFill>
                  <a:srgbClr val="FFFFFF"/>
                </a:solidFill>
              </a:rPr>
              <a:t> »</a:t>
            </a:r>
          </a:p>
        </p:txBody>
      </p:sp>
      <p:cxnSp>
        <p:nvCxnSpPr>
          <p:cNvPr id="23" name="Connecteur droit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308EE2-3F7C-4848-BF93-B3E0C633C386}"/>
              </a:ext>
            </a:extLst>
          </p:cNvPr>
          <p:cNvSpPr>
            <a:spLocks noGrp="1"/>
          </p:cNvSpPr>
          <p:nvPr>
            <p:ph type="title"/>
          </p:nvPr>
        </p:nvSpPr>
        <p:spPr/>
        <p:txBody>
          <a:bodyPr/>
          <a:lstStyle/>
          <a:p>
            <a:r>
              <a:rPr lang="fr-FR" dirty="0"/>
              <a:t>Analyses des zones géo.</a:t>
            </a:r>
          </a:p>
        </p:txBody>
      </p:sp>
      <p:sp>
        <p:nvSpPr>
          <p:cNvPr id="3" name="Espace réservé du contenu 2">
            <a:extLst>
              <a:ext uri="{FF2B5EF4-FFF2-40B4-BE49-F238E27FC236}">
                <a16:creationId xmlns:a16="http://schemas.microsoft.com/office/drawing/2014/main" id="{7FC944A6-FA07-453E-BAA5-E3105D212CEB}"/>
              </a:ext>
            </a:extLst>
          </p:cNvPr>
          <p:cNvSpPr>
            <a:spLocks noGrp="1"/>
          </p:cNvSpPr>
          <p:nvPr>
            <p:ph idx="1"/>
          </p:nvPr>
        </p:nvSpPr>
        <p:spPr>
          <a:xfrm>
            <a:off x="928878" y="1915416"/>
            <a:ext cx="9720073" cy="4023360"/>
          </a:xfrm>
        </p:spPr>
        <p:txBody>
          <a:bodyPr/>
          <a:lstStyle/>
          <a:p>
            <a:pPr>
              <a:buFont typeface="Wingdings" panose="05000000000000000000" pitchFamily="2" charset="2"/>
              <a:buChar char="§"/>
            </a:pPr>
            <a:r>
              <a:rPr lang="fr-FR" dirty="0"/>
              <a:t>Zone sélectionnées : </a:t>
            </a:r>
          </a:p>
          <a:p>
            <a:pPr>
              <a:buFont typeface="Wingdings" panose="05000000000000000000" pitchFamily="2" charset="2"/>
              <a:buChar char="§"/>
            </a:pPr>
            <a:endParaRPr lang="fr-FR" dirty="0"/>
          </a:p>
          <a:p>
            <a:pPr>
              <a:buFont typeface="Wingdings" panose="05000000000000000000" pitchFamily="2" charset="2"/>
              <a:buChar char="§"/>
            </a:pPr>
            <a:endParaRPr lang="fr-FR" dirty="0"/>
          </a:p>
          <a:p>
            <a:pPr>
              <a:buFont typeface="Wingdings" panose="05000000000000000000" pitchFamily="2" charset="2"/>
              <a:buChar char="§"/>
            </a:pPr>
            <a:endParaRPr lang="fr-FR" dirty="0"/>
          </a:p>
          <a:p>
            <a:pPr>
              <a:buFont typeface="Wingdings" panose="05000000000000000000" pitchFamily="2" charset="2"/>
              <a:buChar char="§"/>
            </a:pPr>
            <a:r>
              <a:rPr lang="fr-FR" dirty="0"/>
              <a:t>Distribution des indicateurs (moyennes 2006-2015)</a:t>
            </a:r>
          </a:p>
        </p:txBody>
      </p:sp>
      <p:graphicFrame>
        <p:nvGraphicFramePr>
          <p:cNvPr id="4" name="Tableau 3">
            <a:extLst>
              <a:ext uri="{FF2B5EF4-FFF2-40B4-BE49-F238E27FC236}">
                <a16:creationId xmlns:a16="http://schemas.microsoft.com/office/drawing/2014/main" id="{CB65DB6F-A166-4849-8410-AC80E39079F2}"/>
              </a:ext>
            </a:extLst>
          </p:cNvPr>
          <p:cNvGraphicFramePr>
            <a:graphicFrameLocks noGrp="1"/>
          </p:cNvGraphicFramePr>
          <p:nvPr>
            <p:extLst>
              <p:ext uri="{D42A27DB-BD31-4B8C-83A1-F6EECF244321}">
                <p14:modId xmlns:p14="http://schemas.microsoft.com/office/powerpoint/2010/main" val="1274684035"/>
              </p:ext>
            </p:extLst>
          </p:nvPr>
        </p:nvGraphicFramePr>
        <p:xfrm>
          <a:off x="4927613" y="1646621"/>
          <a:ext cx="2790730" cy="2016000"/>
        </p:xfrm>
        <a:graphic>
          <a:graphicData uri="http://schemas.openxmlformats.org/drawingml/2006/table">
            <a:tbl>
              <a:tblPr firstRow="1" firstCol="1" bandRow="1">
                <a:tableStyleId>{9D7B26C5-4107-4FEC-AEDC-1716B250A1EF}</a:tableStyleId>
              </a:tblPr>
              <a:tblGrid>
                <a:gridCol w="789319">
                  <a:extLst>
                    <a:ext uri="{9D8B030D-6E8A-4147-A177-3AD203B41FA5}">
                      <a16:colId xmlns:a16="http://schemas.microsoft.com/office/drawing/2014/main" val="3696137864"/>
                    </a:ext>
                  </a:extLst>
                </a:gridCol>
                <a:gridCol w="2001411">
                  <a:extLst>
                    <a:ext uri="{9D8B030D-6E8A-4147-A177-3AD203B41FA5}">
                      <a16:colId xmlns:a16="http://schemas.microsoft.com/office/drawing/2014/main" val="2479042479"/>
                    </a:ext>
                  </a:extLst>
                </a:gridCol>
              </a:tblGrid>
              <a:tr h="252000">
                <a:tc>
                  <a:txBody>
                    <a:bodyPr/>
                    <a:lstStyle/>
                    <a:p>
                      <a:pPr algn="ctr">
                        <a:lnSpc>
                          <a:spcPct val="107000"/>
                        </a:lnSpc>
                        <a:spcAft>
                          <a:spcPts val="800"/>
                        </a:spcAft>
                      </a:pPr>
                      <a:r>
                        <a:rPr lang="fr-FR" sz="1000" dirty="0" err="1">
                          <a:effectLst/>
                          <a:latin typeface="Arial" panose="020B0604020202020204" pitchFamily="34" charset="0"/>
                          <a:cs typeface="Arial" panose="020B0604020202020204" pitchFamily="34" charset="0"/>
                        </a:rPr>
                        <a:t>Geo</a:t>
                      </a:r>
                      <a:r>
                        <a:rPr lang="fr-FR" sz="1000" dirty="0">
                          <a:effectLst/>
                          <a:latin typeface="Arial" panose="020B0604020202020204" pitchFamily="34" charset="0"/>
                          <a:cs typeface="Arial" panose="020B0604020202020204" pitchFamily="34" charset="0"/>
                        </a:rPr>
                        <a:t> Code</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fr-FR" sz="1000" dirty="0" err="1">
                          <a:effectLst/>
                          <a:latin typeface="Arial" panose="020B0604020202020204" pitchFamily="34" charset="0"/>
                          <a:cs typeface="Arial" panose="020B0604020202020204" pitchFamily="34" charset="0"/>
                        </a:rPr>
                        <a:t>Geo</a:t>
                      </a:r>
                      <a:r>
                        <a:rPr lang="fr-FR" sz="1000" dirty="0">
                          <a:effectLst/>
                          <a:latin typeface="Arial" panose="020B0604020202020204" pitchFamily="34" charset="0"/>
                          <a:cs typeface="Arial" panose="020B0604020202020204" pitchFamily="34" charset="0"/>
                        </a:rPr>
                        <a:t> Name</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08754735"/>
                  </a:ext>
                </a:extLst>
              </a:tr>
              <a:tr h="252000">
                <a:tc>
                  <a:txBody>
                    <a:bodyPr/>
                    <a:lstStyle/>
                    <a:p>
                      <a:pPr algn="ctr">
                        <a:lnSpc>
                          <a:spcPct val="107000"/>
                        </a:lnSpc>
                        <a:spcAft>
                          <a:spcPts val="800"/>
                        </a:spcAft>
                      </a:pPr>
                      <a:r>
                        <a:rPr lang="fr-FR" sz="1000" dirty="0">
                          <a:effectLst/>
                          <a:latin typeface="Arial" panose="020B0604020202020204" pitchFamily="34" charset="0"/>
                          <a:cs typeface="Arial" panose="020B0604020202020204" pitchFamily="34" charset="0"/>
                        </a:rPr>
                        <a:t>EAS</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East Asia and Pacific </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1900365820"/>
                  </a:ext>
                </a:extLst>
              </a:tr>
              <a:tr h="252000">
                <a:tc>
                  <a:txBody>
                    <a:bodyPr/>
                    <a:lstStyle/>
                    <a:p>
                      <a:pPr algn="ctr">
                        <a:lnSpc>
                          <a:spcPct val="107000"/>
                        </a:lnSpc>
                        <a:spcAft>
                          <a:spcPts val="800"/>
                        </a:spcAft>
                      </a:pPr>
                      <a:r>
                        <a:rPr lang="fr-FR" sz="1000" dirty="0">
                          <a:effectLst/>
                          <a:latin typeface="Arial" panose="020B0604020202020204" pitchFamily="34" charset="0"/>
                          <a:cs typeface="Arial" panose="020B0604020202020204" pitchFamily="34" charset="0"/>
                        </a:rPr>
                        <a:t>ECS</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Europe and Central Asia</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3004432461"/>
                  </a:ext>
                </a:extLst>
              </a:tr>
              <a:tr h="252000">
                <a:tc>
                  <a:txBody>
                    <a:bodyPr/>
                    <a:lstStyle/>
                    <a:p>
                      <a:pPr algn="ctr">
                        <a:lnSpc>
                          <a:spcPct val="107000"/>
                        </a:lnSpc>
                        <a:spcAft>
                          <a:spcPts val="800"/>
                        </a:spcAft>
                      </a:pPr>
                      <a:r>
                        <a:rPr lang="fr-FR" sz="1000" dirty="0">
                          <a:effectLst/>
                          <a:latin typeface="Arial" panose="020B0604020202020204" pitchFamily="34" charset="0"/>
                          <a:cs typeface="Arial" panose="020B0604020202020204" pitchFamily="34" charset="0"/>
                        </a:rPr>
                        <a:t>LCN</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Latin America and </a:t>
                      </a:r>
                      <a:r>
                        <a:rPr lang="fr-FR" sz="1000" dirty="0" err="1">
                          <a:effectLst/>
                          <a:latin typeface="Arial" panose="020B0604020202020204" pitchFamily="34" charset="0"/>
                          <a:cs typeface="Arial" panose="020B0604020202020204" pitchFamily="34" charset="0"/>
                        </a:rPr>
                        <a:t>Carribean</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3816936164"/>
                  </a:ext>
                </a:extLst>
              </a:tr>
              <a:tr h="252000">
                <a:tc>
                  <a:txBody>
                    <a:bodyPr/>
                    <a:lstStyle/>
                    <a:p>
                      <a:pPr algn="ctr">
                        <a:lnSpc>
                          <a:spcPct val="107000"/>
                        </a:lnSpc>
                        <a:spcAft>
                          <a:spcPts val="800"/>
                        </a:spcAft>
                      </a:pPr>
                      <a:r>
                        <a:rPr lang="fr-FR" sz="1000" dirty="0">
                          <a:effectLst/>
                          <a:latin typeface="Arial" panose="020B0604020202020204" pitchFamily="34" charset="0"/>
                          <a:cs typeface="Arial" panose="020B0604020202020204" pitchFamily="34" charset="0"/>
                        </a:rPr>
                        <a:t>MEA</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Middle East and North </a:t>
                      </a:r>
                      <a:r>
                        <a:rPr lang="fr-FR" sz="1000" dirty="0" err="1">
                          <a:effectLst/>
                          <a:latin typeface="Arial" panose="020B0604020202020204" pitchFamily="34" charset="0"/>
                          <a:cs typeface="Arial" panose="020B0604020202020204" pitchFamily="34" charset="0"/>
                        </a:rPr>
                        <a:t>Africa</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1294503520"/>
                  </a:ext>
                </a:extLst>
              </a:tr>
              <a:tr h="252000">
                <a:tc>
                  <a:txBody>
                    <a:bodyPr/>
                    <a:lstStyle/>
                    <a:p>
                      <a:pPr algn="ctr">
                        <a:lnSpc>
                          <a:spcPct val="107000"/>
                        </a:lnSpc>
                        <a:spcAft>
                          <a:spcPts val="800"/>
                        </a:spcAft>
                      </a:pPr>
                      <a:r>
                        <a:rPr lang="fr-FR" sz="1000" dirty="0">
                          <a:effectLst/>
                          <a:latin typeface="Arial" panose="020B0604020202020204" pitchFamily="34" charset="0"/>
                          <a:cs typeface="Arial" panose="020B0604020202020204" pitchFamily="34" charset="0"/>
                        </a:rPr>
                        <a:t>NAC</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North America</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2220669953"/>
                  </a:ext>
                </a:extLst>
              </a:tr>
              <a:tr h="252000">
                <a:tc>
                  <a:txBody>
                    <a:bodyPr/>
                    <a:lstStyle/>
                    <a:p>
                      <a:pPr algn="ctr">
                        <a:lnSpc>
                          <a:spcPct val="107000"/>
                        </a:lnSpc>
                        <a:spcAft>
                          <a:spcPts val="800"/>
                        </a:spcAft>
                      </a:pPr>
                      <a:r>
                        <a:rPr lang="fr-FR" sz="1000" dirty="0">
                          <a:effectLst/>
                          <a:latin typeface="Arial" panose="020B0604020202020204" pitchFamily="34" charset="0"/>
                          <a:cs typeface="Arial" panose="020B0604020202020204" pitchFamily="34" charset="0"/>
                        </a:rPr>
                        <a:t>SAS</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nSpc>
                          <a:spcPct val="107000"/>
                        </a:lnSpc>
                        <a:spcAft>
                          <a:spcPts val="800"/>
                        </a:spcAft>
                      </a:pPr>
                      <a:r>
                        <a:rPr lang="fr-FR" sz="1000" dirty="0">
                          <a:effectLst/>
                          <a:latin typeface="Arial" panose="020B0604020202020204" pitchFamily="34" charset="0"/>
                          <a:ea typeface="Calibri" panose="020F0502020204030204" pitchFamily="34" charset="0"/>
                          <a:cs typeface="Arial" panose="020B0604020202020204" pitchFamily="34" charset="0"/>
                        </a:rPr>
                        <a:t>South Asia</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360047911"/>
                  </a:ext>
                </a:extLst>
              </a:tr>
              <a:tr h="252000">
                <a:tc>
                  <a:txBody>
                    <a:bodyPr/>
                    <a:lstStyle/>
                    <a:p>
                      <a:pPr algn="ctr">
                        <a:lnSpc>
                          <a:spcPct val="107000"/>
                        </a:lnSpc>
                        <a:spcAft>
                          <a:spcPts val="800"/>
                        </a:spcAft>
                      </a:pPr>
                      <a:r>
                        <a:rPr lang="fr-FR" sz="1000" dirty="0">
                          <a:effectLst/>
                          <a:latin typeface="Arial" panose="020B0604020202020204" pitchFamily="34" charset="0"/>
                          <a:cs typeface="Arial" panose="020B0604020202020204" pitchFamily="34" charset="0"/>
                        </a:rPr>
                        <a:t>SSF</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1000" dirty="0" err="1">
                          <a:effectLst/>
                          <a:latin typeface="Arial" panose="020B0604020202020204" pitchFamily="34" charset="0"/>
                          <a:cs typeface="Arial" panose="020B0604020202020204" pitchFamily="34" charset="0"/>
                        </a:rPr>
                        <a:t>Sub-Saharan</a:t>
                      </a:r>
                      <a:r>
                        <a:rPr lang="fr-FR" sz="1000" dirty="0">
                          <a:effectLst/>
                          <a:latin typeface="Arial" panose="020B0604020202020204" pitchFamily="34" charset="0"/>
                          <a:cs typeface="Arial" panose="020B0604020202020204" pitchFamily="34" charset="0"/>
                        </a:rPr>
                        <a:t> </a:t>
                      </a:r>
                      <a:r>
                        <a:rPr lang="fr-FR" sz="1000" dirty="0" err="1">
                          <a:effectLst/>
                          <a:latin typeface="Arial" panose="020B0604020202020204" pitchFamily="34" charset="0"/>
                          <a:cs typeface="Arial" panose="020B0604020202020204" pitchFamily="34" charset="0"/>
                        </a:rPr>
                        <a:t>Africa</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2673563301"/>
                  </a:ext>
                </a:extLst>
              </a:tr>
            </a:tbl>
          </a:graphicData>
        </a:graphic>
      </p:graphicFrame>
      <p:pic>
        <p:nvPicPr>
          <p:cNvPr id="8194" name="Picture 2">
            <a:extLst>
              <a:ext uri="{FF2B5EF4-FFF2-40B4-BE49-F238E27FC236}">
                <a16:creationId xmlns:a16="http://schemas.microsoft.com/office/drawing/2014/main" id="{0624CF6B-AE8A-4B2E-958C-64ACE80EF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75" y="4174362"/>
            <a:ext cx="5502207" cy="26836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au 6">
            <a:extLst>
              <a:ext uri="{FF2B5EF4-FFF2-40B4-BE49-F238E27FC236}">
                <a16:creationId xmlns:a16="http://schemas.microsoft.com/office/drawing/2014/main" id="{3EC378A9-979B-4123-AE48-4C7AAC1AAC5F}"/>
              </a:ext>
            </a:extLst>
          </p:cNvPr>
          <p:cNvGraphicFramePr>
            <a:graphicFrameLocks noGrp="1"/>
          </p:cNvGraphicFramePr>
          <p:nvPr>
            <p:extLst>
              <p:ext uri="{D42A27DB-BD31-4B8C-83A1-F6EECF244321}">
                <p14:modId xmlns:p14="http://schemas.microsoft.com/office/powerpoint/2010/main" val="3704790637"/>
              </p:ext>
            </p:extLst>
          </p:nvPr>
        </p:nvGraphicFramePr>
        <p:xfrm>
          <a:off x="8241368" y="-569"/>
          <a:ext cx="3950632" cy="1647190"/>
        </p:xfrm>
        <a:graphic>
          <a:graphicData uri="http://schemas.openxmlformats.org/drawingml/2006/table">
            <a:tbl>
              <a:tblPr firstRow="1" firstCol="1" bandRow="1">
                <a:tableStyleId>{9D7B26C5-4107-4FEC-AEDC-1716B250A1EF}</a:tableStyleId>
              </a:tblPr>
              <a:tblGrid>
                <a:gridCol w="1518598">
                  <a:extLst>
                    <a:ext uri="{9D8B030D-6E8A-4147-A177-3AD203B41FA5}">
                      <a16:colId xmlns:a16="http://schemas.microsoft.com/office/drawing/2014/main" val="1616023521"/>
                    </a:ext>
                  </a:extLst>
                </a:gridCol>
                <a:gridCol w="2432034">
                  <a:extLst>
                    <a:ext uri="{9D8B030D-6E8A-4147-A177-3AD203B41FA5}">
                      <a16:colId xmlns:a16="http://schemas.microsoft.com/office/drawing/2014/main" val="194136747"/>
                    </a:ext>
                  </a:extLst>
                </a:gridCol>
              </a:tblGrid>
              <a:tr h="329438">
                <a:tc>
                  <a:txBody>
                    <a:bodyPr/>
                    <a:lstStyle/>
                    <a:p>
                      <a:pPr>
                        <a:lnSpc>
                          <a:spcPct val="107000"/>
                        </a:lnSpc>
                        <a:spcAft>
                          <a:spcPts val="800"/>
                        </a:spcAft>
                      </a:pPr>
                      <a:r>
                        <a:rPr lang="fr-FR" sz="1000">
                          <a:effectLst/>
                          <a:latin typeface="Arial" panose="020B0604020202020204" pitchFamily="34" charset="0"/>
                          <a:cs typeface="Arial" panose="020B0604020202020204" pitchFamily="34" charset="0"/>
                        </a:rPr>
                        <a:t>Indicator Code</a:t>
                      </a:r>
                      <a:endParaRPr lang="fr-FR" sz="1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Indicator Name</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49473313"/>
                  </a:ext>
                </a:extLst>
              </a:tr>
              <a:tr h="329438">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NY.GDP.PCAP.CD</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GDP per capita (</a:t>
                      </a:r>
                      <a:r>
                        <a:rPr lang="fr-FR" sz="1000" dirty="0" err="1">
                          <a:effectLst/>
                          <a:latin typeface="Arial" panose="020B0604020202020204" pitchFamily="34" charset="0"/>
                          <a:cs typeface="Arial" panose="020B0604020202020204" pitchFamily="34" charset="0"/>
                        </a:rPr>
                        <a:t>current</a:t>
                      </a:r>
                      <a:r>
                        <a:rPr lang="fr-FR" sz="1000" dirty="0">
                          <a:effectLst/>
                          <a:latin typeface="Arial" panose="020B0604020202020204" pitchFamily="34" charset="0"/>
                          <a:cs typeface="Arial" panose="020B0604020202020204" pitchFamily="34" charset="0"/>
                        </a:rPr>
                        <a:t> US$)</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2683183268"/>
                  </a:ext>
                </a:extLst>
              </a:tr>
              <a:tr h="329438">
                <a:tc>
                  <a:txBody>
                    <a:bodyPr/>
                    <a:lstStyle/>
                    <a:p>
                      <a:pPr>
                        <a:lnSpc>
                          <a:spcPct val="107000"/>
                        </a:lnSpc>
                        <a:spcAft>
                          <a:spcPts val="800"/>
                        </a:spcAft>
                      </a:pPr>
                      <a:r>
                        <a:rPr lang="fr-FR" sz="1000" dirty="0">
                          <a:effectLst/>
                          <a:latin typeface="Arial" panose="020B0604020202020204" pitchFamily="34" charset="0"/>
                          <a:ea typeface="Calibri" panose="020F0502020204030204" pitchFamily="34" charset="0"/>
                          <a:cs typeface="Arial" panose="020B0604020202020204" pitchFamily="34" charset="0"/>
                        </a:rPr>
                        <a:t>POP.PRM+SEC+TER</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Population of the official </a:t>
                      </a:r>
                      <a:r>
                        <a:rPr lang="fr-FR" sz="1000" dirty="0" err="1">
                          <a:effectLst/>
                          <a:latin typeface="Arial" panose="020B0604020202020204" pitchFamily="34" charset="0"/>
                          <a:cs typeface="Arial" panose="020B0604020202020204" pitchFamily="34" charset="0"/>
                        </a:rPr>
                        <a:t>age</a:t>
                      </a:r>
                      <a:br>
                        <a:rPr lang="fr-FR" sz="1000" dirty="0">
                          <a:effectLst/>
                          <a:latin typeface="Arial" panose="020B0604020202020204" pitchFamily="34" charset="0"/>
                          <a:cs typeface="Arial" panose="020B0604020202020204" pitchFamily="34" charset="0"/>
                        </a:rPr>
                      </a:br>
                      <a:r>
                        <a:rPr lang="fr-FR" sz="1000" dirty="0">
                          <a:effectLst/>
                          <a:latin typeface="Arial" panose="020B0604020202020204" pitchFamily="34" charset="0"/>
                          <a:cs typeface="Arial" panose="020B0604020202020204" pitchFamily="34" charset="0"/>
                        </a:rPr>
                        <a:t>for 1</a:t>
                      </a:r>
                      <a:r>
                        <a:rPr lang="fr-FR" sz="1000" baseline="30000" dirty="0">
                          <a:effectLst/>
                          <a:latin typeface="Arial" panose="020B0604020202020204" pitchFamily="34" charset="0"/>
                          <a:cs typeface="Arial" panose="020B0604020202020204" pitchFamily="34" charset="0"/>
                        </a:rPr>
                        <a:t>ary </a:t>
                      </a:r>
                      <a:r>
                        <a:rPr lang="fr-FR" sz="1000" baseline="0" dirty="0">
                          <a:effectLst/>
                          <a:latin typeface="Arial" panose="020B0604020202020204" pitchFamily="34" charset="0"/>
                          <a:cs typeface="Arial" panose="020B0604020202020204" pitchFamily="34" charset="0"/>
                        </a:rPr>
                        <a:t>+</a:t>
                      </a:r>
                      <a:r>
                        <a:rPr lang="fr-FR" sz="1000" dirty="0">
                          <a:effectLst/>
                          <a:latin typeface="Arial" panose="020B0604020202020204" pitchFamily="34" charset="0"/>
                          <a:cs typeface="Arial" panose="020B0604020202020204" pitchFamily="34" charset="0"/>
                        </a:rPr>
                        <a:t> 2</a:t>
                      </a:r>
                      <a:r>
                        <a:rPr lang="fr-FR" sz="1000" baseline="30000" dirty="0">
                          <a:effectLst/>
                          <a:latin typeface="Arial" panose="020B0604020202020204" pitchFamily="34" charset="0"/>
                          <a:cs typeface="Arial" panose="020B0604020202020204" pitchFamily="34" charset="0"/>
                        </a:rPr>
                        <a:t>ary </a:t>
                      </a:r>
                      <a:r>
                        <a:rPr lang="fr-FR" sz="1100" baseline="0" dirty="0">
                          <a:effectLst/>
                          <a:latin typeface="Arial" panose="020B0604020202020204" pitchFamily="34" charset="0"/>
                          <a:cs typeface="Arial" panose="020B0604020202020204" pitchFamily="34" charset="0"/>
                        </a:rPr>
                        <a:t>+</a:t>
                      </a:r>
                      <a:r>
                        <a:rPr lang="fr-FR" sz="1100" dirty="0">
                          <a:effectLst/>
                          <a:latin typeface="Arial" panose="020B0604020202020204" pitchFamily="34" charset="0"/>
                          <a:cs typeface="Arial" panose="020B0604020202020204" pitchFamily="34" charset="0"/>
                        </a:rPr>
                        <a:t> 3</a:t>
                      </a:r>
                      <a:r>
                        <a:rPr lang="fr-FR" sz="1100" baseline="30000" dirty="0">
                          <a:effectLst/>
                          <a:latin typeface="Arial" panose="020B0604020202020204" pitchFamily="34" charset="0"/>
                          <a:cs typeface="Arial" panose="020B0604020202020204" pitchFamily="34" charset="0"/>
                        </a:rPr>
                        <a:t>ary</a:t>
                      </a:r>
                      <a:r>
                        <a:rPr lang="fr-FR" sz="1000" dirty="0">
                          <a:effectLst/>
                          <a:latin typeface="Arial" panose="020B0604020202020204" pitchFamily="34" charset="0"/>
                          <a:cs typeface="Arial" panose="020B0604020202020204" pitchFamily="34" charset="0"/>
                        </a:rPr>
                        <a:t> </a:t>
                      </a:r>
                      <a:r>
                        <a:rPr lang="fr-FR" sz="1000" dirty="0" err="1">
                          <a:effectLst/>
                          <a:latin typeface="Arial" panose="020B0604020202020204" pitchFamily="34" charset="0"/>
                          <a:cs typeface="Arial" panose="020B0604020202020204" pitchFamily="34" charset="0"/>
                        </a:rPr>
                        <a:t>educations</a:t>
                      </a:r>
                      <a:endParaRPr lang="fr-FR" sz="1100" baseline="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2472344749"/>
                  </a:ext>
                </a:extLst>
              </a:tr>
              <a:tr h="329438">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IT.NET.USER.P2</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Internet </a:t>
                      </a:r>
                      <a:r>
                        <a:rPr lang="fr-FR" sz="1000" dirty="0" err="1">
                          <a:effectLst/>
                          <a:latin typeface="Arial" panose="020B0604020202020204" pitchFamily="34" charset="0"/>
                          <a:cs typeface="Arial" panose="020B0604020202020204" pitchFamily="34" charset="0"/>
                        </a:rPr>
                        <a:t>users</a:t>
                      </a:r>
                      <a:r>
                        <a:rPr lang="fr-FR" sz="1000" dirty="0">
                          <a:effectLst/>
                          <a:latin typeface="Arial" panose="020B0604020202020204" pitchFamily="34" charset="0"/>
                          <a:cs typeface="Arial" panose="020B0604020202020204" pitchFamily="34" charset="0"/>
                        </a:rPr>
                        <a:t> (%)</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2412304378"/>
                  </a:ext>
                </a:extLst>
              </a:tr>
              <a:tr h="329438">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SE.ENRR.SEC.TER</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Gross </a:t>
                      </a:r>
                      <a:r>
                        <a:rPr lang="fr-FR" sz="1000" dirty="0" err="1">
                          <a:effectLst/>
                          <a:latin typeface="Arial" panose="020B0604020202020204" pitchFamily="34" charset="0"/>
                          <a:cs typeface="Arial" panose="020B0604020202020204" pitchFamily="34" charset="0"/>
                        </a:rPr>
                        <a:t>enrolment</a:t>
                      </a:r>
                      <a:r>
                        <a:rPr lang="fr-FR" sz="1000" dirty="0">
                          <a:effectLst/>
                          <a:latin typeface="Arial" panose="020B0604020202020204" pitchFamily="34" charset="0"/>
                          <a:cs typeface="Arial" panose="020B0604020202020204" pitchFamily="34" charset="0"/>
                        </a:rPr>
                        <a:t> ratio, </a:t>
                      </a:r>
                      <a:r>
                        <a:rPr lang="fr-FR" sz="1000" dirty="0" err="1">
                          <a:effectLst/>
                          <a:latin typeface="Arial" panose="020B0604020202020204" pitchFamily="34" charset="0"/>
                          <a:cs typeface="Arial" panose="020B0604020202020204" pitchFamily="34" charset="0"/>
                        </a:rPr>
                        <a:t>mean</a:t>
                      </a:r>
                      <a:r>
                        <a:rPr lang="fr-FR" sz="1000" dirty="0">
                          <a:effectLst/>
                          <a:latin typeface="Arial" panose="020B0604020202020204" pitchFamily="34" charset="0"/>
                          <a:cs typeface="Arial" panose="020B0604020202020204" pitchFamily="34" charset="0"/>
                        </a:rPr>
                        <a:t> 2</a:t>
                      </a:r>
                      <a:r>
                        <a:rPr lang="fr-FR" sz="1000" baseline="30000" dirty="0">
                          <a:effectLst/>
                          <a:latin typeface="Arial" panose="020B0604020202020204" pitchFamily="34" charset="0"/>
                          <a:cs typeface="Arial" panose="020B0604020202020204" pitchFamily="34" charset="0"/>
                        </a:rPr>
                        <a:t>ary</a:t>
                      </a:r>
                      <a:r>
                        <a:rPr lang="fr-FR" sz="1000" baseline="0" dirty="0">
                          <a:effectLst/>
                          <a:latin typeface="Arial" panose="020B0604020202020204" pitchFamily="34" charset="0"/>
                          <a:cs typeface="Arial" panose="020B0604020202020204" pitchFamily="34" charset="0"/>
                        </a:rPr>
                        <a:t>-</a:t>
                      </a:r>
                      <a:r>
                        <a:rPr lang="fr-FR" sz="1000" dirty="0">
                          <a:effectLst/>
                          <a:latin typeface="Arial" panose="020B0604020202020204" pitchFamily="34" charset="0"/>
                          <a:cs typeface="Arial" panose="020B0604020202020204" pitchFamily="34" charset="0"/>
                        </a:rPr>
                        <a:t>3</a:t>
                      </a:r>
                      <a:r>
                        <a:rPr lang="fr-FR" sz="1000" baseline="30000" dirty="0">
                          <a:effectLst/>
                          <a:latin typeface="Arial" panose="020B0604020202020204" pitchFamily="34" charset="0"/>
                          <a:cs typeface="Arial" panose="020B0604020202020204" pitchFamily="34" charset="0"/>
                        </a:rPr>
                        <a:t>ary</a:t>
                      </a:r>
                      <a:r>
                        <a:rPr lang="fr-FR" sz="1000" dirty="0">
                          <a:effectLst/>
                          <a:latin typeface="Arial" panose="020B0604020202020204" pitchFamily="34" charset="0"/>
                          <a:cs typeface="Arial" panose="020B0604020202020204" pitchFamily="34" charset="0"/>
                        </a:rPr>
                        <a:t> (%)</a:t>
                      </a:r>
                      <a:endParaRPr lang="fr-FR" sz="1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3389821836"/>
                  </a:ext>
                </a:extLst>
              </a:tr>
            </a:tbl>
          </a:graphicData>
        </a:graphic>
      </p:graphicFrame>
      <p:sp>
        <p:nvSpPr>
          <p:cNvPr id="5" name="Espace réservé de la date 4">
            <a:extLst>
              <a:ext uri="{FF2B5EF4-FFF2-40B4-BE49-F238E27FC236}">
                <a16:creationId xmlns:a16="http://schemas.microsoft.com/office/drawing/2014/main" id="{A4322F35-7491-4EB2-B72D-62387DF81470}"/>
              </a:ext>
            </a:extLst>
          </p:cNvPr>
          <p:cNvSpPr>
            <a:spLocks noGrp="1"/>
          </p:cNvSpPr>
          <p:nvPr>
            <p:ph type="dt" sz="half" idx="10"/>
          </p:nvPr>
        </p:nvSpPr>
        <p:spPr/>
        <p:txBody>
          <a:bodyPr/>
          <a:lstStyle/>
          <a:p>
            <a:pPr rtl="0"/>
            <a:r>
              <a:rPr lang="fr-FR" noProof="0"/>
              <a:t>23/07/2021</a:t>
            </a:r>
          </a:p>
        </p:txBody>
      </p:sp>
      <p:sp>
        <p:nvSpPr>
          <p:cNvPr id="8" name="Espace réservé du pied de page 7">
            <a:extLst>
              <a:ext uri="{FF2B5EF4-FFF2-40B4-BE49-F238E27FC236}">
                <a16:creationId xmlns:a16="http://schemas.microsoft.com/office/drawing/2014/main" id="{282BC1EA-FEB0-4BA4-AA02-106BF96835C1}"/>
              </a:ext>
            </a:extLst>
          </p:cNvPr>
          <p:cNvSpPr>
            <a:spLocks noGrp="1"/>
          </p:cNvSpPr>
          <p:nvPr>
            <p:ph type="ftr" sz="quarter" idx="11"/>
          </p:nvPr>
        </p:nvSpPr>
        <p:spPr/>
        <p:txBody>
          <a:bodyPr/>
          <a:lstStyle/>
          <a:p>
            <a:pPr rtl="0"/>
            <a:r>
              <a:rPr lang="fr-FR" noProof="0"/>
              <a:t>Lerys Granado</a:t>
            </a:r>
          </a:p>
        </p:txBody>
      </p:sp>
      <p:sp>
        <p:nvSpPr>
          <p:cNvPr id="9" name="Espace réservé du numéro de diapositive 8">
            <a:extLst>
              <a:ext uri="{FF2B5EF4-FFF2-40B4-BE49-F238E27FC236}">
                <a16:creationId xmlns:a16="http://schemas.microsoft.com/office/drawing/2014/main" id="{EA5EA546-7951-4061-A879-548330DF35A1}"/>
              </a:ext>
            </a:extLst>
          </p:cNvPr>
          <p:cNvSpPr>
            <a:spLocks noGrp="1"/>
          </p:cNvSpPr>
          <p:nvPr>
            <p:ph type="sldNum" sz="quarter" idx="12"/>
          </p:nvPr>
        </p:nvSpPr>
        <p:spPr/>
        <p:txBody>
          <a:bodyPr/>
          <a:lstStyle/>
          <a:p>
            <a:pPr rtl="0"/>
            <a:fld id="{4FAB73BC-B049-4115-A692-8D63A059BFB8}" type="slidenum">
              <a:rPr lang="fr-FR" noProof="0" smtClean="0"/>
              <a:t>10</a:t>
            </a:fld>
            <a:endParaRPr lang="fr-FR" noProof="0"/>
          </a:p>
        </p:txBody>
      </p:sp>
    </p:spTree>
    <p:extLst>
      <p:ext uri="{BB962C8B-B14F-4D97-AF65-F5344CB8AC3E}">
        <p14:creationId xmlns:p14="http://schemas.microsoft.com/office/powerpoint/2010/main" val="135454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308EE2-3F7C-4848-BF93-B3E0C633C386}"/>
              </a:ext>
            </a:extLst>
          </p:cNvPr>
          <p:cNvSpPr>
            <a:spLocks noGrp="1"/>
          </p:cNvSpPr>
          <p:nvPr>
            <p:ph type="title"/>
          </p:nvPr>
        </p:nvSpPr>
        <p:spPr/>
        <p:txBody>
          <a:bodyPr/>
          <a:lstStyle/>
          <a:p>
            <a:r>
              <a:rPr lang="fr-FR" dirty="0"/>
              <a:t>Analyses des zones géo.</a:t>
            </a:r>
          </a:p>
        </p:txBody>
      </p:sp>
      <p:graphicFrame>
        <p:nvGraphicFramePr>
          <p:cNvPr id="7" name="Tableau 6">
            <a:extLst>
              <a:ext uri="{FF2B5EF4-FFF2-40B4-BE49-F238E27FC236}">
                <a16:creationId xmlns:a16="http://schemas.microsoft.com/office/drawing/2014/main" id="{3EC378A9-979B-4123-AE48-4C7AAC1AAC5F}"/>
              </a:ext>
            </a:extLst>
          </p:cNvPr>
          <p:cNvGraphicFramePr>
            <a:graphicFrameLocks noGrp="1"/>
          </p:cNvGraphicFramePr>
          <p:nvPr/>
        </p:nvGraphicFramePr>
        <p:xfrm>
          <a:off x="8241368" y="-569"/>
          <a:ext cx="3950632" cy="1647190"/>
        </p:xfrm>
        <a:graphic>
          <a:graphicData uri="http://schemas.openxmlformats.org/drawingml/2006/table">
            <a:tbl>
              <a:tblPr firstRow="1" firstCol="1" bandRow="1">
                <a:tableStyleId>{9D7B26C5-4107-4FEC-AEDC-1716B250A1EF}</a:tableStyleId>
              </a:tblPr>
              <a:tblGrid>
                <a:gridCol w="1518598">
                  <a:extLst>
                    <a:ext uri="{9D8B030D-6E8A-4147-A177-3AD203B41FA5}">
                      <a16:colId xmlns:a16="http://schemas.microsoft.com/office/drawing/2014/main" val="1616023521"/>
                    </a:ext>
                  </a:extLst>
                </a:gridCol>
                <a:gridCol w="2432034">
                  <a:extLst>
                    <a:ext uri="{9D8B030D-6E8A-4147-A177-3AD203B41FA5}">
                      <a16:colId xmlns:a16="http://schemas.microsoft.com/office/drawing/2014/main" val="194136747"/>
                    </a:ext>
                  </a:extLst>
                </a:gridCol>
              </a:tblGrid>
              <a:tr h="329438">
                <a:tc>
                  <a:txBody>
                    <a:bodyPr/>
                    <a:lstStyle/>
                    <a:p>
                      <a:pPr>
                        <a:lnSpc>
                          <a:spcPct val="107000"/>
                        </a:lnSpc>
                        <a:spcAft>
                          <a:spcPts val="800"/>
                        </a:spcAft>
                      </a:pPr>
                      <a:r>
                        <a:rPr lang="fr-FR" sz="1000">
                          <a:effectLst/>
                          <a:latin typeface="Arial" panose="020B0604020202020204" pitchFamily="34" charset="0"/>
                          <a:cs typeface="Arial" panose="020B0604020202020204" pitchFamily="34" charset="0"/>
                        </a:rPr>
                        <a:t>Indicator Code</a:t>
                      </a:r>
                      <a:endParaRPr lang="fr-FR" sz="1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Indicator Name</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49473313"/>
                  </a:ext>
                </a:extLst>
              </a:tr>
              <a:tr h="329438">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NY.GDP.PCAP.CD</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GDP per capita (</a:t>
                      </a:r>
                      <a:r>
                        <a:rPr lang="fr-FR" sz="1000" dirty="0" err="1">
                          <a:effectLst/>
                          <a:latin typeface="Arial" panose="020B0604020202020204" pitchFamily="34" charset="0"/>
                          <a:cs typeface="Arial" panose="020B0604020202020204" pitchFamily="34" charset="0"/>
                        </a:rPr>
                        <a:t>current</a:t>
                      </a:r>
                      <a:r>
                        <a:rPr lang="fr-FR" sz="1000" dirty="0">
                          <a:effectLst/>
                          <a:latin typeface="Arial" panose="020B0604020202020204" pitchFamily="34" charset="0"/>
                          <a:cs typeface="Arial" panose="020B0604020202020204" pitchFamily="34" charset="0"/>
                        </a:rPr>
                        <a:t> US$)</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2683183268"/>
                  </a:ext>
                </a:extLst>
              </a:tr>
              <a:tr h="329438">
                <a:tc>
                  <a:txBody>
                    <a:bodyPr/>
                    <a:lstStyle/>
                    <a:p>
                      <a:pPr>
                        <a:lnSpc>
                          <a:spcPct val="107000"/>
                        </a:lnSpc>
                        <a:spcAft>
                          <a:spcPts val="800"/>
                        </a:spcAft>
                      </a:pPr>
                      <a:r>
                        <a:rPr lang="fr-FR" sz="1000" dirty="0">
                          <a:effectLst/>
                          <a:latin typeface="Arial" panose="020B0604020202020204" pitchFamily="34" charset="0"/>
                          <a:ea typeface="Calibri" panose="020F0502020204030204" pitchFamily="34" charset="0"/>
                          <a:cs typeface="Arial" panose="020B0604020202020204" pitchFamily="34" charset="0"/>
                        </a:rPr>
                        <a:t>POP.PRM+SEC+TER</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Population of the official </a:t>
                      </a:r>
                      <a:r>
                        <a:rPr lang="fr-FR" sz="1000" dirty="0" err="1">
                          <a:effectLst/>
                          <a:latin typeface="Arial" panose="020B0604020202020204" pitchFamily="34" charset="0"/>
                          <a:cs typeface="Arial" panose="020B0604020202020204" pitchFamily="34" charset="0"/>
                        </a:rPr>
                        <a:t>age</a:t>
                      </a:r>
                      <a:br>
                        <a:rPr lang="fr-FR" sz="1000" dirty="0">
                          <a:effectLst/>
                          <a:latin typeface="Arial" panose="020B0604020202020204" pitchFamily="34" charset="0"/>
                          <a:cs typeface="Arial" panose="020B0604020202020204" pitchFamily="34" charset="0"/>
                        </a:rPr>
                      </a:br>
                      <a:r>
                        <a:rPr lang="fr-FR" sz="1000" dirty="0">
                          <a:effectLst/>
                          <a:latin typeface="Arial" panose="020B0604020202020204" pitchFamily="34" charset="0"/>
                          <a:cs typeface="Arial" panose="020B0604020202020204" pitchFamily="34" charset="0"/>
                        </a:rPr>
                        <a:t>for 1</a:t>
                      </a:r>
                      <a:r>
                        <a:rPr lang="fr-FR" sz="1000" baseline="30000" dirty="0">
                          <a:effectLst/>
                          <a:latin typeface="Arial" panose="020B0604020202020204" pitchFamily="34" charset="0"/>
                          <a:cs typeface="Arial" panose="020B0604020202020204" pitchFamily="34" charset="0"/>
                        </a:rPr>
                        <a:t>ary </a:t>
                      </a:r>
                      <a:r>
                        <a:rPr lang="fr-FR" sz="1000" baseline="0" dirty="0">
                          <a:effectLst/>
                          <a:latin typeface="Arial" panose="020B0604020202020204" pitchFamily="34" charset="0"/>
                          <a:cs typeface="Arial" panose="020B0604020202020204" pitchFamily="34" charset="0"/>
                        </a:rPr>
                        <a:t>+</a:t>
                      </a:r>
                      <a:r>
                        <a:rPr lang="fr-FR" sz="1000" dirty="0">
                          <a:effectLst/>
                          <a:latin typeface="Arial" panose="020B0604020202020204" pitchFamily="34" charset="0"/>
                          <a:cs typeface="Arial" panose="020B0604020202020204" pitchFamily="34" charset="0"/>
                        </a:rPr>
                        <a:t> 2</a:t>
                      </a:r>
                      <a:r>
                        <a:rPr lang="fr-FR" sz="1000" baseline="30000" dirty="0">
                          <a:effectLst/>
                          <a:latin typeface="Arial" panose="020B0604020202020204" pitchFamily="34" charset="0"/>
                          <a:cs typeface="Arial" panose="020B0604020202020204" pitchFamily="34" charset="0"/>
                        </a:rPr>
                        <a:t>ary </a:t>
                      </a:r>
                      <a:r>
                        <a:rPr lang="fr-FR" sz="1100" baseline="0" dirty="0">
                          <a:effectLst/>
                          <a:latin typeface="Arial" panose="020B0604020202020204" pitchFamily="34" charset="0"/>
                          <a:cs typeface="Arial" panose="020B0604020202020204" pitchFamily="34" charset="0"/>
                        </a:rPr>
                        <a:t>+</a:t>
                      </a:r>
                      <a:r>
                        <a:rPr lang="fr-FR" sz="1100" dirty="0">
                          <a:effectLst/>
                          <a:latin typeface="Arial" panose="020B0604020202020204" pitchFamily="34" charset="0"/>
                          <a:cs typeface="Arial" panose="020B0604020202020204" pitchFamily="34" charset="0"/>
                        </a:rPr>
                        <a:t> 3</a:t>
                      </a:r>
                      <a:r>
                        <a:rPr lang="fr-FR" sz="1100" baseline="30000" dirty="0">
                          <a:effectLst/>
                          <a:latin typeface="Arial" panose="020B0604020202020204" pitchFamily="34" charset="0"/>
                          <a:cs typeface="Arial" panose="020B0604020202020204" pitchFamily="34" charset="0"/>
                        </a:rPr>
                        <a:t>ary</a:t>
                      </a:r>
                      <a:r>
                        <a:rPr lang="fr-FR" sz="1000" dirty="0">
                          <a:effectLst/>
                          <a:latin typeface="Arial" panose="020B0604020202020204" pitchFamily="34" charset="0"/>
                          <a:cs typeface="Arial" panose="020B0604020202020204" pitchFamily="34" charset="0"/>
                        </a:rPr>
                        <a:t> </a:t>
                      </a:r>
                      <a:r>
                        <a:rPr lang="fr-FR" sz="1000" dirty="0" err="1">
                          <a:effectLst/>
                          <a:latin typeface="Arial" panose="020B0604020202020204" pitchFamily="34" charset="0"/>
                          <a:cs typeface="Arial" panose="020B0604020202020204" pitchFamily="34" charset="0"/>
                        </a:rPr>
                        <a:t>educations</a:t>
                      </a:r>
                      <a:endParaRPr lang="fr-FR" sz="1100" baseline="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2472344749"/>
                  </a:ext>
                </a:extLst>
              </a:tr>
              <a:tr h="329438">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IT.NET.USER.P2</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Internet </a:t>
                      </a:r>
                      <a:r>
                        <a:rPr lang="fr-FR" sz="1000" dirty="0" err="1">
                          <a:effectLst/>
                          <a:latin typeface="Arial" panose="020B0604020202020204" pitchFamily="34" charset="0"/>
                          <a:cs typeface="Arial" panose="020B0604020202020204" pitchFamily="34" charset="0"/>
                        </a:rPr>
                        <a:t>users</a:t>
                      </a:r>
                      <a:r>
                        <a:rPr lang="fr-FR" sz="1000" dirty="0">
                          <a:effectLst/>
                          <a:latin typeface="Arial" panose="020B0604020202020204" pitchFamily="34" charset="0"/>
                          <a:cs typeface="Arial" panose="020B0604020202020204" pitchFamily="34" charset="0"/>
                        </a:rPr>
                        <a:t> (%)</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2412304378"/>
                  </a:ext>
                </a:extLst>
              </a:tr>
              <a:tr h="329438">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SE.ENRR.SEC.TER</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Gross </a:t>
                      </a:r>
                      <a:r>
                        <a:rPr lang="fr-FR" sz="1000" dirty="0" err="1">
                          <a:effectLst/>
                          <a:latin typeface="Arial" panose="020B0604020202020204" pitchFamily="34" charset="0"/>
                          <a:cs typeface="Arial" panose="020B0604020202020204" pitchFamily="34" charset="0"/>
                        </a:rPr>
                        <a:t>enrolment</a:t>
                      </a:r>
                      <a:r>
                        <a:rPr lang="fr-FR" sz="1000" dirty="0">
                          <a:effectLst/>
                          <a:latin typeface="Arial" panose="020B0604020202020204" pitchFamily="34" charset="0"/>
                          <a:cs typeface="Arial" panose="020B0604020202020204" pitchFamily="34" charset="0"/>
                        </a:rPr>
                        <a:t> ratio, </a:t>
                      </a:r>
                      <a:r>
                        <a:rPr lang="fr-FR" sz="1000" dirty="0" err="1">
                          <a:effectLst/>
                          <a:latin typeface="Arial" panose="020B0604020202020204" pitchFamily="34" charset="0"/>
                          <a:cs typeface="Arial" panose="020B0604020202020204" pitchFamily="34" charset="0"/>
                        </a:rPr>
                        <a:t>mean</a:t>
                      </a:r>
                      <a:r>
                        <a:rPr lang="fr-FR" sz="1000" dirty="0">
                          <a:effectLst/>
                          <a:latin typeface="Arial" panose="020B0604020202020204" pitchFamily="34" charset="0"/>
                          <a:cs typeface="Arial" panose="020B0604020202020204" pitchFamily="34" charset="0"/>
                        </a:rPr>
                        <a:t> 2</a:t>
                      </a:r>
                      <a:r>
                        <a:rPr lang="fr-FR" sz="1000" baseline="30000" dirty="0">
                          <a:effectLst/>
                          <a:latin typeface="Arial" panose="020B0604020202020204" pitchFamily="34" charset="0"/>
                          <a:cs typeface="Arial" panose="020B0604020202020204" pitchFamily="34" charset="0"/>
                        </a:rPr>
                        <a:t>ary</a:t>
                      </a:r>
                      <a:r>
                        <a:rPr lang="fr-FR" sz="1000" baseline="0" dirty="0">
                          <a:effectLst/>
                          <a:latin typeface="Arial" panose="020B0604020202020204" pitchFamily="34" charset="0"/>
                          <a:cs typeface="Arial" panose="020B0604020202020204" pitchFamily="34" charset="0"/>
                        </a:rPr>
                        <a:t>-</a:t>
                      </a:r>
                      <a:r>
                        <a:rPr lang="fr-FR" sz="1000" dirty="0">
                          <a:effectLst/>
                          <a:latin typeface="Arial" panose="020B0604020202020204" pitchFamily="34" charset="0"/>
                          <a:cs typeface="Arial" panose="020B0604020202020204" pitchFamily="34" charset="0"/>
                        </a:rPr>
                        <a:t>3</a:t>
                      </a:r>
                      <a:r>
                        <a:rPr lang="fr-FR" sz="1000" baseline="30000" dirty="0">
                          <a:effectLst/>
                          <a:latin typeface="Arial" panose="020B0604020202020204" pitchFamily="34" charset="0"/>
                          <a:cs typeface="Arial" panose="020B0604020202020204" pitchFamily="34" charset="0"/>
                        </a:rPr>
                        <a:t>ary</a:t>
                      </a:r>
                      <a:r>
                        <a:rPr lang="fr-FR" sz="1000" dirty="0">
                          <a:effectLst/>
                          <a:latin typeface="Arial" panose="020B0604020202020204" pitchFamily="34" charset="0"/>
                          <a:cs typeface="Arial" panose="020B0604020202020204" pitchFamily="34" charset="0"/>
                        </a:rPr>
                        <a:t> (%)</a:t>
                      </a:r>
                      <a:endParaRPr lang="fr-FR" sz="1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3389821836"/>
                  </a:ext>
                </a:extLst>
              </a:tr>
            </a:tbl>
          </a:graphicData>
        </a:graphic>
      </p:graphicFrame>
      <p:pic>
        <p:nvPicPr>
          <p:cNvPr id="9218" name="Picture 2">
            <a:extLst>
              <a:ext uri="{FF2B5EF4-FFF2-40B4-BE49-F238E27FC236}">
                <a16:creationId xmlns:a16="http://schemas.microsoft.com/office/drawing/2014/main" id="{7DCBE85A-2196-4609-BECB-50297590ED69}"/>
              </a:ext>
            </a:extLst>
          </p:cNvPr>
          <p:cNvPicPr>
            <a:picLocks noChangeAspect="1" noChangeArrowheads="1"/>
          </p:cNvPicPr>
          <p:nvPr/>
        </p:nvPicPr>
        <p:blipFill>
          <a:blip r:embed="rId2"/>
          <a:srcRect/>
          <a:stretch/>
        </p:blipFill>
        <p:spPr bwMode="auto">
          <a:xfrm>
            <a:off x="3631407" y="2084832"/>
            <a:ext cx="5805486" cy="4019799"/>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e la date 7">
            <a:extLst>
              <a:ext uri="{FF2B5EF4-FFF2-40B4-BE49-F238E27FC236}">
                <a16:creationId xmlns:a16="http://schemas.microsoft.com/office/drawing/2014/main" id="{F7AE0680-FCD6-42F0-9A28-09D145BBE621}"/>
              </a:ext>
            </a:extLst>
          </p:cNvPr>
          <p:cNvSpPr>
            <a:spLocks noGrp="1"/>
          </p:cNvSpPr>
          <p:nvPr>
            <p:ph type="dt" sz="half" idx="10"/>
          </p:nvPr>
        </p:nvSpPr>
        <p:spPr/>
        <p:txBody>
          <a:bodyPr/>
          <a:lstStyle/>
          <a:p>
            <a:pPr rtl="0"/>
            <a:r>
              <a:rPr lang="fr-FR" noProof="0"/>
              <a:t>23/07/2021</a:t>
            </a:r>
          </a:p>
        </p:txBody>
      </p:sp>
      <p:sp>
        <p:nvSpPr>
          <p:cNvPr id="9" name="Espace réservé du pied de page 8">
            <a:extLst>
              <a:ext uri="{FF2B5EF4-FFF2-40B4-BE49-F238E27FC236}">
                <a16:creationId xmlns:a16="http://schemas.microsoft.com/office/drawing/2014/main" id="{7C3A13A2-5179-4291-ADBA-79A87F95FC47}"/>
              </a:ext>
            </a:extLst>
          </p:cNvPr>
          <p:cNvSpPr>
            <a:spLocks noGrp="1"/>
          </p:cNvSpPr>
          <p:nvPr>
            <p:ph type="ftr" sz="quarter" idx="11"/>
          </p:nvPr>
        </p:nvSpPr>
        <p:spPr/>
        <p:txBody>
          <a:bodyPr/>
          <a:lstStyle/>
          <a:p>
            <a:pPr rtl="0"/>
            <a:r>
              <a:rPr lang="fr-FR" noProof="0"/>
              <a:t>Lerys Granado</a:t>
            </a:r>
          </a:p>
        </p:txBody>
      </p:sp>
      <p:sp>
        <p:nvSpPr>
          <p:cNvPr id="10" name="Espace réservé du numéro de diapositive 9">
            <a:extLst>
              <a:ext uri="{FF2B5EF4-FFF2-40B4-BE49-F238E27FC236}">
                <a16:creationId xmlns:a16="http://schemas.microsoft.com/office/drawing/2014/main" id="{29A91E86-9AD6-463E-B595-71359837F2BB}"/>
              </a:ext>
            </a:extLst>
          </p:cNvPr>
          <p:cNvSpPr>
            <a:spLocks noGrp="1"/>
          </p:cNvSpPr>
          <p:nvPr>
            <p:ph type="sldNum" sz="quarter" idx="12"/>
          </p:nvPr>
        </p:nvSpPr>
        <p:spPr/>
        <p:txBody>
          <a:bodyPr/>
          <a:lstStyle/>
          <a:p>
            <a:pPr rtl="0"/>
            <a:fld id="{4FAB73BC-B049-4115-A692-8D63A059BFB8}" type="slidenum">
              <a:rPr lang="fr-FR" noProof="0" smtClean="0"/>
              <a:t>11</a:t>
            </a:fld>
            <a:endParaRPr lang="fr-FR" noProof="0"/>
          </a:p>
        </p:txBody>
      </p:sp>
    </p:spTree>
    <p:extLst>
      <p:ext uri="{BB962C8B-B14F-4D97-AF65-F5344CB8AC3E}">
        <p14:creationId xmlns:p14="http://schemas.microsoft.com/office/powerpoint/2010/main" val="331002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C07094-2BC3-4A6A-94FD-CFB4C095AA79}"/>
              </a:ext>
            </a:extLst>
          </p:cNvPr>
          <p:cNvSpPr>
            <a:spLocks noGrp="1"/>
          </p:cNvSpPr>
          <p:nvPr>
            <p:ph type="title"/>
          </p:nvPr>
        </p:nvSpPr>
        <p:spPr/>
        <p:txBody>
          <a:bodyPr/>
          <a:lstStyle/>
          <a:p>
            <a:r>
              <a:rPr lang="fr-FR" dirty="0"/>
              <a:t>Analyses par pays</a:t>
            </a:r>
          </a:p>
        </p:txBody>
      </p:sp>
      <p:sp>
        <p:nvSpPr>
          <p:cNvPr id="3" name="Espace réservé du contenu 2">
            <a:extLst>
              <a:ext uri="{FF2B5EF4-FFF2-40B4-BE49-F238E27FC236}">
                <a16:creationId xmlns:a16="http://schemas.microsoft.com/office/drawing/2014/main" id="{D35D5CB9-CD00-429D-890E-EB6A7C5405C4}"/>
              </a:ext>
            </a:extLst>
          </p:cNvPr>
          <p:cNvSpPr>
            <a:spLocks noGrp="1"/>
          </p:cNvSpPr>
          <p:nvPr>
            <p:ph idx="1"/>
          </p:nvPr>
        </p:nvSpPr>
        <p:spPr/>
        <p:txBody>
          <a:bodyPr/>
          <a:lstStyle/>
          <a:p>
            <a:pPr>
              <a:buFont typeface="Wingdings" panose="05000000000000000000" pitchFamily="2" charset="2"/>
              <a:buChar char="§"/>
            </a:pPr>
            <a:r>
              <a:rPr lang="fr-FR" dirty="0"/>
              <a:t>Création d’un </a:t>
            </a:r>
            <a:r>
              <a:rPr lang="fr-FR" b="1" dirty="0" err="1"/>
              <a:t>subdataset</a:t>
            </a:r>
            <a:r>
              <a:rPr lang="fr-FR" dirty="0"/>
              <a:t> en </a:t>
            </a:r>
            <a:r>
              <a:rPr lang="fr-FR" b="1" dirty="0"/>
              <a:t>retirant</a:t>
            </a:r>
            <a:r>
              <a:rPr lang="fr-FR" dirty="0"/>
              <a:t> les zones géographiques et économiques</a:t>
            </a:r>
          </a:p>
          <a:p>
            <a:pPr>
              <a:buFont typeface="Wingdings" panose="05000000000000000000" pitchFamily="2" charset="2"/>
              <a:buChar char="§"/>
            </a:pPr>
            <a:r>
              <a:rPr lang="fr-FR" dirty="0"/>
              <a:t>Distribution des </a:t>
            </a:r>
            <a:r>
              <a:rPr lang="fr-FR" b="1" dirty="0"/>
              <a:t>indicateurs</a:t>
            </a:r>
            <a:r>
              <a:rPr lang="fr-FR" dirty="0"/>
              <a:t> (moyennes 2006-2015)</a:t>
            </a:r>
            <a:br>
              <a:rPr lang="fr-FR" dirty="0"/>
            </a:br>
            <a:endParaRPr lang="fr-FR" dirty="0"/>
          </a:p>
        </p:txBody>
      </p:sp>
      <p:graphicFrame>
        <p:nvGraphicFramePr>
          <p:cNvPr id="4" name="Tableau 3">
            <a:extLst>
              <a:ext uri="{FF2B5EF4-FFF2-40B4-BE49-F238E27FC236}">
                <a16:creationId xmlns:a16="http://schemas.microsoft.com/office/drawing/2014/main" id="{8CC57F95-A8A5-4787-8B9D-D7FF02CD3783}"/>
              </a:ext>
            </a:extLst>
          </p:cNvPr>
          <p:cNvGraphicFramePr>
            <a:graphicFrameLocks noGrp="1"/>
          </p:cNvGraphicFramePr>
          <p:nvPr/>
        </p:nvGraphicFramePr>
        <p:xfrm>
          <a:off x="8241368" y="-569"/>
          <a:ext cx="3950632" cy="1647190"/>
        </p:xfrm>
        <a:graphic>
          <a:graphicData uri="http://schemas.openxmlformats.org/drawingml/2006/table">
            <a:tbl>
              <a:tblPr firstRow="1" firstCol="1" bandRow="1">
                <a:tableStyleId>{9D7B26C5-4107-4FEC-AEDC-1716B250A1EF}</a:tableStyleId>
              </a:tblPr>
              <a:tblGrid>
                <a:gridCol w="1518598">
                  <a:extLst>
                    <a:ext uri="{9D8B030D-6E8A-4147-A177-3AD203B41FA5}">
                      <a16:colId xmlns:a16="http://schemas.microsoft.com/office/drawing/2014/main" val="1616023521"/>
                    </a:ext>
                  </a:extLst>
                </a:gridCol>
                <a:gridCol w="2432034">
                  <a:extLst>
                    <a:ext uri="{9D8B030D-6E8A-4147-A177-3AD203B41FA5}">
                      <a16:colId xmlns:a16="http://schemas.microsoft.com/office/drawing/2014/main" val="194136747"/>
                    </a:ext>
                  </a:extLst>
                </a:gridCol>
              </a:tblGrid>
              <a:tr h="329438">
                <a:tc>
                  <a:txBody>
                    <a:bodyPr/>
                    <a:lstStyle/>
                    <a:p>
                      <a:pPr>
                        <a:lnSpc>
                          <a:spcPct val="107000"/>
                        </a:lnSpc>
                        <a:spcAft>
                          <a:spcPts val="800"/>
                        </a:spcAft>
                      </a:pPr>
                      <a:r>
                        <a:rPr lang="fr-FR" sz="1000">
                          <a:effectLst/>
                          <a:latin typeface="Arial" panose="020B0604020202020204" pitchFamily="34" charset="0"/>
                          <a:cs typeface="Arial" panose="020B0604020202020204" pitchFamily="34" charset="0"/>
                        </a:rPr>
                        <a:t>Indicator Code</a:t>
                      </a:r>
                      <a:endParaRPr lang="fr-FR" sz="1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Indicator Name</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49473313"/>
                  </a:ext>
                </a:extLst>
              </a:tr>
              <a:tr h="329438">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NY.GDP.PCAP.CD</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GDP per capita (</a:t>
                      </a:r>
                      <a:r>
                        <a:rPr lang="fr-FR" sz="1000" dirty="0" err="1">
                          <a:effectLst/>
                          <a:latin typeface="Arial" panose="020B0604020202020204" pitchFamily="34" charset="0"/>
                          <a:cs typeface="Arial" panose="020B0604020202020204" pitchFamily="34" charset="0"/>
                        </a:rPr>
                        <a:t>current</a:t>
                      </a:r>
                      <a:r>
                        <a:rPr lang="fr-FR" sz="1000" dirty="0">
                          <a:effectLst/>
                          <a:latin typeface="Arial" panose="020B0604020202020204" pitchFamily="34" charset="0"/>
                          <a:cs typeface="Arial" panose="020B0604020202020204" pitchFamily="34" charset="0"/>
                        </a:rPr>
                        <a:t> US$)</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2683183268"/>
                  </a:ext>
                </a:extLst>
              </a:tr>
              <a:tr h="329438">
                <a:tc>
                  <a:txBody>
                    <a:bodyPr/>
                    <a:lstStyle/>
                    <a:p>
                      <a:pPr>
                        <a:lnSpc>
                          <a:spcPct val="107000"/>
                        </a:lnSpc>
                        <a:spcAft>
                          <a:spcPts val="800"/>
                        </a:spcAft>
                      </a:pPr>
                      <a:r>
                        <a:rPr lang="fr-FR" sz="1000" dirty="0">
                          <a:effectLst/>
                          <a:latin typeface="Arial" panose="020B0604020202020204" pitchFamily="34" charset="0"/>
                          <a:ea typeface="Calibri" panose="020F0502020204030204" pitchFamily="34" charset="0"/>
                          <a:cs typeface="Arial" panose="020B0604020202020204" pitchFamily="34" charset="0"/>
                        </a:rPr>
                        <a:t>POP.PRM+SEC+TER</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Population of the official </a:t>
                      </a:r>
                      <a:r>
                        <a:rPr lang="fr-FR" sz="1000" dirty="0" err="1">
                          <a:effectLst/>
                          <a:latin typeface="Arial" panose="020B0604020202020204" pitchFamily="34" charset="0"/>
                          <a:cs typeface="Arial" panose="020B0604020202020204" pitchFamily="34" charset="0"/>
                        </a:rPr>
                        <a:t>age</a:t>
                      </a:r>
                      <a:br>
                        <a:rPr lang="fr-FR" sz="1000" dirty="0">
                          <a:effectLst/>
                          <a:latin typeface="Arial" panose="020B0604020202020204" pitchFamily="34" charset="0"/>
                          <a:cs typeface="Arial" panose="020B0604020202020204" pitchFamily="34" charset="0"/>
                        </a:rPr>
                      </a:br>
                      <a:r>
                        <a:rPr lang="fr-FR" sz="1000" dirty="0">
                          <a:effectLst/>
                          <a:latin typeface="Arial" panose="020B0604020202020204" pitchFamily="34" charset="0"/>
                          <a:cs typeface="Arial" panose="020B0604020202020204" pitchFamily="34" charset="0"/>
                        </a:rPr>
                        <a:t>for 1</a:t>
                      </a:r>
                      <a:r>
                        <a:rPr lang="fr-FR" sz="1000" baseline="30000" dirty="0">
                          <a:effectLst/>
                          <a:latin typeface="Arial" panose="020B0604020202020204" pitchFamily="34" charset="0"/>
                          <a:cs typeface="Arial" panose="020B0604020202020204" pitchFamily="34" charset="0"/>
                        </a:rPr>
                        <a:t>ary </a:t>
                      </a:r>
                      <a:r>
                        <a:rPr lang="fr-FR" sz="1000" baseline="0" dirty="0">
                          <a:effectLst/>
                          <a:latin typeface="Arial" panose="020B0604020202020204" pitchFamily="34" charset="0"/>
                          <a:cs typeface="Arial" panose="020B0604020202020204" pitchFamily="34" charset="0"/>
                        </a:rPr>
                        <a:t>+</a:t>
                      </a:r>
                      <a:r>
                        <a:rPr lang="fr-FR" sz="1000" dirty="0">
                          <a:effectLst/>
                          <a:latin typeface="Arial" panose="020B0604020202020204" pitchFamily="34" charset="0"/>
                          <a:cs typeface="Arial" panose="020B0604020202020204" pitchFamily="34" charset="0"/>
                        </a:rPr>
                        <a:t> 2</a:t>
                      </a:r>
                      <a:r>
                        <a:rPr lang="fr-FR" sz="1000" baseline="30000" dirty="0">
                          <a:effectLst/>
                          <a:latin typeface="Arial" panose="020B0604020202020204" pitchFamily="34" charset="0"/>
                          <a:cs typeface="Arial" panose="020B0604020202020204" pitchFamily="34" charset="0"/>
                        </a:rPr>
                        <a:t>ary </a:t>
                      </a:r>
                      <a:r>
                        <a:rPr lang="fr-FR" sz="1100" baseline="0" dirty="0">
                          <a:effectLst/>
                          <a:latin typeface="Arial" panose="020B0604020202020204" pitchFamily="34" charset="0"/>
                          <a:cs typeface="Arial" panose="020B0604020202020204" pitchFamily="34" charset="0"/>
                        </a:rPr>
                        <a:t>+</a:t>
                      </a:r>
                      <a:r>
                        <a:rPr lang="fr-FR" sz="1100" dirty="0">
                          <a:effectLst/>
                          <a:latin typeface="Arial" panose="020B0604020202020204" pitchFamily="34" charset="0"/>
                          <a:cs typeface="Arial" panose="020B0604020202020204" pitchFamily="34" charset="0"/>
                        </a:rPr>
                        <a:t> 3</a:t>
                      </a:r>
                      <a:r>
                        <a:rPr lang="fr-FR" sz="1100" baseline="30000" dirty="0">
                          <a:effectLst/>
                          <a:latin typeface="Arial" panose="020B0604020202020204" pitchFamily="34" charset="0"/>
                          <a:cs typeface="Arial" panose="020B0604020202020204" pitchFamily="34" charset="0"/>
                        </a:rPr>
                        <a:t>ary</a:t>
                      </a:r>
                      <a:r>
                        <a:rPr lang="fr-FR" sz="1000" dirty="0">
                          <a:effectLst/>
                          <a:latin typeface="Arial" panose="020B0604020202020204" pitchFamily="34" charset="0"/>
                          <a:cs typeface="Arial" panose="020B0604020202020204" pitchFamily="34" charset="0"/>
                        </a:rPr>
                        <a:t> </a:t>
                      </a:r>
                      <a:r>
                        <a:rPr lang="fr-FR" sz="1000" dirty="0" err="1">
                          <a:effectLst/>
                          <a:latin typeface="Arial" panose="020B0604020202020204" pitchFamily="34" charset="0"/>
                          <a:cs typeface="Arial" panose="020B0604020202020204" pitchFamily="34" charset="0"/>
                        </a:rPr>
                        <a:t>educations</a:t>
                      </a:r>
                      <a:endParaRPr lang="fr-FR" sz="1100" baseline="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2472344749"/>
                  </a:ext>
                </a:extLst>
              </a:tr>
              <a:tr h="329438">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IT.NET.USER.P2</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Internet </a:t>
                      </a:r>
                      <a:r>
                        <a:rPr lang="fr-FR" sz="1000" dirty="0" err="1">
                          <a:effectLst/>
                          <a:latin typeface="Arial" panose="020B0604020202020204" pitchFamily="34" charset="0"/>
                          <a:cs typeface="Arial" panose="020B0604020202020204" pitchFamily="34" charset="0"/>
                        </a:rPr>
                        <a:t>users</a:t>
                      </a:r>
                      <a:r>
                        <a:rPr lang="fr-FR" sz="1000" dirty="0">
                          <a:effectLst/>
                          <a:latin typeface="Arial" panose="020B0604020202020204" pitchFamily="34" charset="0"/>
                          <a:cs typeface="Arial" panose="020B0604020202020204" pitchFamily="34" charset="0"/>
                        </a:rPr>
                        <a:t> (%)</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2412304378"/>
                  </a:ext>
                </a:extLst>
              </a:tr>
              <a:tr h="329438">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SE.ENRR.SEC.TER</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Gross </a:t>
                      </a:r>
                      <a:r>
                        <a:rPr lang="fr-FR" sz="1000" dirty="0" err="1">
                          <a:effectLst/>
                          <a:latin typeface="Arial" panose="020B0604020202020204" pitchFamily="34" charset="0"/>
                          <a:cs typeface="Arial" panose="020B0604020202020204" pitchFamily="34" charset="0"/>
                        </a:rPr>
                        <a:t>enrolment</a:t>
                      </a:r>
                      <a:r>
                        <a:rPr lang="fr-FR" sz="1000" dirty="0">
                          <a:effectLst/>
                          <a:latin typeface="Arial" panose="020B0604020202020204" pitchFamily="34" charset="0"/>
                          <a:cs typeface="Arial" panose="020B0604020202020204" pitchFamily="34" charset="0"/>
                        </a:rPr>
                        <a:t> ratio, </a:t>
                      </a:r>
                      <a:r>
                        <a:rPr lang="fr-FR" sz="1000" dirty="0" err="1">
                          <a:effectLst/>
                          <a:latin typeface="Arial" panose="020B0604020202020204" pitchFamily="34" charset="0"/>
                          <a:cs typeface="Arial" panose="020B0604020202020204" pitchFamily="34" charset="0"/>
                        </a:rPr>
                        <a:t>mean</a:t>
                      </a:r>
                      <a:r>
                        <a:rPr lang="fr-FR" sz="1000" dirty="0">
                          <a:effectLst/>
                          <a:latin typeface="Arial" panose="020B0604020202020204" pitchFamily="34" charset="0"/>
                          <a:cs typeface="Arial" panose="020B0604020202020204" pitchFamily="34" charset="0"/>
                        </a:rPr>
                        <a:t> 2</a:t>
                      </a:r>
                      <a:r>
                        <a:rPr lang="fr-FR" sz="1000" baseline="30000" dirty="0">
                          <a:effectLst/>
                          <a:latin typeface="Arial" panose="020B0604020202020204" pitchFamily="34" charset="0"/>
                          <a:cs typeface="Arial" panose="020B0604020202020204" pitchFamily="34" charset="0"/>
                        </a:rPr>
                        <a:t>ary</a:t>
                      </a:r>
                      <a:r>
                        <a:rPr lang="fr-FR" sz="1000" baseline="0" dirty="0">
                          <a:effectLst/>
                          <a:latin typeface="Arial" panose="020B0604020202020204" pitchFamily="34" charset="0"/>
                          <a:cs typeface="Arial" panose="020B0604020202020204" pitchFamily="34" charset="0"/>
                        </a:rPr>
                        <a:t>-</a:t>
                      </a:r>
                      <a:r>
                        <a:rPr lang="fr-FR" sz="1000" dirty="0">
                          <a:effectLst/>
                          <a:latin typeface="Arial" panose="020B0604020202020204" pitchFamily="34" charset="0"/>
                          <a:cs typeface="Arial" panose="020B0604020202020204" pitchFamily="34" charset="0"/>
                        </a:rPr>
                        <a:t>3</a:t>
                      </a:r>
                      <a:r>
                        <a:rPr lang="fr-FR" sz="1000" baseline="30000" dirty="0">
                          <a:effectLst/>
                          <a:latin typeface="Arial" panose="020B0604020202020204" pitchFamily="34" charset="0"/>
                          <a:cs typeface="Arial" panose="020B0604020202020204" pitchFamily="34" charset="0"/>
                        </a:rPr>
                        <a:t>ary</a:t>
                      </a:r>
                      <a:r>
                        <a:rPr lang="fr-FR" sz="1000" dirty="0">
                          <a:effectLst/>
                          <a:latin typeface="Arial" panose="020B0604020202020204" pitchFamily="34" charset="0"/>
                          <a:cs typeface="Arial" panose="020B0604020202020204" pitchFamily="34" charset="0"/>
                        </a:rPr>
                        <a:t> (%)</a:t>
                      </a:r>
                      <a:endParaRPr lang="fr-FR" sz="1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3389821836"/>
                  </a:ext>
                </a:extLst>
              </a:tr>
            </a:tbl>
          </a:graphicData>
        </a:graphic>
      </p:graphicFrame>
      <p:pic>
        <p:nvPicPr>
          <p:cNvPr id="10242" name="Picture 2">
            <a:extLst>
              <a:ext uri="{FF2B5EF4-FFF2-40B4-BE49-F238E27FC236}">
                <a16:creationId xmlns:a16="http://schemas.microsoft.com/office/drawing/2014/main" id="{FEA26302-AE26-4ABE-9E3B-DE6DC1643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429000"/>
            <a:ext cx="6705600" cy="288881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4">
            <a:extLst>
              <a:ext uri="{FF2B5EF4-FFF2-40B4-BE49-F238E27FC236}">
                <a16:creationId xmlns:a16="http://schemas.microsoft.com/office/drawing/2014/main" id="{F3CF61E1-4F57-48C0-941A-C4F29B3F00CA}"/>
              </a:ext>
            </a:extLst>
          </p:cNvPr>
          <p:cNvSpPr>
            <a:spLocks noGrp="1"/>
          </p:cNvSpPr>
          <p:nvPr>
            <p:ph type="dt" sz="half" idx="10"/>
          </p:nvPr>
        </p:nvSpPr>
        <p:spPr/>
        <p:txBody>
          <a:bodyPr/>
          <a:lstStyle/>
          <a:p>
            <a:pPr rtl="0"/>
            <a:r>
              <a:rPr lang="fr-FR" noProof="0"/>
              <a:t>23/07/2021</a:t>
            </a:r>
          </a:p>
        </p:txBody>
      </p:sp>
      <p:sp>
        <p:nvSpPr>
          <p:cNvPr id="6" name="Espace réservé du pied de page 5">
            <a:extLst>
              <a:ext uri="{FF2B5EF4-FFF2-40B4-BE49-F238E27FC236}">
                <a16:creationId xmlns:a16="http://schemas.microsoft.com/office/drawing/2014/main" id="{85FCC732-4642-4897-A375-BA3D0C24A445}"/>
              </a:ext>
            </a:extLst>
          </p:cNvPr>
          <p:cNvSpPr>
            <a:spLocks noGrp="1"/>
          </p:cNvSpPr>
          <p:nvPr>
            <p:ph type="ftr" sz="quarter" idx="11"/>
          </p:nvPr>
        </p:nvSpPr>
        <p:spPr/>
        <p:txBody>
          <a:bodyPr/>
          <a:lstStyle/>
          <a:p>
            <a:pPr rtl="0"/>
            <a:r>
              <a:rPr lang="fr-FR" noProof="0"/>
              <a:t>Lerys Granado</a:t>
            </a:r>
          </a:p>
        </p:txBody>
      </p:sp>
      <p:sp>
        <p:nvSpPr>
          <p:cNvPr id="7" name="Espace réservé du numéro de diapositive 6">
            <a:extLst>
              <a:ext uri="{FF2B5EF4-FFF2-40B4-BE49-F238E27FC236}">
                <a16:creationId xmlns:a16="http://schemas.microsoft.com/office/drawing/2014/main" id="{1BEE6A0D-AC1F-4F26-BB48-B1AE2E8F9C5B}"/>
              </a:ext>
            </a:extLst>
          </p:cNvPr>
          <p:cNvSpPr>
            <a:spLocks noGrp="1"/>
          </p:cNvSpPr>
          <p:nvPr>
            <p:ph type="sldNum" sz="quarter" idx="12"/>
          </p:nvPr>
        </p:nvSpPr>
        <p:spPr/>
        <p:txBody>
          <a:bodyPr/>
          <a:lstStyle/>
          <a:p>
            <a:pPr rtl="0"/>
            <a:fld id="{4FAB73BC-B049-4115-A692-8D63A059BFB8}" type="slidenum">
              <a:rPr lang="fr-FR" noProof="0" smtClean="0"/>
              <a:t>12</a:t>
            </a:fld>
            <a:endParaRPr lang="fr-FR" noProof="0"/>
          </a:p>
        </p:txBody>
      </p:sp>
    </p:spTree>
    <p:extLst>
      <p:ext uri="{BB962C8B-B14F-4D97-AF65-F5344CB8AC3E}">
        <p14:creationId xmlns:p14="http://schemas.microsoft.com/office/powerpoint/2010/main" val="1339901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C07094-2BC3-4A6A-94FD-CFB4C095AA79}"/>
              </a:ext>
            </a:extLst>
          </p:cNvPr>
          <p:cNvSpPr>
            <a:spLocks noGrp="1"/>
          </p:cNvSpPr>
          <p:nvPr>
            <p:ph type="title"/>
          </p:nvPr>
        </p:nvSpPr>
        <p:spPr/>
        <p:txBody>
          <a:bodyPr/>
          <a:lstStyle/>
          <a:p>
            <a:r>
              <a:rPr lang="fr-FR" dirty="0"/>
              <a:t>Analyses par pays</a:t>
            </a:r>
          </a:p>
        </p:txBody>
      </p:sp>
      <p:sp>
        <p:nvSpPr>
          <p:cNvPr id="3" name="Espace réservé du contenu 2">
            <a:extLst>
              <a:ext uri="{FF2B5EF4-FFF2-40B4-BE49-F238E27FC236}">
                <a16:creationId xmlns:a16="http://schemas.microsoft.com/office/drawing/2014/main" id="{D35D5CB9-CD00-429D-890E-EB6A7C5405C4}"/>
              </a:ext>
            </a:extLst>
          </p:cNvPr>
          <p:cNvSpPr>
            <a:spLocks noGrp="1"/>
          </p:cNvSpPr>
          <p:nvPr>
            <p:ph idx="1"/>
          </p:nvPr>
        </p:nvSpPr>
        <p:spPr>
          <a:xfrm>
            <a:off x="1024127" y="2084832"/>
            <a:ext cx="10143745" cy="4023360"/>
          </a:xfrm>
        </p:spPr>
        <p:txBody>
          <a:bodyPr/>
          <a:lstStyle/>
          <a:p>
            <a:pPr>
              <a:buFont typeface="Wingdings" panose="05000000000000000000" pitchFamily="2" charset="2"/>
              <a:buChar char="§"/>
            </a:pPr>
            <a:r>
              <a:rPr lang="fr-FR" b="1" dirty="0"/>
              <a:t>Attribution de score (S)</a:t>
            </a:r>
          </a:p>
          <a:p>
            <a:pPr lvl="1"/>
            <a:endParaRPr lang="fr-FR" dirty="0"/>
          </a:p>
          <a:p>
            <a:pPr lvl="1"/>
            <a:r>
              <a:rPr lang="fr-FR" dirty="0"/>
              <a:t>Calcul score par indicateur : </a:t>
            </a:r>
            <a:r>
              <a:rPr lang="fr-FR" b="1" dirty="0" err="1"/>
              <a:t>S</a:t>
            </a:r>
            <a:r>
              <a:rPr lang="fr-FR" b="1" baseline="-25000" dirty="0" err="1"/>
              <a:t>indic</a:t>
            </a:r>
            <a:r>
              <a:rPr lang="fr-FR" b="1" dirty="0"/>
              <a:t> (%) = percentile du pays sur l’indicateur (classement de 0 à 100)</a:t>
            </a:r>
          </a:p>
          <a:p>
            <a:pPr lvl="1"/>
            <a:endParaRPr lang="fr-FR" dirty="0"/>
          </a:p>
          <a:p>
            <a:pPr lvl="1"/>
            <a:endParaRPr lang="fr-FR" dirty="0"/>
          </a:p>
          <a:p>
            <a:pPr lvl="1"/>
            <a:r>
              <a:rPr lang="fr-FR" dirty="0"/>
              <a:t>! sauf pour SE.ENRR.SEC.TER car un </a:t>
            </a:r>
            <a:r>
              <a:rPr lang="fr-FR" b="1" dirty="0"/>
              <a:t>taux de scolarisation faible </a:t>
            </a:r>
            <a:r>
              <a:rPr lang="fr-FR" dirty="0"/>
              <a:t>doit correspondre à un </a:t>
            </a:r>
            <a:r>
              <a:rPr lang="fr-FR" b="1" dirty="0"/>
              <a:t>score élevé</a:t>
            </a:r>
          </a:p>
          <a:p>
            <a:pPr marL="128016" lvl="1" indent="0">
              <a:buNone/>
            </a:pPr>
            <a:r>
              <a:rPr lang="fr-FR" dirty="0">
                <a:sym typeface="Wingdings" panose="05000000000000000000" pitchFamily="2" charset="2"/>
              </a:rPr>
              <a:t> </a:t>
            </a:r>
            <a:r>
              <a:rPr lang="fr-FR" dirty="0"/>
              <a:t>S</a:t>
            </a:r>
            <a:r>
              <a:rPr lang="fr-FR" baseline="-25000" dirty="0"/>
              <a:t>SE.ENRR.SEC.TER</a:t>
            </a:r>
            <a:r>
              <a:rPr lang="fr-FR" dirty="0"/>
              <a:t> = 100 - percentile du pays sur l’indicateur </a:t>
            </a:r>
          </a:p>
          <a:p>
            <a:pPr lvl="1"/>
            <a:endParaRPr lang="fr-FR" dirty="0"/>
          </a:p>
          <a:p>
            <a:pPr lvl="1"/>
            <a:endParaRPr lang="fr-FR" dirty="0"/>
          </a:p>
          <a:p>
            <a:pPr lvl="1"/>
            <a:r>
              <a:rPr lang="fr-FR" b="1" dirty="0"/>
              <a:t>Score final = moyenne non-pondérée</a:t>
            </a:r>
          </a:p>
          <a:p>
            <a:pPr marL="128016" lvl="1" indent="0">
              <a:buNone/>
            </a:pPr>
            <a:r>
              <a:rPr lang="fr-FR" dirty="0"/>
              <a:t> </a:t>
            </a:r>
          </a:p>
        </p:txBody>
      </p:sp>
      <p:sp>
        <p:nvSpPr>
          <p:cNvPr id="5" name="Espace réservé de la date 4">
            <a:extLst>
              <a:ext uri="{FF2B5EF4-FFF2-40B4-BE49-F238E27FC236}">
                <a16:creationId xmlns:a16="http://schemas.microsoft.com/office/drawing/2014/main" id="{3CB0755C-4BE1-440B-BDC8-C6ACD8A8FB3C}"/>
              </a:ext>
            </a:extLst>
          </p:cNvPr>
          <p:cNvSpPr>
            <a:spLocks noGrp="1"/>
          </p:cNvSpPr>
          <p:nvPr>
            <p:ph type="dt" sz="half" idx="10"/>
          </p:nvPr>
        </p:nvSpPr>
        <p:spPr/>
        <p:txBody>
          <a:bodyPr/>
          <a:lstStyle/>
          <a:p>
            <a:pPr rtl="0"/>
            <a:r>
              <a:rPr lang="fr-FR" noProof="0"/>
              <a:t>23/07/2021</a:t>
            </a:r>
          </a:p>
        </p:txBody>
      </p:sp>
      <p:sp>
        <p:nvSpPr>
          <p:cNvPr id="6" name="Espace réservé du pied de page 5">
            <a:extLst>
              <a:ext uri="{FF2B5EF4-FFF2-40B4-BE49-F238E27FC236}">
                <a16:creationId xmlns:a16="http://schemas.microsoft.com/office/drawing/2014/main" id="{1065D632-616C-4D36-AB54-9C577A1C7B77}"/>
              </a:ext>
            </a:extLst>
          </p:cNvPr>
          <p:cNvSpPr>
            <a:spLocks noGrp="1"/>
          </p:cNvSpPr>
          <p:nvPr>
            <p:ph type="ftr" sz="quarter" idx="11"/>
          </p:nvPr>
        </p:nvSpPr>
        <p:spPr/>
        <p:txBody>
          <a:bodyPr/>
          <a:lstStyle/>
          <a:p>
            <a:pPr rtl="0"/>
            <a:r>
              <a:rPr lang="fr-FR" noProof="0" dirty="0"/>
              <a:t>Lerys Granado</a:t>
            </a:r>
          </a:p>
        </p:txBody>
      </p:sp>
      <p:sp>
        <p:nvSpPr>
          <p:cNvPr id="7" name="Espace réservé du numéro de diapositive 6">
            <a:extLst>
              <a:ext uri="{FF2B5EF4-FFF2-40B4-BE49-F238E27FC236}">
                <a16:creationId xmlns:a16="http://schemas.microsoft.com/office/drawing/2014/main" id="{4BA0CDC3-D685-4D25-9298-7461E1EFC69C}"/>
              </a:ext>
            </a:extLst>
          </p:cNvPr>
          <p:cNvSpPr>
            <a:spLocks noGrp="1"/>
          </p:cNvSpPr>
          <p:nvPr>
            <p:ph type="sldNum" sz="quarter" idx="12"/>
          </p:nvPr>
        </p:nvSpPr>
        <p:spPr/>
        <p:txBody>
          <a:bodyPr/>
          <a:lstStyle/>
          <a:p>
            <a:pPr rtl="0"/>
            <a:fld id="{4FAB73BC-B049-4115-A692-8D63A059BFB8}" type="slidenum">
              <a:rPr lang="fr-FR" noProof="0" smtClean="0"/>
              <a:t>13</a:t>
            </a:fld>
            <a:endParaRPr lang="fr-FR" noProof="0"/>
          </a:p>
        </p:txBody>
      </p:sp>
      <p:graphicFrame>
        <p:nvGraphicFramePr>
          <p:cNvPr id="9" name="Tableau 8">
            <a:extLst>
              <a:ext uri="{FF2B5EF4-FFF2-40B4-BE49-F238E27FC236}">
                <a16:creationId xmlns:a16="http://schemas.microsoft.com/office/drawing/2014/main" id="{7716801C-444E-4EBC-874F-9DED97646A12}"/>
              </a:ext>
            </a:extLst>
          </p:cNvPr>
          <p:cNvGraphicFramePr>
            <a:graphicFrameLocks noGrp="1"/>
          </p:cNvGraphicFramePr>
          <p:nvPr/>
        </p:nvGraphicFramePr>
        <p:xfrm>
          <a:off x="8241368" y="-569"/>
          <a:ext cx="3950632" cy="1647190"/>
        </p:xfrm>
        <a:graphic>
          <a:graphicData uri="http://schemas.openxmlformats.org/drawingml/2006/table">
            <a:tbl>
              <a:tblPr firstRow="1" firstCol="1" bandRow="1">
                <a:tableStyleId>{9D7B26C5-4107-4FEC-AEDC-1716B250A1EF}</a:tableStyleId>
              </a:tblPr>
              <a:tblGrid>
                <a:gridCol w="1518598">
                  <a:extLst>
                    <a:ext uri="{9D8B030D-6E8A-4147-A177-3AD203B41FA5}">
                      <a16:colId xmlns:a16="http://schemas.microsoft.com/office/drawing/2014/main" val="1616023521"/>
                    </a:ext>
                  </a:extLst>
                </a:gridCol>
                <a:gridCol w="2432034">
                  <a:extLst>
                    <a:ext uri="{9D8B030D-6E8A-4147-A177-3AD203B41FA5}">
                      <a16:colId xmlns:a16="http://schemas.microsoft.com/office/drawing/2014/main" val="194136747"/>
                    </a:ext>
                  </a:extLst>
                </a:gridCol>
              </a:tblGrid>
              <a:tr h="329438">
                <a:tc>
                  <a:txBody>
                    <a:bodyPr/>
                    <a:lstStyle/>
                    <a:p>
                      <a:pPr>
                        <a:lnSpc>
                          <a:spcPct val="107000"/>
                        </a:lnSpc>
                        <a:spcAft>
                          <a:spcPts val="800"/>
                        </a:spcAft>
                      </a:pPr>
                      <a:r>
                        <a:rPr lang="fr-FR" sz="1000">
                          <a:effectLst/>
                          <a:latin typeface="Arial" panose="020B0604020202020204" pitchFamily="34" charset="0"/>
                          <a:cs typeface="Arial" panose="020B0604020202020204" pitchFamily="34" charset="0"/>
                        </a:rPr>
                        <a:t>Indicator Code</a:t>
                      </a:r>
                      <a:endParaRPr lang="fr-FR" sz="1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Indicator Name</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49473313"/>
                  </a:ext>
                </a:extLst>
              </a:tr>
              <a:tr h="329438">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NY.GDP.PCAP.CD</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GDP per capita (</a:t>
                      </a:r>
                      <a:r>
                        <a:rPr lang="fr-FR" sz="1000" dirty="0" err="1">
                          <a:effectLst/>
                          <a:latin typeface="Arial" panose="020B0604020202020204" pitchFamily="34" charset="0"/>
                          <a:cs typeface="Arial" panose="020B0604020202020204" pitchFamily="34" charset="0"/>
                        </a:rPr>
                        <a:t>current</a:t>
                      </a:r>
                      <a:r>
                        <a:rPr lang="fr-FR" sz="1000" dirty="0">
                          <a:effectLst/>
                          <a:latin typeface="Arial" panose="020B0604020202020204" pitchFamily="34" charset="0"/>
                          <a:cs typeface="Arial" panose="020B0604020202020204" pitchFamily="34" charset="0"/>
                        </a:rPr>
                        <a:t> US$)</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2683183268"/>
                  </a:ext>
                </a:extLst>
              </a:tr>
              <a:tr h="329438">
                <a:tc>
                  <a:txBody>
                    <a:bodyPr/>
                    <a:lstStyle/>
                    <a:p>
                      <a:pPr>
                        <a:lnSpc>
                          <a:spcPct val="107000"/>
                        </a:lnSpc>
                        <a:spcAft>
                          <a:spcPts val="800"/>
                        </a:spcAft>
                      </a:pPr>
                      <a:r>
                        <a:rPr lang="fr-FR" sz="1000" dirty="0">
                          <a:effectLst/>
                          <a:latin typeface="Arial" panose="020B0604020202020204" pitchFamily="34" charset="0"/>
                          <a:ea typeface="Calibri" panose="020F0502020204030204" pitchFamily="34" charset="0"/>
                          <a:cs typeface="Arial" panose="020B0604020202020204" pitchFamily="34" charset="0"/>
                        </a:rPr>
                        <a:t>POP.PRM+SEC+TER</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Population of the official </a:t>
                      </a:r>
                      <a:r>
                        <a:rPr lang="fr-FR" sz="1000" dirty="0" err="1">
                          <a:effectLst/>
                          <a:latin typeface="Arial" panose="020B0604020202020204" pitchFamily="34" charset="0"/>
                          <a:cs typeface="Arial" panose="020B0604020202020204" pitchFamily="34" charset="0"/>
                        </a:rPr>
                        <a:t>age</a:t>
                      </a:r>
                      <a:br>
                        <a:rPr lang="fr-FR" sz="1000" dirty="0">
                          <a:effectLst/>
                          <a:latin typeface="Arial" panose="020B0604020202020204" pitchFamily="34" charset="0"/>
                          <a:cs typeface="Arial" panose="020B0604020202020204" pitchFamily="34" charset="0"/>
                        </a:rPr>
                      </a:br>
                      <a:r>
                        <a:rPr lang="fr-FR" sz="1000" dirty="0">
                          <a:effectLst/>
                          <a:latin typeface="Arial" panose="020B0604020202020204" pitchFamily="34" charset="0"/>
                          <a:cs typeface="Arial" panose="020B0604020202020204" pitchFamily="34" charset="0"/>
                        </a:rPr>
                        <a:t>for 1</a:t>
                      </a:r>
                      <a:r>
                        <a:rPr lang="fr-FR" sz="1000" baseline="30000" dirty="0">
                          <a:effectLst/>
                          <a:latin typeface="Arial" panose="020B0604020202020204" pitchFamily="34" charset="0"/>
                          <a:cs typeface="Arial" panose="020B0604020202020204" pitchFamily="34" charset="0"/>
                        </a:rPr>
                        <a:t>ary </a:t>
                      </a:r>
                      <a:r>
                        <a:rPr lang="fr-FR" sz="1000" baseline="0" dirty="0">
                          <a:effectLst/>
                          <a:latin typeface="Arial" panose="020B0604020202020204" pitchFamily="34" charset="0"/>
                          <a:cs typeface="Arial" panose="020B0604020202020204" pitchFamily="34" charset="0"/>
                        </a:rPr>
                        <a:t>+</a:t>
                      </a:r>
                      <a:r>
                        <a:rPr lang="fr-FR" sz="1000" dirty="0">
                          <a:effectLst/>
                          <a:latin typeface="Arial" panose="020B0604020202020204" pitchFamily="34" charset="0"/>
                          <a:cs typeface="Arial" panose="020B0604020202020204" pitchFamily="34" charset="0"/>
                        </a:rPr>
                        <a:t> 2</a:t>
                      </a:r>
                      <a:r>
                        <a:rPr lang="fr-FR" sz="1000" baseline="30000" dirty="0">
                          <a:effectLst/>
                          <a:latin typeface="Arial" panose="020B0604020202020204" pitchFamily="34" charset="0"/>
                          <a:cs typeface="Arial" panose="020B0604020202020204" pitchFamily="34" charset="0"/>
                        </a:rPr>
                        <a:t>ary </a:t>
                      </a:r>
                      <a:r>
                        <a:rPr lang="fr-FR" sz="1100" baseline="0" dirty="0">
                          <a:effectLst/>
                          <a:latin typeface="Arial" panose="020B0604020202020204" pitchFamily="34" charset="0"/>
                          <a:cs typeface="Arial" panose="020B0604020202020204" pitchFamily="34" charset="0"/>
                        </a:rPr>
                        <a:t>+</a:t>
                      </a:r>
                      <a:r>
                        <a:rPr lang="fr-FR" sz="1100" dirty="0">
                          <a:effectLst/>
                          <a:latin typeface="Arial" panose="020B0604020202020204" pitchFamily="34" charset="0"/>
                          <a:cs typeface="Arial" panose="020B0604020202020204" pitchFamily="34" charset="0"/>
                        </a:rPr>
                        <a:t> 3</a:t>
                      </a:r>
                      <a:r>
                        <a:rPr lang="fr-FR" sz="1100" baseline="30000" dirty="0">
                          <a:effectLst/>
                          <a:latin typeface="Arial" panose="020B0604020202020204" pitchFamily="34" charset="0"/>
                          <a:cs typeface="Arial" panose="020B0604020202020204" pitchFamily="34" charset="0"/>
                        </a:rPr>
                        <a:t>ary</a:t>
                      </a:r>
                      <a:r>
                        <a:rPr lang="fr-FR" sz="1000" dirty="0">
                          <a:effectLst/>
                          <a:latin typeface="Arial" panose="020B0604020202020204" pitchFamily="34" charset="0"/>
                          <a:cs typeface="Arial" panose="020B0604020202020204" pitchFamily="34" charset="0"/>
                        </a:rPr>
                        <a:t> </a:t>
                      </a:r>
                      <a:r>
                        <a:rPr lang="fr-FR" sz="1000" dirty="0" err="1">
                          <a:effectLst/>
                          <a:latin typeface="Arial" panose="020B0604020202020204" pitchFamily="34" charset="0"/>
                          <a:cs typeface="Arial" panose="020B0604020202020204" pitchFamily="34" charset="0"/>
                        </a:rPr>
                        <a:t>educations</a:t>
                      </a:r>
                      <a:endParaRPr lang="fr-FR" sz="1100" baseline="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2472344749"/>
                  </a:ext>
                </a:extLst>
              </a:tr>
              <a:tr h="329438">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IT.NET.USER.P2</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Internet </a:t>
                      </a:r>
                      <a:r>
                        <a:rPr lang="fr-FR" sz="1000" dirty="0" err="1">
                          <a:effectLst/>
                          <a:latin typeface="Arial" panose="020B0604020202020204" pitchFamily="34" charset="0"/>
                          <a:cs typeface="Arial" panose="020B0604020202020204" pitchFamily="34" charset="0"/>
                        </a:rPr>
                        <a:t>users</a:t>
                      </a:r>
                      <a:r>
                        <a:rPr lang="fr-FR" sz="1000" dirty="0">
                          <a:effectLst/>
                          <a:latin typeface="Arial" panose="020B0604020202020204" pitchFamily="34" charset="0"/>
                          <a:cs typeface="Arial" panose="020B0604020202020204" pitchFamily="34" charset="0"/>
                        </a:rPr>
                        <a:t> (%)</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2412304378"/>
                  </a:ext>
                </a:extLst>
              </a:tr>
              <a:tr h="329438">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SE.ENRR.SEC.TER</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Gross </a:t>
                      </a:r>
                      <a:r>
                        <a:rPr lang="fr-FR" sz="1000" dirty="0" err="1">
                          <a:effectLst/>
                          <a:latin typeface="Arial" panose="020B0604020202020204" pitchFamily="34" charset="0"/>
                          <a:cs typeface="Arial" panose="020B0604020202020204" pitchFamily="34" charset="0"/>
                        </a:rPr>
                        <a:t>enrolment</a:t>
                      </a:r>
                      <a:r>
                        <a:rPr lang="fr-FR" sz="1000" dirty="0">
                          <a:effectLst/>
                          <a:latin typeface="Arial" panose="020B0604020202020204" pitchFamily="34" charset="0"/>
                          <a:cs typeface="Arial" panose="020B0604020202020204" pitchFamily="34" charset="0"/>
                        </a:rPr>
                        <a:t> ratio, </a:t>
                      </a:r>
                      <a:r>
                        <a:rPr lang="fr-FR" sz="1000" dirty="0" err="1">
                          <a:effectLst/>
                          <a:latin typeface="Arial" panose="020B0604020202020204" pitchFamily="34" charset="0"/>
                          <a:cs typeface="Arial" panose="020B0604020202020204" pitchFamily="34" charset="0"/>
                        </a:rPr>
                        <a:t>mean</a:t>
                      </a:r>
                      <a:r>
                        <a:rPr lang="fr-FR" sz="1000" dirty="0">
                          <a:effectLst/>
                          <a:latin typeface="Arial" panose="020B0604020202020204" pitchFamily="34" charset="0"/>
                          <a:cs typeface="Arial" panose="020B0604020202020204" pitchFamily="34" charset="0"/>
                        </a:rPr>
                        <a:t> 2</a:t>
                      </a:r>
                      <a:r>
                        <a:rPr lang="fr-FR" sz="1000" baseline="30000" dirty="0">
                          <a:effectLst/>
                          <a:latin typeface="Arial" panose="020B0604020202020204" pitchFamily="34" charset="0"/>
                          <a:cs typeface="Arial" panose="020B0604020202020204" pitchFamily="34" charset="0"/>
                        </a:rPr>
                        <a:t>ary</a:t>
                      </a:r>
                      <a:r>
                        <a:rPr lang="fr-FR" sz="1000" baseline="0" dirty="0">
                          <a:effectLst/>
                          <a:latin typeface="Arial" panose="020B0604020202020204" pitchFamily="34" charset="0"/>
                          <a:cs typeface="Arial" panose="020B0604020202020204" pitchFamily="34" charset="0"/>
                        </a:rPr>
                        <a:t>-</a:t>
                      </a:r>
                      <a:r>
                        <a:rPr lang="fr-FR" sz="1000" dirty="0">
                          <a:effectLst/>
                          <a:latin typeface="Arial" panose="020B0604020202020204" pitchFamily="34" charset="0"/>
                          <a:cs typeface="Arial" panose="020B0604020202020204" pitchFamily="34" charset="0"/>
                        </a:rPr>
                        <a:t>3</a:t>
                      </a:r>
                      <a:r>
                        <a:rPr lang="fr-FR" sz="1000" baseline="30000" dirty="0">
                          <a:effectLst/>
                          <a:latin typeface="Arial" panose="020B0604020202020204" pitchFamily="34" charset="0"/>
                          <a:cs typeface="Arial" panose="020B0604020202020204" pitchFamily="34" charset="0"/>
                        </a:rPr>
                        <a:t>ary</a:t>
                      </a:r>
                      <a:r>
                        <a:rPr lang="fr-FR" sz="1000" dirty="0">
                          <a:effectLst/>
                          <a:latin typeface="Arial" panose="020B0604020202020204" pitchFamily="34" charset="0"/>
                          <a:cs typeface="Arial" panose="020B0604020202020204" pitchFamily="34" charset="0"/>
                        </a:rPr>
                        <a:t> (%)</a:t>
                      </a:r>
                      <a:endParaRPr lang="fr-FR" sz="1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3389821836"/>
                  </a:ext>
                </a:extLst>
              </a:tr>
            </a:tbl>
          </a:graphicData>
        </a:graphic>
      </p:graphicFrame>
    </p:spTree>
    <p:extLst>
      <p:ext uri="{BB962C8B-B14F-4D97-AF65-F5344CB8AC3E}">
        <p14:creationId xmlns:p14="http://schemas.microsoft.com/office/powerpoint/2010/main" val="1959554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C07094-2BC3-4A6A-94FD-CFB4C095AA79}"/>
              </a:ext>
            </a:extLst>
          </p:cNvPr>
          <p:cNvSpPr>
            <a:spLocks noGrp="1"/>
          </p:cNvSpPr>
          <p:nvPr>
            <p:ph type="title"/>
          </p:nvPr>
        </p:nvSpPr>
        <p:spPr/>
        <p:txBody>
          <a:bodyPr/>
          <a:lstStyle/>
          <a:p>
            <a:r>
              <a:rPr lang="fr-FR" dirty="0"/>
              <a:t>Analyses par pays</a:t>
            </a:r>
          </a:p>
        </p:txBody>
      </p:sp>
      <p:sp>
        <p:nvSpPr>
          <p:cNvPr id="3" name="Espace réservé du contenu 2">
            <a:extLst>
              <a:ext uri="{FF2B5EF4-FFF2-40B4-BE49-F238E27FC236}">
                <a16:creationId xmlns:a16="http://schemas.microsoft.com/office/drawing/2014/main" id="{D35D5CB9-CD00-429D-890E-EB6A7C5405C4}"/>
              </a:ext>
            </a:extLst>
          </p:cNvPr>
          <p:cNvSpPr>
            <a:spLocks noGrp="1"/>
          </p:cNvSpPr>
          <p:nvPr>
            <p:ph idx="1"/>
          </p:nvPr>
        </p:nvSpPr>
        <p:spPr>
          <a:xfrm>
            <a:off x="1024127" y="2084832"/>
            <a:ext cx="9720073" cy="4023360"/>
          </a:xfrm>
        </p:spPr>
        <p:txBody>
          <a:bodyPr/>
          <a:lstStyle/>
          <a:p>
            <a:pPr>
              <a:buFont typeface="Wingdings" panose="05000000000000000000" pitchFamily="2" charset="2"/>
              <a:buChar char="§"/>
            </a:pPr>
            <a:r>
              <a:rPr lang="fr-FR" dirty="0"/>
              <a:t>Score final : </a:t>
            </a:r>
            <a:r>
              <a:rPr lang="fr-FR" b="1" dirty="0"/>
              <a:t>Top 25 </a:t>
            </a:r>
            <a:r>
              <a:rPr lang="fr-FR" dirty="0"/>
              <a:t>des pays</a:t>
            </a:r>
          </a:p>
          <a:p>
            <a:pPr marL="128016" lvl="1" indent="0">
              <a:buNone/>
            </a:pPr>
            <a:r>
              <a:rPr lang="fr-FR" dirty="0"/>
              <a:t> </a:t>
            </a:r>
          </a:p>
        </p:txBody>
      </p:sp>
      <p:pic>
        <p:nvPicPr>
          <p:cNvPr id="11272" name="Picture 8">
            <a:extLst>
              <a:ext uri="{FF2B5EF4-FFF2-40B4-BE49-F238E27FC236}">
                <a16:creationId xmlns:a16="http://schemas.microsoft.com/office/drawing/2014/main" id="{89E4AC76-4A29-4C68-8954-D2CE969B6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244" y="170307"/>
            <a:ext cx="2251098" cy="2520000"/>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2AE79426-6980-4844-8CD1-C512051F4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5408" y="134302"/>
            <a:ext cx="1380318" cy="2456498"/>
          </a:xfrm>
          <a:prstGeom prst="rect">
            <a:avLst/>
          </a:prstGeom>
          <a:noFill/>
          <a:extLst>
            <a:ext uri="{909E8E84-426E-40DD-AFC4-6F175D3DCCD1}">
              <a14:hiddenFill xmlns:a14="http://schemas.microsoft.com/office/drawing/2010/main">
                <a:solidFill>
                  <a:srgbClr val="FFFFFF"/>
                </a:solidFill>
              </a14:hiddenFill>
            </a:ext>
          </a:extLst>
        </p:spPr>
      </p:pic>
      <p:pic>
        <p:nvPicPr>
          <p:cNvPr id="11276" name="Picture 12">
            <a:extLst>
              <a:ext uri="{FF2B5EF4-FFF2-40B4-BE49-F238E27FC236}">
                <a16:creationId xmlns:a16="http://schemas.microsoft.com/office/drawing/2014/main" id="{1B9F67C4-EEB4-4CFB-873B-2A33FB0BC3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 y="2808574"/>
            <a:ext cx="11258550" cy="318135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e la date 3">
            <a:extLst>
              <a:ext uri="{FF2B5EF4-FFF2-40B4-BE49-F238E27FC236}">
                <a16:creationId xmlns:a16="http://schemas.microsoft.com/office/drawing/2014/main" id="{6EE371C5-B469-47AD-A179-DE031B951DE1}"/>
              </a:ext>
            </a:extLst>
          </p:cNvPr>
          <p:cNvSpPr>
            <a:spLocks noGrp="1"/>
          </p:cNvSpPr>
          <p:nvPr>
            <p:ph type="dt" sz="half" idx="10"/>
          </p:nvPr>
        </p:nvSpPr>
        <p:spPr/>
        <p:txBody>
          <a:bodyPr/>
          <a:lstStyle/>
          <a:p>
            <a:pPr rtl="0"/>
            <a:r>
              <a:rPr lang="fr-FR" noProof="0" dirty="0"/>
              <a:t>23/07/2021</a:t>
            </a:r>
          </a:p>
        </p:txBody>
      </p:sp>
      <p:sp>
        <p:nvSpPr>
          <p:cNvPr id="5" name="Espace réservé du pied de page 4">
            <a:extLst>
              <a:ext uri="{FF2B5EF4-FFF2-40B4-BE49-F238E27FC236}">
                <a16:creationId xmlns:a16="http://schemas.microsoft.com/office/drawing/2014/main" id="{92D0AD5A-8A1D-44B4-BC5C-1C78A4AD72C2}"/>
              </a:ext>
            </a:extLst>
          </p:cNvPr>
          <p:cNvSpPr>
            <a:spLocks noGrp="1"/>
          </p:cNvSpPr>
          <p:nvPr>
            <p:ph type="ftr" sz="quarter" idx="11"/>
          </p:nvPr>
        </p:nvSpPr>
        <p:spPr/>
        <p:txBody>
          <a:bodyPr/>
          <a:lstStyle/>
          <a:p>
            <a:pPr rtl="0"/>
            <a:r>
              <a:rPr lang="fr-FR" noProof="0"/>
              <a:t>Lerys Granado</a:t>
            </a:r>
          </a:p>
        </p:txBody>
      </p:sp>
      <p:sp>
        <p:nvSpPr>
          <p:cNvPr id="6" name="Espace réservé du numéro de diapositive 5">
            <a:extLst>
              <a:ext uri="{FF2B5EF4-FFF2-40B4-BE49-F238E27FC236}">
                <a16:creationId xmlns:a16="http://schemas.microsoft.com/office/drawing/2014/main" id="{0B092137-9A2A-475E-B10E-8940F1E9304A}"/>
              </a:ext>
            </a:extLst>
          </p:cNvPr>
          <p:cNvSpPr>
            <a:spLocks noGrp="1"/>
          </p:cNvSpPr>
          <p:nvPr>
            <p:ph type="sldNum" sz="quarter" idx="12"/>
          </p:nvPr>
        </p:nvSpPr>
        <p:spPr/>
        <p:txBody>
          <a:bodyPr/>
          <a:lstStyle/>
          <a:p>
            <a:pPr rtl="0"/>
            <a:fld id="{4FAB73BC-B049-4115-A692-8D63A059BFB8}" type="slidenum">
              <a:rPr lang="fr-FR" noProof="0" smtClean="0"/>
              <a:t>14</a:t>
            </a:fld>
            <a:endParaRPr lang="fr-FR" noProof="0"/>
          </a:p>
        </p:txBody>
      </p:sp>
      <p:sp>
        <p:nvSpPr>
          <p:cNvPr id="7" name="Flèche : bas 6">
            <a:extLst>
              <a:ext uri="{FF2B5EF4-FFF2-40B4-BE49-F238E27FC236}">
                <a16:creationId xmlns:a16="http://schemas.microsoft.com/office/drawing/2014/main" id="{EDC6334F-B859-44E9-BF8E-10A74EA61614}"/>
              </a:ext>
            </a:extLst>
          </p:cNvPr>
          <p:cNvSpPr/>
          <p:nvPr/>
        </p:nvSpPr>
        <p:spPr>
          <a:xfrm flipV="1">
            <a:off x="2816322" y="5763870"/>
            <a:ext cx="361950" cy="4273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bas 13">
            <a:extLst>
              <a:ext uri="{FF2B5EF4-FFF2-40B4-BE49-F238E27FC236}">
                <a16:creationId xmlns:a16="http://schemas.microsoft.com/office/drawing/2014/main" id="{B45DD1C1-50C9-4267-8766-A9703D672ADA}"/>
              </a:ext>
            </a:extLst>
          </p:cNvPr>
          <p:cNvSpPr/>
          <p:nvPr/>
        </p:nvSpPr>
        <p:spPr>
          <a:xfrm flipV="1">
            <a:off x="3735674" y="5763870"/>
            <a:ext cx="361950" cy="4273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 bas 14">
            <a:extLst>
              <a:ext uri="{FF2B5EF4-FFF2-40B4-BE49-F238E27FC236}">
                <a16:creationId xmlns:a16="http://schemas.microsoft.com/office/drawing/2014/main" id="{157B0AA2-F5D8-47C8-8E94-10BA425C6C61}"/>
              </a:ext>
            </a:extLst>
          </p:cNvPr>
          <p:cNvSpPr/>
          <p:nvPr/>
        </p:nvSpPr>
        <p:spPr>
          <a:xfrm flipV="1">
            <a:off x="5069174" y="5763870"/>
            <a:ext cx="361950" cy="4273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 bas 15">
            <a:extLst>
              <a:ext uri="{FF2B5EF4-FFF2-40B4-BE49-F238E27FC236}">
                <a16:creationId xmlns:a16="http://schemas.microsoft.com/office/drawing/2014/main" id="{CAE72343-AFE1-4D70-8CED-88AFED10B0F4}"/>
              </a:ext>
            </a:extLst>
          </p:cNvPr>
          <p:cNvSpPr/>
          <p:nvPr/>
        </p:nvSpPr>
        <p:spPr>
          <a:xfrm flipV="1">
            <a:off x="7725712" y="5763870"/>
            <a:ext cx="361950" cy="4273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 bas 16">
            <a:extLst>
              <a:ext uri="{FF2B5EF4-FFF2-40B4-BE49-F238E27FC236}">
                <a16:creationId xmlns:a16="http://schemas.microsoft.com/office/drawing/2014/main" id="{D8C59EAF-9A88-4A08-9939-413AA279EE96}"/>
              </a:ext>
            </a:extLst>
          </p:cNvPr>
          <p:cNvSpPr/>
          <p:nvPr/>
        </p:nvSpPr>
        <p:spPr>
          <a:xfrm flipV="1">
            <a:off x="6392212" y="5763870"/>
            <a:ext cx="361950" cy="4273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 bas 17">
            <a:extLst>
              <a:ext uri="{FF2B5EF4-FFF2-40B4-BE49-F238E27FC236}">
                <a16:creationId xmlns:a16="http://schemas.microsoft.com/office/drawing/2014/main" id="{93D36FC1-1B50-4559-8CC9-E4F3D536DA32}"/>
              </a:ext>
            </a:extLst>
          </p:cNvPr>
          <p:cNvSpPr/>
          <p:nvPr/>
        </p:nvSpPr>
        <p:spPr>
          <a:xfrm flipV="1">
            <a:off x="10837333" y="5763870"/>
            <a:ext cx="361950" cy="4273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9613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C07094-2BC3-4A6A-94FD-CFB4C095AA79}"/>
              </a:ext>
            </a:extLst>
          </p:cNvPr>
          <p:cNvSpPr>
            <a:spLocks noGrp="1"/>
          </p:cNvSpPr>
          <p:nvPr>
            <p:ph type="title"/>
          </p:nvPr>
        </p:nvSpPr>
        <p:spPr/>
        <p:txBody>
          <a:bodyPr/>
          <a:lstStyle/>
          <a:p>
            <a:r>
              <a:rPr lang="fr-FR" dirty="0"/>
              <a:t>Potentiels pays pour l’expansion de « </a:t>
            </a:r>
            <a:r>
              <a:rPr lang="fr-FR" dirty="0" err="1"/>
              <a:t>academy</a:t>
            </a:r>
            <a:r>
              <a:rPr lang="fr-FR" dirty="0"/>
              <a:t> »</a:t>
            </a:r>
          </a:p>
        </p:txBody>
      </p:sp>
      <p:pic>
        <p:nvPicPr>
          <p:cNvPr id="5" name="Image 4" descr="Une image contenant carte&#10;&#10;Description générée automatiquement">
            <a:extLst>
              <a:ext uri="{FF2B5EF4-FFF2-40B4-BE49-F238E27FC236}">
                <a16:creationId xmlns:a16="http://schemas.microsoft.com/office/drawing/2014/main" id="{D40FF31C-E47F-437C-9789-9CB50ACF5F42}"/>
              </a:ext>
            </a:extLst>
          </p:cNvPr>
          <p:cNvPicPr>
            <a:picLocks noChangeAspect="1"/>
          </p:cNvPicPr>
          <p:nvPr/>
        </p:nvPicPr>
        <p:blipFill rotWithShape="1">
          <a:blip r:embed="rId2"/>
          <a:srcRect t="11238"/>
          <a:stretch/>
        </p:blipFill>
        <p:spPr>
          <a:xfrm>
            <a:off x="1164526" y="2200275"/>
            <a:ext cx="9305925" cy="4438650"/>
          </a:xfrm>
          <a:prstGeom prst="rect">
            <a:avLst/>
          </a:prstGeom>
        </p:spPr>
      </p:pic>
      <p:sp>
        <p:nvSpPr>
          <p:cNvPr id="8" name="Espace réservé de la date 7">
            <a:extLst>
              <a:ext uri="{FF2B5EF4-FFF2-40B4-BE49-F238E27FC236}">
                <a16:creationId xmlns:a16="http://schemas.microsoft.com/office/drawing/2014/main" id="{C1B3F5A5-FF08-41A5-BC78-010A22BF9930}"/>
              </a:ext>
            </a:extLst>
          </p:cNvPr>
          <p:cNvSpPr>
            <a:spLocks noGrp="1"/>
          </p:cNvSpPr>
          <p:nvPr>
            <p:ph type="dt" sz="half" idx="10"/>
          </p:nvPr>
        </p:nvSpPr>
        <p:spPr/>
        <p:txBody>
          <a:bodyPr/>
          <a:lstStyle/>
          <a:p>
            <a:pPr rtl="0"/>
            <a:r>
              <a:rPr lang="fr-FR" noProof="0"/>
              <a:t>23/07/2021</a:t>
            </a:r>
          </a:p>
        </p:txBody>
      </p:sp>
      <p:sp>
        <p:nvSpPr>
          <p:cNvPr id="9" name="Espace réservé du pied de page 8">
            <a:extLst>
              <a:ext uri="{FF2B5EF4-FFF2-40B4-BE49-F238E27FC236}">
                <a16:creationId xmlns:a16="http://schemas.microsoft.com/office/drawing/2014/main" id="{81F172F8-358B-4A3F-86A5-3A07F9B013B9}"/>
              </a:ext>
            </a:extLst>
          </p:cNvPr>
          <p:cNvSpPr>
            <a:spLocks noGrp="1"/>
          </p:cNvSpPr>
          <p:nvPr>
            <p:ph type="ftr" sz="quarter" idx="11"/>
          </p:nvPr>
        </p:nvSpPr>
        <p:spPr/>
        <p:txBody>
          <a:bodyPr/>
          <a:lstStyle/>
          <a:p>
            <a:pPr rtl="0"/>
            <a:r>
              <a:rPr lang="fr-FR" noProof="0"/>
              <a:t>Lerys Granado</a:t>
            </a:r>
          </a:p>
        </p:txBody>
      </p:sp>
      <p:sp>
        <p:nvSpPr>
          <p:cNvPr id="10" name="Espace réservé du numéro de diapositive 9">
            <a:extLst>
              <a:ext uri="{FF2B5EF4-FFF2-40B4-BE49-F238E27FC236}">
                <a16:creationId xmlns:a16="http://schemas.microsoft.com/office/drawing/2014/main" id="{3CF54DD9-601D-4694-8B0F-A5817BCC2B6E}"/>
              </a:ext>
            </a:extLst>
          </p:cNvPr>
          <p:cNvSpPr>
            <a:spLocks noGrp="1"/>
          </p:cNvSpPr>
          <p:nvPr>
            <p:ph type="sldNum" sz="quarter" idx="12"/>
          </p:nvPr>
        </p:nvSpPr>
        <p:spPr/>
        <p:txBody>
          <a:bodyPr/>
          <a:lstStyle/>
          <a:p>
            <a:pPr rtl="0"/>
            <a:fld id="{4FAB73BC-B049-4115-A692-8D63A059BFB8}" type="slidenum">
              <a:rPr lang="fr-FR" noProof="0" smtClean="0"/>
              <a:t>15</a:t>
            </a:fld>
            <a:endParaRPr lang="fr-FR" noProof="0"/>
          </a:p>
        </p:txBody>
      </p:sp>
    </p:spTree>
    <p:extLst>
      <p:ext uri="{BB962C8B-B14F-4D97-AF65-F5344CB8AC3E}">
        <p14:creationId xmlns:p14="http://schemas.microsoft.com/office/powerpoint/2010/main" val="2452580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C07094-2BC3-4A6A-94FD-CFB4C095AA79}"/>
              </a:ext>
            </a:extLst>
          </p:cNvPr>
          <p:cNvSpPr>
            <a:spLocks noGrp="1"/>
          </p:cNvSpPr>
          <p:nvPr>
            <p:ph type="title"/>
          </p:nvPr>
        </p:nvSpPr>
        <p:spPr/>
        <p:txBody>
          <a:bodyPr/>
          <a:lstStyle/>
          <a:p>
            <a:r>
              <a:rPr lang="fr-FR" dirty="0"/>
              <a:t>Conclusions</a:t>
            </a:r>
          </a:p>
        </p:txBody>
      </p:sp>
      <p:sp>
        <p:nvSpPr>
          <p:cNvPr id="3" name="Espace réservé de la date 2">
            <a:extLst>
              <a:ext uri="{FF2B5EF4-FFF2-40B4-BE49-F238E27FC236}">
                <a16:creationId xmlns:a16="http://schemas.microsoft.com/office/drawing/2014/main" id="{A84A40D2-5A11-42EF-AFF4-44748231326E}"/>
              </a:ext>
            </a:extLst>
          </p:cNvPr>
          <p:cNvSpPr>
            <a:spLocks noGrp="1"/>
          </p:cNvSpPr>
          <p:nvPr>
            <p:ph type="dt" sz="half" idx="10"/>
          </p:nvPr>
        </p:nvSpPr>
        <p:spPr/>
        <p:txBody>
          <a:bodyPr/>
          <a:lstStyle/>
          <a:p>
            <a:pPr rtl="0"/>
            <a:r>
              <a:rPr lang="fr-FR" noProof="0"/>
              <a:t>23/07/2021</a:t>
            </a:r>
          </a:p>
        </p:txBody>
      </p:sp>
      <p:sp>
        <p:nvSpPr>
          <p:cNvPr id="4" name="Espace réservé du pied de page 3">
            <a:extLst>
              <a:ext uri="{FF2B5EF4-FFF2-40B4-BE49-F238E27FC236}">
                <a16:creationId xmlns:a16="http://schemas.microsoft.com/office/drawing/2014/main" id="{2B3F713C-2E83-4022-A677-E021419035AE}"/>
              </a:ext>
            </a:extLst>
          </p:cNvPr>
          <p:cNvSpPr>
            <a:spLocks noGrp="1"/>
          </p:cNvSpPr>
          <p:nvPr>
            <p:ph type="ftr" sz="quarter" idx="11"/>
          </p:nvPr>
        </p:nvSpPr>
        <p:spPr/>
        <p:txBody>
          <a:bodyPr/>
          <a:lstStyle/>
          <a:p>
            <a:pPr rtl="0"/>
            <a:r>
              <a:rPr lang="fr-FR" noProof="0"/>
              <a:t>Lerys Granado</a:t>
            </a:r>
            <a:endParaRPr lang="fr-FR" noProof="0" dirty="0"/>
          </a:p>
        </p:txBody>
      </p:sp>
      <p:sp>
        <p:nvSpPr>
          <p:cNvPr id="6" name="Espace réservé du numéro de diapositive 5">
            <a:extLst>
              <a:ext uri="{FF2B5EF4-FFF2-40B4-BE49-F238E27FC236}">
                <a16:creationId xmlns:a16="http://schemas.microsoft.com/office/drawing/2014/main" id="{C873DCF3-4EE7-42C0-933F-7F1B8EE1B6F0}"/>
              </a:ext>
            </a:extLst>
          </p:cNvPr>
          <p:cNvSpPr>
            <a:spLocks noGrp="1"/>
          </p:cNvSpPr>
          <p:nvPr>
            <p:ph type="sldNum" sz="quarter" idx="12"/>
          </p:nvPr>
        </p:nvSpPr>
        <p:spPr/>
        <p:txBody>
          <a:bodyPr/>
          <a:lstStyle/>
          <a:p>
            <a:pPr rtl="0"/>
            <a:fld id="{4FAB73BC-B049-4115-A692-8D63A059BFB8}" type="slidenum">
              <a:rPr lang="fr-FR" noProof="0" smtClean="0"/>
              <a:t>16</a:t>
            </a:fld>
            <a:endParaRPr lang="fr-FR" noProof="0"/>
          </a:p>
        </p:txBody>
      </p:sp>
      <p:sp>
        <p:nvSpPr>
          <p:cNvPr id="7" name="Espace réservé du contenu 2">
            <a:extLst>
              <a:ext uri="{FF2B5EF4-FFF2-40B4-BE49-F238E27FC236}">
                <a16:creationId xmlns:a16="http://schemas.microsoft.com/office/drawing/2014/main" id="{A26BEC5A-653F-40A7-9FBD-5429F883F579}"/>
              </a:ext>
            </a:extLst>
          </p:cNvPr>
          <p:cNvSpPr>
            <a:spLocks noGrp="1"/>
          </p:cNvSpPr>
          <p:nvPr>
            <p:ph idx="1"/>
          </p:nvPr>
        </p:nvSpPr>
        <p:spPr>
          <a:xfrm>
            <a:off x="1024128" y="1932432"/>
            <a:ext cx="9813205" cy="4262180"/>
          </a:xfrm>
        </p:spPr>
        <p:txBody>
          <a:bodyPr>
            <a:normAutofit fontScale="92500" lnSpcReduction="10000"/>
          </a:bodyPr>
          <a:lstStyle/>
          <a:p>
            <a:pPr>
              <a:buFont typeface="Wingdings" panose="05000000000000000000" pitchFamily="2" charset="2"/>
              <a:buChar char="§"/>
            </a:pPr>
            <a:r>
              <a:rPr lang="fr-FR" sz="2000" b="1" dirty="0" err="1"/>
              <a:t>Dataset</a:t>
            </a:r>
            <a:r>
              <a:rPr lang="fr-FR" sz="2000" b="1" dirty="0"/>
              <a:t> volumineux </a:t>
            </a:r>
            <a:r>
              <a:rPr lang="fr-FR" sz="2000" dirty="0"/>
              <a:t>(~0.1 milliards d’entrées) mais </a:t>
            </a:r>
            <a:r>
              <a:rPr lang="fr-FR" sz="2000" b="1" dirty="0"/>
              <a:t>peu rempli </a:t>
            </a:r>
            <a:r>
              <a:rPr lang="fr-FR" sz="2000" dirty="0"/>
              <a:t>(14%)</a:t>
            </a:r>
          </a:p>
          <a:p>
            <a:pPr>
              <a:buFont typeface="Wingdings" panose="05000000000000000000" pitchFamily="2" charset="2"/>
              <a:buChar char="§"/>
            </a:pPr>
            <a:r>
              <a:rPr lang="fr-FR" sz="2000" dirty="0"/>
              <a:t>Analyse des </a:t>
            </a:r>
            <a:r>
              <a:rPr lang="fr-FR" sz="2000" b="1" dirty="0"/>
              <a:t>valeurs manquantes </a:t>
            </a:r>
            <a:r>
              <a:rPr lang="fr-FR" sz="2000" dirty="0"/>
              <a:t>à permis de sélectionner </a:t>
            </a:r>
            <a:r>
              <a:rPr lang="fr-FR" sz="2000" b="1" dirty="0"/>
              <a:t>des indicateurs pertinents et bien renseignés</a:t>
            </a:r>
            <a:r>
              <a:rPr lang="fr-FR" sz="2000" dirty="0"/>
              <a:t>. </a:t>
            </a:r>
          </a:p>
          <a:p>
            <a:pPr>
              <a:buFont typeface="Wingdings" panose="05000000000000000000" pitchFamily="2" charset="2"/>
              <a:buChar char="§"/>
            </a:pPr>
            <a:r>
              <a:rPr lang="fr-FR" sz="2000" dirty="0"/>
              <a:t>De </a:t>
            </a:r>
            <a:r>
              <a:rPr lang="fr-FR" sz="2000" b="1" dirty="0"/>
              <a:t>forts PIB</a:t>
            </a:r>
            <a:r>
              <a:rPr lang="fr-FR" sz="2000" dirty="0"/>
              <a:t>, </a:t>
            </a:r>
            <a:r>
              <a:rPr lang="fr-FR" sz="2000" b="1" dirty="0"/>
              <a:t>des infrastructures de qualité </a:t>
            </a:r>
            <a:r>
              <a:rPr lang="fr-FR" sz="2000" dirty="0"/>
              <a:t>et de </a:t>
            </a:r>
            <a:r>
              <a:rPr lang="fr-FR" sz="2000" b="1" dirty="0"/>
              <a:t>faibles taux de scolarisation </a:t>
            </a:r>
            <a:r>
              <a:rPr lang="fr-FR" sz="2000" dirty="0"/>
              <a:t>sont souhaitées</a:t>
            </a:r>
            <a:br>
              <a:rPr lang="fr-FR" sz="2000" dirty="0"/>
            </a:br>
            <a:r>
              <a:rPr lang="fr-FR" sz="2000" dirty="0"/>
              <a:t>mais semble être corrélés (moyennement)</a:t>
            </a:r>
          </a:p>
          <a:p>
            <a:pPr>
              <a:buFont typeface="Wingdings" panose="05000000000000000000" pitchFamily="2" charset="2"/>
              <a:buChar char="§"/>
            </a:pPr>
            <a:r>
              <a:rPr lang="fr-FR" sz="2000" dirty="0"/>
              <a:t>Une </a:t>
            </a:r>
            <a:r>
              <a:rPr lang="fr-FR" sz="2000" b="1" dirty="0"/>
              <a:t>méthode de scoring a été développé </a:t>
            </a:r>
            <a:r>
              <a:rPr lang="fr-FR" sz="2000" dirty="0"/>
              <a:t>prenant en compte :</a:t>
            </a:r>
          </a:p>
          <a:p>
            <a:pPr lvl="1">
              <a:buFont typeface="Wingdings" panose="05000000000000000000" pitchFamily="2" charset="2"/>
              <a:buChar char="§"/>
            </a:pPr>
            <a:r>
              <a:rPr lang="fr-FR" sz="1600" dirty="0"/>
              <a:t>la valeur du marché (+) </a:t>
            </a:r>
          </a:p>
          <a:p>
            <a:pPr lvl="1">
              <a:buFont typeface="Wingdings" panose="05000000000000000000" pitchFamily="2" charset="2"/>
              <a:buChar char="§"/>
            </a:pPr>
            <a:r>
              <a:rPr lang="fr-FR" sz="1600" dirty="0"/>
              <a:t>la taille du marché (+) </a:t>
            </a:r>
          </a:p>
          <a:p>
            <a:pPr lvl="1">
              <a:buFont typeface="Wingdings" panose="05000000000000000000" pitchFamily="2" charset="2"/>
              <a:buChar char="§"/>
            </a:pPr>
            <a:r>
              <a:rPr lang="fr-FR" sz="1600" dirty="0"/>
              <a:t>la qualité des infrastructures (+) </a:t>
            </a:r>
          </a:p>
          <a:p>
            <a:pPr lvl="1">
              <a:buFont typeface="Wingdings" panose="05000000000000000000" pitchFamily="2" charset="2"/>
              <a:buChar char="§"/>
            </a:pPr>
            <a:r>
              <a:rPr lang="fr-FR" sz="1600" dirty="0"/>
              <a:t>la qualité de l’éducation supérieure (-) </a:t>
            </a:r>
          </a:p>
          <a:p>
            <a:pPr marL="0" indent="0">
              <a:buNone/>
            </a:pPr>
            <a:r>
              <a:rPr lang="fr-FR" sz="2000" dirty="0">
                <a:sym typeface="Wingdings" panose="05000000000000000000" pitchFamily="2" charset="2"/>
              </a:rPr>
              <a:t></a:t>
            </a:r>
            <a:r>
              <a:rPr lang="fr-FR" sz="2000" dirty="0"/>
              <a:t>potentielle amélioration : sélection d’autres indicateurs et/ou pondération </a:t>
            </a:r>
            <a:br>
              <a:rPr lang="fr-FR" sz="2000" dirty="0"/>
            </a:br>
            <a:r>
              <a:rPr lang="fr-FR" sz="2000" dirty="0"/>
              <a:t>(à définir avec les responsables métiers)</a:t>
            </a:r>
          </a:p>
          <a:p>
            <a:pPr>
              <a:buFont typeface="Wingdings" panose="05000000000000000000" pitchFamily="2" charset="2"/>
              <a:buChar char="§"/>
            </a:pPr>
            <a:r>
              <a:rPr lang="fr-FR" sz="2000" b="1" dirty="0"/>
              <a:t>Peu de pays </a:t>
            </a:r>
            <a:r>
              <a:rPr lang="fr-FR" sz="2000" dirty="0"/>
              <a:t>ont une </a:t>
            </a:r>
            <a:r>
              <a:rPr lang="fr-FR" sz="2000" b="1" dirty="0"/>
              <a:t>faible disparité </a:t>
            </a:r>
            <a:r>
              <a:rPr lang="fr-FR" sz="2000" dirty="0"/>
              <a:t>des les scores indicateurs</a:t>
            </a:r>
          </a:p>
        </p:txBody>
      </p:sp>
    </p:spTree>
    <p:extLst>
      <p:ext uri="{BB962C8B-B14F-4D97-AF65-F5344CB8AC3E}">
        <p14:creationId xmlns:p14="http://schemas.microsoft.com/office/powerpoint/2010/main" val="2667469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F6CECC-0019-4917-9EC4-1710129D8E90}"/>
              </a:ext>
            </a:extLst>
          </p:cNvPr>
          <p:cNvSpPr>
            <a:spLocks noGrp="1"/>
          </p:cNvSpPr>
          <p:nvPr>
            <p:ph type="ctrTitle"/>
          </p:nvPr>
        </p:nvSpPr>
        <p:spPr/>
        <p:txBody>
          <a:bodyPr/>
          <a:lstStyle/>
          <a:p>
            <a:r>
              <a:rPr lang="fr-FR" dirty="0"/>
              <a:t>Merci pour votre attention</a:t>
            </a:r>
          </a:p>
        </p:txBody>
      </p:sp>
      <p:sp>
        <p:nvSpPr>
          <p:cNvPr id="3" name="Sous-titre 2">
            <a:extLst>
              <a:ext uri="{FF2B5EF4-FFF2-40B4-BE49-F238E27FC236}">
                <a16:creationId xmlns:a16="http://schemas.microsoft.com/office/drawing/2014/main" id="{402E0527-555F-4302-8C38-0DE52B057386}"/>
              </a:ext>
            </a:extLst>
          </p:cNvPr>
          <p:cNvSpPr>
            <a:spLocks noGrp="1"/>
          </p:cNvSpPr>
          <p:nvPr>
            <p:ph type="subTitle" idx="1"/>
          </p:nvPr>
        </p:nvSpPr>
        <p:spPr/>
        <p:txBody>
          <a:bodyPr>
            <a:normAutofit/>
          </a:bodyPr>
          <a:lstStyle/>
          <a:p>
            <a:r>
              <a:rPr lang="fr-FR" sz="3600" dirty="0"/>
              <a:t>Questions ?</a:t>
            </a:r>
          </a:p>
        </p:txBody>
      </p:sp>
      <p:pic>
        <p:nvPicPr>
          <p:cNvPr id="4" name="Image 3" descr="Une image contenant carte&#10;&#10;Description générée automatiquement">
            <a:extLst>
              <a:ext uri="{FF2B5EF4-FFF2-40B4-BE49-F238E27FC236}">
                <a16:creationId xmlns:a16="http://schemas.microsoft.com/office/drawing/2014/main" id="{3A83B010-A411-48A1-971F-A4425AE734C3}"/>
              </a:ext>
            </a:extLst>
          </p:cNvPr>
          <p:cNvPicPr>
            <a:picLocks noChangeAspect="1"/>
          </p:cNvPicPr>
          <p:nvPr/>
        </p:nvPicPr>
        <p:blipFill rotWithShape="1">
          <a:blip r:embed="rId2"/>
          <a:srcRect t="11238"/>
          <a:stretch/>
        </p:blipFill>
        <p:spPr>
          <a:xfrm>
            <a:off x="2302669" y="511869"/>
            <a:ext cx="7586663" cy="3618613"/>
          </a:xfrm>
          <a:prstGeom prst="rect">
            <a:avLst/>
          </a:prstGeom>
        </p:spPr>
      </p:pic>
    </p:spTree>
    <p:extLst>
      <p:ext uri="{BB962C8B-B14F-4D97-AF65-F5344CB8AC3E}">
        <p14:creationId xmlns:p14="http://schemas.microsoft.com/office/powerpoint/2010/main" val="126536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C07094-2BC3-4A6A-94FD-CFB4C095AA79}"/>
              </a:ext>
            </a:extLst>
          </p:cNvPr>
          <p:cNvSpPr>
            <a:spLocks noGrp="1"/>
          </p:cNvSpPr>
          <p:nvPr>
            <p:ph type="title"/>
          </p:nvPr>
        </p:nvSpPr>
        <p:spPr/>
        <p:txBody>
          <a:bodyPr/>
          <a:lstStyle/>
          <a:p>
            <a:r>
              <a:rPr lang="fr-FR" dirty="0"/>
              <a:t>Evolution de potentiels pays (Top10)</a:t>
            </a:r>
          </a:p>
        </p:txBody>
      </p:sp>
      <p:sp>
        <p:nvSpPr>
          <p:cNvPr id="8" name="Espace réservé de la date 7">
            <a:extLst>
              <a:ext uri="{FF2B5EF4-FFF2-40B4-BE49-F238E27FC236}">
                <a16:creationId xmlns:a16="http://schemas.microsoft.com/office/drawing/2014/main" id="{C1B3F5A5-FF08-41A5-BC78-010A22BF9930}"/>
              </a:ext>
            </a:extLst>
          </p:cNvPr>
          <p:cNvSpPr>
            <a:spLocks noGrp="1"/>
          </p:cNvSpPr>
          <p:nvPr>
            <p:ph type="dt" sz="half" idx="10"/>
          </p:nvPr>
        </p:nvSpPr>
        <p:spPr/>
        <p:txBody>
          <a:bodyPr/>
          <a:lstStyle/>
          <a:p>
            <a:pPr rtl="0"/>
            <a:r>
              <a:rPr lang="fr-FR" noProof="0"/>
              <a:t>23/07/2021</a:t>
            </a:r>
          </a:p>
        </p:txBody>
      </p:sp>
      <p:sp>
        <p:nvSpPr>
          <p:cNvPr id="9" name="Espace réservé du pied de page 8">
            <a:extLst>
              <a:ext uri="{FF2B5EF4-FFF2-40B4-BE49-F238E27FC236}">
                <a16:creationId xmlns:a16="http://schemas.microsoft.com/office/drawing/2014/main" id="{81F172F8-358B-4A3F-86A5-3A07F9B013B9}"/>
              </a:ext>
            </a:extLst>
          </p:cNvPr>
          <p:cNvSpPr>
            <a:spLocks noGrp="1"/>
          </p:cNvSpPr>
          <p:nvPr>
            <p:ph type="ftr" sz="quarter" idx="11"/>
          </p:nvPr>
        </p:nvSpPr>
        <p:spPr/>
        <p:txBody>
          <a:bodyPr/>
          <a:lstStyle/>
          <a:p>
            <a:pPr rtl="0"/>
            <a:r>
              <a:rPr lang="fr-FR" noProof="0"/>
              <a:t>Lerys Granado</a:t>
            </a:r>
          </a:p>
        </p:txBody>
      </p:sp>
      <p:sp>
        <p:nvSpPr>
          <p:cNvPr id="10" name="Espace réservé du numéro de diapositive 9">
            <a:extLst>
              <a:ext uri="{FF2B5EF4-FFF2-40B4-BE49-F238E27FC236}">
                <a16:creationId xmlns:a16="http://schemas.microsoft.com/office/drawing/2014/main" id="{3CF54DD9-601D-4694-8B0F-A5817BCC2B6E}"/>
              </a:ext>
            </a:extLst>
          </p:cNvPr>
          <p:cNvSpPr>
            <a:spLocks noGrp="1"/>
          </p:cNvSpPr>
          <p:nvPr>
            <p:ph type="sldNum" sz="quarter" idx="12"/>
          </p:nvPr>
        </p:nvSpPr>
        <p:spPr/>
        <p:txBody>
          <a:bodyPr/>
          <a:lstStyle/>
          <a:p>
            <a:pPr rtl="0"/>
            <a:fld id="{4FAB73BC-B049-4115-A692-8D63A059BFB8}" type="slidenum">
              <a:rPr lang="fr-FR" noProof="0" smtClean="0"/>
              <a:t>18</a:t>
            </a:fld>
            <a:endParaRPr lang="fr-FR" noProof="0"/>
          </a:p>
        </p:txBody>
      </p:sp>
      <p:pic>
        <p:nvPicPr>
          <p:cNvPr id="15362" name="Picture 2">
            <a:extLst>
              <a:ext uri="{FF2B5EF4-FFF2-40B4-BE49-F238E27FC236}">
                <a16:creationId xmlns:a16="http://schemas.microsoft.com/office/drawing/2014/main" id="{F7A82F06-0CC7-472C-903A-A10E835DB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1214" y="1886993"/>
            <a:ext cx="6276975" cy="478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876954" cy="1499616"/>
          </a:xfrm>
        </p:spPr>
        <p:txBody>
          <a:bodyPr rtlCol="0">
            <a:normAutofit fontScale="90000"/>
          </a:bodyPr>
          <a:lstStyle/>
          <a:p>
            <a:r>
              <a:rPr lang="fr-FR" dirty="0"/>
              <a:t>Problématique : sélection de pays à fort potentiel pour l’expansion d’une startup d’</a:t>
            </a:r>
            <a:r>
              <a:rPr lang="fr-FR" dirty="0" err="1"/>
              <a:t>EdTech</a:t>
            </a:r>
            <a:r>
              <a:rPr lang="fr-FR" dirty="0"/>
              <a:t> « </a:t>
            </a:r>
            <a:r>
              <a:rPr lang="fr-FR" dirty="0" err="1"/>
              <a:t>academy</a:t>
            </a:r>
            <a:r>
              <a:rPr lang="fr-FR" dirty="0"/>
              <a:t> »</a:t>
            </a:r>
          </a:p>
        </p:txBody>
      </p:sp>
      <p:graphicFrame>
        <p:nvGraphicFramePr>
          <p:cNvPr id="5" name="Espace réservé du contenu 2" descr="Espace réservé du graphique SmartArt">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15620673"/>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Espace réservé de la date 17">
            <a:extLst>
              <a:ext uri="{FF2B5EF4-FFF2-40B4-BE49-F238E27FC236}">
                <a16:creationId xmlns:a16="http://schemas.microsoft.com/office/drawing/2014/main" id="{5209A78E-8DF8-407A-A16D-10DD2288E620}"/>
              </a:ext>
            </a:extLst>
          </p:cNvPr>
          <p:cNvSpPr>
            <a:spLocks noGrp="1"/>
          </p:cNvSpPr>
          <p:nvPr>
            <p:ph type="dt" sz="half" idx="10"/>
          </p:nvPr>
        </p:nvSpPr>
        <p:spPr/>
        <p:txBody>
          <a:bodyPr/>
          <a:lstStyle/>
          <a:p>
            <a:pPr rtl="0"/>
            <a:r>
              <a:rPr lang="fr-FR" noProof="0"/>
              <a:t>23/07/2021</a:t>
            </a:r>
          </a:p>
        </p:txBody>
      </p:sp>
      <p:sp>
        <p:nvSpPr>
          <p:cNvPr id="19" name="Espace réservé du pied de page 18">
            <a:extLst>
              <a:ext uri="{FF2B5EF4-FFF2-40B4-BE49-F238E27FC236}">
                <a16:creationId xmlns:a16="http://schemas.microsoft.com/office/drawing/2014/main" id="{082CC789-32BA-4DD4-9756-9951897E542C}"/>
              </a:ext>
            </a:extLst>
          </p:cNvPr>
          <p:cNvSpPr>
            <a:spLocks noGrp="1"/>
          </p:cNvSpPr>
          <p:nvPr>
            <p:ph type="ftr" sz="quarter" idx="11"/>
          </p:nvPr>
        </p:nvSpPr>
        <p:spPr/>
        <p:txBody>
          <a:bodyPr/>
          <a:lstStyle/>
          <a:p>
            <a:pPr rtl="0"/>
            <a:r>
              <a:rPr lang="fr-FR" noProof="0"/>
              <a:t>Lerys Granado</a:t>
            </a:r>
          </a:p>
        </p:txBody>
      </p:sp>
      <p:sp>
        <p:nvSpPr>
          <p:cNvPr id="20" name="Espace réservé du numéro de diapositive 19">
            <a:extLst>
              <a:ext uri="{FF2B5EF4-FFF2-40B4-BE49-F238E27FC236}">
                <a16:creationId xmlns:a16="http://schemas.microsoft.com/office/drawing/2014/main" id="{C97D83D4-39E1-4DFA-B14A-ADF9F746D7DD}"/>
              </a:ext>
            </a:extLst>
          </p:cNvPr>
          <p:cNvSpPr>
            <a:spLocks noGrp="1"/>
          </p:cNvSpPr>
          <p:nvPr>
            <p:ph type="sldNum" sz="quarter" idx="12"/>
          </p:nvPr>
        </p:nvSpPr>
        <p:spPr/>
        <p:txBody>
          <a:bodyPr/>
          <a:lstStyle/>
          <a:p>
            <a:pPr rtl="0"/>
            <a:fld id="{4FAB73BC-B049-4115-A692-8D63A059BFB8}" type="slidenum">
              <a:rPr lang="fr-FR" noProof="0" smtClean="0"/>
              <a:t>2</a:t>
            </a:fld>
            <a:endParaRPr lang="fr-FR" noProof="0"/>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ED725-3878-42A2-9A51-419C8A2D1CF0}"/>
              </a:ext>
            </a:extLst>
          </p:cNvPr>
          <p:cNvSpPr>
            <a:spLocks noGrp="1"/>
          </p:cNvSpPr>
          <p:nvPr>
            <p:ph type="title"/>
          </p:nvPr>
        </p:nvSpPr>
        <p:spPr/>
        <p:txBody>
          <a:bodyPr/>
          <a:lstStyle/>
          <a:p>
            <a:r>
              <a:rPr lang="fr-FR" dirty="0"/>
              <a:t>Analyse du </a:t>
            </a:r>
            <a:r>
              <a:rPr lang="fr-FR" dirty="0" err="1"/>
              <a:t>dataset</a:t>
            </a:r>
            <a:endParaRPr lang="fr-FR" dirty="0"/>
          </a:p>
        </p:txBody>
      </p:sp>
      <p:sp>
        <p:nvSpPr>
          <p:cNvPr id="3" name="Espace réservé du contenu 2">
            <a:extLst>
              <a:ext uri="{FF2B5EF4-FFF2-40B4-BE49-F238E27FC236}">
                <a16:creationId xmlns:a16="http://schemas.microsoft.com/office/drawing/2014/main" id="{736091BC-A7A8-4B2F-9CEE-117BC6161117}"/>
              </a:ext>
            </a:extLst>
          </p:cNvPr>
          <p:cNvSpPr>
            <a:spLocks noGrp="1"/>
          </p:cNvSpPr>
          <p:nvPr>
            <p:ph idx="1"/>
          </p:nvPr>
        </p:nvSpPr>
        <p:spPr>
          <a:xfrm>
            <a:off x="961375" y="1979250"/>
            <a:ext cx="10800319" cy="2166937"/>
          </a:xfrm>
        </p:spPr>
        <p:txBody>
          <a:bodyPr/>
          <a:lstStyle/>
          <a:p>
            <a:pPr>
              <a:buFont typeface="Wingdings" panose="05000000000000000000" pitchFamily="2" charset="2"/>
              <a:buChar char="§"/>
            </a:pPr>
            <a:r>
              <a:rPr lang="fr-FR" dirty="0"/>
              <a:t>Source : </a:t>
            </a:r>
            <a:r>
              <a:rPr lang="fr-FR" b="1" dirty="0"/>
              <a:t>Banque mondiale</a:t>
            </a:r>
            <a:r>
              <a:rPr lang="fr-FR" sz="1600" b="1" dirty="0"/>
              <a:t> </a:t>
            </a:r>
            <a:r>
              <a:rPr lang="fr-FR" sz="1600" dirty="0"/>
              <a:t>(https://datacatalog.worldbank.org/dataset/education-statistics)</a:t>
            </a:r>
            <a:r>
              <a:rPr lang="fr-FR" dirty="0"/>
              <a:t> </a:t>
            </a:r>
          </a:p>
          <a:p>
            <a:pPr>
              <a:buFont typeface="Wingdings" panose="05000000000000000000" pitchFamily="2" charset="2"/>
              <a:buChar char="§"/>
            </a:pPr>
            <a:r>
              <a:rPr lang="fr-FR" dirty="0"/>
              <a:t>Format : ~ 10</a:t>
            </a:r>
            <a:r>
              <a:rPr lang="fr-FR" baseline="30000" dirty="0"/>
              <a:t>6</a:t>
            </a:r>
            <a:r>
              <a:rPr lang="fr-FR" dirty="0"/>
              <a:t> lignes x 10</a:t>
            </a:r>
            <a:r>
              <a:rPr lang="fr-FR" baseline="30000" dirty="0"/>
              <a:t>2</a:t>
            </a:r>
            <a:r>
              <a:rPr lang="fr-FR" dirty="0"/>
              <a:t> colonnes </a:t>
            </a:r>
            <a:r>
              <a:rPr lang="fr-FR" dirty="0">
                <a:sym typeface="Wingdings" panose="05000000000000000000" pitchFamily="2" charset="2"/>
              </a:rPr>
              <a:t> </a:t>
            </a:r>
            <a:r>
              <a:rPr lang="fr-FR" dirty="0"/>
              <a:t>~</a:t>
            </a:r>
            <a:r>
              <a:rPr lang="fr-FR" dirty="0">
                <a:sym typeface="Wingdings" panose="05000000000000000000" pitchFamily="2" charset="2"/>
              </a:rPr>
              <a:t> </a:t>
            </a:r>
            <a:r>
              <a:rPr lang="fr-FR" b="1" dirty="0">
                <a:sym typeface="Wingdings" panose="05000000000000000000" pitchFamily="2" charset="2"/>
              </a:rPr>
              <a:t>0.1 milliard d’entrées</a:t>
            </a:r>
            <a:endParaRPr lang="fr-FR" b="1" dirty="0"/>
          </a:p>
          <a:p>
            <a:pPr>
              <a:buFont typeface="Wingdings" panose="05000000000000000000" pitchFamily="2" charset="2"/>
              <a:buChar char="§"/>
            </a:pPr>
            <a:r>
              <a:rPr lang="fr-FR" dirty="0"/>
              <a:t>Lignes : pays et indicateurs</a:t>
            </a:r>
          </a:p>
          <a:p>
            <a:pPr>
              <a:buFont typeface="Wingdings" panose="05000000000000000000" pitchFamily="2" charset="2"/>
              <a:buChar char="§"/>
            </a:pPr>
            <a:r>
              <a:rPr lang="fr-FR" dirty="0"/>
              <a:t>Colonnes : description des pays (1:2), description des indicateurs (2:3), années (4:)</a:t>
            </a:r>
          </a:p>
          <a:p>
            <a:pPr marL="0" indent="0">
              <a:buNone/>
            </a:pPr>
            <a:endParaRPr lang="fr-FR" dirty="0"/>
          </a:p>
        </p:txBody>
      </p:sp>
      <p:pic>
        <p:nvPicPr>
          <p:cNvPr id="5" name="Image 4">
            <a:extLst>
              <a:ext uri="{FF2B5EF4-FFF2-40B4-BE49-F238E27FC236}">
                <a16:creationId xmlns:a16="http://schemas.microsoft.com/office/drawing/2014/main" id="{95583F6C-B666-4BCC-B2EC-04815FEF9086}"/>
              </a:ext>
            </a:extLst>
          </p:cNvPr>
          <p:cNvPicPr>
            <a:picLocks noChangeAspect="1"/>
          </p:cNvPicPr>
          <p:nvPr/>
        </p:nvPicPr>
        <p:blipFill>
          <a:blip r:embed="rId2"/>
          <a:stretch>
            <a:fillRect/>
          </a:stretch>
        </p:blipFill>
        <p:spPr>
          <a:xfrm>
            <a:off x="1388304" y="4247081"/>
            <a:ext cx="9415392" cy="2240844"/>
          </a:xfrm>
          <a:prstGeom prst="rect">
            <a:avLst/>
          </a:prstGeom>
        </p:spPr>
      </p:pic>
      <p:sp>
        <p:nvSpPr>
          <p:cNvPr id="6" name="Espace réservé de la date 5">
            <a:extLst>
              <a:ext uri="{FF2B5EF4-FFF2-40B4-BE49-F238E27FC236}">
                <a16:creationId xmlns:a16="http://schemas.microsoft.com/office/drawing/2014/main" id="{E118B589-F1B0-45CC-871E-BF93AAE25624}"/>
              </a:ext>
            </a:extLst>
          </p:cNvPr>
          <p:cNvSpPr>
            <a:spLocks noGrp="1"/>
          </p:cNvSpPr>
          <p:nvPr>
            <p:ph type="dt" sz="half" idx="10"/>
          </p:nvPr>
        </p:nvSpPr>
        <p:spPr/>
        <p:txBody>
          <a:bodyPr/>
          <a:lstStyle/>
          <a:p>
            <a:pPr rtl="0"/>
            <a:r>
              <a:rPr lang="fr-FR" noProof="0"/>
              <a:t>23/07/2021</a:t>
            </a:r>
          </a:p>
        </p:txBody>
      </p:sp>
      <p:sp>
        <p:nvSpPr>
          <p:cNvPr id="7" name="Espace réservé du pied de page 6">
            <a:extLst>
              <a:ext uri="{FF2B5EF4-FFF2-40B4-BE49-F238E27FC236}">
                <a16:creationId xmlns:a16="http://schemas.microsoft.com/office/drawing/2014/main" id="{0F910078-A722-4645-A678-13080BF80F0A}"/>
              </a:ext>
            </a:extLst>
          </p:cNvPr>
          <p:cNvSpPr>
            <a:spLocks noGrp="1"/>
          </p:cNvSpPr>
          <p:nvPr>
            <p:ph type="ftr" sz="quarter" idx="11"/>
          </p:nvPr>
        </p:nvSpPr>
        <p:spPr/>
        <p:txBody>
          <a:bodyPr/>
          <a:lstStyle/>
          <a:p>
            <a:pPr rtl="0"/>
            <a:r>
              <a:rPr lang="fr-FR" noProof="0"/>
              <a:t>Lerys Granado</a:t>
            </a:r>
          </a:p>
        </p:txBody>
      </p:sp>
      <p:sp>
        <p:nvSpPr>
          <p:cNvPr id="8" name="Espace réservé du numéro de diapositive 7">
            <a:extLst>
              <a:ext uri="{FF2B5EF4-FFF2-40B4-BE49-F238E27FC236}">
                <a16:creationId xmlns:a16="http://schemas.microsoft.com/office/drawing/2014/main" id="{59642EBC-FC4B-44D6-8B63-4F8789031B68}"/>
              </a:ext>
            </a:extLst>
          </p:cNvPr>
          <p:cNvSpPr>
            <a:spLocks noGrp="1"/>
          </p:cNvSpPr>
          <p:nvPr>
            <p:ph type="sldNum" sz="quarter" idx="12"/>
          </p:nvPr>
        </p:nvSpPr>
        <p:spPr/>
        <p:txBody>
          <a:bodyPr/>
          <a:lstStyle/>
          <a:p>
            <a:pPr rtl="0"/>
            <a:fld id="{4FAB73BC-B049-4115-A692-8D63A059BFB8}" type="slidenum">
              <a:rPr lang="fr-FR" noProof="0" smtClean="0"/>
              <a:t>3</a:t>
            </a:fld>
            <a:endParaRPr lang="fr-FR" noProof="0"/>
          </a:p>
        </p:txBody>
      </p:sp>
    </p:spTree>
    <p:extLst>
      <p:ext uri="{BB962C8B-B14F-4D97-AF65-F5344CB8AC3E}">
        <p14:creationId xmlns:p14="http://schemas.microsoft.com/office/powerpoint/2010/main" val="2293570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ED725-3878-42A2-9A51-419C8A2D1CF0}"/>
              </a:ext>
            </a:extLst>
          </p:cNvPr>
          <p:cNvSpPr>
            <a:spLocks noGrp="1"/>
          </p:cNvSpPr>
          <p:nvPr>
            <p:ph type="title"/>
          </p:nvPr>
        </p:nvSpPr>
        <p:spPr/>
        <p:txBody>
          <a:bodyPr/>
          <a:lstStyle/>
          <a:p>
            <a:r>
              <a:rPr lang="fr-FR" dirty="0"/>
              <a:t>Valeurs manquantes (NaN)</a:t>
            </a:r>
          </a:p>
        </p:txBody>
      </p:sp>
      <p:sp>
        <p:nvSpPr>
          <p:cNvPr id="3" name="Espace réservé du contenu 2">
            <a:extLst>
              <a:ext uri="{FF2B5EF4-FFF2-40B4-BE49-F238E27FC236}">
                <a16:creationId xmlns:a16="http://schemas.microsoft.com/office/drawing/2014/main" id="{736091BC-A7A8-4B2F-9CEE-117BC6161117}"/>
              </a:ext>
            </a:extLst>
          </p:cNvPr>
          <p:cNvSpPr>
            <a:spLocks noGrp="1"/>
          </p:cNvSpPr>
          <p:nvPr>
            <p:ph idx="1"/>
          </p:nvPr>
        </p:nvSpPr>
        <p:spPr>
          <a:xfrm>
            <a:off x="367553" y="2084832"/>
            <a:ext cx="10800319" cy="4396650"/>
          </a:xfrm>
        </p:spPr>
        <p:txBody>
          <a:bodyPr>
            <a:normAutofit/>
          </a:bodyPr>
          <a:lstStyle/>
          <a:p>
            <a:pPr>
              <a:buFont typeface="Wingdings" panose="05000000000000000000" pitchFamily="2" charset="2"/>
              <a:buChar char="§"/>
            </a:pPr>
            <a:r>
              <a:rPr lang="fr-FR" dirty="0"/>
              <a:t>NaN sur tout le </a:t>
            </a:r>
            <a:r>
              <a:rPr lang="fr-FR" dirty="0" err="1"/>
              <a:t>dataset</a:t>
            </a:r>
            <a:r>
              <a:rPr lang="fr-FR" dirty="0"/>
              <a:t> = 86%, i.e. </a:t>
            </a:r>
            <a:r>
              <a:rPr lang="fr-FR" b="1" dirty="0"/>
              <a:t>taux de remplissage = 14%</a:t>
            </a:r>
          </a:p>
          <a:p>
            <a:pPr>
              <a:buFont typeface="Wingdings" panose="05000000000000000000" pitchFamily="2" charset="2"/>
              <a:buChar char="§"/>
            </a:pPr>
            <a:endParaRPr lang="fr-FR" dirty="0"/>
          </a:p>
          <a:p>
            <a:pPr>
              <a:buFont typeface="Wingdings" panose="05000000000000000000" pitchFamily="2" charset="2"/>
              <a:buChar char="§"/>
            </a:pPr>
            <a:endParaRPr lang="fr-FR" dirty="0"/>
          </a:p>
          <a:p>
            <a:pPr lvl="1">
              <a:buFont typeface="Wingdings" panose="05000000000000000000" pitchFamily="2" charset="2"/>
              <a:buChar char="§"/>
            </a:pPr>
            <a:endParaRPr lang="fr-FR" dirty="0"/>
          </a:p>
          <a:p>
            <a:pPr>
              <a:buFont typeface="Wingdings" panose="05000000000000000000" pitchFamily="2" charset="2"/>
              <a:buChar char="§"/>
            </a:pPr>
            <a:endParaRPr lang="fr-FR" dirty="0"/>
          </a:p>
          <a:p>
            <a:pPr lvl="1">
              <a:buFont typeface="Wingdings" panose="05000000000000000000" pitchFamily="2" charset="2"/>
              <a:buChar char="§"/>
            </a:pPr>
            <a:endParaRPr lang="fr-FR" dirty="0"/>
          </a:p>
          <a:p>
            <a:pPr lvl="1">
              <a:buFont typeface="Wingdings" panose="05000000000000000000" pitchFamily="2" charset="2"/>
              <a:buChar char="§"/>
            </a:pPr>
            <a:endParaRPr lang="fr-FR" dirty="0"/>
          </a:p>
          <a:p>
            <a:pPr>
              <a:buFont typeface="Wingdings" panose="05000000000000000000" pitchFamily="2" charset="2"/>
              <a:buChar char="§"/>
            </a:pPr>
            <a:endParaRPr lang="fr-FR" dirty="0"/>
          </a:p>
        </p:txBody>
      </p:sp>
      <p:pic>
        <p:nvPicPr>
          <p:cNvPr id="2054" name="Picture 6">
            <a:extLst>
              <a:ext uri="{FF2B5EF4-FFF2-40B4-BE49-F238E27FC236}">
                <a16:creationId xmlns:a16="http://schemas.microsoft.com/office/drawing/2014/main" id="{7B88F4BE-A9E5-469A-9413-9DD87CE045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04" t="1375" r="-1919"/>
          <a:stretch/>
        </p:blipFill>
        <p:spPr bwMode="auto">
          <a:xfrm>
            <a:off x="1766047" y="2859614"/>
            <a:ext cx="9520517" cy="3621868"/>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D4488E54-FABD-4023-9BF6-327ABE5DC6ED}"/>
              </a:ext>
            </a:extLst>
          </p:cNvPr>
          <p:cNvSpPr txBox="1"/>
          <p:nvPr/>
        </p:nvSpPr>
        <p:spPr>
          <a:xfrm>
            <a:off x="10318375" y="2598004"/>
            <a:ext cx="995083" cy="261610"/>
          </a:xfrm>
          <a:prstGeom prst="rect">
            <a:avLst/>
          </a:prstGeom>
          <a:noFill/>
        </p:spPr>
        <p:txBody>
          <a:bodyPr wrap="square" lIns="0" rIns="0">
            <a:spAutoFit/>
          </a:bodyPr>
          <a:lstStyle/>
          <a:p>
            <a:pPr algn="ctr"/>
            <a:r>
              <a:rPr lang="fr-FR" sz="1100" dirty="0">
                <a:latin typeface="Arial" panose="020B0604020202020204" pitchFamily="34" charset="0"/>
                <a:cs typeface="Arial" panose="020B0604020202020204" pitchFamily="34" charset="0"/>
              </a:rPr>
              <a:t>NaN = 100%</a:t>
            </a:r>
          </a:p>
        </p:txBody>
      </p:sp>
      <p:sp>
        <p:nvSpPr>
          <p:cNvPr id="12" name="ZoneTexte 11">
            <a:extLst>
              <a:ext uri="{FF2B5EF4-FFF2-40B4-BE49-F238E27FC236}">
                <a16:creationId xmlns:a16="http://schemas.microsoft.com/office/drawing/2014/main" id="{0F55EA06-2873-43FC-8450-891D146B36C9}"/>
              </a:ext>
            </a:extLst>
          </p:cNvPr>
          <p:cNvSpPr txBox="1"/>
          <p:nvPr/>
        </p:nvSpPr>
        <p:spPr>
          <a:xfrm>
            <a:off x="10406946" y="5518015"/>
            <a:ext cx="995083" cy="261610"/>
          </a:xfrm>
          <a:prstGeom prst="rect">
            <a:avLst/>
          </a:prstGeom>
          <a:noFill/>
        </p:spPr>
        <p:txBody>
          <a:bodyPr wrap="square" lIns="0" rIns="0">
            <a:spAutoFit/>
          </a:bodyPr>
          <a:lstStyle/>
          <a:p>
            <a:pPr algn="ctr"/>
            <a:r>
              <a:rPr lang="fr-FR" sz="1100" dirty="0">
                <a:latin typeface="Arial" panose="020B0604020202020204" pitchFamily="34" charset="0"/>
                <a:cs typeface="Arial" panose="020B0604020202020204" pitchFamily="34" charset="0"/>
              </a:rPr>
              <a:t>NaN = 0%</a:t>
            </a:r>
          </a:p>
        </p:txBody>
      </p:sp>
      <p:sp>
        <p:nvSpPr>
          <p:cNvPr id="18" name="Espace réservé de la date 17">
            <a:extLst>
              <a:ext uri="{FF2B5EF4-FFF2-40B4-BE49-F238E27FC236}">
                <a16:creationId xmlns:a16="http://schemas.microsoft.com/office/drawing/2014/main" id="{9A7800B5-F2FE-499B-8D2D-9C712E5CB294}"/>
              </a:ext>
            </a:extLst>
          </p:cNvPr>
          <p:cNvSpPr>
            <a:spLocks noGrp="1"/>
          </p:cNvSpPr>
          <p:nvPr>
            <p:ph type="dt" sz="half" idx="10"/>
          </p:nvPr>
        </p:nvSpPr>
        <p:spPr/>
        <p:txBody>
          <a:bodyPr/>
          <a:lstStyle/>
          <a:p>
            <a:pPr rtl="0"/>
            <a:r>
              <a:rPr lang="fr-FR" noProof="0"/>
              <a:t>23/07/2021</a:t>
            </a:r>
          </a:p>
        </p:txBody>
      </p:sp>
      <p:sp>
        <p:nvSpPr>
          <p:cNvPr id="19" name="Espace réservé du pied de page 18">
            <a:extLst>
              <a:ext uri="{FF2B5EF4-FFF2-40B4-BE49-F238E27FC236}">
                <a16:creationId xmlns:a16="http://schemas.microsoft.com/office/drawing/2014/main" id="{F3D1CAD6-096C-467F-9378-EB80360F6BDF}"/>
              </a:ext>
            </a:extLst>
          </p:cNvPr>
          <p:cNvSpPr>
            <a:spLocks noGrp="1"/>
          </p:cNvSpPr>
          <p:nvPr>
            <p:ph type="ftr" sz="quarter" idx="11"/>
          </p:nvPr>
        </p:nvSpPr>
        <p:spPr/>
        <p:txBody>
          <a:bodyPr/>
          <a:lstStyle/>
          <a:p>
            <a:pPr rtl="0"/>
            <a:r>
              <a:rPr lang="fr-FR" noProof="0"/>
              <a:t>Lerys Granado</a:t>
            </a:r>
          </a:p>
        </p:txBody>
      </p:sp>
      <p:sp>
        <p:nvSpPr>
          <p:cNvPr id="20" name="Espace réservé du numéro de diapositive 19">
            <a:extLst>
              <a:ext uri="{FF2B5EF4-FFF2-40B4-BE49-F238E27FC236}">
                <a16:creationId xmlns:a16="http://schemas.microsoft.com/office/drawing/2014/main" id="{7BC16FAE-14BB-42F3-8F36-FDFBE76BD93F}"/>
              </a:ext>
            </a:extLst>
          </p:cNvPr>
          <p:cNvSpPr>
            <a:spLocks noGrp="1"/>
          </p:cNvSpPr>
          <p:nvPr>
            <p:ph type="sldNum" sz="quarter" idx="12"/>
          </p:nvPr>
        </p:nvSpPr>
        <p:spPr/>
        <p:txBody>
          <a:bodyPr/>
          <a:lstStyle/>
          <a:p>
            <a:pPr rtl="0"/>
            <a:fld id="{4FAB73BC-B049-4115-A692-8D63A059BFB8}" type="slidenum">
              <a:rPr lang="fr-FR" noProof="0" smtClean="0"/>
              <a:t>4</a:t>
            </a:fld>
            <a:endParaRPr lang="fr-FR" noProof="0"/>
          </a:p>
        </p:txBody>
      </p:sp>
    </p:spTree>
    <p:extLst>
      <p:ext uri="{BB962C8B-B14F-4D97-AF65-F5344CB8AC3E}">
        <p14:creationId xmlns:p14="http://schemas.microsoft.com/office/powerpoint/2010/main" val="178170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ED725-3878-42A2-9A51-419C8A2D1CF0}"/>
              </a:ext>
            </a:extLst>
          </p:cNvPr>
          <p:cNvSpPr>
            <a:spLocks noGrp="1"/>
          </p:cNvSpPr>
          <p:nvPr>
            <p:ph type="title"/>
          </p:nvPr>
        </p:nvSpPr>
        <p:spPr/>
        <p:txBody>
          <a:bodyPr/>
          <a:lstStyle/>
          <a:p>
            <a:r>
              <a:rPr lang="fr-FR" dirty="0"/>
              <a:t>NaN </a:t>
            </a:r>
            <a:br>
              <a:rPr lang="fr-FR" dirty="0"/>
            </a:br>
            <a:r>
              <a:rPr lang="fr-FR" dirty="0"/>
              <a:t>par colonne</a:t>
            </a:r>
          </a:p>
        </p:txBody>
      </p:sp>
      <p:pic>
        <p:nvPicPr>
          <p:cNvPr id="2052" name="Picture 4">
            <a:extLst>
              <a:ext uri="{FF2B5EF4-FFF2-40B4-BE49-F238E27FC236}">
                <a16:creationId xmlns:a16="http://schemas.microsoft.com/office/drawing/2014/main" id="{8FE2EEEA-F9C4-4C42-A128-1F2B4B2B87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65"/>
          <a:stretch/>
        </p:blipFill>
        <p:spPr bwMode="auto">
          <a:xfrm>
            <a:off x="5428929" y="4050585"/>
            <a:ext cx="6227429" cy="2447273"/>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D4488E54-FABD-4023-9BF6-327ABE5DC6ED}"/>
              </a:ext>
            </a:extLst>
          </p:cNvPr>
          <p:cNvSpPr txBox="1"/>
          <p:nvPr/>
        </p:nvSpPr>
        <p:spPr>
          <a:xfrm>
            <a:off x="10934697" y="3778548"/>
            <a:ext cx="995083" cy="261610"/>
          </a:xfrm>
          <a:prstGeom prst="rect">
            <a:avLst/>
          </a:prstGeom>
          <a:noFill/>
        </p:spPr>
        <p:txBody>
          <a:bodyPr wrap="square" lIns="0" rIns="0">
            <a:spAutoFit/>
          </a:bodyPr>
          <a:lstStyle/>
          <a:p>
            <a:pPr algn="ctr"/>
            <a:r>
              <a:rPr lang="fr-FR" sz="1100" dirty="0">
                <a:latin typeface="Arial" panose="020B0604020202020204" pitchFamily="34" charset="0"/>
                <a:cs typeface="Arial" panose="020B0604020202020204" pitchFamily="34" charset="0"/>
              </a:rPr>
              <a:t>NaN = 100%</a:t>
            </a:r>
          </a:p>
        </p:txBody>
      </p:sp>
      <p:sp>
        <p:nvSpPr>
          <p:cNvPr id="12" name="ZoneTexte 11">
            <a:extLst>
              <a:ext uri="{FF2B5EF4-FFF2-40B4-BE49-F238E27FC236}">
                <a16:creationId xmlns:a16="http://schemas.microsoft.com/office/drawing/2014/main" id="{0F55EA06-2873-43FC-8450-891D146B36C9}"/>
              </a:ext>
            </a:extLst>
          </p:cNvPr>
          <p:cNvSpPr txBox="1"/>
          <p:nvPr/>
        </p:nvSpPr>
        <p:spPr>
          <a:xfrm>
            <a:off x="10934698" y="5847289"/>
            <a:ext cx="995083" cy="261610"/>
          </a:xfrm>
          <a:prstGeom prst="rect">
            <a:avLst/>
          </a:prstGeom>
          <a:noFill/>
        </p:spPr>
        <p:txBody>
          <a:bodyPr wrap="square" lIns="0" rIns="0">
            <a:spAutoFit/>
          </a:bodyPr>
          <a:lstStyle/>
          <a:p>
            <a:pPr algn="ctr"/>
            <a:r>
              <a:rPr lang="fr-FR" sz="1100" dirty="0">
                <a:latin typeface="Arial" panose="020B0604020202020204" pitchFamily="34" charset="0"/>
                <a:cs typeface="Arial" panose="020B0604020202020204" pitchFamily="34" charset="0"/>
              </a:rPr>
              <a:t>NaN = 0%</a:t>
            </a:r>
          </a:p>
        </p:txBody>
      </p:sp>
      <p:pic>
        <p:nvPicPr>
          <p:cNvPr id="11" name="Picture 8">
            <a:extLst>
              <a:ext uri="{FF2B5EF4-FFF2-40B4-BE49-F238E27FC236}">
                <a16:creationId xmlns:a16="http://schemas.microsoft.com/office/drawing/2014/main" id="{E66A0366-7071-47A3-8458-CBBC845AA08E}"/>
              </a:ext>
            </a:extLst>
          </p:cNvPr>
          <p:cNvPicPr>
            <a:picLocks noChangeAspect="1" noChangeArrowheads="1"/>
          </p:cNvPicPr>
          <p:nvPr/>
        </p:nvPicPr>
        <p:blipFill>
          <a:blip r:embed="rId3"/>
          <a:srcRect/>
          <a:stretch/>
        </p:blipFill>
        <p:spPr bwMode="auto">
          <a:xfrm>
            <a:off x="4982891" y="1180516"/>
            <a:ext cx="6830065" cy="227476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53AD7CC5-B838-42B4-BA83-9F5DBF316B2C}"/>
              </a:ext>
            </a:extLst>
          </p:cNvPr>
          <p:cNvSpPr/>
          <p:nvPr/>
        </p:nvSpPr>
        <p:spPr>
          <a:xfrm>
            <a:off x="7514664" y="1246094"/>
            <a:ext cx="2418230" cy="1568824"/>
          </a:xfrm>
          <a:prstGeom prst="rect">
            <a:avLst/>
          </a:prstGeom>
          <a:solidFill>
            <a:srgbClr val="FFC000">
              <a:alpha val="10196"/>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4279A029-D145-4648-A14A-05022AFB5C92}"/>
              </a:ext>
            </a:extLst>
          </p:cNvPr>
          <p:cNvSpPr txBox="1"/>
          <p:nvPr/>
        </p:nvSpPr>
        <p:spPr>
          <a:xfrm>
            <a:off x="490559" y="2455078"/>
            <a:ext cx="6212540" cy="2975173"/>
          </a:xfrm>
          <a:prstGeom prst="rect">
            <a:avLst/>
          </a:prstGeom>
          <a:noFill/>
        </p:spPr>
        <p:txBody>
          <a:bodyPr wrap="square">
            <a:spAutoFit/>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NaN par colonnes</a:t>
            </a:r>
          </a:p>
          <a:p>
            <a:pPr marL="265176" marR="0" lvl="1" indent="-137160" algn="l" defTabSz="914400" rtl="0" eaLnBrk="1" fontAlgn="auto" latinLnBrk="0" hangingPunct="1">
              <a:lnSpc>
                <a:spcPct val="90000"/>
              </a:lnSpc>
              <a:spcBef>
                <a:spcPts val="200"/>
              </a:spcBef>
              <a:spcAft>
                <a:spcPts val="400"/>
              </a:spcAft>
              <a:buClr>
                <a:srgbClr val="1CADE4"/>
              </a:buClr>
              <a:buSzTx/>
              <a:buFont typeface="Wingdings" panose="05000000000000000000" pitchFamily="2" charset="2"/>
              <a:buChar char="§"/>
              <a:tabLst/>
              <a:defRPr/>
            </a:pPr>
            <a:r>
              <a:rPr kumimoji="0" lang="fr-FR" sz="1800" b="0" i="0" u="none" strike="noStrike" kern="1200" cap="none" spc="0" normalizeH="0" baseline="0" noProof="0" dirty="0">
                <a:ln>
                  <a:noFill/>
                </a:ln>
                <a:solidFill>
                  <a:prstClr val="black"/>
                </a:solidFill>
                <a:effectLst/>
                <a:uLnTx/>
                <a:uFillTx/>
                <a:latin typeface="Tw Cen MT" panose="020B0602020104020603"/>
                <a:ea typeface="+mn-ea"/>
                <a:cs typeface="+mn-cs"/>
              </a:rPr>
              <a:t>Moyenne = 86%</a:t>
            </a:r>
          </a:p>
          <a:p>
            <a:pPr marL="265176" marR="0" lvl="1" indent="-137160" algn="l" defTabSz="914400" rtl="0" eaLnBrk="1" fontAlgn="auto" latinLnBrk="0" hangingPunct="1">
              <a:lnSpc>
                <a:spcPct val="90000"/>
              </a:lnSpc>
              <a:spcBef>
                <a:spcPts val="200"/>
              </a:spcBef>
              <a:spcAft>
                <a:spcPts val="400"/>
              </a:spcAft>
              <a:buClr>
                <a:srgbClr val="1CADE4"/>
              </a:buClr>
              <a:buSzTx/>
              <a:buFont typeface="Wingdings" panose="05000000000000000000" pitchFamily="2" charset="2"/>
              <a:buChar char="§"/>
              <a:tabLst/>
              <a:defRPr/>
            </a:pPr>
            <a:r>
              <a:rPr kumimoji="0" lang="fr-FR" sz="1800" b="0" i="0" u="none" strike="noStrike" kern="1200" cap="none" spc="0" normalizeH="0" baseline="0" noProof="0" dirty="0">
                <a:ln>
                  <a:noFill/>
                </a:ln>
                <a:solidFill>
                  <a:prstClr val="black"/>
                </a:solidFill>
                <a:effectLst/>
                <a:uLnTx/>
                <a:uFillTx/>
                <a:latin typeface="Tw Cen MT" panose="020B0602020104020603"/>
                <a:ea typeface="+mn-ea"/>
                <a:cs typeface="+mn-cs"/>
              </a:rPr>
              <a:t>Ecart-type = 22% </a:t>
            </a:r>
          </a:p>
          <a:p>
            <a:pPr marL="265176" marR="0" lvl="1" indent="-137160" algn="l" defTabSz="914400" rtl="0" eaLnBrk="1" fontAlgn="auto" latinLnBrk="0" hangingPunct="1">
              <a:lnSpc>
                <a:spcPct val="90000"/>
              </a:lnSpc>
              <a:spcBef>
                <a:spcPts val="200"/>
              </a:spcBef>
              <a:spcAft>
                <a:spcPts val="400"/>
              </a:spcAft>
              <a:buClr>
                <a:srgbClr val="1CADE4"/>
              </a:buClr>
              <a:buSzTx/>
              <a:buFont typeface="Wingdings" panose="05000000000000000000" pitchFamily="2" charset="2"/>
              <a:buChar char="§"/>
              <a:tabLst/>
              <a:defRPr/>
            </a:pPr>
            <a:r>
              <a:rPr kumimoji="0" lang="fr-FR" sz="1800" b="0" i="0" u="none" strike="noStrike" kern="1200" cap="none" spc="0" normalizeH="0" baseline="0" noProof="0" dirty="0">
                <a:ln>
                  <a:noFill/>
                </a:ln>
                <a:solidFill>
                  <a:prstClr val="black"/>
                </a:solidFill>
                <a:effectLst/>
                <a:uLnTx/>
                <a:uFillTx/>
                <a:latin typeface="Tw Cen MT" panose="020B0602020104020603"/>
                <a:ea typeface="+mn-ea"/>
                <a:cs typeface="+mn-cs"/>
              </a:rPr>
              <a:t>Médiane = 94%</a:t>
            </a:r>
          </a:p>
          <a:p>
            <a:pPr marL="265176" marR="0" lvl="1" indent="-137160" algn="l" defTabSz="914400" rtl="0" eaLnBrk="1" fontAlgn="auto" latinLnBrk="0" hangingPunct="1">
              <a:lnSpc>
                <a:spcPct val="90000"/>
              </a:lnSpc>
              <a:spcBef>
                <a:spcPts val="200"/>
              </a:spcBef>
              <a:spcAft>
                <a:spcPts val="400"/>
              </a:spcAft>
              <a:buClr>
                <a:srgbClr val="1CADE4"/>
              </a:buClr>
              <a:buSzTx/>
              <a:buFont typeface="Wingdings" panose="05000000000000000000" pitchFamily="2" charset="2"/>
              <a:buChar char="§"/>
              <a:tabLst/>
              <a:defRPr/>
            </a:pPr>
            <a:endParaRPr kumimoji="0" lang="fr-FR"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Années ~</a:t>
            </a:r>
            <a:r>
              <a:rPr kumimoji="0" lang="fr-FR" sz="2200" b="1" i="0" u="none" strike="noStrike" kern="1200" cap="none" spc="0" normalizeH="0" baseline="0" noProof="0" dirty="0">
                <a:ln>
                  <a:noFill/>
                </a:ln>
                <a:solidFill>
                  <a:prstClr val="black"/>
                </a:solidFill>
                <a:effectLst/>
                <a:uLnTx/>
                <a:uFillTx/>
                <a:latin typeface="Tw Cen MT" panose="020B0602020104020603"/>
                <a:ea typeface="+mn-ea"/>
                <a:cs typeface="+mn-cs"/>
              </a:rPr>
              <a:t>1990-2015</a:t>
            </a: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 : </a:t>
            </a:r>
            <a:r>
              <a:rPr kumimoji="0" lang="fr-FR" sz="2200" b="1" i="0" u="none" strike="noStrike" kern="1200" cap="none" spc="0" normalizeH="0" baseline="0" noProof="0" dirty="0">
                <a:ln>
                  <a:noFill/>
                </a:ln>
                <a:solidFill>
                  <a:srgbClr val="E4715A"/>
                </a:solidFill>
                <a:effectLst/>
                <a:uLnTx/>
                <a:uFillTx/>
                <a:latin typeface="Tw Cen MT" panose="020B0602020104020603"/>
                <a:ea typeface="+mn-ea"/>
                <a:cs typeface="+mn-cs"/>
              </a:rPr>
              <a:t>NaN &lt; 92%</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Autres années : NaN &gt; 92% </a:t>
            </a:r>
            <a:b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b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 </a:t>
            </a:r>
            <a:r>
              <a:rPr kumimoji="0" lang="fr-FR" sz="2200" b="1" i="0" u="none" strike="noStrike" kern="1200" cap="none" spc="0" normalizeH="0" baseline="0" noProof="0" dirty="0">
                <a:ln>
                  <a:noFill/>
                </a:ln>
                <a:solidFill>
                  <a:prstClr val="black"/>
                </a:solidFill>
                <a:effectLst/>
                <a:uLnTx/>
                <a:uFillTx/>
                <a:latin typeface="Tw Cen MT" panose="020B0602020104020603"/>
                <a:ea typeface="+mn-ea"/>
                <a:cs typeface="+mn-cs"/>
              </a:rPr>
              <a:t>élimination</a:t>
            </a:r>
          </a:p>
        </p:txBody>
      </p:sp>
      <p:sp>
        <p:nvSpPr>
          <p:cNvPr id="8" name="Espace réservé de la date 7">
            <a:extLst>
              <a:ext uri="{FF2B5EF4-FFF2-40B4-BE49-F238E27FC236}">
                <a16:creationId xmlns:a16="http://schemas.microsoft.com/office/drawing/2014/main" id="{6C933B33-95B7-438F-A209-F609AF9FC491}"/>
              </a:ext>
            </a:extLst>
          </p:cNvPr>
          <p:cNvSpPr>
            <a:spLocks noGrp="1"/>
          </p:cNvSpPr>
          <p:nvPr>
            <p:ph type="dt" sz="half" idx="10"/>
          </p:nvPr>
        </p:nvSpPr>
        <p:spPr/>
        <p:txBody>
          <a:bodyPr/>
          <a:lstStyle/>
          <a:p>
            <a:pPr rtl="0"/>
            <a:r>
              <a:rPr lang="fr-FR" noProof="0"/>
              <a:t>23/07/2021</a:t>
            </a:r>
          </a:p>
        </p:txBody>
      </p:sp>
      <p:sp>
        <p:nvSpPr>
          <p:cNvPr id="9" name="Espace réservé du pied de page 8">
            <a:extLst>
              <a:ext uri="{FF2B5EF4-FFF2-40B4-BE49-F238E27FC236}">
                <a16:creationId xmlns:a16="http://schemas.microsoft.com/office/drawing/2014/main" id="{D49FA647-D818-4E7E-94BB-44635E33E2BA}"/>
              </a:ext>
            </a:extLst>
          </p:cNvPr>
          <p:cNvSpPr>
            <a:spLocks noGrp="1"/>
          </p:cNvSpPr>
          <p:nvPr>
            <p:ph type="ftr" sz="quarter" idx="11"/>
          </p:nvPr>
        </p:nvSpPr>
        <p:spPr/>
        <p:txBody>
          <a:bodyPr/>
          <a:lstStyle/>
          <a:p>
            <a:pPr rtl="0"/>
            <a:r>
              <a:rPr lang="fr-FR" noProof="0"/>
              <a:t>Lerys Granado</a:t>
            </a:r>
          </a:p>
        </p:txBody>
      </p:sp>
      <p:sp>
        <p:nvSpPr>
          <p:cNvPr id="16" name="Espace réservé du numéro de diapositive 15">
            <a:extLst>
              <a:ext uri="{FF2B5EF4-FFF2-40B4-BE49-F238E27FC236}">
                <a16:creationId xmlns:a16="http://schemas.microsoft.com/office/drawing/2014/main" id="{DDF2C36A-2310-47B2-80A3-13DC1F646DE4}"/>
              </a:ext>
            </a:extLst>
          </p:cNvPr>
          <p:cNvSpPr>
            <a:spLocks noGrp="1"/>
          </p:cNvSpPr>
          <p:nvPr>
            <p:ph type="sldNum" sz="quarter" idx="12"/>
          </p:nvPr>
        </p:nvSpPr>
        <p:spPr/>
        <p:txBody>
          <a:bodyPr/>
          <a:lstStyle/>
          <a:p>
            <a:pPr rtl="0"/>
            <a:fld id="{4FAB73BC-B049-4115-A692-8D63A059BFB8}" type="slidenum">
              <a:rPr lang="fr-FR" noProof="0" smtClean="0"/>
              <a:t>5</a:t>
            </a:fld>
            <a:endParaRPr lang="fr-FR" noProof="0"/>
          </a:p>
        </p:txBody>
      </p:sp>
      <p:sp>
        <p:nvSpPr>
          <p:cNvPr id="3" name="Flèche : droite 2">
            <a:extLst>
              <a:ext uri="{FF2B5EF4-FFF2-40B4-BE49-F238E27FC236}">
                <a16:creationId xmlns:a16="http://schemas.microsoft.com/office/drawing/2014/main" id="{98C71692-2B0D-41A6-A272-C73F1893940A}"/>
              </a:ext>
            </a:extLst>
          </p:cNvPr>
          <p:cNvSpPr/>
          <p:nvPr/>
        </p:nvSpPr>
        <p:spPr>
          <a:xfrm>
            <a:off x="4796117" y="2707341"/>
            <a:ext cx="267456" cy="233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 name="Connecteur droit 4">
            <a:extLst>
              <a:ext uri="{FF2B5EF4-FFF2-40B4-BE49-F238E27FC236}">
                <a16:creationId xmlns:a16="http://schemas.microsoft.com/office/drawing/2014/main" id="{BFB37701-6CA6-4D9A-A54B-351C83C42318}"/>
              </a:ext>
            </a:extLst>
          </p:cNvPr>
          <p:cNvCxnSpPr/>
          <p:nvPr/>
        </p:nvCxnSpPr>
        <p:spPr>
          <a:xfrm>
            <a:off x="5334000" y="1665346"/>
            <a:ext cx="6477000" cy="0"/>
          </a:xfrm>
          <a:prstGeom prst="line">
            <a:avLst/>
          </a:prstGeom>
          <a:ln w="19050">
            <a:solidFill>
              <a:srgbClr val="E4715A"/>
            </a:solidFill>
            <a:prstDash val="dash"/>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9CD5DA1F-20E2-4010-BAE4-12BE73CB9467}"/>
              </a:ext>
            </a:extLst>
          </p:cNvPr>
          <p:cNvSpPr txBox="1"/>
          <p:nvPr/>
        </p:nvSpPr>
        <p:spPr>
          <a:xfrm>
            <a:off x="7957297" y="1303377"/>
            <a:ext cx="1532965" cy="341632"/>
          </a:xfrm>
          <a:prstGeom prst="rect">
            <a:avLst/>
          </a:prstGeom>
          <a:noFill/>
        </p:spPr>
        <p:txBody>
          <a:bodyPr wrap="square">
            <a:spAutoFit/>
          </a:bodyPr>
          <a:lstStyle/>
          <a:p>
            <a:pPr marR="0" lvl="0" algn="ctr" defTabSz="914400" rtl="0" eaLnBrk="1" fontAlgn="auto" latinLnBrk="0" hangingPunct="1">
              <a:lnSpc>
                <a:spcPct val="90000"/>
              </a:lnSpc>
              <a:spcBef>
                <a:spcPts val="1200"/>
              </a:spcBef>
              <a:spcAft>
                <a:spcPts val="200"/>
              </a:spcAft>
              <a:buClr>
                <a:srgbClr val="1CADE4"/>
              </a:buClr>
              <a:buSzPct val="100000"/>
              <a:tabLst/>
              <a:defRPr/>
            </a:pPr>
            <a:r>
              <a:rPr kumimoji="0" lang="fr-FR" sz="1800" b="1" i="0" u="none" strike="noStrike" kern="1200" cap="none" spc="0" normalizeH="0" baseline="0" noProof="0" dirty="0">
                <a:ln>
                  <a:noFill/>
                </a:ln>
                <a:solidFill>
                  <a:srgbClr val="E4715A"/>
                </a:solidFill>
                <a:effectLst/>
                <a:uLnTx/>
                <a:uFillTx/>
                <a:latin typeface="Tw Cen MT" panose="020B0602020104020603"/>
                <a:ea typeface="+mn-ea"/>
                <a:cs typeface="+mn-cs"/>
              </a:rPr>
              <a:t>NaN &lt; 92%</a:t>
            </a:r>
          </a:p>
        </p:txBody>
      </p:sp>
      <p:sp>
        <p:nvSpPr>
          <p:cNvPr id="18" name="ZoneTexte 17">
            <a:extLst>
              <a:ext uri="{FF2B5EF4-FFF2-40B4-BE49-F238E27FC236}">
                <a16:creationId xmlns:a16="http://schemas.microsoft.com/office/drawing/2014/main" id="{88609C36-C6AC-4C93-8016-C52273169F06}"/>
              </a:ext>
            </a:extLst>
          </p:cNvPr>
          <p:cNvSpPr txBox="1"/>
          <p:nvPr/>
        </p:nvSpPr>
        <p:spPr>
          <a:xfrm>
            <a:off x="5226086" y="2636712"/>
            <a:ext cx="629177" cy="230832"/>
          </a:xfrm>
          <a:prstGeom prst="rect">
            <a:avLst/>
          </a:prstGeom>
          <a:noFill/>
        </p:spPr>
        <p:txBody>
          <a:bodyPr wrap="square">
            <a:spAutoFit/>
          </a:bodyPr>
          <a:lstStyle/>
          <a:p>
            <a:pPr marR="0" lvl="0" algn="ctr" defTabSz="914400" rtl="0" eaLnBrk="1" fontAlgn="auto" latinLnBrk="0" hangingPunct="1">
              <a:lnSpc>
                <a:spcPct val="90000"/>
              </a:lnSpc>
              <a:spcBef>
                <a:spcPts val="1200"/>
              </a:spcBef>
              <a:spcAft>
                <a:spcPts val="200"/>
              </a:spcAft>
              <a:buClr>
                <a:srgbClr val="1CADE4"/>
              </a:buClr>
              <a:buSzPct val="100000"/>
              <a:tabLst/>
              <a:defRPr/>
            </a:pPr>
            <a:r>
              <a:rPr kumimoji="0" lang="fr-FR" sz="1000" b="1" i="0" u="none" strike="noStrike" kern="1200" cap="none" spc="0" normalizeH="0" baseline="0" noProof="0" dirty="0">
                <a:ln>
                  <a:noFill/>
                </a:ln>
                <a:effectLst/>
                <a:uLnTx/>
                <a:uFillTx/>
                <a:latin typeface="Tw Cen MT" panose="020B0602020104020603"/>
                <a:ea typeface="+mn-ea"/>
                <a:cs typeface="+mn-cs"/>
              </a:rPr>
              <a:t>NaN=0</a:t>
            </a:r>
          </a:p>
        </p:txBody>
      </p:sp>
    </p:spTree>
    <p:extLst>
      <p:ext uri="{BB962C8B-B14F-4D97-AF65-F5344CB8AC3E}">
        <p14:creationId xmlns:p14="http://schemas.microsoft.com/office/powerpoint/2010/main" val="721720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ED725-3878-42A2-9A51-419C8A2D1CF0}"/>
              </a:ext>
            </a:extLst>
          </p:cNvPr>
          <p:cNvSpPr>
            <a:spLocks noGrp="1"/>
          </p:cNvSpPr>
          <p:nvPr>
            <p:ph type="title"/>
          </p:nvPr>
        </p:nvSpPr>
        <p:spPr/>
        <p:txBody>
          <a:bodyPr/>
          <a:lstStyle/>
          <a:p>
            <a:r>
              <a:rPr lang="fr-FR" dirty="0"/>
              <a:t>NaN </a:t>
            </a:r>
            <a:br>
              <a:rPr lang="fr-FR" dirty="0"/>
            </a:br>
            <a:r>
              <a:rPr lang="fr-FR" dirty="0"/>
              <a:t>par indicateur</a:t>
            </a:r>
          </a:p>
        </p:txBody>
      </p:sp>
      <p:sp>
        <p:nvSpPr>
          <p:cNvPr id="15" name="ZoneTexte 14">
            <a:extLst>
              <a:ext uri="{FF2B5EF4-FFF2-40B4-BE49-F238E27FC236}">
                <a16:creationId xmlns:a16="http://schemas.microsoft.com/office/drawing/2014/main" id="{4279A029-D145-4648-A14A-05022AFB5C92}"/>
              </a:ext>
            </a:extLst>
          </p:cNvPr>
          <p:cNvSpPr txBox="1"/>
          <p:nvPr/>
        </p:nvSpPr>
        <p:spPr>
          <a:xfrm>
            <a:off x="262220" y="2188717"/>
            <a:ext cx="6212540" cy="3933384"/>
          </a:xfrm>
          <a:prstGeom prst="rect">
            <a:avLst/>
          </a:prstGeom>
          <a:noFill/>
        </p:spPr>
        <p:txBody>
          <a:bodyPr wrap="square">
            <a:spAutoFit/>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But : </a:t>
            </a:r>
            <a:r>
              <a:rPr kumimoji="0" lang="fr-FR" sz="2200" b="1" i="0" u="none" strike="noStrike" kern="1200" cap="none" spc="0" normalizeH="0" baseline="0" noProof="0" dirty="0">
                <a:ln>
                  <a:noFill/>
                </a:ln>
                <a:solidFill>
                  <a:prstClr val="black"/>
                </a:solidFill>
                <a:effectLst/>
                <a:uLnTx/>
                <a:uFillTx/>
                <a:latin typeface="Tw Cen MT" panose="020B0602020104020603"/>
                <a:ea typeface="+mn-ea"/>
                <a:cs typeface="+mn-cs"/>
              </a:rPr>
              <a:t>classement</a:t>
            </a: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 des indicateurs vs. </a:t>
            </a:r>
            <a:r>
              <a:rPr kumimoji="0" lang="fr-FR" sz="2200" b="1" i="0" u="none" strike="noStrike" kern="1200" cap="none" spc="0" normalizeH="0" baseline="0" noProof="0" dirty="0">
                <a:ln>
                  <a:noFill/>
                </a:ln>
                <a:solidFill>
                  <a:prstClr val="black"/>
                </a:solidFill>
                <a:effectLst/>
                <a:uLnTx/>
                <a:uFillTx/>
                <a:latin typeface="Tw Cen MT" panose="020B0602020104020603"/>
                <a:ea typeface="+mn-ea"/>
                <a:cs typeface="+mn-cs"/>
              </a:rPr>
              <a:t>NaN</a:t>
            </a:r>
          </a:p>
          <a:p>
            <a:pPr marR="0" lvl="0" algn="l" defTabSz="914400" rtl="0" eaLnBrk="1" fontAlgn="auto" latinLnBrk="0" hangingPunct="1">
              <a:lnSpc>
                <a:spcPct val="90000"/>
              </a:lnSpc>
              <a:spcBef>
                <a:spcPts val="1200"/>
              </a:spcBef>
              <a:spcAft>
                <a:spcPts val="200"/>
              </a:spcAft>
              <a:buClr>
                <a:srgbClr val="1CADE4"/>
              </a:buClr>
              <a:buSzPct val="100000"/>
              <a:tabLst/>
              <a:defRPr/>
            </a:pP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sym typeface="Wingdings" panose="05000000000000000000" pitchFamily="2" charset="2"/>
              </a:rPr>
              <a:t></a:t>
            </a: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 </a:t>
            </a:r>
            <a:r>
              <a:rPr kumimoji="0" lang="fr-FR" sz="2200" b="1" i="0" u="none" strike="noStrike" kern="1200" cap="none" spc="0" normalizeH="0" baseline="0" noProof="0" dirty="0">
                <a:ln>
                  <a:noFill/>
                </a:ln>
                <a:solidFill>
                  <a:prstClr val="black"/>
                </a:solidFill>
                <a:effectLst/>
                <a:uLnTx/>
                <a:uFillTx/>
                <a:latin typeface="Tw Cen MT" panose="020B0602020104020603"/>
                <a:ea typeface="+mn-ea"/>
                <a:cs typeface="+mn-cs"/>
              </a:rPr>
              <a:t>guider la sélection </a:t>
            </a: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des indicateurs les plus </a:t>
            </a:r>
            <a:r>
              <a:rPr kumimoji="0" lang="fr-FR" sz="2200" b="1" i="0" u="none" strike="noStrike" kern="1200" cap="none" spc="0" normalizeH="0" baseline="0" noProof="0" dirty="0">
                <a:ln>
                  <a:noFill/>
                </a:ln>
                <a:solidFill>
                  <a:prstClr val="black"/>
                </a:solidFill>
                <a:effectLst/>
                <a:uLnTx/>
                <a:uFillTx/>
                <a:latin typeface="Tw Cen MT" panose="020B0602020104020603"/>
                <a:ea typeface="+mn-ea"/>
                <a:cs typeface="+mn-cs"/>
              </a:rPr>
              <a:t>pertinents</a:t>
            </a: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 </a:t>
            </a:r>
            <a:r>
              <a:rPr kumimoji="0" lang="fr-FR" sz="2200" i="0" u="none" strike="noStrike" kern="1200" cap="none" spc="0" normalizeH="0" baseline="0" noProof="0" dirty="0">
                <a:ln>
                  <a:noFill/>
                </a:ln>
                <a:solidFill>
                  <a:prstClr val="black"/>
                </a:solidFill>
                <a:effectLst/>
                <a:uLnTx/>
                <a:uFillTx/>
                <a:latin typeface="Tw Cen MT" panose="020B0602020104020603"/>
                <a:ea typeface="+mn-ea"/>
                <a:cs typeface="+mn-cs"/>
              </a:rPr>
              <a:t>parmi les 3500+</a:t>
            </a:r>
            <a:endParaRPr kumimoji="0" lang="fr-FR" sz="180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265176" marR="0" lvl="1" indent="-137160" algn="l" defTabSz="914400" rtl="0" eaLnBrk="1" fontAlgn="auto" latinLnBrk="0" hangingPunct="1">
              <a:lnSpc>
                <a:spcPct val="90000"/>
              </a:lnSpc>
              <a:spcBef>
                <a:spcPts val="200"/>
              </a:spcBef>
              <a:spcAft>
                <a:spcPts val="400"/>
              </a:spcAft>
              <a:buClr>
                <a:srgbClr val="1CADE4"/>
              </a:buClr>
              <a:buSzTx/>
              <a:buFont typeface="Wingdings" panose="05000000000000000000" pitchFamily="2" charset="2"/>
              <a:buChar char="§"/>
              <a:tabLst/>
              <a:defRPr/>
            </a:pPr>
            <a:endParaRPr kumimoji="0" lang="fr-FR"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Approche = </a:t>
            </a:r>
            <a:r>
              <a:rPr kumimoji="0" lang="fr-FR" sz="2200" b="1" i="0" u="none" strike="noStrike" kern="1200" cap="none" spc="0" normalizeH="0" baseline="0" noProof="0" dirty="0">
                <a:ln>
                  <a:noFill/>
                </a:ln>
                <a:solidFill>
                  <a:prstClr val="black"/>
                </a:solidFill>
                <a:effectLst/>
                <a:uLnTx/>
                <a:uFillTx/>
                <a:latin typeface="Tw Cen MT" panose="020B0602020104020603"/>
                <a:ea typeface="+mn-ea"/>
                <a:cs typeface="+mn-cs"/>
              </a:rPr>
              <a:t>grouper</a:t>
            </a:r>
            <a:r>
              <a:rPr lang="fr-FR" sz="2200" dirty="0">
                <a:solidFill>
                  <a:prstClr val="black"/>
                </a:solidFill>
                <a:latin typeface="Tw Cen MT" panose="020B0602020104020603"/>
              </a:rPr>
              <a:t> les lignes par </a:t>
            </a:r>
            <a:r>
              <a:rPr lang="fr-FR" sz="2200" b="1" dirty="0">
                <a:solidFill>
                  <a:prstClr val="black"/>
                </a:solidFill>
                <a:latin typeface="Tw Cen MT" panose="020B0602020104020603"/>
              </a:rPr>
              <a:t>indicateur</a:t>
            </a:r>
            <a:endParaRPr kumimoji="0" lang="fr-FR" sz="2200" b="1"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lang="fr-FR" sz="2200" dirty="0">
                <a:solidFill>
                  <a:prstClr val="black"/>
                </a:solidFill>
                <a:latin typeface="Tw Cen MT" panose="020B0602020104020603"/>
              </a:rPr>
              <a:t>Distribution des NaN :</a:t>
            </a:r>
          </a:p>
          <a:p>
            <a:pPr marL="548640" lvl="1" indent="-91440" defTabSz="914400">
              <a:lnSpc>
                <a:spcPct val="90000"/>
              </a:lnSpc>
              <a:spcBef>
                <a:spcPts val="1200"/>
              </a:spcBef>
              <a:spcAft>
                <a:spcPts val="200"/>
              </a:spcAft>
              <a:buClr>
                <a:srgbClr val="1CADE4"/>
              </a:buClr>
              <a:buSzPct val="100000"/>
              <a:buFont typeface="Wingdings" panose="05000000000000000000" pitchFamily="2" charset="2"/>
              <a:buChar char="§"/>
              <a:defRPr/>
            </a:pPr>
            <a:r>
              <a:rPr lang="fr-FR" sz="2200" dirty="0">
                <a:solidFill>
                  <a:prstClr val="black"/>
                </a:solidFill>
                <a:latin typeface="Tw Cen MT" panose="020B0602020104020603"/>
              </a:rPr>
              <a:t>Moyenne = 86%</a:t>
            </a:r>
          </a:p>
          <a:p>
            <a:pPr marL="548640" lvl="1" indent="-91440" defTabSz="914400">
              <a:lnSpc>
                <a:spcPct val="90000"/>
              </a:lnSpc>
              <a:spcBef>
                <a:spcPts val="1200"/>
              </a:spcBef>
              <a:spcAft>
                <a:spcPts val="200"/>
              </a:spcAft>
              <a:buClr>
                <a:srgbClr val="1CADE4"/>
              </a:buClr>
              <a:buSzPct val="100000"/>
              <a:buFont typeface="Wingdings" panose="05000000000000000000" pitchFamily="2" charset="2"/>
              <a:buChar char="§"/>
              <a:defRPr/>
            </a:pP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Ecart-type = 22%</a:t>
            </a:r>
          </a:p>
          <a:p>
            <a:pPr marL="548640" lvl="1" indent="-91440" defTabSz="914400">
              <a:lnSpc>
                <a:spcPct val="90000"/>
              </a:lnSpc>
              <a:spcBef>
                <a:spcPts val="1200"/>
              </a:spcBef>
              <a:spcAft>
                <a:spcPts val="200"/>
              </a:spcAft>
              <a:buClr>
                <a:srgbClr val="1CADE4"/>
              </a:buClr>
              <a:buSzPct val="100000"/>
              <a:buFont typeface="Wingdings" panose="05000000000000000000" pitchFamily="2" charset="2"/>
              <a:buChar char="§"/>
              <a:defRPr/>
            </a:pPr>
            <a:r>
              <a:rPr lang="fr-FR" sz="2200" dirty="0">
                <a:solidFill>
                  <a:prstClr val="black"/>
                </a:solidFill>
                <a:latin typeface="Tw Cen MT" panose="020B0602020104020603"/>
              </a:rPr>
              <a:t>Médiane = 95%</a:t>
            </a:r>
            <a:endPar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pic>
        <p:nvPicPr>
          <p:cNvPr id="4098" name="Picture 2">
            <a:extLst>
              <a:ext uri="{FF2B5EF4-FFF2-40B4-BE49-F238E27FC236}">
                <a16:creationId xmlns:a16="http://schemas.microsoft.com/office/drawing/2014/main" id="{75E8E96A-4C74-4AC0-81BB-40711D6A9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3421" y="779907"/>
            <a:ext cx="3886200" cy="260985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647FC7F8-2C27-4844-A5FB-E29967B1C0E3}"/>
              </a:ext>
            </a:extLst>
          </p:cNvPr>
          <p:cNvPicPr>
            <a:picLocks noChangeAspect="1"/>
          </p:cNvPicPr>
          <p:nvPr/>
        </p:nvPicPr>
        <p:blipFill>
          <a:blip r:embed="rId3"/>
          <a:stretch>
            <a:fillRect/>
          </a:stretch>
        </p:blipFill>
        <p:spPr>
          <a:xfrm>
            <a:off x="4697506" y="4392904"/>
            <a:ext cx="7232274" cy="1881270"/>
          </a:xfrm>
          <a:prstGeom prst="rect">
            <a:avLst/>
          </a:prstGeom>
        </p:spPr>
      </p:pic>
      <p:sp>
        <p:nvSpPr>
          <p:cNvPr id="7" name="Flèche : bas 6">
            <a:extLst>
              <a:ext uri="{FF2B5EF4-FFF2-40B4-BE49-F238E27FC236}">
                <a16:creationId xmlns:a16="http://schemas.microsoft.com/office/drawing/2014/main" id="{E30DED57-9CAC-42B0-869D-A5CC925315D1}"/>
              </a:ext>
            </a:extLst>
          </p:cNvPr>
          <p:cNvSpPr/>
          <p:nvPr/>
        </p:nvSpPr>
        <p:spPr>
          <a:xfrm>
            <a:off x="11358283" y="3863788"/>
            <a:ext cx="517709" cy="4840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e la date 7">
            <a:extLst>
              <a:ext uri="{FF2B5EF4-FFF2-40B4-BE49-F238E27FC236}">
                <a16:creationId xmlns:a16="http://schemas.microsoft.com/office/drawing/2014/main" id="{5202036B-56EE-4969-AEA3-03B6A3A9DEDB}"/>
              </a:ext>
            </a:extLst>
          </p:cNvPr>
          <p:cNvSpPr>
            <a:spLocks noGrp="1"/>
          </p:cNvSpPr>
          <p:nvPr>
            <p:ph type="dt" sz="half" idx="10"/>
          </p:nvPr>
        </p:nvSpPr>
        <p:spPr/>
        <p:txBody>
          <a:bodyPr/>
          <a:lstStyle/>
          <a:p>
            <a:pPr rtl="0"/>
            <a:r>
              <a:rPr lang="fr-FR" noProof="0"/>
              <a:t>23/07/2021</a:t>
            </a:r>
          </a:p>
        </p:txBody>
      </p:sp>
      <p:sp>
        <p:nvSpPr>
          <p:cNvPr id="9" name="Espace réservé du pied de page 8">
            <a:extLst>
              <a:ext uri="{FF2B5EF4-FFF2-40B4-BE49-F238E27FC236}">
                <a16:creationId xmlns:a16="http://schemas.microsoft.com/office/drawing/2014/main" id="{459AC30A-F649-48DD-A25C-B98FAA731A4C}"/>
              </a:ext>
            </a:extLst>
          </p:cNvPr>
          <p:cNvSpPr>
            <a:spLocks noGrp="1"/>
          </p:cNvSpPr>
          <p:nvPr>
            <p:ph type="ftr" sz="quarter" idx="11"/>
          </p:nvPr>
        </p:nvSpPr>
        <p:spPr/>
        <p:txBody>
          <a:bodyPr/>
          <a:lstStyle/>
          <a:p>
            <a:pPr rtl="0"/>
            <a:r>
              <a:rPr lang="fr-FR" noProof="0"/>
              <a:t>Lerys Granado</a:t>
            </a:r>
          </a:p>
        </p:txBody>
      </p:sp>
      <p:sp>
        <p:nvSpPr>
          <p:cNvPr id="14" name="Espace réservé du numéro de diapositive 13">
            <a:extLst>
              <a:ext uri="{FF2B5EF4-FFF2-40B4-BE49-F238E27FC236}">
                <a16:creationId xmlns:a16="http://schemas.microsoft.com/office/drawing/2014/main" id="{444DC20F-E0E9-40C8-99E3-06118B3C9816}"/>
              </a:ext>
            </a:extLst>
          </p:cNvPr>
          <p:cNvSpPr>
            <a:spLocks noGrp="1"/>
          </p:cNvSpPr>
          <p:nvPr>
            <p:ph type="sldNum" sz="quarter" idx="12"/>
          </p:nvPr>
        </p:nvSpPr>
        <p:spPr/>
        <p:txBody>
          <a:bodyPr/>
          <a:lstStyle/>
          <a:p>
            <a:pPr rtl="0"/>
            <a:fld id="{4FAB73BC-B049-4115-A692-8D63A059BFB8}" type="slidenum">
              <a:rPr lang="fr-FR" noProof="0" smtClean="0"/>
              <a:t>6</a:t>
            </a:fld>
            <a:endParaRPr lang="fr-FR" noProof="0"/>
          </a:p>
        </p:txBody>
      </p:sp>
    </p:spTree>
    <p:extLst>
      <p:ext uri="{BB962C8B-B14F-4D97-AF65-F5344CB8AC3E}">
        <p14:creationId xmlns:p14="http://schemas.microsoft.com/office/powerpoint/2010/main" val="1490444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ED725-3878-42A2-9A51-419C8A2D1CF0}"/>
              </a:ext>
            </a:extLst>
          </p:cNvPr>
          <p:cNvSpPr>
            <a:spLocks noGrp="1"/>
          </p:cNvSpPr>
          <p:nvPr>
            <p:ph type="title"/>
          </p:nvPr>
        </p:nvSpPr>
        <p:spPr/>
        <p:txBody>
          <a:bodyPr/>
          <a:lstStyle/>
          <a:p>
            <a:r>
              <a:rPr lang="fr-FR" dirty="0"/>
              <a:t>Sélection des indicateurs</a:t>
            </a:r>
          </a:p>
        </p:txBody>
      </p:sp>
      <p:graphicFrame>
        <p:nvGraphicFramePr>
          <p:cNvPr id="3" name="Tableau 2">
            <a:extLst>
              <a:ext uri="{FF2B5EF4-FFF2-40B4-BE49-F238E27FC236}">
                <a16:creationId xmlns:a16="http://schemas.microsoft.com/office/drawing/2014/main" id="{0921CE90-5867-43E2-B72B-71DE2D3AC411}"/>
              </a:ext>
            </a:extLst>
          </p:cNvPr>
          <p:cNvGraphicFramePr>
            <a:graphicFrameLocks noGrp="1"/>
          </p:cNvGraphicFramePr>
          <p:nvPr>
            <p:extLst>
              <p:ext uri="{D42A27DB-BD31-4B8C-83A1-F6EECF244321}">
                <p14:modId xmlns:p14="http://schemas.microsoft.com/office/powerpoint/2010/main" val="1044174764"/>
              </p:ext>
            </p:extLst>
          </p:nvPr>
        </p:nvGraphicFramePr>
        <p:xfrm>
          <a:off x="5405672" y="2681708"/>
          <a:ext cx="6472563" cy="2016000"/>
        </p:xfrm>
        <a:graphic>
          <a:graphicData uri="http://schemas.openxmlformats.org/drawingml/2006/table">
            <a:tbl>
              <a:tblPr firstRow="1" firstCol="1" bandRow="1">
                <a:tableStyleId>{9D7B26C5-4107-4FEC-AEDC-1716B250A1EF}</a:tableStyleId>
              </a:tblPr>
              <a:tblGrid>
                <a:gridCol w="1159395">
                  <a:extLst>
                    <a:ext uri="{9D8B030D-6E8A-4147-A177-3AD203B41FA5}">
                      <a16:colId xmlns:a16="http://schemas.microsoft.com/office/drawing/2014/main" val="1616023521"/>
                    </a:ext>
                  </a:extLst>
                </a:gridCol>
                <a:gridCol w="3959497">
                  <a:extLst>
                    <a:ext uri="{9D8B030D-6E8A-4147-A177-3AD203B41FA5}">
                      <a16:colId xmlns:a16="http://schemas.microsoft.com/office/drawing/2014/main" val="194136747"/>
                    </a:ext>
                  </a:extLst>
                </a:gridCol>
                <a:gridCol w="699247">
                  <a:extLst>
                    <a:ext uri="{9D8B030D-6E8A-4147-A177-3AD203B41FA5}">
                      <a16:colId xmlns:a16="http://schemas.microsoft.com/office/drawing/2014/main" val="1193029655"/>
                    </a:ext>
                  </a:extLst>
                </a:gridCol>
                <a:gridCol w="654424">
                  <a:extLst>
                    <a:ext uri="{9D8B030D-6E8A-4147-A177-3AD203B41FA5}">
                      <a16:colId xmlns:a16="http://schemas.microsoft.com/office/drawing/2014/main" val="4288216179"/>
                    </a:ext>
                  </a:extLst>
                </a:gridCol>
              </a:tblGrid>
              <a:tr h="252000">
                <a:tc>
                  <a:txBody>
                    <a:bodyPr/>
                    <a:lstStyle/>
                    <a:p>
                      <a:pPr>
                        <a:lnSpc>
                          <a:spcPct val="107000"/>
                        </a:lnSpc>
                        <a:spcAft>
                          <a:spcPts val="800"/>
                        </a:spcAft>
                      </a:pPr>
                      <a:r>
                        <a:rPr lang="fr-FR" sz="900">
                          <a:effectLst/>
                          <a:latin typeface="Arial" panose="020B0604020202020204" pitchFamily="34" charset="0"/>
                          <a:cs typeface="Arial" panose="020B0604020202020204" pitchFamily="34" charset="0"/>
                        </a:rPr>
                        <a:t>Indicator Code</a:t>
                      </a:r>
                      <a:endParaRPr lang="fr-FR" sz="105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fr-FR" sz="900" dirty="0">
                          <a:effectLst/>
                          <a:latin typeface="Arial" panose="020B0604020202020204" pitchFamily="34" charset="0"/>
                          <a:cs typeface="Arial" panose="020B0604020202020204" pitchFamily="34" charset="0"/>
                        </a:rPr>
                        <a:t>Indicator Name</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fr-FR" sz="900" dirty="0">
                          <a:effectLst/>
                          <a:latin typeface="Arial" panose="020B0604020202020204" pitchFamily="34" charset="0"/>
                          <a:cs typeface="Arial" panose="020B0604020202020204" pitchFamily="34" charset="0"/>
                        </a:rPr>
                        <a:t>NaN %</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fr-FR" sz="900" dirty="0">
                          <a:effectLst/>
                          <a:latin typeface="Arial" panose="020B0604020202020204" pitchFamily="34" charset="0"/>
                          <a:ea typeface="Calibri" panose="020F0502020204030204" pitchFamily="34" charset="0"/>
                          <a:cs typeface="Arial" panose="020B0604020202020204" pitchFamily="34" charset="0"/>
                        </a:rPr>
                        <a:t>Target</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49473313"/>
                  </a:ext>
                </a:extLst>
              </a:tr>
              <a:tr h="252000">
                <a:tc>
                  <a:txBody>
                    <a:bodyPr/>
                    <a:lstStyle/>
                    <a:p>
                      <a:pPr>
                        <a:lnSpc>
                          <a:spcPct val="107000"/>
                        </a:lnSpc>
                        <a:spcAft>
                          <a:spcPts val="800"/>
                        </a:spcAft>
                      </a:pPr>
                      <a:r>
                        <a:rPr lang="fr-FR" sz="900" dirty="0">
                          <a:effectLst/>
                          <a:latin typeface="Arial" panose="020B0604020202020204" pitchFamily="34" charset="0"/>
                          <a:cs typeface="Arial" panose="020B0604020202020204" pitchFamily="34" charset="0"/>
                        </a:rPr>
                        <a:t>NY.GDP.PCAP.CD</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900" dirty="0">
                          <a:effectLst/>
                          <a:latin typeface="Arial" panose="020B0604020202020204" pitchFamily="34" charset="0"/>
                          <a:cs typeface="Arial" panose="020B0604020202020204" pitchFamily="34" charset="0"/>
                        </a:rPr>
                        <a:t>GDP per capita (</a:t>
                      </a:r>
                      <a:r>
                        <a:rPr lang="fr-FR" sz="900" dirty="0" err="1">
                          <a:effectLst/>
                          <a:latin typeface="Arial" panose="020B0604020202020204" pitchFamily="34" charset="0"/>
                          <a:cs typeface="Arial" panose="020B0604020202020204" pitchFamily="34" charset="0"/>
                        </a:rPr>
                        <a:t>current</a:t>
                      </a:r>
                      <a:r>
                        <a:rPr lang="fr-FR" sz="900" dirty="0">
                          <a:effectLst/>
                          <a:latin typeface="Arial" panose="020B0604020202020204" pitchFamily="34" charset="0"/>
                          <a:cs typeface="Arial" panose="020B0604020202020204" pitchFamily="34" charset="0"/>
                        </a:rPr>
                        <a:t> US$)</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gn="ctr">
                        <a:lnSpc>
                          <a:spcPct val="107000"/>
                        </a:lnSpc>
                        <a:spcAft>
                          <a:spcPts val="800"/>
                        </a:spcAft>
                      </a:pPr>
                      <a:r>
                        <a:rPr lang="fr-FR" sz="900" dirty="0">
                          <a:effectLst/>
                          <a:latin typeface="Arial" panose="020B0604020202020204" pitchFamily="34" charset="0"/>
                          <a:cs typeface="Arial" panose="020B0604020202020204" pitchFamily="34" charset="0"/>
                        </a:rPr>
                        <a:t>9%</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gn="ctr">
                        <a:lnSpc>
                          <a:spcPct val="107000"/>
                        </a:lnSpc>
                        <a:spcAft>
                          <a:spcPts val="800"/>
                        </a:spcAft>
                      </a:pPr>
                      <a:r>
                        <a:rPr lang="fr-FR" sz="900" dirty="0">
                          <a:effectLst/>
                          <a:latin typeface="Arial" panose="020B0604020202020204" pitchFamily="34" charset="0"/>
                          <a:cs typeface="Arial" panose="020B0604020202020204" pitchFamily="34" charset="0"/>
                        </a:rPr>
                        <a:t>+</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2683183268"/>
                  </a:ext>
                </a:extLst>
              </a:tr>
              <a:tr h="252000">
                <a:tc>
                  <a:txBody>
                    <a:bodyPr/>
                    <a:lstStyle/>
                    <a:p>
                      <a:pPr>
                        <a:lnSpc>
                          <a:spcPct val="107000"/>
                        </a:lnSpc>
                        <a:spcAft>
                          <a:spcPts val="800"/>
                        </a:spcAft>
                      </a:pPr>
                      <a:r>
                        <a:rPr lang="fr-FR" sz="900" dirty="0">
                          <a:effectLst/>
                          <a:latin typeface="Arial" panose="020B0604020202020204" pitchFamily="34" charset="0"/>
                          <a:cs typeface="Arial" panose="020B0604020202020204" pitchFamily="34" charset="0"/>
                        </a:rPr>
                        <a:t>SP.SEC.TOTL.IN</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nSpc>
                          <a:spcPct val="107000"/>
                        </a:lnSpc>
                        <a:spcAft>
                          <a:spcPts val="800"/>
                        </a:spcAft>
                      </a:pPr>
                      <a:r>
                        <a:rPr lang="fr-FR" sz="900" dirty="0">
                          <a:effectLst/>
                          <a:latin typeface="Arial" panose="020B0604020202020204" pitchFamily="34" charset="0"/>
                          <a:cs typeface="Arial" panose="020B0604020202020204" pitchFamily="34" charset="0"/>
                        </a:rPr>
                        <a:t>Population of the official </a:t>
                      </a:r>
                      <a:r>
                        <a:rPr lang="fr-FR" sz="900" dirty="0" err="1">
                          <a:effectLst/>
                          <a:latin typeface="Arial" panose="020B0604020202020204" pitchFamily="34" charset="0"/>
                          <a:cs typeface="Arial" panose="020B0604020202020204" pitchFamily="34" charset="0"/>
                        </a:rPr>
                        <a:t>age</a:t>
                      </a:r>
                      <a:r>
                        <a:rPr lang="fr-FR" sz="900" dirty="0">
                          <a:effectLst/>
                          <a:latin typeface="Arial" panose="020B0604020202020204" pitchFamily="34" charset="0"/>
                          <a:cs typeface="Arial" panose="020B0604020202020204" pitchFamily="34" charset="0"/>
                        </a:rPr>
                        <a:t> for </a:t>
                      </a:r>
                      <a:r>
                        <a:rPr lang="fr-FR" sz="900" dirty="0" err="1">
                          <a:effectLst/>
                          <a:latin typeface="Arial" panose="020B0604020202020204" pitchFamily="34" charset="0"/>
                          <a:cs typeface="Arial" panose="020B0604020202020204" pitchFamily="34" charset="0"/>
                        </a:rPr>
                        <a:t>secondary</a:t>
                      </a:r>
                      <a:r>
                        <a:rPr lang="fr-FR" sz="900" dirty="0">
                          <a:effectLst/>
                          <a:latin typeface="Arial" panose="020B0604020202020204" pitchFamily="34" charset="0"/>
                          <a:cs typeface="Arial" panose="020B0604020202020204" pitchFamily="34" charset="0"/>
                        </a:rPr>
                        <a:t> </a:t>
                      </a:r>
                      <a:r>
                        <a:rPr lang="fr-FR" sz="900" dirty="0" err="1">
                          <a:effectLst/>
                          <a:latin typeface="Arial" panose="020B0604020202020204" pitchFamily="34" charset="0"/>
                          <a:cs typeface="Arial" panose="020B0604020202020204" pitchFamily="34" charset="0"/>
                        </a:rPr>
                        <a:t>education</a:t>
                      </a:r>
                      <a:r>
                        <a:rPr lang="fr-FR" sz="900" dirty="0">
                          <a:effectLst/>
                          <a:latin typeface="Arial" panose="020B0604020202020204" pitchFamily="34" charset="0"/>
                          <a:cs typeface="Arial" panose="020B0604020202020204" pitchFamily="34" charset="0"/>
                        </a:rPr>
                        <a:t>, </a:t>
                      </a:r>
                      <a:r>
                        <a:rPr lang="fr-FR" sz="900" dirty="0" err="1">
                          <a:effectLst/>
                          <a:latin typeface="Arial" panose="020B0604020202020204" pitchFamily="34" charset="0"/>
                          <a:cs typeface="Arial" panose="020B0604020202020204" pitchFamily="34" charset="0"/>
                        </a:rPr>
                        <a:t>both</a:t>
                      </a:r>
                      <a:r>
                        <a:rPr lang="fr-FR" sz="900" dirty="0">
                          <a:effectLst/>
                          <a:latin typeface="Arial" panose="020B0604020202020204" pitchFamily="34" charset="0"/>
                          <a:cs typeface="Arial" panose="020B0604020202020204" pitchFamily="34" charset="0"/>
                        </a:rPr>
                        <a:t> sexes (</a:t>
                      </a:r>
                      <a:r>
                        <a:rPr lang="fr-FR" sz="900" dirty="0" err="1">
                          <a:effectLst/>
                          <a:latin typeface="Arial" panose="020B0604020202020204" pitchFamily="34" charset="0"/>
                          <a:cs typeface="Arial" panose="020B0604020202020204" pitchFamily="34" charset="0"/>
                        </a:rPr>
                        <a:t>number</a:t>
                      </a:r>
                      <a:r>
                        <a:rPr lang="fr-FR" sz="900" dirty="0">
                          <a:effectLst/>
                          <a:latin typeface="Arial" panose="020B0604020202020204" pitchFamily="34" charset="0"/>
                          <a:cs typeface="Arial" panose="020B0604020202020204" pitchFamily="34" charset="0"/>
                        </a:rPr>
                        <a:t>)</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gn="ctr">
                        <a:lnSpc>
                          <a:spcPct val="107000"/>
                        </a:lnSpc>
                        <a:spcAft>
                          <a:spcPts val="800"/>
                        </a:spcAft>
                      </a:pPr>
                      <a:r>
                        <a:rPr lang="fr-FR" sz="900" dirty="0">
                          <a:effectLst/>
                          <a:latin typeface="Arial" panose="020B0604020202020204" pitchFamily="34" charset="0"/>
                          <a:cs typeface="Arial" panose="020B0604020202020204" pitchFamily="34" charset="0"/>
                        </a:rPr>
                        <a:t>11%</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gn="ctr">
                        <a:lnSpc>
                          <a:spcPct val="107000"/>
                        </a:lnSpc>
                        <a:spcAft>
                          <a:spcPts val="800"/>
                        </a:spcAft>
                      </a:pPr>
                      <a:r>
                        <a:rPr lang="fr-FR" sz="900" dirty="0">
                          <a:effectLst/>
                          <a:latin typeface="Arial" panose="020B0604020202020204" pitchFamily="34" charset="0"/>
                          <a:cs typeface="Arial" panose="020B0604020202020204" pitchFamily="34" charset="0"/>
                        </a:rPr>
                        <a:t>+</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2472344749"/>
                  </a:ext>
                </a:extLst>
              </a:tr>
              <a:tr h="252000">
                <a:tc>
                  <a:txBody>
                    <a:bodyPr/>
                    <a:lstStyle/>
                    <a:p>
                      <a:pPr>
                        <a:lnSpc>
                          <a:spcPct val="107000"/>
                        </a:lnSpc>
                        <a:spcAft>
                          <a:spcPts val="800"/>
                        </a:spcAft>
                      </a:pPr>
                      <a:r>
                        <a:rPr lang="fr-FR" sz="900" dirty="0">
                          <a:effectLst/>
                          <a:latin typeface="Arial" panose="020B0604020202020204" pitchFamily="34" charset="0"/>
                          <a:cs typeface="Arial" panose="020B0604020202020204" pitchFamily="34" charset="0"/>
                        </a:rPr>
                        <a:t>SP.PRM.TOTL.IN</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900" dirty="0">
                          <a:effectLst/>
                          <a:latin typeface="Arial" panose="020B0604020202020204" pitchFamily="34" charset="0"/>
                          <a:cs typeface="Arial" panose="020B0604020202020204" pitchFamily="34" charset="0"/>
                        </a:rPr>
                        <a:t>Population of the official </a:t>
                      </a:r>
                      <a:r>
                        <a:rPr lang="fr-FR" sz="900" dirty="0" err="1">
                          <a:effectLst/>
                          <a:latin typeface="Arial" panose="020B0604020202020204" pitchFamily="34" charset="0"/>
                          <a:cs typeface="Arial" panose="020B0604020202020204" pitchFamily="34" charset="0"/>
                        </a:rPr>
                        <a:t>age</a:t>
                      </a:r>
                      <a:r>
                        <a:rPr lang="fr-FR" sz="900" dirty="0">
                          <a:effectLst/>
                          <a:latin typeface="Arial" panose="020B0604020202020204" pitchFamily="34" charset="0"/>
                          <a:cs typeface="Arial" panose="020B0604020202020204" pitchFamily="34" charset="0"/>
                        </a:rPr>
                        <a:t> for </a:t>
                      </a:r>
                      <a:r>
                        <a:rPr lang="fr-FR" sz="900" dirty="0" err="1">
                          <a:effectLst/>
                          <a:latin typeface="Arial" panose="020B0604020202020204" pitchFamily="34" charset="0"/>
                          <a:cs typeface="Arial" panose="020B0604020202020204" pitchFamily="34" charset="0"/>
                        </a:rPr>
                        <a:t>primary</a:t>
                      </a:r>
                      <a:r>
                        <a:rPr lang="fr-FR" sz="900" dirty="0">
                          <a:effectLst/>
                          <a:latin typeface="Arial" panose="020B0604020202020204" pitchFamily="34" charset="0"/>
                          <a:cs typeface="Arial" panose="020B0604020202020204" pitchFamily="34" charset="0"/>
                        </a:rPr>
                        <a:t> </a:t>
                      </a:r>
                      <a:r>
                        <a:rPr lang="fr-FR" sz="900" dirty="0" err="1">
                          <a:effectLst/>
                          <a:latin typeface="Arial" panose="020B0604020202020204" pitchFamily="34" charset="0"/>
                          <a:cs typeface="Arial" panose="020B0604020202020204" pitchFamily="34" charset="0"/>
                        </a:rPr>
                        <a:t>education</a:t>
                      </a:r>
                      <a:r>
                        <a:rPr lang="fr-FR" sz="900" dirty="0">
                          <a:effectLst/>
                          <a:latin typeface="Arial" panose="020B0604020202020204" pitchFamily="34" charset="0"/>
                          <a:cs typeface="Arial" panose="020B0604020202020204" pitchFamily="34" charset="0"/>
                        </a:rPr>
                        <a:t>, </a:t>
                      </a:r>
                      <a:r>
                        <a:rPr lang="fr-FR" sz="900" dirty="0" err="1">
                          <a:effectLst/>
                          <a:latin typeface="Arial" panose="020B0604020202020204" pitchFamily="34" charset="0"/>
                          <a:cs typeface="Arial" panose="020B0604020202020204" pitchFamily="34" charset="0"/>
                        </a:rPr>
                        <a:t>both</a:t>
                      </a:r>
                      <a:r>
                        <a:rPr lang="fr-FR" sz="900" dirty="0">
                          <a:effectLst/>
                          <a:latin typeface="Arial" panose="020B0604020202020204" pitchFamily="34" charset="0"/>
                          <a:cs typeface="Arial" panose="020B0604020202020204" pitchFamily="34" charset="0"/>
                        </a:rPr>
                        <a:t> sexes (</a:t>
                      </a:r>
                      <a:r>
                        <a:rPr lang="fr-FR" sz="900" dirty="0" err="1">
                          <a:effectLst/>
                          <a:latin typeface="Arial" panose="020B0604020202020204" pitchFamily="34" charset="0"/>
                          <a:cs typeface="Arial" panose="020B0604020202020204" pitchFamily="34" charset="0"/>
                        </a:rPr>
                        <a:t>number</a:t>
                      </a:r>
                      <a:r>
                        <a:rPr lang="fr-FR" sz="900" dirty="0">
                          <a:effectLst/>
                          <a:latin typeface="Arial" panose="020B0604020202020204" pitchFamily="34" charset="0"/>
                          <a:cs typeface="Arial" panose="020B0604020202020204" pitchFamily="34" charset="0"/>
                        </a:rPr>
                        <a:t>)</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gn="ctr">
                        <a:lnSpc>
                          <a:spcPct val="107000"/>
                        </a:lnSpc>
                        <a:spcAft>
                          <a:spcPts val="800"/>
                        </a:spcAft>
                      </a:pPr>
                      <a:r>
                        <a:rPr lang="fr-FR" sz="900" dirty="0">
                          <a:effectLst/>
                          <a:latin typeface="Arial" panose="020B0604020202020204" pitchFamily="34" charset="0"/>
                          <a:cs typeface="Arial" panose="020B0604020202020204" pitchFamily="34" charset="0"/>
                        </a:rPr>
                        <a:t>11%</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gn="ctr">
                        <a:lnSpc>
                          <a:spcPct val="107000"/>
                        </a:lnSpc>
                        <a:spcAft>
                          <a:spcPts val="800"/>
                        </a:spcAft>
                      </a:pPr>
                      <a:r>
                        <a:rPr lang="fr-FR" sz="900" dirty="0">
                          <a:effectLst/>
                          <a:latin typeface="Arial" panose="020B0604020202020204" pitchFamily="34" charset="0"/>
                          <a:cs typeface="Arial" panose="020B0604020202020204" pitchFamily="34" charset="0"/>
                        </a:rPr>
                        <a:t>+</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769729179"/>
                  </a:ext>
                </a:extLst>
              </a:tr>
              <a:tr h="252000">
                <a:tc>
                  <a:txBody>
                    <a:bodyPr/>
                    <a:lstStyle/>
                    <a:p>
                      <a:pPr>
                        <a:lnSpc>
                          <a:spcPct val="107000"/>
                        </a:lnSpc>
                        <a:spcAft>
                          <a:spcPts val="800"/>
                        </a:spcAft>
                      </a:pPr>
                      <a:r>
                        <a:rPr lang="fr-FR" sz="900">
                          <a:effectLst/>
                          <a:latin typeface="Arial" panose="020B0604020202020204" pitchFamily="34" charset="0"/>
                          <a:cs typeface="Arial" panose="020B0604020202020204" pitchFamily="34" charset="0"/>
                        </a:rPr>
                        <a:t>SP.TER.TOTL.IN</a:t>
                      </a:r>
                      <a:endParaRPr lang="fr-FR" sz="105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nSpc>
                          <a:spcPct val="107000"/>
                        </a:lnSpc>
                        <a:spcAft>
                          <a:spcPts val="800"/>
                        </a:spcAft>
                      </a:pPr>
                      <a:r>
                        <a:rPr lang="fr-FR" sz="900" dirty="0">
                          <a:effectLst/>
                          <a:latin typeface="Arial" panose="020B0604020202020204" pitchFamily="34" charset="0"/>
                          <a:cs typeface="Arial" panose="020B0604020202020204" pitchFamily="34" charset="0"/>
                        </a:rPr>
                        <a:t>Population of the official </a:t>
                      </a:r>
                      <a:r>
                        <a:rPr lang="fr-FR" sz="900" dirty="0" err="1">
                          <a:effectLst/>
                          <a:latin typeface="Arial" panose="020B0604020202020204" pitchFamily="34" charset="0"/>
                          <a:cs typeface="Arial" panose="020B0604020202020204" pitchFamily="34" charset="0"/>
                        </a:rPr>
                        <a:t>age</a:t>
                      </a:r>
                      <a:r>
                        <a:rPr lang="fr-FR" sz="900" dirty="0">
                          <a:effectLst/>
                          <a:latin typeface="Arial" panose="020B0604020202020204" pitchFamily="34" charset="0"/>
                          <a:cs typeface="Arial" panose="020B0604020202020204" pitchFamily="34" charset="0"/>
                        </a:rPr>
                        <a:t> for </a:t>
                      </a:r>
                      <a:r>
                        <a:rPr lang="fr-FR" sz="900" dirty="0" err="1">
                          <a:effectLst/>
                          <a:latin typeface="Arial" panose="020B0604020202020204" pitchFamily="34" charset="0"/>
                          <a:cs typeface="Arial" panose="020B0604020202020204" pitchFamily="34" charset="0"/>
                        </a:rPr>
                        <a:t>tertiary</a:t>
                      </a:r>
                      <a:r>
                        <a:rPr lang="fr-FR" sz="900" dirty="0">
                          <a:effectLst/>
                          <a:latin typeface="Arial" panose="020B0604020202020204" pitchFamily="34" charset="0"/>
                          <a:cs typeface="Arial" panose="020B0604020202020204" pitchFamily="34" charset="0"/>
                        </a:rPr>
                        <a:t> </a:t>
                      </a:r>
                      <a:r>
                        <a:rPr lang="fr-FR" sz="900" dirty="0" err="1">
                          <a:effectLst/>
                          <a:latin typeface="Arial" panose="020B0604020202020204" pitchFamily="34" charset="0"/>
                          <a:cs typeface="Arial" panose="020B0604020202020204" pitchFamily="34" charset="0"/>
                        </a:rPr>
                        <a:t>education</a:t>
                      </a:r>
                      <a:r>
                        <a:rPr lang="fr-FR" sz="900" dirty="0">
                          <a:effectLst/>
                          <a:latin typeface="Arial" panose="020B0604020202020204" pitchFamily="34" charset="0"/>
                          <a:cs typeface="Arial" panose="020B0604020202020204" pitchFamily="34" charset="0"/>
                        </a:rPr>
                        <a:t>, </a:t>
                      </a:r>
                      <a:r>
                        <a:rPr lang="fr-FR" sz="900" dirty="0" err="1">
                          <a:effectLst/>
                          <a:latin typeface="Arial" panose="020B0604020202020204" pitchFamily="34" charset="0"/>
                          <a:cs typeface="Arial" panose="020B0604020202020204" pitchFamily="34" charset="0"/>
                        </a:rPr>
                        <a:t>both</a:t>
                      </a:r>
                      <a:r>
                        <a:rPr lang="fr-FR" sz="900" dirty="0">
                          <a:effectLst/>
                          <a:latin typeface="Arial" panose="020B0604020202020204" pitchFamily="34" charset="0"/>
                          <a:cs typeface="Arial" panose="020B0604020202020204" pitchFamily="34" charset="0"/>
                        </a:rPr>
                        <a:t> sexes (</a:t>
                      </a:r>
                      <a:r>
                        <a:rPr lang="fr-FR" sz="900" dirty="0" err="1">
                          <a:effectLst/>
                          <a:latin typeface="Arial" panose="020B0604020202020204" pitchFamily="34" charset="0"/>
                          <a:cs typeface="Arial" panose="020B0604020202020204" pitchFamily="34" charset="0"/>
                        </a:rPr>
                        <a:t>number</a:t>
                      </a:r>
                      <a:r>
                        <a:rPr lang="fr-FR" sz="900" dirty="0">
                          <a:effectLst/>
                          <a:latin typeface="Arial" panose="020B0604020202020204" pitchFamily="34" charset="0"/>
                          <a:cs typeface="Arial" panose="020B0604020202020204" pitchFamily="34" charset="0"/>
                        </a:rPr>
                        <a:t>)</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gn="ctr">
                        <a:lnSpc>
                          <a:spcPct val="107000"/>
                        </a:lnSpc>
                        <a:spcAft>
                          <a:spcPts val="800"/>
                        </a:spcAft>
                      </a:pPr>
                      <a:r>
                        <a:rPr lang="fr-FR" sz="900" dirty="0">
                          <a:effectLst/>
                          <a:latin typeface="Arial" panose="020B0604020202020204" pitchFamily="34" charset="0"/>
                          <a:cs typeface="Arial" panose="020B0604020202020204" pitchFamily="34" charset="0"/>
                        </a:rPr>
                        <a:t>13%</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gn="ctr">
                        <a:lnSpc>
                          <a:spcPct val="107000"/>
                        </a:lnSpc>
                        <a:spcAft>
                          <a:spcPts val="800"/>
                        </a:spcAft>
                      </a:pPr>
                      <a:r>
                        <a:rPr lang="fr-FR" sz="900" dirty="0">
                          <a:effectLst/>
                          <a:latin typeface="Arial" panose="020B0604020202020204" pitchFamily="34" charset="0"/>
                          <a:cs typeface="Arial" panose="020B0604020202020204" pitchFamily="34" charset="0"/>
                        </a:rPr>
                        <a:t>+</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361626444"/>
                  </a:ext>
                </a:extLst>
              </a:tr>
              <a:tr h="252000">
                <a:tc>
                  <a:txBody>
                    <a:bodyPr/>
                    <a:lstStyle/>
                    <a:p>
                      <a:pPr>
                        <a:lnSpc>
                          <a:spcPct val="107000"/>
                        </a:lnSpc>
                        <a:spcAft>
                          <a:spcPts val="800"/>
                        </a:spcAft>
                      </a:pPr>
                      <a:r>
                        <a:rPr lang="fr-FR" sz="900" dirty="0">
                          <a:effectLst/>
                          <a:latin typeface="Arial" panose="020B0604020202020204" pitchFamily="34" charset="0"/>
                          <a:cs typeface="Arial" panose="020B0604020202020204" pitchFamily="34" charset="0"/>
                        </a:rPr>
                        <a:t>IT.NET.USER.P2</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900" dirty="0">
                          <a:effectLst/>
                          <a:latin typeface="Arial" panose="020B0604020202020204" pitchFamily="34" charset="0"/>
                          <a:cs typeface="Arial" panose="020B0604020202020204" pitchFamily="34" charset="0"/>
                        </a:rPr>
                        <a:t>Internet </a:t>
                      </a:r>
                      <a:r>
                        <a:rPr lang="fr-FR" sz="900" dirty="0" err="1">
                          <a:effectLst/>
                          <a:latin typeface="Arial" panose="020B0604020202020204" pitchFamily="34" charset="0"/>
                          <a:cs typeface="Arial" panose="020B0604020202020204" pitchFamily="34" charset="0"/>
                        </a:rPr>
                        <a:t>users</a:t>
                      </a:r>
                      <a:r>
                        <a:rPr lang="fr-FR" sz="900" dirty="0">
                          <a:effectLst/>
                          <a:latin typeface="Arial" panose="020B0604020202020204" pitchFamily="34" charset="0"/>
                          <a:cs typeface="Arial" panose="020B0604020202020204" pitchFamily="34" charset="0"/>
                        </a:rPr>
                        <a:t> (per 100 people)</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gn="ctr">
                        <a:lnSpc>
                          <a:spcPct val="107000"/>
                        </a:lnSpc>
                        <a:spcAft>
                          <a:spcPts val="800"/>
                        </a:spcAft>
                      </a:pPr>
                      <a:r>
                        <a:rPr lang="fr-FR" sz="900" dirty="0">
                          <a:effectLst/>
                          <a:latin typeface="Arial" panose="020B0604020202020204" pitchFamily="34" charset="0"/>
                          <a:cs typeface="Arial" panose="020B0604020202020204" pitchFamily="34" charset="0"/>
                        </a:rPr>
                        <a:t>19%</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gn="ctr">
                        <a:lnSpc>
                          <a:spcPct val="107000"/>
                        </a:lnSpc>
                        <a:spcAft>
                          <a:spcPts val="800"/>
                        </a:spcAft>
                      </a:pPr>
                      <a:r>
                        <a:rPr lang="fr-FR" sz="900" dirty="0">
                          <a:effectLst/>
                          <a:latin typeface="Arial" panose="020B0604020202020204" pitchFamily="34" charset="0"/>
                          <a:cs typeface="Arial" panose="020B0604020202020204" pitchFamily="34" charset="0"/>
                        </a:rPr>
                        <a:t>+</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2412304378"/>
                  </a:ext>
                </a:extLst>
              </a:tr>
              <a:tr h="252000">
                <a:tc>
                  <a:txBody>
                    <a:bodyPr/>
                    <a:lstStyle/>
                    <a:p>
                      <a:pPr>
                        <a:lnSpc>
                          <a:spcPct val="107000"/>
                        </a:lnSpc>
                        <a:spcAft>
                          <a:spcPts val="800"/>
                        </a:spcAft>
                      </a:pPr>
                      <a:r>
                        <a:rPr lang="fr-FR" sz="900">
                          <a:effectLst/>
                          <a:latin typeface="Arial" panose="020B0604020202020204" pitchFamily="34" charset="0"/>
                          <a:cs typeface="Arial" panose="020B0604020202020204" pitchFamily="34" charset="0"/>
                        </a:rPr>
                        <a:t>SE.SEC.ENRR</a:t>
                      </a:r>
                      <a:endParaRPr lang="fr-FR" sz="105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nSpc>
                          <a:spcPct val="107000"/>
                        </a:lnSpc>
                        <a:spcAft>
                          <a:spcPts val="800"/>
                        </a:spcAft>
                      </a:pPr>
                      <a:r>
                        <a:rPr lang="fr-FR" sz="900" dirty="0">
                          <a:effectLst/>
                          <a:latin typeface="Arial" panose="020B0604020202020204" pitchFamily="34" charset="0"/>
                          <a:cs typeface="Arial" panose="020B0604020202020204" pitchFamily="34" charset="0"/>
                        </a:rPr>
                        <a:t>Gross </a:t>
                      </a:r>
                      <a:r>
                        <a:rPr lang="fr-FR" sz="900" dirty="0" err="1">
                          <a:effectLst/>
                          <a:latin typeface="Arial" panose="020B0604020202020204" pitchFamily="34" charset="0"/>
                          <a:cs typeface="Arial" panose="020B0604020202020204" pitchFamily="34" charset="0"/>
                        </a:rPr>
                        <a:t>enrolment</a:t>
                      </a:r>
                      <a:r>
                        <a:rPr lang="fr-FR" sz="900" dirty="0">
                          <a:effectLst/>
                          <a:latin typeface="Arial" panose="020B0604020202020204" pitchFamily="34" charset="0"/>
                          <a:cs typeface="Arial" panose="020B0604020202020204" pitchFamily="34" charset="0"/>
                        </a:rPr>
                        <a:t> ratio, </a:t>
                      </a:r>
                      <a:r>
                        <a:rPr lang="fr-FR" sz="900" dirty="0" err="1">
                          <a:effectLst/>
                          <a:latin typeface="Arial" panose="020B0604020202020204" pitchFamily="34" charset="0"/>
                          <a:cs typeface="Arial" panose="020B0604020202020204" pitchFamily="34" charset="0"/>
                        </a:rPr>
                        <a:t>secondary</a:t>
                      </a:r>
                      <a:r>
                        <a:rPr lang="fr-FR" sz="900" dirty="0">
                          <a:effectLst/>
                          <a:latin typeface="Arial" panose="020B0604020202020204" pitchFamily="34" charset="0"/>
                          <a:cs typeface="Arial" panose="020B0604020202020204" pitchFamily="34" charset="0"/>
                        </a:rPr>
                        <a:t>, </a:t>
                      </a:r>
                      <a:r>
                        <a:rPr lang="fr-FR" sz="900" dirty="0" err="1">
                          <a:effectLst/>
                          <a:latin typeface="Arial" panose="020B0604020202020204" pitchFamily="34" charset="0"/>
                          <a:cs typeface="Arial" panose="020B0604020202020204" pitchFamily="34" charset="0"/>
                        </a:rPr>
                        <a:t>both</a:t>
                      </a:r>
                      <a:r>
                        <a:rPr lang="fr-FR" sz="900" dirty="0">
                          <a:effectLst/>
                          <a:latin typeface="Arial" panose="020B0604020202020204" pitchFamily="34" charset="0"/>
                          <a:cs typeface="Arial" panose="020B0604020202020204" pitchFamily="34" charset="0"/>
                        </a:rPr>
                        <a:t> sexes (%)</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gn="ctr">
                        <a:lnSpc>
                          <a:spcPct val="107000"/>
                        </a:lnSpc>
                        <a:spcAft>
                          <a:spcPts val="800"/>
                        </a:spcAft>
                      </a:pPr>
                      <a:r>
                        <a:rPr lang="fr-FR" sz="900">
                          <a:effectLst/>
                          <a:latin typeface="Arial" panose="020B0604020202020204" pitchFamily="34" charset="0"/>
                          <a:cs typeface="Arial" panose="020B0604020202020204" pitchFamily="34" charset="0"/>
                        </a:rPr>
                        <a:t>35%</a:t>
                      </a:r>
                      <a:endParaRPr lang="fr-FR" sz="105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gn="ctr">
                        <a:lnSpc>
                          <a:spcPct val="107000"/>
                        </a:lnSpc>
                        <a:spcAft>
                          <a:spcPts val="800"/>
                        </a:spcAft>
                      </a:pPr>
                      <a:r>
                        <a:rPr lang="fr-FR" sz="900" dirty="0">
                          <a:effectLst/>
                          <a:latin typeface="Arial" panose="020B0604020202020204" pitchFamily="34" charset="0"/>
                          <a:cs typeface="Arial" panose="020B0604020202020204" pitchFamily="34" charset="0"/>
                        </a:rPr>
                        <a:t>-</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3389821836"/>
                  </a:ext>
                </a:extLst>
              </a:tr>
              <a:tr h="252000">
                <a:tc>
                  <a:txBody>
                    <a:bodyPr/>
                    <a:lstStyle/>
                    <a:p>
                      <a:pPr>
                        <a:lnSpc>
                          <a:spcPct val="107000"/>
                        </a:lnSpc>
                        <a:spcAft>
                          <a:spcPts val="800"/>
                        </a:spcAft>
                      </a:pPr>
                      <a:r>
                        <a:rPr lang="fr-FR" sz="900" dirty="0">
                          <a:effectLst/>
                          <a:latin typeface="Arial" panose="020B0604020202020204" pitchFamily="34" charset="0"/>
                          <a:cs typeface="Arial" panose="020B0604020202020204" pitchFamily="34" charset="0"/>
                        </a:rPr>
                        <a:t>SE.TER.ENRR</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900" dirty="0">
                          <a:effectLst/>
                          <a:latin typeface="Arial" panose="020B0604020202020204" pitchFamily="34" charset="0"/>
                          <a:cs typeface="Arial" panose="020B0604020202020204" pitchFamily="34" charset="0"/>
                        </a:rPr>
                        <a:t>Gross </a:t>
                      </a:r>
                      <a:r>
                        <a:rPr lang="fr-FR" sz="900" dirty="0" err="1">
                          <a:effectLst/>
                          <a:latin typeface="Arial" panose="020B0604020202020204" pitchFamily="34" charset="0"/>
                          <a:cs typeface="Arial" panose="020B0604020202020204" pitchFamily="34" charset="0"/>
                        </a:rPr>
                        <a:t>enrolment</a:t>
                      </a:r>
                      <a:r>
                        <a:rPr lang="fr-FR" sz="900" dirty="0">
                          <a:effectLst/>
                          <a:latin typeface="Arial" panose="020B0604020202020204" pitchFamily="34" charset="0"/>
                          <a:cs typeface="Arial" panose="020B0604020202020204" pitchFamily="34" charset="0"/>
                        </a:rPr>
                        <a:t> ratio, </a:t>
                      </a:r>
                      <a:r>
                        <a:rPr lang="fr-FR" sz="900" dirty="0" err="1">
                          <a:effectLst/>
                          <a:latin typeface="Arial" panose="020B0604020202020204" pitchFamily="34" charset="0"/>
                          <a:cs typeface="Arial" panose="020B0604020202020204" pitchFamily="34" charset="0"/>
                        </a:rPr>
                        <a:t>tertiary</a:t>
                      </a:r>
                      <a:r>
                        <a:rPr lang="fr-FR" sz="900" dirty="0">
                          <a:effectLst/>
                          <a:latin typeface="Arial" panose="020B0604020202020204" pitchFamily="34" charset="0"/>
                          <a:cs typeface="Arial" panose="020B0604020202020204" pitchFamily="34" charset="0"/>
                        </a:rPr>
                        <a:t>, </a:t>
                      </a:r>
                      <a:r>
                        <a:rPr lang="fr-FR" sz="900" dirty="0" err="1">
                          <a:effectLst/>
                          <a:latin typeface="Arial" panose="020B0604020202020204" pitchFamily="34" charset="0"/>
                          <a:cs typeface="Arial" panose="020B0604020202020204" pitchFamily="34" charset="0"/>
                        </a:rPr>
                        <a:t>both</a:t>
                      </a:r>
                      <a:r>
                        <a:rPr lang="fr-FR" sz="900" dirty="0">
                          <a:effectLst/>
                          <a:latin typeface="Arial" panose="020B0604020202020204" pitchFamily="34" charset="0"/>
                          <a:cs typeface="Arial" panose="020B0604020202020204" pitchFamily="34" charset="0"/>
                        </a:rPr>
                        <a:t> sexes (%)</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gn="ctr">
                        <a:lnSpc>
                          <a:spcPct val="107000"/>
                        </a:lnSpc>
                        <a:spcAft>
                          <a:spcPts val="800"/>
                        </a:spcAft>
                      </a:pPr>
                      <a:r>
                        <a:rPr lang="fr-FR" sz="900" dirty="0">
                          <a:effectLst/>
                          <a:latin typeface="Arial" panose="020B0604020202020204" pitchFamily="34" charset="0"/>
                          <a:cs typeface="Arial" panose="020B0604020202020204" pitchFamily="34" charset="0"/>
                        </a:rPr>
                        <a:t>41%</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gn="ctr">
                        <a:lnSpc>
                          <a:spcPct val="107000"/>
                        </a:lnSpc>
                        <a:spcAft>
                          <a:spcPts val="800"/>
                        </a:spcAft>
                      </a:pPr>
                      <a:r>
                        <a:rPr lang="fr-FR" sz="900" dirty="0">
                          <a:effectLst/>
                          <a:latin typeface="Arial" panose="020B0604020202020204" pitchFamily="34" charset="0"/>
                          <a:cs typeface="Arial" panose="020B0604020202020204" pitchFamily="34" charset="0"/>
                        </a:rPr>
                        <a:t>-</a:t>
                      </a:r>
                      <a:endParaRPr lang="fr-FR" sz="105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2850597833"/>
                  </a:ext>
                </a:extLst>
              </a:tr>
            </a:tbl>
          </a:graphicData>
        </a:graphic>
      </p:graphicFrame>
      <p:sp>
        <p:nvSpPr>
          <p:cNvPr id="8" name="ZoneTexte 7">
            <a:extLst>
              <a:ext uri="{FF2B5EF4-FFF2-40B4-BE49-F238E27FC236}">
                <a16:creationId xmlns:a16="http://schemas.microsoft.com/office/drawing/2014/main" id="{1AAA9E83-F93E-4159-BD37-2FA0E2305796}"/>
              </a:ext>
            </a:extLst>
          </p:cNvPr>
          <p:cNvSpPr txBox="1"/>
          <p:nvPr/>
        </p:nvSpPr>
        <p:spPr>
          <a:xfrm>
            <a:off x="573741" y="2887570"/>
            <a:ext cx="4446494" cy="1849737"/>
          </a:xfrm>
          <a:prstGeom prst="rect">
            <a:avLst/>
          </a:prstGeom>
          <a:noFill/>
        </p:spPr>
        <p:txBody>
          <a:bodyPr wrap="square">
            <a:spAutoFit/>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kumimoji="0" lang="fr-FR" sz="2200" b="1" i="0" u="none" strike="noStrike" kern="1200" cap="none" spc="0" normalizeH="0" baseline="0" noProof="0" dirty="0">
                <a:ln>
                  <a:noFill/>
                </a:ln>
                <a:solidFill>
                  <a:prstClr val="black"/>
                </a:solidFill>
                <a:effectLst/>
                <a:uLnTx/>
                <a:uFillTx/>
                <a:latin typeface="Tw Cen MT" panose="020B0602020104020603"/>
                <a:ea typeface="+mn-ea"/>
                <a:cs typeface="+mn-cs"/>
              </a:rPr>
              <a:t>Economique</a:t>
            </a: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 </a:t>
            </a:r>
            <a:r>
              <a:rPr lang="fr-FR" sz="2200" dirty="0">
                <a:solidFill>
                  <a:prstClr val="black"/>
                </a:solidFill>
                <a:latin typeface="Tw Cen MT" panose="020B0602020104020603"/>
              </a:rPr>
              <a:t>(valeur du marché)</a:t>
            </a:r>
            <a:endPar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lang="fr-FR" sz="2200" b="1" dirty="0">
                <a:solidFill>
                  <a:prstClr val="black"/>
                </a:solidFill>
                <a:latin typeface="Tw Cen MT" panose="020B0602020104020603"/>
              </a:rPr>
              <a:t>Démographique</a:t>
            </a:r>
            <a:r>
              <a:rPr lang="fr-FR" sz="2200" dirty="0">
                <a:solidFill>
                  <a:prstClr val="black"/>
                </a:solidFill>
                <a:latin typeface="Tw Cen MT" panose="020B0602020104020603"/>
              </a:rPr>
              <a:t> (taille du marché)</a:t>
            </a:r>
            <a:endParaRPr kumimoji="0" lang="fr-FR"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kumimoji="0" lang="fr-FR" sz="2200" b="1" i="0" u="none" strike="noStrike" kern="1200" cap="none" spc="0" normalizeH="0" baseline="0" noProof="0" dirty="0">
                <a:ln>
                  <a:noFill/>
                </a:ln>
                <a:solidFill>
                  <a:prstClr val="black"/>
                </a:solidFill>
                <a:effectLst/>
                <a:uLnTx/>
                <a:uFillTx/>
                <a:latin typeface="Tw Cen MT" panose="020B0602020104020603"/>
                <a:ea typeface="+mn-ea"/>
                <a:cs typeface="+mn-cs"/>
              </a:rPr>
              <a:t>Infrastructure</a:t>
            </a: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 (faisabilité</a:t>
            </a:r>
            <a:r>
              <a:rPr lang="fr-FR" sz="2200" dirty="0">
                <a:solidFill>
                  <a:prstClr val="black"/>
                </a:solidFill>
                <a:latin typeface="Tw Cen MT" panose="020B0602020104020603"/>
              </a:rPr>
              <a:t>)</a:t>
            </a:r>
            <a:endPar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Efficacité système éducatif </a:t>
            </a:r>
          </a:p>
        </p:txBody>
      </p:sp>
      <p:cxnSp>
        <p:nvCxnSpPr>
          <p:cNvPr id="10" name="Connecteur droit avec flèche 9">
            <a:extLst>
              <a:ext uri="{FF2B5EF4-FFF2-40B4-BE49-F238E27FC236}">
                <a16:creationId xmlns:a16="http://schemas.microsoft.com/office/drawing/2014/main" id="{3D9EDDA1-6A3A-4156-A340-12ACEE50AD1C}"/>
              </a:ext>
            </a:extLst>
          </p:cNvPr>
          <p:cNvCxnSpPr>
            <a:cxnSpLocks/>
          </p:cNvCxnSpPr>
          <p:nvPr/>
        </p:nvCxnSpPr>
        <p:spPr>
          <a:xfrm>
            <a:off x="4383741" y="3048001"/>
            <a:ext cx="9681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322735E9-D94E-424F-9372-278060DF652E}"/>
              </a:ext>
            </a:extLst>
          </p:cNvPr>
          <p:cNvCxnSpPr>
            <a:cxnSpLocks/>
          </p:cNvCxnSpPr>
          <p:nvPr/>
        </p:nvCxnSpPr>
        <p:spPr>
          <a:xfrm>
            <a:off x="3783106" y="4101751"/>
            <a:ext cx="156877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Accolade ouvrante 13">
            <a:extLst>
              <a:ext uri="{FF2B5EF4-FFF2-40B4-BE49-F238E27FC236}">
                <a16:creationId xmlns:a16="http://schemas.microsoft.com/office/drawing/2014/main" id="{B3571805-E1C8-4E1E-910D-7A1815E9AB9B}"/>
              </a:ext>
            </a:extLst>
          </p:cNvPr>
          <p:cNvSpPr/>
          <p:nvPr/>
        </p:nvSpPr>
        <p:spPr>
          <a:xfrm>
            <a:off x="5163622" y="3254188"/>
            <a:ext cx="188260" cy="681309"/>
          </a:xfrm>
          <a:prstGeom prst="leftBrace">
            <a:avLst>
              <a:gd name="adj1" fmla="val 8333"/>
              <a:gd name="adj2" fmla="val 458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ccolade ouvrante 16">
            <a:extLst>
              <a:ext uri="{FF2B5EF4-FFF2-40B4-BE49-F238E27FC236}">
                <a16:creationId xmlns:a16="http://schemas.microsoft.com/office/drawing/2014/main" id="{5A792841-FBE2-4E47-A8EC-0E67D105C268}"/>
              </a:ext>
            </a:extLst>
          </p:cNvPr>
          <p:cNvSpPr/>
          <p:nvPr/>
        </p:nvSpPr>
        <p:spPr>
          <a:xfrm>
            <a:off x="5163622" y="4290008"/>
            <a:ext cx="188260" cy="448227"/>
          </a:xfrm>
          <a:prstGeom prst="leftBrace">
            <a:avLst>
              <a:gd name="adj1" fmla="val 8333"/>
              <a:gd name="adj2" fmla="val 3229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Espace réservé de la date 18">
            <a:extLst>
              <a:ext uri="{FF2B5EF4-FFF2-40B4-BE49-F238E27FC236}">
                <a16:creationId xmlns:a16="http://schemas.microsoft.com/office/drawing/2014/main" id="{06E2BC50-BD7A-48CE-8DB2-795ECB5B6C98}"/>
              </a:ext>
            </a:extLst>
          </p:cNvPr>
          <p:cNvSpPr>
            <a:spLocks noGrp="1"/>
          </p:cNvSpPr>
          <p:nvPr>
            <p:ph type="dt" sz="half" idx="10"/>
          </p:nvPr>
        </p:nvSpPr>
        <p:spPr/>
        <p:txBody>
          <a:bodyPr/>
          <a:lstStyle/>
          <a:p>
            <a:pPr rtl="0"/>
            <a:r>
              <a:rPr lang="fr-FR" noProof="0"/>
              <a:t>23/07/2021</a:t>
            </a:r>
          </a:p>
        </p:txBody>
      </p:sp>
      <p:sp>
        <p:nvSpPr>
          <p:cNvPr id="20" name="Espace réservé du pied de page 19">
            <a:extLst>
              <a:ext uri="{FF2B5EF4-FFF2-40B4-BE49-F238E27FC236}">
                <a16:creationId xmlns:a16="http://schemas.microsoft.com/office/drawing/2014/main" id="{840433FC-4D0C-43D9-A2E0-0249DD32E8F1}"/>
              </a:ext>
            </a:extLst>
          </p:cNvPr>
          <p:cNvSpPr>
            <a:spLocks noGrp="1"/>
          </p:cNvSpPr>
          <p:nvPr>
            <p:ph type="ftr" sz="quarter" idx="11"/>
          </p:nvPr>
        </p:nvSpPr>
        <p:spPr/>
        <p:txBody>
          <a:bodyPr/>
          <a:lstStyle/>
          <a:p>
            <a:pPr rtl="0"/>
            <a:r>
              <a:rPr lang="fr-FR" noProof="0"/>
              <a:t>Lerys Granado</a:t>
            </a:r>
          </a:p>
        </p:txBody>
      </p:sp>
      <p:sp>
        <p:nvSpPr>
          <p:cNvPr id="21" name="Espace réservé du numéro de diapositive 20">
            <a:extLst>
              <a:ext uri="{FF2B5EF4-FFF2-40B4-BE49-F238E27FC236}">
                <a16:creationId xmlns:a16="http://schemas.microsoft.com/office/drawing/2014/main" id="{3F72B136-A5EC-47F0-B9A4-A4EC8ED632E3}"/>
              </a:ext>
            </a:extLst>
          </p:cNvPr>
          <p:cNvSpPr>
            <a:spLocks noGrp="1"/>
          </p:cNvSpPr>
          <p:nvPr>
            <p:ph type="sldNum" sz="quarter" idx="12"/>
          </p:nvPr>
        </p:nvSpPr>
        <p:spPr/>
        <p:txBody>
          <a:bodyPr/>
          <a:lstStyle/>
          <a:p>
            <a:pPr rtl="0"/>
            <a:fld id="{4FAB73BC-B049-4115-A692-8D63A059BFB8}" type="slidenum">
              <a:rPr lang="fr-FR" noProof="0" smtClean="0"/>
              <a:t>7</a:t>
            </a:fld>
            <a:endParaRPr lang="fr-FR" noProof="0"/>
          </a:p>
        </p:txBody>
      </p:sp>
    </p:spTree>
    <p:extLst>
      <p:ext uri="{BB962C8B-B14F-4D97-AF65-F5344CB8AC3E}">
        <p14:creationId xmlns:p14="http://schemas.microsoft.com/office/powerpoint/2010/main" val="255035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ED725-3878-42A2-9A51-419C8A2D1CF0}"/>
              </a:ext>
            </a:extLst>
          </p:cNvPr>
          <p:cNvSpPr>
            <a:spLocks noGrp="1"/>
          </p:cNvSpPr>
          <p:nvPr>
            <p:ph type="title"/>
          </p:nvPr>
        </p:nvSpPr>
        <p:spPr/>
        <p:txBody>
          <a:bodyPr/>
          <a:lstStyle/>
          <a:p>
            <a:r>
              <a:rPr lang="fr-FR" dirty="0"/>
              <a:t>Corrélation des indicateurs</a:t>
            </a:r>
          </a:p>
        </p:txBody>
      </p:sp>
      <p:graphicFrame>
        <p:nvGraphicFramePr>
          <p:cNvPr id="3" name="Tableau 2">
            <a:extLst>
              <a:ext uri="{FF2B5EF4-FFF2-40B4-BE49-F238E27FC236}">
                <a16:creationId xmlns:a16="http://schemas.microsoft.com/office/drawing/2014/main" id="{0921CE90-5867-43E2-B72B-71DE2D3AC411}"/>
              </a:ext>
            </a:extLst>
          </p:cNvPr>
          <p:cNvGraphicFramePr>
            <a:graphicFrameLocks noGrp="1"/>
          </p:cNvGraphicFramePr>
          <p:nvPr>
            <p:extLst>
              <p:ext uri="{D42A27DB-BD31-4B8C-83A1-F6EECF244321}">
                <p14:modId xmlns:p14="http://schemas.microsoft.com/office/powerpoint/2010/main" val="3008424437"/>
              </p:ext>
            </p:extLst>
          </p:nvPr>
        </p:nvGraphicFramePr>
        <p:xfrm>
          <a:off x="7858125" y="99872"/>
          <a:ext cx="4235213" cy="2078262"/>
        </p:xfrm>
        <a:graphic>
          <a:graphicData uri="http://schemas.openxmlformats.org/drawingml/2006/table">
            <a:tbl>
              <a:tblPr firstRow="1" firstCol="1" bandRow="1">
                <a:tableStyleId>{9D7B26C5-4107-4FEC-AEDC-1716B250A1EF}</a:tableStyleId>
              </a:tblPr>
              <a:tblGrid>
                <a:gridCol w="1235079">
                  <a:extLst>
                    <a:ext uri="{9D8B030D-6E8A-4147-A177-3AD203B41FA5}">
                      <a16:colId xmlns:a16="http://schemas.microsoft.com/office/drawing/2014/main" val="1616023521"/>
                    </a:ext>
                  </a:extLst>
                </a:gridCol>
                <a:gridCol w="3000134">
                  <a:extLst>
                    <a:ext uri="{9D8B030D-6E8A-4147-A177-3AD203B41FA5}">
                      <a16:colId xmlns:a16="http://schemas.microsoft.com/office/drawing/2014/main" val="194136747"/>
                    </a:ext>
                  </a:extLst>
                </a:gridCol>
              </a:tblGrid>
              <a:tr h="252000">
                <a:tc>
                  <a:txBody>
                    <a:bodyPr/>
                    <a:lstStyle/>
                    <a:p>
                      <a:pPr>
                        <a:lnSpc>
                          <a:spcPct val="107000"/>
                        </a:lnSpc>
                        <a:spcAft>
                          <a:spcPts val="800"/>
                        </a:spcAft>
                      </a:pPr>
                      <a:r>
                        <a:rPr lang="fr-FR" sz="1000">
                          <a:effectLst/>
                          <a:latin typeface="Arial" panose="020B0604020202020204" pitchFamily="34" charset="0"/>
                          <a:cs typeface="Arial" panose="020B0604020202020204" pitchFamily="34" charset="0"/>
                        </a:rPr>
                        <a:t>Indicator Code</a:t>
                      </a:r>
                      <a:endParaRPr lang="fr-FR" sz="1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Indicator Name</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49473313"/>
                  </a:ext>
                </a:extLst>
              </a:tr>
              <a:tr h="252000">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NY.GDP.PCAP.CD</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GDP per capita (</a:t>
                      </a:r>
                      <a:r>
                        <a:rPr lang="fr-FR" sz="1000" dirty="0" err="1">
                          <a:effectLst/>
                          <a:latin typeface="Arial" panose="020B0604020202020204" pitchFamily="34" charset="0"/>
                          <a:cs typeface="Arial" panose="020B0604020202020204" pitchFamily="34" charset="0"/>
                        </a:rPr>
                        <a:t>current</a:t>
                      </a:r>
                      <a:r>
                        <a:rPr lang="fr-FR" sz="1000" dirty="0">
                          <a:effectLst/>
                          <a:latin typeface="Arial" panose="020B0604020202020204" pitchFamily="34" charset="0"/>
                          <a:cs typeface="Arial" panose="020B0604020202020204" pitchFamily="34" charset="0"/>
                        </a:rPr>
                        <a:t> US$)</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2683183268"/>
                  </a:ext>
                </a:extLst>
              </a:tr>
              <a:tr h="252000">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SP.SEC.TOTL.IN</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Population of the official </a:t>
                      </a:r>
                      <a:r>
                        <a:rPr lang="fr-FR" sz="1000" dirty="0" err="1">
                          <a:effectLst/>
                          <a:latin typeface="Arial" panose="020B0604020202020204" pitchFamily="34" charset="0"/>
                          <a:cs typeface="Arial" panose="020B0604020202020204" pitchFamily="34" charset="0"/>
                        </a:rPr>
                        <a:t>age</a:t>
                      </a:r>
                      <a:r>
                        <a:rPr lang="fr-FR" sz="1000" dirty="0">
                          <a:effectLst/>
                          <a:latin typeface="Arial" panose="020B0604020202020204" pitchFamily="34" charset="0"/>
                          <a:cs typeface="Arial" panose="020B0604020202020204" pitchFamily="34" charset="0"/>
                        </a:rPr>
                        <a:t> for </a:t>
                      </a:r>
                      <a:r>
                        <a:rPr lang="fr-FR" sz="1000" dirty="0" err="1">
                          <a:effectLst/>
                          <a:latin typeface="Arial" panose="020B0604020202020204" pitchFamily="34" charset="0"/>
                          <a:cs typeface="Arial" panose="020B0604020202020204" pitchFamily="34" charset="0"/>
                        </a:rPr>
                        <a:t>secondary</a:t>
                      </a:r>
                      <a:r>
                        <a:rPr lang="fr-FR" sz="1000" dirty="0">
                          <a:effectLst/>
                          <a:latin typeface="Arial" panose="020B0604020202020204" pitchFamily="34" charset="0"/>
                          <a:cs typeface="Arial" panose="020B0604020202020204" pitchFamily="34" charset="0"/>
                        </a:rPr>
                        <a:t> </a:t>
                      </a:r>
                      <a:r>
                        <a:rPr lang="fr-FR" sz="1000" dirty="0" err="1">
                          <a:effectLst/>
                          <a:latin typeface="Arial" panose="020B0604020202020204" pitchFamily="34" charset="0"/>
                          <a:cs typeface="Arial" panose="020B0604020202020204" pitchFamily="34" charset="0"/>
                        </a:rPr>
                        <a:t>education</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2472344749"/>
                  </a:ext>
                </a:extLst>
              </a:tr>
              <a:tr h="252000">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SP.PRM.TOTL.IN</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Population of the official </a:t>
                      </a:r>
                      <a:r>
                        <a:rPr lang="fr-FR" sz="1000" dirty="0" err="1">
                          <a:effectLst/>
                          <a:latin typeface="Arial" panose="020B0604020202020204" pitchFamily="34" charset="0"/>
                          <a:cs typeface="Arial" panose="020B0604020202020204" pitchFamily="34" charset="0"/>
                        </a:rPr>
                        <a:t>age</a:t>
                      </a:r>
                      <a:r>
                        <a:rPr lang="fr-FR" sz="1000" dirty="0">
                          <a:effectLst/>
                          <a:latin typeface="Arial" panose="020B0604020202020204" pitchFamily="34" charset="0"/>
                          <a:cs typeface="Arial" panose="020B0604020202020204" pitchFamily="34" charset="0"/>
                        </a:rPr>
                        <a:t> for </a:t>
                      </a:r>
                      <a:r>
                        <a:rPr lang="fr-FR" sz="1000" dirty="0" err="1">
                          <a:effectLst/>
                          <a:latin typeface="Arial" panose="020B0604020202020204" pitchFamily="34" charset="0"/>
                          <a:cs typeface="Arial" panose="020B0604020202020204" pitchFamily="34" charset="0"/>
                        </a:rPr>
                        <a:t>primary</a:t>
                      </a:r>
                      <a:r>
                        <a:rPr lang="fr-FR" sz="1000" dirty="0">
                          <a:effectLst/>
                          <a:latin typeface="Arial" panose="020B0604020202020204" pitchFamily="34" charset="0"/>
                          <a:cs typeface="Arial" panose="020B0604020202020204" pitchFamily="34" charset="0"/>
                        </a:rPr>
                        <a:t> </a:t>
                      </a:r>
                      <a:r>
                        <a:rPr lang="fr-FR" sz="1000" dirty="0" err="1">
                          <a:effectLst/>
                          <a:latin typeface="Arial" panose="020B0604020202020204" pitchFamily="34" charset="0"/>
                          <a:cs typeface="Arial" panose="020B0604020202020204" pitchFamily="34" charset="0"/>
                        </a:rPr>
                        <a:t>education</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769729179"/>
                  </a:ext>
                </a:extLst>
              </a:tr>
              <a:tr h="252000">
                <a:tc>
                  <a:txBody>
                    <a:bodyPr/>
                    <a:lstStyle/>
                    <a:p>
                      <a:pPr>
                        <a:lnSpc>
                          <a:spcPct val="107000"/>
                        </a:lnSpc>
                        <a:spcAft>
                          <a:spcPts val="800"/>
                        </a:spcAft>
                      </a:pPr>
                      <a:r>
                        <a:rPr lang="fr-FR" sz="1000">
                          <a:effectLst/>
                          <a:latin typeface="Arial" panose="020B0604020202020204" pitchFamily="34" charset="0"/>
                          <a:cs typeface="Arial" panose="020B0604020202020204" pitchFamily="34" charset="0"/>
                        </a:rPr>
                        <a:t>SP.TER.TOTL.IN</a:t>
                      </a:r>
                      <a:endParaRPr lang="fr-FR" sz="1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Population of the official </a:t>
                      </a:r>
                      <a:r>
                        <a:rPr lang="fr-FR" sz="1000" dirty="0" err="1">
                          <a:effectLst/>
                          <a:latin typeface="Arial" panose="020B0604020202020204" pitchFamily="34" charset="0"/>
                          <a:cs typeface="Arial" panose="020B0604020202020204" pitchFamily="34" charset="0"/>
                        </a:rPr>
                        <a:t>age</a:t>
                      </a:r>
                      <a:r>
                        <a:rPr lang="fr-FR" sz="1000" dirty="0">
                          <a:effectLst/>
                          <a:latin typeface="Arial" panose="020B0604020202020204" pitchFamily="34" charset="0"/>
                          <a:cs typeface="Arial" panose="020B0604020202020204" pitchFamily="34" charset="0"/>
                        </a:rPr>
                        <a:t> for </a:t>
                      </a:r>
                      <a:r>
                        <a:rPr lang="fr-FR" sz="1000" dirty="0" err="1">
                          <a:effectLst/>
                          <a:latin typeface="Arial" panose="020B0604020202020204" pitchFamily="34" charset="0"/>
                          <a:cs typeface="Arial" panose="020B0604020202020204" pitchFamily="34" charset="0"/>
                        </a:rPr>
                        <a:t>tertiary</a:t>
                      </a:r>
                      <a:r>
                        <a:rPr lang="fr-FR" sz="1000" dirty="0">
                          <a:effectLst/>
                          <a:latin typeface="Arial" panose="020B0604020202020204" pitchFamily="34" charset="0"/>
                          <a:cs typeface="Arial" panose="020B0604020202020204" pitchFamily="34" charset="0"/>
                        </a:rPr>
                        <a:t> </a:t>
                      </a:r>
                      <a:r>
                        <a:rPr lang="fr-FR" sz="1000" dirty="0" err="1">
                          <a:effectLst/>
                          <a:latin typeface="Arial" panose="020B0604020202020204" pitchFamily="34" charset="0"/>
                          <a:cs typeface="Arial" panose="020B0604020202020204" pitchFamily="34" charset="0"/>
                        </a:rPr>
                        <a:t>education</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361626444"/>
                  </a:ext>
                </a:extLst>
              </a:tr>
              <a:tr h="252000">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IT.NET.USER.P2</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Internet </a:t>
                      </a:r>
                      <a:r>
                        <a:rPr lang="fr-FR" sz="1000" dirty="0" err="1">
                          <a:effectLst/>
                          <a:latin typeface="Arial" panose="020B0604020202020204" pitchFamily="34" charset="0"/>
                          <a:cs typeface="Arial" panose="020B0604020202020204" pitchFamily="34" charset="0"/>
                        </a:rPr>
                        <a:t>users</a:t>
                      </a:r>
                      <a:r>
                        <a:rPr lang="fr-FR" sz="1000" dirty="0">
                          <a:effectLst/>
                          <a:latin typeface="Arial" panose="020B0604020202020204" pitchFamily="34" charset="0"/>
                          <a:cs typeface="Arial" panose="020B0604020202020204" pitchFamily="34" charset="0"/>
                        </a:rPr>
                        <a:t> (%)</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2412304378"/>
                  </a:ext>
                </a:extLst>
              </a:tr>
              <a:tr h="252000">
                <a:tc>
                  <a:txBody>
                    <a:bodyPr/>
                    <a:lstStyle/>
                    <a:p>
                      <a:pPr>
                        <a:lnSpc>
                          <a:spcPct val="107000"/>
                        </a:lnSpc>
                        <a:spcAft>
                          <a:spcPts val="800"/>
                        </a:spcAft>
                      </a:pPr>
                      <a:r>
                        <a:rPr lang="fr-FR" sz="1000">
                          <a:effectLst/>
                          <a:latin typeface="Arial" panose="020B0604020202020204" pitchFamily="34" charset="0"/>
                          <a:cs typeface="Arial" panose="020B0604020202020204" pitchFamily="34" charset="0"/>
                        </a:rPr>
                        <a:t>SE.SEC.ENRR</a:t>
                      </a:r>
                      <a:endParaRPr lang="fr-FR" sz="1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Gross </a:t>
                      </a:r>
                      <a:r>
                        <a:rPr lang="fr-FR" sz="1000" dirty="0" err="1">
                          <a:effectLst/>
                          <a:latin typeface="Arial" panose="020B0604020202020204" pitchFamily="34" charset="0"/>
                          <a:cs typeface="Arial" panose="020B0604020202020204" pitchFamily="34" charset="0"/>
                        </a:rPr>
                        <a:t>enrolment</a:t>
                      </a:r>
                      <a:r>
                        <a:rPr lang="fr-FR" sz="1000" dirty="0">
                          <a:effectLst/>
                          <a:latin typeface="Arial" panose="020B0604020202020204" pitchFamily="34" charset="0"/>
                          <a:cs typeface="Arial" panose="020B0604020202020204" pitchFamily="34" charset="0"/>
                        </a:rPr>
                        <a:t> ratio, </a:t>
                      </a:r>
                      <a:r>
                        <a:rPr lang="fr-FR" sz="1000" dirty="0" err="1">
                          <a:effectLst/>
                          <a:latin typeface="Arial" panose="020B0604020202020204" pitchFamily="34" charset="0"/>
                          <a:cs typeface="Arial" panose="020B0604020202020204" pitchFamily="34" charset="0"/>
                        </a:rPr>
                        <a:t>secondary</a:t>
                      </a:r>
                      <a:r>
                        <a:rPr lang="fr-FR" sz="1000" dirty="0">
                          <a:effectLst/>
                          <a:latin typeface="Arial" panose="020B0604020202020204" pitchFamily="34" charset="0"/>
                          <a:cs typeface="Arial" panose="020B0604020202020204" pitchFamily="34" charset="0"/>
                        </a:rPr>
                        <a:t> (%)</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3389821836"/>
                  </a:ext>
                </a:extLst>
              </a:tr>
              <a:tr h="252000">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SE.TER.ENRR</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Gross </a:t>
                      </a:r>
                      <a:r>
                        <a:rPr lang="fr-FR" sz="1000" dirty="0" err="1">
                          <a:effectLst/>
                          <a:latin typeface="Arial" panose="020B0604020202020204" pitchFamily="34" charset="0"/>
                          <a:cs typeface="Arial" panose="020B0604020202020204" pitchFamily="34" charset="0"/>
                        </a:rPr>
                        <a:t>enrolment</a:t>
                      </a:r>
                      <a:r>
                        <a:rPr lang="fr-FR" sz="1000" dirty="0">
                          <a:effectLst/>
                          <a:latin typeface="Arial" panose="020B0604020202020204" pitchFamily="34" charset="0"/>
                          <a:cs typeface="Arial" panose="020B0604020202020204" pitchFamily="34" charset="0"/>
                        </a:rPr>
                        <a:t> ratio, </a:t>
                      </a:r>
                      <a:r>
                        <a:rPr lang="fr-FR" sz="1000" dirty="0" err="1">
                          <a:effectLst/>
                          <a:latin typeface="Arial" panose="020B0604020202020204" pitchFamily="34" charset="0"/>
                          <a:cs typeface="Arial" panose="020B0604020202020204" pitchFamily="34" charset="0"/>
                        </a:rPr>
                        <a:t>tertiary</a:t>
                      </a:r>
                      <a:r>
                        <a:rPr lang="fr-FR" sz="1000" dirty="0">
                          <a:effectLst/>
                          <a:latin typeface="Arial" panose="020B0604020202020204" pitchFamily="34" charset="0"/>
                          <a:cs typeface="Arial" panose="020B0604020202020204" pitchFamily="34" charset="0"/>
                        </a:rPr>
                        <a:t> (%)</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2850597833"/>
                  </a:ext>
                </a:extLst>
              </a:tr>
            </a:tbl>
          </a:graphicData>
        </a:graphic>
      </p:graphicFrame>
      <p:sp>
        <p:nvSpPr>
          <p:cNvPr id="9" name="ZoneTexte 8">
            <a:extLst>
              <a:ext uri="{FF2B5EF4-FFF2-40B4-BE49-F238E27FC236}">
                <a16:creationId xmlns:a16="http://schemas.microsoft.com/office/drawing/2014/main" id="{E29284E4-A5B6-4167-98EA-7DFA064EAB7A}"/>
              </a:ext>
            </a:extLst>
          </p:cNvPr>
          <p:cNvSpPr txBox="1"/>
          <p:nvPr/>
        </p:nvSpPr>
        <p:spPr>
          <a:xfrm>
            <a:off x="262220" y="2188717"/>
            <a:ext cx="6212540" cy="1670201"/>
          </a:xfrm>
          <a:prstGeom prst="rect">
            <a:avLst/>
          </a:prstGeom>
          <a:noFill/>
        </p:spPr>
        <p:txBody>
          <a:bodyPr wrap="square">
            <a:spAutoFit/>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Création d’un </a:t>
            </a:r>
            <a:r>
              <a:rPr kumimoji="0" lang="fr-FR" sz="2200" b="1" i="0" u="none" strike="noStrike" kern="1200" cap="none" spc="0" normalizeH="0" baseline="0" noProof="0" dirty="0" err="1">
                <a:ln>
                  <a:noFill/>
                </a:ln>
                <a:solidFill>
                  <a:prstClr val="black"/>
                </a:solidFill>
                <a:effectLst/>
                <a:uLnTx/>
                <a:uFillTx/>
                <a:latin typeface="Tw Cen MT" panose="020B0602020104020603"/>
                <a:ea typeface="+mn-ea"/>
                <a:cs typeface="+mn-cs"/>
              </a:rPr>
              <a:t>subdataset</a:t>
            </a: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 ne contenant que les </a:t>
            </a:r>
            <a:r>
              <a:rPr kumimoji="0" lang="fr-FR" sz="2200" b="1" i="0" u="none" strike="noStrike" kern="1200" cap="none" spc="0" normalizeH="0" baseline="0" noProof="0" dirty="0">
                <a:ln>
                  <a:noFill/>
                </a:ln>
                <a:solidFill>
                  <a:prstClr val="black"/>
                </a:solidFill>
                <a:effectLst/>
                <a:uLnTx/>
                <a:uFillTx/>
                <a:latin typeface="Tw Cen MT" panose="020B0602020104020603"/>
                <a:ea typeface="+mn-ea"/>
                <a:cs typeface="+mn-cs"/>
              </a:rPr>
              <a:t>indicateurs sélectionnés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endParaRPr lang="fr-FR" sz="2200" dirty="0">
              <a:solidFill>
                <a:prstClr val="black"/>
              </a:solidFill>
              <a:latin typeface="Tw Cen MT" panose="020B0602020104020603"/>
            </a:endParaRP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Matrice de corrélation</a:t>
            </a:r>
          </a:p>
        </p:txBody>
      </p:sp>
      <p:pic>
        <p:nvPicPr>
          <p:cNvPr id="6146" name="Picture 2">
            <a:extLst>
              <a:ext uri="{FF2B5EF4-FFF2-40B4-BE49-F238E27FC236}">
                <a16:creationId xmlns:a16="http://schemas.microsoft.com/office/drawing/2014/main" id="{62EF7447-143D-461C-A95A-9F47EDCDF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885" y="2706954"/>
            <a:ext cx="4656535" cy="4060429"/>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4">
            <a:extLst>
              <a:ext uri="{FF2B5EF4-FFF2-40B4-BE49-F238E27FC236}">
                <a16:creationId xmlns:a16="http://schemas.microsoft.com/office/drawing/2014/main" id="{516A8716-53D6-474E-911A-09289729C07D}"/>
              </a:ext>
            </a:extLst>
          </p:cNvPr>
          <p:cNvSpPr>
            <a:spLocks noGrp="1"/>
          </p:cNvSpPr>
          <p:nvPr>
            <p:ph type="dt" sz="half" idx="10"/>
          </p:nvPr>
        </p:nvSpPr>
        <p:spPr/>
        <p:txBody>
          <a:bodyPr/>
          <a:lstStyle/>
          <a:p>
            <a:pPr rtl="0"/>
            <a:r>
              <a:rPr lang="fr-FR" noProof="0"/>
              <a:t>23/07/2021</a:t>
            </a:r>
          </a:p>
        </p:txBody>
      </p:sp>
      <p:sp>
        <p:nvSpPr>
          <p:cNvPr id="6" name="Espace réservé du pied de page 5">
            <a:extLst>
              <a:ext uri="{FF2B5EF4-FFF2-40B4-BE49-F238E27FC236}">
                <a16:creationId xmlns:a16="http://schemas.microsoft.com/office/drawing/2014/main" id="{D3CDDB3D-18AF-4E57-B468-5D68D35A2B08}"/>
              </a:ext>
            </a:extLst>
          </p:cNvPr>
          <p:cNvSpPr>
            <a:spLocks noGrp="1"/>
          </p:cNvSpPr>
          <p:nvPr>
            <p:ph type="ftr" sz="quarter" idx="11"/>
          </p:nvPr>
        </p:nvSpPr>
        <p:spPr/>
        <p:txBody>
          <a:bodyPr/>
          <a:lstStyle/>
          <a:p>
            <a:pPr rtl="0"/>
            <a:r>
              <a:rPr lang="fr-FR" noProof="0"/>
              <a:t>Lerys Granado</a:t>
            </a:r>
          </a:p>
        </p:txBody>
      </p:sp>
      <p:sp>
        <p:nvSpPr>
          <p:cNvPr id="7" name="Espace réservé du numéro de diapositive 6">
            <a:extLst>
              <a:ext uri="{FF2B5EF4-FFF2-40B4-BE49-F238E27FC236}">
                <a16:creationId xmlns:a16="http://schemas.microsoft.com/office/drawing/2014/main" id="{9D9EC979-4CA8-4E84-97BA-6CD7BDA3401E}"/>
              </a:ext>
            </a:extLst>
          </p:cNvPr>
          <p:cNvSpPr>
            <a:spLocks noGrp="1"/>
          </p:cNvSpPr>
          <p:nvPr>
            <p:ph type="sldNum" sz="quarter" idx="12"/>
          </p:nvPr>
        </p:nvSpPr>
        <p:spPr/>
        <p:txBody>
          <a:bodyPr/>
          <a:lstStyle/>
          <a:p>
            <a:pPr rtl="0"/>
            <a:fld id="{4FAB73BC-B049-4115-A692-8D63A059BFB8}" type="slidenum">
              <a:rPr lang="fr-FR" noProof="0" smtClean="0"/>
              <a:t>8</a:t>
            </a:fld>
            <a:endParaRPr lang="fr-FR" noProof="0"/>
          </a:p>
        </p:txBody>
      </p:sp>
    </p:spTree>
    <p:extLst>
      <p:ext uri="{BB962C8B-B14F-4D97-AF65-F5344CB8AC3E}">
        <p14:creationId xmlns:p14="http://schemas.microsoft.com/office/powerpoint/2010/main" val="193835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ED725-3878-42A2-9A51-419C8A2D1CF0}"/>
              </a:ext>
            </a:extLst>
          </p:cNvPr>
          <p:cNvSpPr>
            <a:spLocks noGrp="1"/>
          </p:cNvSpPr>
          <p:nvPr>
            <p:ph type="title"/>
          </p:nvPr>
        </p:nvSpPr>
        <p:spPr/>
        <p:txBody>
          <a:bodyPr/>
          <a:lstStyle/>
          <a:p>
            <a:r>
              <a:rPr lang="fr-FR" dirty="0"/>
              <a:t>Agrégation </a:t>
            </a:r>
          </a:p>
        </p:txBody>
      </p:sp>
      <p:graphicFrame>
        <p:nvGraphicFramePr>
          <p:cNvPr id="3" name="Tableau 2">
            <a:extLst>
              <a:ext uri="{FF2B5EF4-FFF2-40B4-BE49-F238E27FC236}">
                <a16:creationId xmlns:a16="http://schemas.microsoft.com/office/drawing/2014/main" id="{0921CE90-5867-43E2-B72B-71DE2D3AC411}"/>
              </a:ext>
            </a:extLst>
          </p:cNvPr>
          <p:cNvGraphicFramePr>
            <a:graphicFrameLocks noGrp="1"/>
          </p:cNvGraphicFramePr>
          <p:nvPr>
            <p:extLst>
              <p:ext uri="{D42A27DB-BD31-4B8C-83A1-F6EECF244321}">
                <p14:modId xmlns:p14="http://schemas.microsoft.com/office/powerpoint/2010/main" val="1672553693"/>
              </p:ext>
            </p:extLst>
          </p:nvPr>
        </p:nvGraphicFramePr>
        <p:xfrm>
          <a:off x="2101200" y="2302912"/>
          <a:ext cx="3950632" cy="1647190"/>
        </p:xfrm>
        <a:graphic>
          <a:graphicData uri="http://schemas.openxmlformats.org/drawingml/2006/table">
            <a:tbl>
              <a:tblPr firstRow="1" firstCol="1" bandRow="1">
                <a:tableStyleId>{9D7B26C5-4107-4FEC-AEDC-1716B250A1EF}</a:tableStyleId>
              </a:tblPr>
              <a:tblGrid>
                <a:gridCol w="1518598">
                  <a:extLst>
                    <a:ext uri="{9D8B030D-6E8A-4147-A177-3AD203B41FA5}">
                      <a16:colId xmlns:a16="http://schemas.microsoft.com/office/drawing/2014/main" val="1616023521"/>
                    </a:ext>
                  </a:extLst>
                </a:gridCol>
                <a:gridCol w="2432034">
                  <a:extLst>
                    <a:ext uri="{9D8B030D-6E8A-4147-A177-3AD203B41FA5}">
                      <a16:colId xmlns:a16="http://schemas.microsoft.com/office/drawing/2014/main" val="194136747"/>
                    </a:ext>
                  </a:extLst>
                </a:gridCol>
              </a:tblGrid>
              <a:tr h="329438">
                <a:tc>
                  <a:txBody>
                    <a:bodyPr/>
                    <a:lstStyle/>
                    <a:p>
                      <a:pPr>
                        <a:lnSpc>
                          <a:spcPct val="107000"/>
                        </a:lnSpc>
                        <a:spcAft>
                          <a:spcPts val="800"/>
                        </a:spcAft>
                      </a:pPr>
                      <a:r>
                        <a:rPr lang="fr-FR" sz="1000">
                          <a:effectLst/>
                          <a:latin typeface="Arial" panose="020B0604020202020204" pitchFamily="34" charset="0"/>
                          <a:cs typeface="Arial" panose="020B0604020202020204" pitchFamily="34" charset="0"/>
                        </a:rPr>
                        <a:t>Indicator Code</a:t>
                      </a:r>
                      <a:endParaRPr lang="fr-FR" sz="1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Indicator Name</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49473313"/>
                  </a:ext>
                </a:extLst>
              </a:tr>
              <a:tr h="329438">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NY.GDP.PCAP.CD</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GDP per capita (</a:t>
                      </a:r>
                      <a:r>
                        <a:rPr lang="fr-FR" sz="1000" dirty="0" err="1">
                          <a:effectLst/>
                          <a:latin typeface="Arial" panose="020B0604020202020204" pitchFamily="34" charset="0"/>
                          <a:cs typeface="Arial" panose="020B0604020202020204" pitchFamily="34" charset="0"/>
                        </a:rPr>
                        <a:t>current</a:t>
                      </a:r>
                      <a:r>
                        <a:rPr lang="fr-FR" sz="1000" dirty="0">
                          <a:effectLst/>
                          <a:latin typeface="Arial" panose="020B0604020202020204" pitchFamily="34" charset="0"/>
                          <a:cs typeface="Arial" panose="020B0604020202020204" pitchFamily="34" charset="0"/>
                        </a:rPr>
                        <a:t> US$)</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2683183268"/>
                  </a:ext>
                </a:extLst>
              </a:tr>
              <a:tr h="329438">
                <a:tc>
                  <a:txBody>
                    <a:bodyPr/>
                    <a:lstStyle/>
                    <a:p>
                      <a:pPr>
                        <a:lnSpc>
                          <a:spcPct val="107000"/>
                        </a:lnSpc>
                        <a:spcAft>
                          <a:spcPts val="800"/>
                        </a:spcAft>
                      </a:pPr>
                      <a:r>
                        <a:rPr lang="fr-FR" sz="1000" dirty="0">
                          <a:effectLst/>
                          <a:latin typeface="Arial" panose="020B0604020202020204" pitchFamily="34" charset="0"/>
                          <a:ea typeface="Calibri" panose="020F0502020204030204" pitchFamily="34" charset="0"/>
                          <a:cs typeface="Arial" panose="020B0604020202020204" pitchFamily="34" charset="0"/>
                        </a:rPr>
                        <a:t>POP.PRM+SEC+TER</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Population of the official </a:t>
                      </a:r>
                      <a:r>
                        <a:rPr lang="fr-FR" sz="1000" dirty="0" err="1">
                          <a:effectLst/>
                          <a:latin typeface="Arial" panose="020B0604020202020204" pitchFamily="34" charset="0"/>
                          <a:cs typeface="Arial" panose="020B0604020202020204" pitchFamily="34" charset="0"/>
                        </a:rPr>
                        <a:t>age</a:t>
                      </a:r>
                      <a:br>
                        <a:rPr lang="fr-FR" sz="1000" dirty="0">
                          <a:effectLst/>
                          <a:latin typeface="Arial" panose="020B0604020202020204" pitchFamily="34" charset="0"/>
                          <a:cs typeface="Arial" panose="020B0604020202020204" pitchFamily="34" charset="0"/>
                        </a:rPr>
                      </a:br>
                      <a:r>
                        <a:rPr lang="fr-FR" sz="1000" dirty="0">
                          <a:effectLst/>
                          <a:latin typeface="Arial" panose="020B0604020202020204" pitchFamily="34" charset="0"/>
                          <a:cs typeface="Arial" panose="020B0604020202020204" pitchFamily="34" charset="0"/>
                        </a:rPr>
                        <a:t>for 1</a:t>
                      </a:r>
                      <a:r>
                        <a:rPr lang="fr-FR" sz="1000" baseline="30000" dirty="0">
                          <a:effectLst/>
                          <a:latin typeface="Arial" panose="020B0604020202020204" pitchFamily="34" charset="0"/>
                          <a:cs typeface="Arial" panose="020B0604020202020204" pitchFamily="34" charset="0"/>
                        </a:rPr>
                        <a:t>ary </a:t>
                      </a:r>
                      <a:r>
                        <a:rPr lang="fr-FR" sz="1000" baseline="0" dirty="0">
                          <a:effectLst/>
                          <a:latin typeface="Arial" panose="020B0604020202020204" pitchFamily="34" charset="0"/>
                          <a:cs typeface="Arial" panose="020B0604020202020204" pitchFamily="34" charset="0"/>
                        </a:rPr>
                        <a:t>+</a:t>
                      </a:r>
                      <a:r>
                        <a:rPr lang="fr-FR" sz="1000" dirty="0">
                          <a:effectLst/>
                          <a:latin typeface="Arial" panose="020B0604020202020204" pitchFamily="34" charset="0"/>
                          <a:cs typeface="Arial" panose="020B0604020202020204" pitchFamily="34" charset="0"/>
                        </a:rPr>
                        <a:t> 2</a:t>
                      </a:r>
                      <a:r>
                        <a:rPr lang="fr-FR" sz="1000" baseline="30000" dirty="0">
                          <a:effectLst/>
                          <a:latin typeface="Arial" panose="020B0604020202020204" pitchFamily="34" charset="0"/>
                          <a:cs typeface="Arial" panose="020B0604020202020204" pitchFamily="34" charset="0"/>
                        </a:rPr>
                        <a:t>ary </a:t>
                      </a:r>
                      <a:r>
                        <a:rPr lang="fr-FR" sz="1100" baseline="0" dirty="0">
                          <a:effectLst/>
                          <a:latin typeface="Arial" panose="020B0604020202020204" pitchFamily="34" charset="0"/>
                          <a:cs typeface="Arial" panose="020B0604020202020204" pitchFamily="34" charset="0"/>
                        </a:rPr>
                        <a:t>+</a:t>
                      </a:r>
                      <a:r>
                        <a:rPr lang="fr-FR" sz="1100" dirty="0">
                          <a:effectLst/>
                          <a:latin typeface="Arial" panose="020B0604020202020204" pitchFamily="34" charset="0"/>
                          <a:cs typeface="Arial" panose="020B0604020202020204" pitchFamily="34" charset="0"/>
                        </a:rPr>
                        <a:t> 3</a:t>
                      </a:r>
                      <a:r>
                        <a:rPr lang="fr-FR" sz="1100" baseline="30000" dirty="0">
                          <a:effectLst/>
                          <a:latin typeface="Arial" panose="020B0604020202020204" pitchFamily="34" charset="0"/>
                          <a:cs typeface="Arial" panose="020B0604020202020204" pitchFamily="34" charset="0"/>
                        </a:rPr>
                        <a:t>ary</a:t>
                      </a:r>
                      <a:r>
                        <a:rPr lang="fr-FR" sz="1000" dirty="0">
                          <a:effectLst/>
                          <a:latin typeface="Arial" panose="020B0604020202020204" pitchFamily="34" charset="0"/>
                          <a:cs typeface="Arial" panose="020B0604020202020204" pitchFamily="34" charset="0"/>
                        </a:rPr>
                        <a:t> </a:t>
                      </a:r>
                      <a:r>
                        <a:rPr lang="fr-FR" sz="1000" dirty="0" err="1">
                          <a:effectLst/>
                          <a:latin typeface="Arial" panose="020B0604020202020204" pitchFamily="34" charset="0"/>
                          <a:cs typeface="Arial" panose="020B0604020202020204" pitchFamily="34" charset="0"/>
                        </a:rPr>
                        <a:t>educations</a:t>
                      </a:r>
                      <a:endParaRPr lang="fr-FR" sz="1100" baseline="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2472344749"/>
                  </a:ext>
                </a:extLst>
              </a:tr>
              <a:tr h="329438">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IT.NET.USER.P2</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Internet </a:t>
                      </a:r>
                      <a:r>
                        <a:rPr lang="fr-FR" sz="1000" dirty="0" err="1">
                          <a:effectLst/>
                          <a:latin typeface="Arial" panose="020B0604020202020204" pitchFamily="34" charset="0"/>
                          <a:cs typeface="Arial" panose="020B0604020202020204" pitchFamily="34" charset="0"/>
                        </a:rPr>
                        <a:t>users</a:t>
                      </a:r>
                      <a:r>
                        <a:rPr lang="fr-FR" sz="1000" dirty="0">
                          <a:effectLst/>
                          <a:latin typeface="Arial" panose="020B0604020202020204" pitchFamily="34" charset="0"/>
                          <a:cs typeface="Arial" panose="020B0604020202020204" pitchFamily="34" charset="0"/>
                        </a:rPr>
                        <a:t> (%)</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2412304378"/>
                  </a:ext>
                </a:extLst>
              </a:tr>
              <a:tr h="329438">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SE.ENRR.SEC.TER</a:t>
                      </a:r>
                      <a:endParaRPr lang="fr-FR"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nSpc>
                          <a:spcPct val="107000"/>
                        </a:lnSpc>
                        <a:spcAft>
                          <a:spcPts val="800"/>
                        </a:spcAft>
                      </a:pPr>
                      <a:r>
                        <a:rPr lang="fr-FR" sz="1000" dirty="0">
                          <a:effectLst/>
                          <a:latin typeface="Arial" panose="020B0604020202020204" pitchFamily="34" charset="0"/>
                          <a:cs typeface="Arial" panose="020B0604020202020204" pitchFamily="34" charset="0"/>
                        </a:rPr>
                        <a:t>Gross </a:t>
                      </a:r>
                      <a:r>
                        <a:rPr lang="fr-FR" sz="1000" dirty="0" err="1">
                          <a:effectLst/>
                          <a:latin typeface="Arial" panose="020B0604020202020204" pitchFamily="34" charset="0"/>
                          <a:cs typeface="Arial" panose="020B0604020202020204" pitchFamily="34" charset="0"/>
                        </a:rPr>
                        <a:t>enrolment</a:t>
                      </a:r>
                      <a:r>
                        <a:rPr lang="fr-FR" sz="1000" dirty="0">
                          <a:effectLst/>
                          <a:latin typeface="Arial" panose="020B0604020202020204" pitchFamily="34" charset="0"/>
                          <a:cs typeface="Arial" panose="020B0604020202020204" pitchFamily="34" charset="0"/>
                        </a:rPr>
                        <a:t> ratio, </a:t>
                      </a:r>
                      <a:r>
                        <a:rPr lang="fr-FR" sz="1000" dirty="0" err="1">
                          <a:effectLst/>
                          <a:latin typeface="Arial" panose="020B0604020202020204" pitchFamily="34" charset="0"/>
                          <a:cs typeface="Arial" panose="020B0604020202020204" pitchFamily="34" charset="0"/>
                        </a:rPr>
                        <a:t>mean</a:t>
                      </a:r>
                      <a:r>
                        <a:rPr lang="fr-FR" sz="1000" dirty="0">
                          <a:effectLst/>
                          <a:latin typeface="Arial" panose="020B0604020202020204" pitchFamily="34" charset="0"/>
                          <a:cs typeface="Arial" panose="020B0604020202020204" pitchFamily="34" charset="0"/>
                        </a:rPr>
                        <a:t> 2</a:t>
                      </a:r>
                      <a:r>
                        <a:rPr lang="fr-FR" sz="1000" baseline="30000" dirty="0">
                          <a:effectLst/>
                          <a:latin typeface="Arial" panose="020B0604020202020204" pitchFamily="34" charset="0"/>
                          <a:cs typeface="Arial" panose="020B0604020202020204" pitchFamily="34" charset="0"/>
                        </a:rPr>
                        <a:t>ary</a:t>
                      </a:r>
                      <a:r>
                        <a:rPr lang="fr-FR" sz="1000" baseline="0" dirty="0">
                          <a:effectLst/>
                          <a:latin typeface="Arial" panose="020B0604020202020204" pitchFamily="34" charset="0"/>
                          <a:cs typeface="Arial" panose="020B0604020202020204" pitchFamily="34" charset="0"/>
                        </a:rPr>
                        <a:t>-</a:t>
                      </a:r>
                      <a:r>
                        <a:rPr lang="fr-FR" sz="1000" dirty="0">
                          <a:effectLst/>
                          <a:latin typeface="Arial" panose="020B0604020202020204" pitchFamily="34" charset="0"/>
                          <a:cs typeface="Arial" panose="020B0604020202020204" pitchFamily="34" charset="0"/>
                        </a:rPr>
                        <a:t>3</a:t>
                      </a:r>
                      <a:r>
                        <a:rPr lang="fr-FR" sz="1000" baseline="30000" dirty="0">
                          <a:effectLst/>
                          <a:latin typeface="Arial" panose="020B0604020202020204" pitchFamily="34" charset="0"/>
                          <a:cs typeface="Arial" panose="020B0604020202020204" pitchFamily="34" charset="0"/>
                        </a:rPr>
                        <a:t>ary</a:t>
                      </a:r>
                      <a:r>
                        <a:rPr lang="fr-FR" sz="1000" dirty="0">
                          <a:effectLst/>
                          <a:latin typeface="Arial" panose="020B0604020202020204" pitchFamily="34" charset="0"/>
                          <a:cs typeface="Arial" panose="020B0604020202020204" pitchFamily="34" charset="0"/>
                        </a:rPr>
                        <a:t> (%)</a:t>
                      </a:r>
                      <a:endParaRPr lang="fr-FR" sz="1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extLst>
                  <a:ext uri="{0D108BD9-81ED-4DB2-BD59-A6C34878D82A}">
                    <a16:rowId xmlns:a16="http://schemas.microsoft.com/office/drawing/2014/main" val="3389821836"/>
                  </a:ext>
                </a:extLst>
              </a:tr>
            </a:tbl>
          </a:graphicData>
        </a:graphic>
      </p:graphicFrame>
      <p:sp>
        <p:nvSpPr>
          <p:cNvPr id="9" name="ZoneTexte 8">
            <a:extLst>
              <a:ext uri="{FF2B5EF4-FFF2-40B4-BE49-F238E27FC236}">
                <a16:creationId xmlns:a16="http://schemas.microsoft.com/office/drawing/2014/main" id="{E29284E4-A5B6-4167-98EA-7DFA064EAB7A}"/>
              </a:ext>
            </a:extLst>
          </p:cNvPr>
          <p:cNvSpPr txBox="1"/>
          <p:nvPr/>
        </p:nvSpPr>
        <p:spPr>
          <a:xfrm>
            <a:off x="629898" y="1718141"/>
            <a:ext cx="6309935" cy="397032"/>
          </a:xfrm>
          <a:prstGeom prst="rect">
            <a:avLst/>
          </a:prstGeom>
          <a:noFill/>
        </p:spPr>
        <p:txBody>
          <a:bodyPr wrap="square">
            <a:spAutoFit/>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Agrégation des </a:t>
            </a:r>
            <a:r>
              <a:rPr kumimoji="0" lang="fr-FR" sz="2200" b="1" i="0" u="none" strike="noStrike" kern="1200" cap="none" spc="0" normalizeH="0" baseline="0" noProof="0" dirty="0">
                <a:ln>
                  <a:noFill/>
                </a:ln>
                <a:solidFill>
                  <a:prstClr val="black"/>
                </a:solidFill>
                <a:effectLst/>
                <a:uLnTx/>
                <a:uFillTx/>
                <a:latin typeface="Tw Cen MT" panose="020B0602020104020603"/>
                <a:ea typeface="+mn-ea"/>
                <a:cs typeface="+mn-cs"/>
              </a:rPr>
              <a:t>indicateurs</a:t>
            </a: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a:t>
            </a:r>
          </a:p>
        </p:txBody>
      </p:sp>
      <p:pic>
        <p:nvPicPr>
          <p:cNvPr id="4" name="Image 3">
            <a:extLst>
              <a:ext uri="{FF2B5EF4-FFF2-40B4-BE49-F238E27FC236}">
                <a16:creationId xmlns:a16="http://schemas.microsoft.com/office/drawing/2014/main" id="{12A4170C-B026-4178-A82F-443D7F44898A}"/>
              </a:ext>
            </a:extLst>
          </p:cNvPr>
          <p:cNvPicPr>
            <a:picLocks noChangeAspect="1"/>
          </p:cNvPicPr>
          <p:nvPr/>
        </p:nvPicPr>
        <p:blipFill>
          <a:blip r:embed="rId2"/>
          <a:stretch>
            <a:fillRect/>
          </a:stretch>
        </p:blipFill>
        <p:spPr>
          <a:xfrm>
            <a:off x="7088342" y="588494"/>
            <a:ext cx="4235824" cy="3713910"/>
          </a:xfrm>
          <a:prstGeom prst="rect">
            <a:avLst/>
          </a:prstGeom>
        </p:spPr>
      </p:pic>
      <p:pic>
        <p:nvPicPr>
          <p:cNvPr id="7170" name="Picture 2">
            <a:extLst>
              <a:ext uri="{FF2B5EF4-FFF2-40B4-BE49-F238E27FC236}">
                <a16:creationId xmlns:a16="http://schemas.microsoft.com/office/drawing/2014/main" id="{F8E51776-1C0A-4BAA-BAC6-FFED8CA44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1666" y="4417305"/>
            <a:ext cx="3682646" cy="2212818"/>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9E495D8F-A9B0-4A18-93A3-9D3DD92CDD9D}"/>
              </a:ext>
            </a:extLst>
          </p:cNvPr>
          <p:cNvSpPr txBox="1"/>
          <p:nvPr/>
        </p:nvSpPr>
        <p:spPr>
          <a:xfrm>
            <a:off x="601857" y="4229506"/>
            <a:ext cx="6838849" cy="2023118"/>
          </a:xfrm>
          <a:prstGeom prst="rect">
            <a:avLst/>
          </a:prstGeom>
          <a:noFill/>
        </p:spPr>
        <p:txBody>
          <a:bodyPr wrap="square">
            <a:spAutoFit/>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lang="fr-FR" sz="2200" dirty="0">
                <a:solidFill>
                  <a:prstClr val="black"/>
                </a:solidFill>
                <a:latin typeface="Tw Cen MT" panose="020B0602020104020603"/>
              </a:rPr>
              <a:t>Agrégation des années par la </a:t>
            </a:r>
            <a:r>
              <a:rPr lang="fr-FR" sz="2200" b="1" dirty="0">
                <a:solidFill>
                  <a:prstClr val="black"/>
                </a:solidFill>
                <a:latin typeface="Tw Cen MT" panose="020B0602020104020603"/>
              </a:rPr>
              <a:t>moyenne</a:t>
            </a:r>
            <a:r>
              <a:rPr lang="fr-FR" sz="2200" dirty="0">
                <a:solidFill>
                  <a:prstClr val="black"/>
                </a:solidFill>
                <a:latin typeface="Tw Cen MT" panose="020B0602020104020603"/>
              </a:rPr>
              <a:t> sur </a:t>
            </a:r>
            <a:r>
              <a:rPr lang="fr-FR" sz="2200" b="1" dirty="0">
                <a:solidFill>
                  <a:prstClr val="black"/>
                </a:solidFill>
                <a:latin typeface="Tw Cen MT" panose="020B0602020104020603"/>
              </a:rPr>
              <a:t>2006-2015</a:t>
            </a:r>
          </a:p>
          <a:p>
            <a:pPr marL="548640" lvl="1" indent="-91440" defTabSz="914400">
              <a:lnSpc>
                <a:spcPct val="90000"/>
              </a:lnSpc>
              <a:spcAft>
                <a:spcPts val="200"/>
              </a:spcAft>
              <a:buClr>
                <a:srgbClr val="1CADE4"/>
              </a:buClr>
              <a:buSzPct val="100000"/>
              <a:buFont typeface="Wingdings" panose="05000000000000000000" pitchFamily="2" charset="2"/>
              <a:buChar char="§"/>
              <a:defRPr/>
            </a:pPr>
            <a:r>
              <a:rPr lang="fr-FR" sz="2200" dirty="0">
                <a:solidFill>
                  <a:prstClr val="black"/>
                </a:solidFill>
                <a:latin typeface="Tw Cen MT" panose="020B0602020104020603"/>
              </a:rPr>
              <a:t>Analyse des NaN pour les </a:t>
            </a:r>
            <a:r>
              <a:rPr lang="fr-FR" sz="2200" b="1" dirty="0">
                <a:solidFill>
                  <a:prstClr val="black"/>
                </a:solidFill>
                <a:latin typeface="Tw Cen MT" panose="020B0602020104020603"/>
              </a:rPr>
              <a:t>242 pays</a:t>
            </a:r>
            <a:endParaRPr lang="fr-FR" sz="2200" dirty="0">
              <a:solidFill>
                <a:prstClr val="black"/>
              </a:solidFill>
              <a:latin typeface="Tw Cen MT" panose="020B0602020104020603"/>
            </a:endParaRPr>
          </a:p>
          <a:p>
            <a:pPr marL="548640" lvl="1" indent="-91440" defTabSz="914400">
              <a:lnSpc>
                <a:spcPct val="90000"/>
              </a:lnSpc>
              <a:spcAft>
                <a:spcPts val="200"/>
              </a:spcAft>
              <a:buClr>
                <a:srgbClr val="1CADE4"/>
              </a:buClr>
              <a:buSzPct val="100000"/>
              <a:buFont typeface="Wingdings" panose="05000000000000000000" pitchFamily="2" charset="2"/>
              <a:buChar char="§"/>
              <a:defRPr/>
            </a:pPr>
            <a:r>
              <a:rPr lang="fr-FR" sz="2200" dirty="0">
                <a:solidFill>
                  <a:prstClr val="black"/>
                </a:solidFill>
                <a:latin typeface="Tw Cen MT" panose="020B0602020104020603"/>
              </a:rPr>
              <a:t>Elimination des pays contenant NaN </a:t>
            </a:r>
          </a:p>
          <a:p>
            <a:pPr marL="800100" lvl="1" indent="-342900" defTabSz="914400">
              <a:lnSpc>
                <a:spcPct val="90000"/>
              </a:lnSpc>
              <a:spcAft>
                <a:spcPts val="200"/>
              </a:spcAft>
              <a:buClr>
                <a:srgbClr val="1CADE4"/>
              </a:buClr>
              <a:buSzPct val="100000"/>
              <a:buFont typeface="Wingdings" panose="05000000000000000000" pitchFamily="2" charset="2"/>
              <a:buChar char="à"/>
              <a:defRPr/>
            </a:pPr>
            <a:r>
              <a:rPr lang="fr-FR" sz="2200" b="1" dirty="0">
                <a:solidFill>
                  <a:prstClr val="black"/>
                </a:solidFill>
                <a:latin typeface="Tw Cen MT" panose="020B0602020104020603"/>
                <a:sym typeface="Wingdings" panose="05000000000000000000" pitchFamily="2" charset="2"/>
              </a:rPr>
              <a:t>210 pays </a:t>
            </a:r>
            <a:r>
              <a:rPr lang="fr-FR" sz="2200" dirty="0">
                <a:solidFill>
                  <a:prstClr val="black"/>
                </a:solidFill>
                <a:latin typeface="Tw Cen MT" panose="020B0602020104020603"/>
                <a:sym typeface="Wingdings" panose="05000000000000000000" pitchFamily="2" charset="2"/>
              </a:rPr>
              <a:t>et zones géographiques </a:t>
            </a:r>
            <a:r>
              <a:rPr lang="fr-FR" sz="2200" b="1" dirty="0">
                <a:solidFill>
                  <a:prstClr val="black"/>
                </a:solidFill>
                <a:latin typeface="Tw Cen MT" panose="020B0602020104020603"/>
                <a:sym typeface="Wingdings" panose="05000000000000000000" pitchFamily="2" charset="2"/>
              </a:rPr>
              <a:t>restants</a:t>
            </a:r>
            <a:r>
              <a:rPr lang="fr-FR" sz="2200" dirty="0">
                <a:solidFill>
                  <a:prstClr val="black"/>
                </a:solidFill>
                <a:latin typeface="Tw Cen MT" panose="020B0602020104020603"/>
                <a:sym typeface="Wingdings" panose="05000000000000000000" pitchFamily="2" charset="2"/>
              </a:rPr>
              <a:t> </a:t>
            </a:r>
          </a:p>
          <a:p>
            <a:pPr marL="800100" lvl="1" indent="-342900" defTabSz="914400">
              <a:lnSpc>
                <a:spcPct val="90000"/>
              </a:lnSpc>
              <a:spcAft>
                <a:spcPts val="200"/>
              </a:spcAft>
              <a:buClr>
                <a:srgbClr val="1CADE4"/>
              </a:buClr>
              <a:buSzPct val="100000"/>
              <a:buFont typeface="Wingdings" panose="05000000000000000000" pitchFamily="2" charset="2"/>
              <a:buChar char="à"/>
              <a:defRPr/>
            </a:pPr>
            <a:r>
              <a:rPr lang="fr-FR" sz="2200" dirty="0">
                <a:solidFill>
                  <a:prstClr val="black"/>
                </a:solidFill>
                <a:latin typeface="Tw Cen MT" panose="020B0602020104020603"/>
                <a:sym typeface="Wingdings" panose="05000000000000000000" pitchFamily="2" charset="2"/>
              </a:rPr>
              <a:t>Exemple de pays éliminés : Andorre, Gibraltar, Monaco, Samoa, Somali etc.</a:t>
            </a:r>
            <a:endParaRPr lang="fr-FR" sz="2200" dirty="0">
              <a:solidFill>
                <a:prstClr val="black"/>
              </a:solidFill>
              <a:latin typeface="Tw Cen MT" panose="020B0602020104020603"/>
            </a:endParaRPr>
          </a:p>
        </p:txBody>
      </p:sp>
      <p:sp>
        <p:nvSpPr>
          <p:cNvPr id="5" name="Espace réservé de la date 4">
            <a:extLst>
              <a:ext uri="{FF2B5EF4-FFF2-40B4-BE49-F238E27FC236}">
                <a16:creationId xmlns:a16="http://schemas.microsoft.com/office/drawing/2014/main" id="{9F4ED6B7-AC94-4A28-9D7B-6695FC1896FC}"/>
              </a:ext>
            </a:extLst>
          </p:cNvPr>
          <p:cNvSpPr>
            <a:spLocks noGrp="1"/>
          </p:cNvSpPr>
          <p:nvPr>
            <p:ph type="dt" sz="half" idx="10"/>
          </p:nvPr>
        </p:nvSpPr>
        <p:spPr/>
        <p:txBody>
          <a:bodyPr/>
          <a:lstStyle/>
          <a:p>
            <a:pPr rtl="0"/>
            <a:r>
              <a:rPr lang="fr-FR" noProof="0"/>
              <a:t>23/07/2021</a:t>
            </a:r>
          </a:p>
        </p:txBody>
      </p:sp>
      <p:sp>
        <p:nvSpPr>
          <p:cNvPr id="6" name="Espace réservé du pied de page 5">
            <a:extLst>
              <a:ext uri="{FF2B5EF4-FFF2-40B4-BE49-F238E27FC236}">
                <a16:creationId xmlns:a16="http://schemas.microsoft.com/office/drawing/2014/main" id="{92E3D4C8-148D-444D-AC17-B19ABDE54609}"/>
              </a:ext>
            </a:extLst>
          </p:cNvPr>
          <p:cNvSpPr>
            <a:spLocks noGrp="1"/>
          </p:cNvSpPr>
          <p:nvPr>
            <p:ph type="ftr" sz="quarter" idx="11"/>
          </p:nvPr>
        </p:nvSpPr>
        <p:spPr/>
        <p:txBody>
          <a:bodyPr/>
          <a:lstStyle/>
          <a:p>
            <a:pPr rtl="0"/>
            <a:r>
              <a:rPr lang="fr-FR" noProof="0"/>
              <a:t>Lerys Granado</a:t>
            </a:r>
          </a:p>
        </p:txBody>
      </p:sp>
      <p:sp>
        <p:nvSpPr>
          <p:cNvPr id="7" name="Espace réservé du numéro de diapositive 6">
            <a:extLst>
              <a:ext uri="{FF2B5EF4-FFF2-40B4-BE49-F238E27FC236}">
                <a16:creationId xmlns:a16="http://schemas.microsoft.com/office/drawing/2014/main" id="{3B853119-CE00-46AB-82A1-CBAAF21A6E45}"/>
              </a:ext>
            </a:extLst>
          </p:cNvPr>
          <p:cNvSpPr>
            <a:spLocks noGrp="1"/>
          </p:cNvSpPr>
          <p:nvPr>
            <p:ph type="sldNum" sz="quarter" idx="12"/>
          </p:nvPr>
        </p:nvSpPr>
        <p:spPr/>
        <p:txBody>
          <a:bodyPr/>
          <a:lstStyle/>
          <a:p>
            <a:pPr rtl="0"/>
            <a:fld id="{4FAB73BC-B049-4115-A692-8D63A059BFB8}" type="slidenum">
              <a:rPr lang="fr-FR" noProof="0" smtClean="0"/>
              <a:t>9</a:t>
            </a:fld>
            <a:endParaRPr lang="fr-FR" noProof="0"/>
          </a:p>
        </p:txBody>
      </p:sp>
      <p:sp>
        <p:nvSpPr>
          <p:cNvPr id="12" name="ZoneTexte 11">
            <a:extLst>
              <a:ext uri="{FF2B5EF4-FFF2-40B4-BE49-F238E27FC236}">
                <a16:creationId xmlns:a16="http://schemas.microsoft.com/office/drawing/2014/main" id="{772B6E2D-7EEF-4125-BB1E-E085C72DCB89}"/>
              </a:ext>
            </a:extLst>
          </p:cNvPr>
          <p:cNvSpPr txBox="1"/>
          <p:nvPr/>
        </p:nvSpPr>
        <p:spPr>
          <a:xfrm>
            <a:off x="6732494" y="38086"/>
            <a:ext cx="5599023" cy="590931"/>
          </a:xfrm>
          <a:prstGeom prst="rect">
            <a:avLst/>
          </a:prstGeom>
          <a:noFill/>
        </p:spPr>
        <p:txBody>
          <a:bodyPr wrap="square">
            <a:spAutoFit/>
          </a:bodyPr>
          <a:lstStyle/>
          <a:p>
            <a:pPr marR="0" lvl="0" algn="l" defTabSz="914400" rtl="0" eaLnBrk="1" fontAlgn="auto" latinLnBrk="0" hangingPunct="1">
              <a:lnSpc>
                <a:spcPct val="90000"/>
              </a:lnSpc>
              <a:spcBef>
                <a:spcPts val="1200"/>
              </a:spcBef>
              <a:spcAft>
                <a:spcPts val="200"/>
              </a:spcAft>
              <a:buClr>
                <a:srgbClr val="1CADE4"/>
              </a:buClr>
              <a:buSzPct val="100000"/>
              <a:tabLst/>
              <a:defRPr/>
            </a:pPr>
            <a:r>
              <a:rPr lang="fr-FR" b="1" dirty="0">
                <a:solidFill>
                  <a:prstClr val="black"/>
                </a:solidFill>
                <a:latin typeface="Tw Cen MT" panose="020B0602020104020603"/>
              </a:rPr>
              <a:t>Infrastructure</a:t>
            </a:r>
            <a:r>
              <a:rPr lang="fr-FR" dirty="0">
                <a:solidFill>
                  <a:prstClr val="black"/>
                </a:solidFill>
                <a:latin typeface="Tw Cen MT" panose="020B0602020104020603"/>
              </a:rPr>
              <a:t> semble corréler avec </a:t>
            </a:r>
            <a:r>
              <a:rPr lang="fr-FR" b="1" dirty="0">
                <a:solidFill>
                  <a:prstClr val="black"/>
                </a:solidFill>
                <a:latin typeface="Tw Cen MT" panose="020B0602020104020603"/>
              </a:rPr>
              <a:t>PIB</a:t>
            </a:r>
            <a:r>
              <a:rPr lang="fr-FR" dirty="0">
                <a:solidFill>
                  <a:prstClr val="black"/>
                </a:solidFill>
                <a:latin typeface="Tw Cen MT" panose="020B0602020104020603"/>
              </a:rPr>
              <a:t> / </a:t>
            </a:r>
            <a:r>
              <a:rPr lang="fr-FR" dirty="0" err="1">
                <a:solidFill>
                  <a:prstClr val="black"/>
                </a:solidFill>
                <a:latin typeface="Tw Cen MT" panose="020B0602020104020603"/>
              </a:rPr>
              <a:t>hab</a:t>
            </a:r>
            <a:br>
              <a:rPr lang="fr-FR" dirty="0">
                <a:solidFill>
                  <a:prstClr val="black"/>
                </a:solidFill>
                <a:latin typeface="Tw Cen MT" panose="020B0602020104020603"/>
              </a:rPr>
            </a:br>
            <a:r>
              <a:rPr lang="fr-FR" b="1" dirty="0">
                <a:solidFill>
                  <a:prstClr val="black"/>
                </a:solidFill>
                <a:latin typeface="Tw Cen MT" panose="020B0602020104020603"/>
              </a:rPr>
              <a:t>Taux de scolarisation </a:t>
            </a:r>
            <a:r>
              <a:rPr lang="fr-FR" dirty="0">
                <a:solidFill>
                  <a:prstClr val="black"/>
                </a:solidFill>
                <a:latin typeface="Tw Cen MT" panose="020B0602020104020603"/>
              </a:rPr>
              <a:t>semble corréler avec </a:t>
            </a:r>
            <a:r>
              <a:rPr lang="fr-FR" b="1" dirty="0">
                <a:solidFill>
                  <a:prstClr val="black"/>
                </a:solidFill>
                <a:latin typeface="Tw Cen MT" panose="020B0602020104020603"/>
              </a:rPr>
              <a:t>infrastructure</a:t>
            </a:r>
            <a:r>
              <a:rPr lang="fr-FR" dirty="0">
                <a:solidFill>
                  <a:prstClr val="black"/>
                </a:solidFill>
                <a:latin typeface="Tw Cen MT" panose="020B0602020104020603"/>
              </a:rPr>
              <a:t>  </a:t>
            </a:r>
            <a:endParaRPr kumimoji="0" lang="fr-FR"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95319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4943_TF22378848.potx" id="{64A03BB9-641C-4E3F-A694-C453BE723143}" vid="{428F3FFD-DDE8-4CA6-BE65-84BE1BF156D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Conception intégrale</Template>
  <TotalTime>1037</TotalTime>
  <Words>1278</Words>
  <Application>Microsoft Office PowerPoint</Application>
  <PresentationFormat>Grand écran</PresentationFormat>
  <Paragraphs>264</Paragraphs>
  <Slides>18</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Arial</vt:lpstr>
      <vt:lpstr>Calibri</vt:lpstr>
      <vt:lpstr>Tw Cen MT</vt:lpstr>
      <vt:lpstr>Tw Cen MT Condensed</vt:lpstr>
      <vt:lpstr>Wingdings</vt:lpstr>
      <vt:lpstr>Wingdings 3</vt:lpstr>
      <vt:lpstr>Intégral</vt:lpstr>
      <vt:lpstr>Analyse exploratoire de données</vt:lpstr>
      <vt:lpstr>Problématique : sélection de pays à fort potentiel pour l’expansion d’une startup d’EdTech « academy »</vt:lpstr>
      <vt:lpstr>Analyse du dataset</vt:lpstr>
      <vt:lpstr>Valeurs manquantes (NaN)</vt:lpstr>
      <vt:lpstr>NaN  par colonne</vt:lpstr>
      <vt:lpstr>NaN  par indicateur</vt:lpstr>
      <vt:lpstr>Sélection des indicateurs</vt:lpstr>
      <vt:lpstr>Corrélation des indicateurs</vt:lpstr>
      <vt:lpstr>Agrégation </vt:lpstr>
      <vt:lpstr>Analyses des zones géo.</vt:lpstr>
      <vt:lpstr>Analyses des zones géo.</vt:lpstr>
      <vt:lpstr>Analyses par pays</vt:lpstr>
      <vt:lpstr>Analyses par pays</vt:lpstr>
      <vt:lpstr>Analyses par pays</vt:lpstr>
      <vt:lpstr>Potentiels pays pour l’expansion de « academy »</vt:lpstr>
      <vt:lpstr>Conclusions</vt:lpstr>
      <vt:lpstr>Merci pour votre attention</vt:lpstr>
      <vt:lpstr>Evolution de potentiels pays (Top10)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exploratoire de données</dc:title>
  <dc:creator>Lerys GRANADO</dc:creator>
  <cp:lastModifiedBy>Lerys GRANADO</cp:lastModifiedBy>
  <cp:revision>7</cp:revision>
  <dcterms:created xsi:type="dcterms:W3CDTF">2021-07-23T10:52:58Z</dcterms:created>
  <dcterms:modified xsi:type="dcterms:W3CDTF">2021-07-26T08:54:44Z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