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4"/>
  </p:sldMasterIdLst>
  <p:notesMasterIdLst>
    <p:notesMasterId r:id="rId23"/>
  </p:notesMasterIdLst>
  <p:handoutMasterIdLst>
    <p:handoutMasterId r:id="rId24"/>
  </p:handoutMasterIdLst>
  <p:sldIdLst>
    <p:sldId id="256" r:id="rId5"/>
    <p:sldId id="277" r:id="rId6"/>
    <p:sldId id="301" r:id="rId7"/>
    <p:sldId id="279" r:id="rId8"/>
    <p:sldId id="280" r:id="rId9"/>
    <p:sldId id="281" r:id="rId10"/>
    <p:sldId id="299" r:id="rId11"/>
    <p:sldId id="300" r:id="rId12"/>
    <p:sldId id="282" r:id="rId13"/>
    <p:sldId id="283" r:id="rId14"/>
    <p:sldId id="294" r:id="rId15"/>
    <p:sldId id="284" r:id="rId16"/>
    <p:sldId id="298" r:id="rId17"/>
    <p:sldId id="302" r:id="rId18"/>
    <p:sldId id="304" r:id="rId19"/>
    <p:sldId id="305" r:id="rId20"/>
    <p:sldId id="306" r:id="rId21"/>
    <p:sldId id="292" r:id="rId22"/>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4D2C"/>
    <a:srgbClr val="FF55FE"/>
    <a:srgbClr val="01FFFF"/>
    <a:srgbClr val="232323"/>
    <a:srgbClr val="159515"/>
    <a:srgbClr val="FFFFFF"/>
    <a:srgbClr val="E63E11"/>
    <a:srgbClr val="00AA00"/>
    <a:srgbClr val="808080"/>
    <a:srgbClr val="EE81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Style foncé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25" d="100"/>
          <a:sy n="125" d="100"/>
        </p:scale>
        <p:origin x="1584" y="79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2" d="100"/>
          <a:sy n="82" d="100"/>
        </p:scale>
        <p:origin x="387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accent2_2" csCatId="accent2" phldr="1"/>
      <dgm:spPr/>
      <dgm:t>
        <a:bodyPr rtlCol="0"/>
        <a:lstStyle/>
        <a:p>
          <a:pPr rtl="0"/>
          <a:endParaRPr lang="en-US"/>
        </a:p>
      </dgm:t>
    </dgm:pt>
    <dgm:pt modelId="{49225C73-1633-42F1-AB3B-7CB183E5F8B8}">
      <dgm:prSet custT="1"/>
      <dgm:spPr/>
      <dgm:t>
        <a:bodyPr rtlCol="0"/>
        <a:lstStyle/>
        <a:p>
          <a:pPr>
            <a:lnSpc>
              <a:spcPct val="100000"/>
            </a:lnSpc>
            <a:defRPr cap="all"/>
          </a:pPr>
          <a:r>
            <a:rPr lang="fr-FR" sz="2400" b="1" cap="none" baseline="0" noProof="0" dirty="0"/>
            <a:t>Analyse du dataset </a:t>
          </a:r>
          <a:br>
            <a:rPr lang="fr-FR" sz="2400" cap="none" baseline="0" noProof="0" dirty="0"/>
          </a:br>
          <a:r>
            <a:rPr lang="fr-FR" sz="2000" cap="none" baseline="0" noProof="0" dirty="0"/>
            <a:t>forme, valeurs manquantes, …</a:t>
          </a:r>
          <a:endParaRPr lang="fr-FR" sz="2400" cap="none" baseline="0" noProof="0" dirty="0"/>
        </a:p>
      </dgm:t>
    </dgm:pt>
    <dgm:pt modelId="{1A0E2090-1D4F-438A-8766-B6030CE01ADD}" type="parTrans" cxnId="{A9154303-8225-4248-91DC-1B0156A35F07}">
      <dgm:prSet/>
      <dgm:spPr/>
      <dgm:t>
        <a:bodyPr rtlCol="0"/>
        <a:lstStyle/>
        <a:p>
          <a:pPr rtl="0"/>
          <a:endParaRPr lang="fr-FR" noProof="0" dirty="0"/>
        </a:p>
      </dgm:t>
    </dgm:pt>
    <dgm:pt modelId="{9646853A-8964-4519-A5B1-0B7D18B2983D}" type="sibTrans" cxnId="{A9154303-8225-4248-91DC-1B0156A35F07}">
      <dgm:prSet/>
      <dgm:spPr/>
      <dgm:t>
        <a:bodyPr rtlCol="0"/>
        <a:lstStyle/>
        <a:p>
          <a:pPr rtl="0"/>
          <a:endParaRPr lang="fr-FR" noProof="0" dirty="0"/>
        </a:p>
      </dgm:t>
    </dgm:pt>
    <dgm:pt modelId="{1C383F32-22E8-4F62-A3E0-BDC3D5F48992}">
      <dgm:prSet custT="1"/>
      <dgm:spPr/>
      <dgm:t>
        <a:bodyPr rtlCol="0"/>
        <a:lstStyle/>
        <a:p>
          <a:pPr>
            <a:lnSpc>
              <a:spcPct val="100000"/>
            </a:lnSpc>
            <a:defRPr cap="all"/>
          </a:pPr>
          <a:r>
            <a:rPr lang="fr-FR" sz="2400" b="1" cap="none" baseline="0" noProof="0" dirty="0"/>
            <a:t>Nettoyage des données</a:t>
          </a:r>
          <a:br>
            <a:rPr lang="fr-FR" sz="2400" b="1" cap="none" baseline="0" noProof="0" dirty="0"/>
          </a:br>
          <a:r>
            <a:rPr lang="fr-FR" sz="2000" cap="none" baseline="0" noProof="0" dirty="0"/>
            <a:t>paramètres pertinents et bien renseignés, </a:t>
          </a:r>
          <a:r>
            <a:rPr lang="fr-FR" sz="2000" cap="none" baseline="0" noProof="0" dirty="0" err="1"/>
            <a:t>outliers</a:t>
          </a:r>
          <a:r>
            <a:rPr lang="fr-FR" sz="2000" cap="none" baseline="0" noProof="0" dirty="0"/>
            <a:t>, imputation </a:t>
          </a:r>
          <a:br>
            <a:rPr lang="fr-FR" sz="2000" cap="none" baseline="0" noProof="0" dirty="0"/>
          </a:br>
          <a:r>
            <a:rPr lang="fr-FR" sz="2000" cap="none" baseline="0" noProof="0" dirty="0"/>
            <a:t>(Machine Learning) </a:t>
          </a:r>
          <a:endParaRPr lang="fr-FR" sz="2400" cap="none" baseline="0" noProof="0" dirty="0"/>
        </a:p>
      </dgm:t>
    </dgm:pt>
    <dgm:pt modelId="{A7920A2F-3244-4159-AF04-6A1D38B7B317}" type="parTrans" cxnId="{C4CCE57E-E871-46D6-BAD5-880252C95D22}">
      <dgm:prSet/>
      <dgm:spPr/>
      <dgm:t>
        <a:bodyPr rtlCol="0"/>
        <a:lstStyle/>
        <a:p>
          <a:pPr rtl="0"/>
          <a:endParaRPr lang="fr-FR" noProof="0" dirty="0"/>
        </a:p>
      </dgm:t>
    </dgm:pt>
    <dgm:pt modelId="{8500F72A-2C6D-4FDF-9C1D-CA691380EB0B}" type="sibTrans" cxnId="{C4CCE57E-E871-46D6-BAD5-880252C95D22}">
      <dgm:prSet/>
      <dgm:spPr/>
      <dgm:t>
        <a:bodyPr rtlCol="0"/>
        <a:lstStyle/>
        <a:p>
          <a:pPr rtl="0"/>
          <a:endParaRPr lang="fr-FR" noProof="0" dirty="0"/>
        </a:p>
      </dgm:t>
    </dgm:pt>
    <dgm:pt modelId="{6B96A6A8-6DAA-4F88-ABAC-95643EE01F45}">
      <dgm:prSet custT="1"/>
      <dgm:spPr/>
      <dgm:t>
        <a:bodyPr/>
        <a:lstStyle/>
        <a:p>
          <a:pPr>
            <a:lnSpc>
              <a:spcPct val="100000"/>
            </a:lnSpc>
            <a:defRPr cap="all"/>
          </a:pPr>
          <a:r>
            <a:rPr lang="fr-FR" sz="2400" b="1" cap="none" baseline="0" dirty="0"/>
            <a:t>Analyses exploratoire</a:t>
          </a:r>
        </a:p>
        <a:p>
          <a:pPr>
            <a:lnSpc>
              <a:spcPct val="100000"/>
            </a:lnSpc>
            <a:defRPr cap="all"/>
          </a:pPr>
          <a:r>
            <a:rPr lang="fr-FR" sz="2000" b="0" cap="none" baseline="0" dirty="0"/>
            <a:t>Analyses univariées et bivariées, tests statistiques</a:t>
          </a:r>
        </a:p>
        <a:p>
          <a:pPr>
            <a:lnSpc>
              <a:spcPct val="100000"/>
            </a:lnSpc>
            <a:defRPr cap="all"/>
          </a:pPr>
          <a:endParaRPr lang="fr-FR" sz="2400" b="0" cap="none" baseline="0" dirty="0"/>
        </a:p>
      </dgm:t>
    </dgm:pt>
    <dgm:pt modelId="{68304F72-A255-4A39-B121-3DA1D741B81F}" type="parTrans" cxnId="{EEF94CDF-5012-4314-B1ED-1223130583C7}">
      <dgm:prSet/>
      <dgm:spPr/>
      <dgm:t>
        <a:bodyPr/>
        <a:lstStyle/>
        <a:p>
          <a:endParaRPr lang="fr-FR"/>
        </a:p>
      </dgm:t>
    </dgm:pt>
    <dgm:pt modelId="{F1397A89-D7CC-4D67-AE02-C40F883ABCF4}" type="sibTrans" cxnId="{EEF94CDF-5012-4314-B1ED-1223130583C7}">
      <dgm:prSet/>
      <dgm:spPr/>
      <dgm:t>
        <a:bodyPr/>
        <a:lstStyle/>
        <a:p>
          <a:endParaRPr lang="fr-FR"/>
        </a:p>
      </dgm:t>
    </dgm:pt>
    <dgm:pt modelId="{50B3CE7C-E10B-4E23-BD93-03664997C932}" type="pres">
      <dgm:prSet presAssocID="{01A66772-F185-4D58-B8BB-E9370D7A7A2B}" presName="root" presStyleCnt="0">
        <dgm:presLayoutVars>
          <dgm:dir/>
          <dgm:resizeHandles val="exact"/>
        </dgm:presLayoutVars>
      </dgm:prSet>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0" presStyleCnt="3"/>
      <dgm:spPr>
        <a:solidFill>
          <a:schemeClr val="accent1"/>
        </a:solidFill>
      </dgm:spPr>
    </dgm:pt>
    <dgm:pt modelId="{DB4CA7C4-FCA1-4127-B20A-2A5C031A3CF4}" type="pres">
      <dgm:prSet presAssocID="{49225C73-1633-42F1-AB3B-7CB183E5F8B8}" presName="iconRect" presStyleLbl="node1" presStyleIdx="0" presStyleCnt="3" custLinFactNeighborX="1261" custLinFactNeighborY="-479"/>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0"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1" presStyleCnt="3"/>
      <dgm:spPr>
        <a:solidFill>
          <a:schemeClr val="accent1"/>
        </a:solidFill>
      </dgm:spPr>
    </dgm:pt>
    <dgm:pt modelId="{39509775-983E-4110-B989-EE2CD6514BE0}" type="pres">
      <dgm:prSet presAssocID="{1C383F32-22E8-4F62-A3E0-BDC3D5F48992}" presName="iconRect" presStyleLbl="node1" presStyleIdx="1" presStyleCnt="3"/>
      <dgm:spPr>
        <a:blipFill rotWithShape="1">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1" presStyleCnt="3">
        <dgm:presLayoutVars>
          <dgm:chMax val="1"/>
          <dgm:chPref val="1"/>
        </dgm:presLayoutVars>
      </dgm:prSet>
      <dgm:spPr/>
    </dgm:pt>
    <dgm:pt modelId="{376576EC-D236-417C-BFFB-AE6215A3C732}" type="pres">
      <dgm:prSet presAssocID="{8500F72A-2C6D-4FDF-9C1D-CA691380EB0B}" presName="sibTrans" presStyleCnt="0"/>
      <dgm:spPr/>
    </dgm:pt>
    <dgm:pt modelId="{0D1E4A98-096F-426B-9AA7-D7AE114A4934}" type="pres">
      <dgm:prSet presAssocID="{6B96A6A8-6DAA-4F88-ABAC-95643EE01F45}" presName="compNode" presStyleCnt="0"/>
      <dgm:spPr/>
    </dgm:pt>
    <dgm:pt modelId="{4351B950-EAA8-4729-B383-42BF0D98BF27}" type="pres">
      <dgm:prSet presAssocID="{6B96A6A8-6DAA-4F88-ABAC-95643EE01F45}" presName="iconBgRect" presStyleLbl="bgShp" presStyleIdx="2" presStyleCnt="3"/>
      <dgm:spPr>
        <a:solidFill>
          <a:schemeClr val="accent1"/>
        </a:solidFill>
      </dgm:spPr>
    </dgm:pt>
    <dgm:pt modelId="{015CB6EB-068C-49A5-9066-E79CAC5A01D8}" type="pres">
      <dgm:prSet presAssocID="{6B96A6A8-6DAA-4F88-ABAC-95643EE01F45}" presName="iconRect" presStyleLbl="node1" presStyleIdx="2" presStyleCnt="3" custScaleX="98866" custScaleY="98826" custLinFactNeighborX="2502" custLinFactNeighborY="660"/>
      <dgm:spPr>
        <a:blipFill rotWithShape="1">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pt>
    <dgm:pt modelId="{1C4EF92D-5B46-4335-9123-EFAA00BC3961}" type="pres">
      <dgm:prSet presAssocID="{6B96A6A8-6DAA-4F88-ABAC-95643EE01F45}" presName="spaceRect" presStyleCnt="0"/>
      <dgm:spPr/>
    </dgm:pt>
    <dgm:pt modelId="{2543F44F-9DB4-47ED-A000-95DD864F5CEB}" type="pres">
      <dgm:prSet presAssocID="{6B96A6A8-6DAA-4F88-ABAC-95643EE01F45}" presName="textRect" presStyleLbl="revTx" presStyleIdx="2" presStyleCnt="3" custScaleX="111290">
        <dgm:presLayoutVars>
          <dgm:chMax val="1"/>
          <dgm:chPref val="1"/>
        </dgm:presLayoutVars>
      </dgm:prSet>
      <dgm:spPr/>
    </dgm:pt>
  </dgm:ptLst>
  <dgm:cxnLst>
    <dgm:cxn modelId="{A9154303-8225-4248-91DC-1B0156A35F07}" srcId="{01A66772-F185-4D58-B8BB-E9370D7A7A2B}" destId="{49225C73-1633-42F1-AB3B-7CB183E5F8B8}" srcOrd="0" destOrd="0" parTransId="{1A0E2090-1D4F-438A-8766-B6030CE01ADD}" sibTransId="{9646853A-8964-4519-A5B1-0B7D18B2983D}"/>
    <dgm:cxn modelId="{27AA5F24-9F1F-434E-AF46-EF68A3006AFE}" type="presOf" srcId="{6B96A6A8-6DAA-4F88-ABAC-95643EE01F45}" destId="{2543F44F-9DB4-47ED-A000-95DD864F5CEB}" srcOrd="0" destOrd="0" presId="urn:microsoft.com/office/officeart/2018/5/layout/IconCircleLabelList"/>
    <dgm:cxn modelId="{7A710F69-5154-4855-ACF5-BC7C1BF85A80}" type="presOf" srcId="{49225C73-1633-42F1-AB3B-7CB183E5F8B8}" destId="{7E6FE37A-5DB0-4899-9FCB-0CE39BC185F8}" srcOrd="0" destOrd="0" presId="urn:microsoft.com/office/officeart/2018/5/layout/IconCircleLabelList"/>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1" destOrd="0" parTransId="{A7920A2F-3244-4159-AF04-6A1D38B7B317}" sibTransId="{8500F72A-2C6D-4FDF-9C1D-CA691380EB0B}"/>
    <dgm:cxn modelId="{EEF94CDF-5012-4314-B1ED-1223130583C7}" srcId="{01A66772-F185-4D58-B8BB-E9370D7A7A2B}" destId="{6B96A6A8-6DAA-4F88-ABAC-95643EE01F45}" srcOrd="2" destOrd="0" parTransId="{68304F72-A255-4A39-B121-3DA1D741B81F}" sibTransId="{F1397A89-D7CC-4D67-AE02-C40F883ABCF4}"/>
    <dgm:cxn modelId="{2772E199-56B0-4310-A55E-67D00CA3E59E}" type="presParOf" srcId="{50B3CE7C-E10B-4E23-BD93-03664997C932}" destId="{C998AB0A-577D-44AA-A068-F634DDE7BD47}" srcOrd="0"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1" destOrd="0" presId="urn:microsoft.com/office/officeart/2018/5/layout/IconCircleLabelList"/>
    <dgm:cxn modelId="{3A7F4DB9-1469-4F58-B633-24B7EEE084D1}" type="presParOf" srcId="{50B3CE7C-E10B-4E23-BD93-03664997C932}" destId="{ECFA770B-DE2C-4683-A038-58D0FE44BC27}" srcOrd="2"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 modelId="{E37D2A0D-5DA5-4676-8FF0-26B4B4406A3E}" type="presParOf" srcId="{50B3CE7C-E10B-4E23-BD93-03664997C932}" destId="{376576EC-D236-417C-BFFB-AE6215A3C732}" srcOrd="3" destOrd="0" presId="urn:microsoft.com/office/officeart/2018/5/layout/IconCircleLabelList"/>
    <dgm:cxn modelId="{25F6E3CD-D551-4309-AD55-84CBD32BB731}" type="presParOf" srcId="{50B3CE7C-E10B-4E23-BD93-03664997C932}" destId="{0D1E4A98-096F-426B-9AA7-D7AE114A4934}" srcOrd="4" destOrd="0" presId="urn:microsoft.com/office/officeart/2018/5/layout/IconCircleLabelList"/>
    <dgm:cxn modelId="{2B424D1C-0DFC-4018-B62E-741C1A1C0522}" type="presParOf" srcId="{0D1E4A98-096F-426B-9AA7-D7AE114A4934}" destId="{4351B950-EAA8-4729-B383-42BF0D98BF27}" srcOrd="0" destOrd="0" presId="urn:microsoft.com/office/officeart/2018/5/layout/IconCircleLabelList"/>
    <dgm:cxn modelId="{287352A3-C7AE-4EA9-888E-F8D09143C3A1}" type="presParOf" srcId="{0D1E4A98-096F-426B-9AA7-D7AE114A4934}" destId="{015CB6EB-068C-49A5-9066-E79CAC5A01D8}" srcOrd="1" destOrd="0" presId="urn:microsoft.com/office/officeart/2018/5/layout/IconCircleLabelList"/>
    <dgm:cxn modelId="{EB0A5354-DD95-42D4-B0CB-707170A1DD97}" type="presParOf" srcId="{0D1E4A98-096F-426B-9AA7-D7AE114A4934}" destId="{1C4EF92D-5B46-4335-9123-EFAA00BC3961}" srcOrd="2" destOrd="0" presId="urn:microsoft.com/office/officeart/2018/5/layout/IconCircleLabelList"/>
    <dgm:cxn modelId="{4AA21991-837D-412F-A064-84AC08F8176E}" type="presParOf" srcId="{0D1E4A98-096F-426B-9AA7-D7AE114A4934}" destId="{2543F44F-9DB4-47ED-A000-95DD864F5CE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D8CDD9-0C56-4401-ADB1-8B48DAB2C96F}">
      <dsp:nvSpPr>
        <dsp:cNvPr id="0" name=""/>
        <dsp:cNvSpPr/>
      </dsp:nvSpPr>
      <dsp:spPr>
        <a:xfrm>
          <a:off x="653586" y="223033"/>
          <a:ext cx="1852875" cy="1852875"/>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1061867" y="612815"/>
          <a:ext cx="1063125" cy="1063125"/>
        </a:xfrm>
        <a:prstGeom prst="rect">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61273" y="2653033"/>
          <a:ext cx="3037500" cy="1444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066800">
            <a:lnSpc>
              <a:spcPct val="100000"/>
            </a:lnSpc>
            <a:spcBef>
              <a:spcPct val="0"/>
            </a:spcBef>
            <a:spcAft>
              <a:spcPct val="35000"/>
            </a:spcAft>
            <a:buNone/>
            <a:defRPr cap="all"/>
          </a:pPr>
          <a:r>
            <a:rPr lang="fr-FR" sz="2400" b="1" kern="1200" cap="none" baseline="0" noProof="0" dirty="0"/>
            <a:t>Analyse du dataset </a:t>
          </a:r>
          <a:br>
            <a:rPr lang="fr-FR" sz="2400" kern="1200" cap="none" baseline="0" noProof="0" dirty="0"/>
          </a:br>
          <a:r>
            <a:rPr lang="fr-FR" sz="2000" kern="1200" cap="none" baseline="0" noProof="0" dirty="0"/>
            <a:t>forme, valeurs manquantes, …</a:t>
          </a:r>
          <a:endParaRPr lang="fr-FR" sz="2400" kern="1200" cap="none" baseline="0" noProof="0" dirty="0"/>
        </a:p>
      </dsp:txBody>
      <dsp:txXfrm>
        <a:off x="61273" y="2653033"/>
        <a:ext cx="3037500" cy="1444921"/>
      </dsp:txXfrm>
    </dsp:sp>
    <dsp:sp modelId="{FF93E135-77D6-48A0-8871-9BC93D705D06}">
      <dsp:nvSpPr>
        <dsp:cNvPr id="0" name=""/>
        <dsp:cNvSpPr/>
      </dsp:nvSpPr>
      <dsp:spPr>
        <a:xfrm>
          <a:off x="4222648" y="223033"/>
          <a:ext cx="1852875" cy="1852875"/>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4617523" y="617908"/>
          <a:ext cx="1063125" cy="1063125"/>
        </a:xfrm>
        <a:prstGeom prst="rect">
          <a:avLst/>
        </a:prstGeom>
        <a:blipFill rotWithShape="1">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3630336" y="2653033"/>
          <a:ext cx="3037500" cy="1444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066800">
            <a:lnSpc>
              <a:spcPct val="100000"/>
            </a:lnSpc>
            <a:spcBef>
              <a:spcPct val="0"/>
            </a:spcBef>
            <a:spcAft>
              <a:spcPct val="35000"/>
            </a:spcAft>
            <a:buNone/>
            <a:defRPr cap="all"/>
          </a:pPr>
          <a:r>
            <a:rPr lang="fr-FR" sz="2400" b="1" kern="1200" cap="none" baseline="0" noProof="0" dirty="0"/>
            <a:t>Nettoyage des données</a:t>
          </a:r>
          <a:br>
            <a:rPr lang="fr-FR" sz="2400" b="1" kern="1200" cap="none" baseline="0" noProof="0" dirty="0"/>
          </a:br>
          <a:r>
            <a:rPr lang="fr-FR" sz="2000" kern="1200" cap="none" baseline="0" noProof="0" dirty="0"/>
            <a:t>paramètres pertinents et bien renseignés, </a:t>
          </a:r>
          <a:r>
            <a:rPr lang="fr-FR" sz="2000" kern="1200" cap="none" baseline="0" noProof="0" dirty="0" err="1"/>
            <a:t>outliers</a:t>
          </a:r>
          <a:r>
            <a:rPr lang="fr-FR" sz="2000" kern="1200" cap="none" baseline="0" noProof="0" dirty="0"/>
            <a:t>, imputation </a:t>
          </a:r>
          <a:br>
            <a:rPr lang="fr-FR" sz="2000" kern="1200" cap="none" baseline="0" noProof="0" dirty="0"/>
          </a:br>
          <a:r>
            <a:rPr lang="fr-FR" sz="2000" kern="1200" cap="none" baseline="0" noProof="0" dirty="0"/>
            <a:t>(Machine Learning) </a:t>
          </a:r>
          <a:endParaRPr lang="fr-FR" sz="2400" kern="1200" cap="none" baseline="0" noProof="0" dirty="0"/>
        </a:p>
      </dsp:txBody>
      <dsp:txXfrm>
        <a:off x="3630336" y="2653033"/>
        <a:ext cx="3037500" cy="1444921"/>
      </dsp:txXfrm>
    </dsp:sp>
    <dsp:sp modelId="{4351B950-EAA8-4729-B383-42BF0D98BF27}">
      <dsp:nvSpPr>
        <dsp:cNvPr id="0" name=""/>
        <dsp:cNvSpPr/>
      </dsp:nvSpPr>
      <dsp:spPr>
        <a:xfrm>
          <a:off x="7963178" y="223033"/>
          <a:ext cx="1852875" cy="1852875"/>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015CB6EB-068C-49A5-9066-E79CAC5A01D8}">
      <dsp:nvSpPr>
        <dsp:cNvPr id="0" name=""/>
        <dsp:cNvSpPr/>
      </dsp:nvSpPr>
      <dsp:spPr>
        <a:xfrm>
          <a:off x="8390680" y="631165"/>
          <a:ext cx="1051069" cy="1050643"/>
        </a:xfrm>
        <a:prstGeom prst="rect">
          <a:avLst/>
        </a:prstGeom>
        <a:blipFill rotWithShape="1">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43F44F-9DB4-47ED-A000-95DD864F5CEB}">
      <dsp:nvSpPr>
        <dsp:cNvPr id="0" name=""/>
        <dsp:cNvSpPr/>
      </dsp:nvSpPr>
      <dsp:spPr>
        <a:xfrm>
          <a:off x="7199398" y="2653033"/>
          <a:ext cx="3380433" cy="1444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fr-FR" sz="2400" b="1" kern="1200" cap="none" baseline="0" dirty="0"/>
            <a:t>Analyses exploratoire</a:t>
          </a:r>
        </a:p>
        <a:p>
          <a:pPr marL="0" lvl="0" indent="0" algn="ctr" defTabSz="1066800">
            <a:lnSpc>
              <a:spcPct val="100000"/>
            </a:lnSpc>
            <a:spcBef>
              <a:spcPct val="0"/>
            </a:spcBef>
            <a:spcAft>
              <a:spcPct val="35000"/>
            </a:spcAft>
            <a:buNone/>
            <a:defRPr cap="all"/>
          </a:pPr>
          <a:r>
            <a:rPr lang="fr-FR" sz="2000" b="0" kern="1200" cap="none" baseline="0" dirty="0"/>
            <a:t>Analyses univariées et bivariées, tests statistiques</a:t>
          </a:r>
        </a:p>
        <a:p>
          <a:pPr marL="0" lvl="0" indent="0" algn="ctr" defTabSz="1066800">
            <a:lnSpc>
              <a:spcPct val="100000"/>
            </a:lnSpc>
            <a:spcBef>
              <a:spcPct val="0"/>
            </a:spcBef>
            <a:spcAft>
              <a:spcPct val="35000"/>
            </a:spcAft>
            <a:buNone/>
            <a:defRPr cap="all"/>
          </a:pPr>
          <a:endParaRPr lang="fr-FR" sz="2400" b="0" kern="1200" cap="none" baseline="0" dirty="0"/>
        </a:p>
      </dsp:txBody>
      <dsp:txXfrm>
        <a:off x="7199398" y="2653033"/>
        <a:ext cx="3380433" cy="1444921"/>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Liste d’icônes avec cercles et étiquettes"/>
  <dgm:desc val="Permet de représenter des blocs d’informations non séquentiels ou groupés accompagnés d’éléments visuels associés. Fonctionne de manière optimale avec des icônes ou de petites images avec de courtes légendes de texte."/>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57FDB26-16AF-4C82-AF7A-92449513F3F4}" type="datetime1">
              <a:rPr lang="fr-FR" smtClean="0"/>
              <a:t>16/08/2021</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B53ADFC-ABB8-401A-BB24-33FDAFEDCEBD}" type="slidenum">
              <a:rPr lang="fr-FR" smtClean="0"/>
              <a:t>‹N°›</a:t>
            </a:fld>
            <a:endParaRPr lang="fr-FR"/>
          </a:p>
        </p:txBody>
      </p:sp>
    </p:spTree>
    <p:extLst>
      <p:ext uri="{BB962C8B-B14F-4D97-AF65-F5344CB8AC3E}">
        <p14:creationId xmlns:p14="http://schemas.microsoft.com/office/powerpoint/2010/main" val="2733249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60E9541-3375-4528-AC9C-1D7FD00C3017}" type="datetime1">
              <a:rPr lang="fr-FR" noProof="0" smtClean="0"/>
              <a:t>16/08/2021</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725628-3A68-42F4-BA86-981817953149}" type="slidenum">
              <a:rPr lang="fr-FR" noProof="0" smtClean="0"/>
              <a:t>‹N°›</a:t>
            </a:fld>
            <a:endParaRPr lang="fr-FR" noProof="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4B725628-3A68-42F4-BA86-981817953149}" type="slidenum">
              <a:rPr lang="fr-FR" smtClean="0"/>
              <a:t>1</a:t>
            </a:fld>
            <a:endParaRPr lang="fr-FR" dirty="0"/>
          </a:p>
        </p:txBody>
      </p:sp>
    </p:spTree>
    <p:extLst>
      <p:ext uri="{BB962C8B-B14F-4D97-AF65-F5344CB8AC3E}">
        <p14:creationId xmlns:p14="http://schemas.microsoft.com/office/powerpoint/2010/main" val="3859257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4B725628-3A68-42F4-BA86-981817953149}" type="slidenum">
              <a:rPr lang="fr-FR" smtClean="0"/>
              <a:t>2</a:t>
            </a:fld>
            <a:endParaRPr lang="fr-FR"/>
          </a:p>
        </p:txBody>
      </p:sp>
    </p:spTree>
    <p:extLst>
      <p:ext uri="{BB962C8B-B14F-4D97-AF65-F5344CB8AC3E}">
        <p14:creationId xmlns:p14="http://schemas.microsoft.com/office/powerpoint/2010/main" val="3959845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e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ctrTitle"/>
          </p:nvPr>
        </p:nvSpPr>
        <p:spPr>
          <a:xfrm>
            <a:off x="457200" y="4960137"/>
            <a:ext cx="7772400" cy="1463040"/>
          </a:xfrm>
        </p:spPr>
        <p:txBody>
          <a:bodyPr rtlCol="0" anchor="ctr">
            <a:normAutofit/>
          </a:bodyPr>
          <a:lstStyle>
            <a:lvl1pPr algn="r">
              <a:defRPr sz="5000" spc="200" baseline="0"/>
            </a:lvl1pPr>
          </a:lstStyle>
          <a:p>
            <a:pPr rtl="0"/>
            <a:r>
              <a:rPr lang="fr-FR" noProof="0"/>
              <a:t>Modifiez le style du titre</a:t>
            </a:r>
          </a:p>
        </p:txBody>
      </p:sp>
      <p:sp>
        <p:nvSpPr>
          <p:cNvPr id="3" name="Sous-titre 2"/>
          <p:cNvSpPr>
            <a:spLocks noGrp="1"/>
          </p:cNvSpPr>
          <p:nvPr>
            <p:ph type="subTitle" idx="1" hasCustomPrompt="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fr-FR" noProof="0"/>
              <a:t>Cliquez pour modifier le style des sous-titres du masque</a:t>
            </a:r>
          </a:p>
        </p:txBody>
      </p:sp>
      <p:sp>
        <p:nvSpPr>
          <p:cNvPr id="4" name="Espace réservé de la date 3"/>
          <p:cNvSpPr>
            <a:spLocks noGrp="1"/>
          </p:cNvSpPr>
          <p:nvPr>
            <p:ph type="dt" sz="half" idx="10"/>
          </p:nvPr>
        </p:nvSpPr>
        <p:spPr/>
        <p:txBody>
          <a:bodyPr rtlCol="0"/>
          <a:lstStyle>
            <a:lvl1pPr algn="l">
              <a:defRPr/>
            </a:lvl1pPr>
          </a:lstStyle>
          <a:p>
            <a:pPr rtl="0"/>
            <a:r>
              <a:rPr lang="fr-FR" noProof="0"/>
              <a:t>23/07/2021</a:t>
            </a:r>
          </a:p>
        </p:txBody>
      </p:sp>
      <p:sp>
        <p:nvSpPr>
          <p:cNvPr id="5" name="Espace réservé du pied de page 4"/>
          <p:cNvSpPr>
            <a:spLocks noGrp="1"/>
          </p:cNvSpPr>
          <p:nvPr>
            <p:ph type="ftr" sz="quarter" idx="11"/>
          </p:nvPr>
        </p:nvSpPr>
        <p:spPr/>
        <p:txBody>
          <a:bodyPr rtlCol="0"/>
          <a:lstStyle/>
          <a:p>
            <a:pPr rtl="0"/>
            <a:r>
              <a:rPr lang="fr-FR" noProof="0"/>
              <a:t>Lerys Granado</a:t>
            </a:r>
          </a:p>
        </p:txBody>
      </p:sp>
      <p:sp>
        <p:nvSpPr>
          <p:cNvPr id="6" name="Espace réservé du numéro de diapositive 5"/>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cxnSp>
        <p:nvCxnSpPr>
          <p:cNvPr id="8" name="Connecteur droit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r>
              <a:rPr lang="fr-FR" noProof="0"/>
              <a:t>23/07/2021</a:t>
            </a:r>
          </a:p>
        </p:txBody>
      </p:sp>
      <p:sp>
        <p:nvSpPr>
          <p:cNvPr id="5" name="Espace réservé du pied de page 4"/>
          <p:cNvSpPr>
            <a:spLocks noGrp="1"/>
          </p:cNvSpPr>
          <p:nvPr>
            <p:ph type="ftr" sz="quarter" idx="11"/>
          </p:nvPr>
        </p:nvSpPr>
        <p:spPr/>
        <p:txBody>
          <a:bodyPr rtlCol="0"/>
          <a:lstStyle/>
          <a:p>
            <a:pPr rtl="0"/>
            <a:r>
              <a:rPr lang="fr-FR" noProof="0"/>
              <a:t>Lerys Granado</a:t>
            </a:r>
          </a:p>
        </p:txBody>
      </p:sp>
      <p:sp>
        <p:nvSpPr>
          <p:cNvPr id="6" name="Espace réservé du numéro de diapositive 5"/>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hasCustomPrompt="1"/>
          </p:nvPr>
        </p:nvSpPr>
        <p:spPr>
          <a:xfrm>
            <a:off x="8724901" y="762000"/>
            <a:ext cx="2628900" cy="5410200"/>
          </a:xfrm>
        </p:spPr>
        <p:txBody>
          <a:bodyPr vert="eaVert" lIns="45720" tIns="91440" rIns="45720" bIns="91440" rtlCol="0"/>
          <a:lstStyle/>
          <a:p>
            <a:pPr rtl="0"/>
            <a:r>
              <a:rPr lang="fr-FR" noProof="0"/>
              <a:t>Cliquez pour modifier le style du titre</a:t>
            </a:r>
          </a:p>
        </p:txBody>
      </p:sp>
      <p:sp>
        <p:nvSpPr>
          <p:cNvPr id="3" name="Espace réservé du texte vertical 2"/>
          <p:cNvSpPr>
            <a:spLocks noGrp="1"/>
          </p:cNvSpPr>
          <p:nvPr>
            <p:ph type="body" orient="vert" idx="1" hasCustomPrompt="1"/>
          </p:nvPr>
        </p:nvSpPr>
        <p:spPr>
          <a:xfrm>
            <a:off x="990601" y="762000"/>
            <a:ext cx="7581900" cy="5410200"/>
          </a:xfrm>
        </p:spPr>
        <p:txBody>
          <a:bodyPr vert="eaVert"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r>
              <a:rPr lang="fr-FR" noProof="0"/>
              <a:t>23/07/2021</a:t>
            </a:r>
          </a:p>
        </p:txBody>
      </p:sp>
      <p:sp>
        <p:nvSpPr>
          <p:cNvPr id="5" name="Espace réservé du pied de page 4"/>
          <p:cNvSpPr>
            <a:spLocks noGrp="1"/>
          </p:cNvSpPr>
          <p:nvPr>
            <p:ph type="ftr" sz="quarter" idx="11"/>
          </p:nvPr>
        </p:nvSpPr>
        <p:spPr/>
        <p:txBody>
          <a:bodyPr rtlCol="0"/>
          <a:lstStyle/>
          <a:p>
            <a:pPr rtl="0"/>
            <a:r>
              <a:rPr lang="fr-FR" noProof="0"/>
              <a:t>Lerys Granado</a:t>
            </a:r>
          </a:p>
        </p:txBody>
      </p:sp>
      <p:sp>
        <p:nvSpPr>
          <p:cNvPr id="6" name="Espace réservé du numéro de diapositive 5"/>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cxnSp>
        <p:nvCxnSpPr>
          <p:cNvPr id="7" name="Connecteur droit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hasCustomPrompt="1"/>
          </p:nvPr>
        </p:nvSpPr>
        <p:spPr/>
        <p:txBody>
          <a:bodyPr rtlCol="0"/>
          <a:lstStyle>
            <a:lvl1pPr marL="177800" indent="-177800">
              <a:buFont typeface="Wingdings" panose="05000000000000000000" pitchFamily="2" charset="2"/>
              <a:buChar char="§"/>
              <a:defRPr/>
            </a:lvl1p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10"/>
          </p:nvPr>
        </p:nvSpPr>
        <p:spPr/>
        <p:txBody>
          <a:bodyPr rtlCol="0"/>
          <a:lstStyle/>
          <a:p>
            <a:pPr rtl="0"/>
            <a:r>
              <a:rPr lang="fr-FR" noProof="0"/>
              <a:t>23/07/2021</a:t>
            </a:r>
          </a:p>
        </p:txBody>
      </p:sp>
      <p:sp>
        <p:nvSpPr>
          <p:cNvPr id="5" name="Espace réservé du pied de page 4"/>
          <p:cNvSpPr>
            <a:spLocks noGrp="1"/>
          </p:cNvSpPr>
          <p:nvPr>
            <p:ph type="ftr" sz="quarter" idx="11"/>
          </p:nvPr>
        </p:nvSpPr>
        <p:spPr/>
        <p:txBody>
          <a:bodyPr rtlCol="0"/>
          <a:lstStyle/>
          <a:p>
            <a:pPr rtl="0"/>
            <a:r>
              <a:rPr lang="fr-FR" noProof="0"/>
              <a:t>Lerys Granado</a:t>
            </a:r>
          </a:p>
        </p:txBody>
      </p:sp>
      <p:sp>
        <p:nvSpPr>
          <p:cNvPr id="6" name="Espace réservé du numéro de diapositive 5"/>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e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457200" y="4960137"/>
            <a:ext cx="7772400" cy="1463040"/>
          </a:xfrm>
        </p:spPr>
        <p:txBody>
          <a:bodyPr rtlCol="0" anchor="ctr">
            <a:normAutofit/>
          </a:bodyPr>
          <a:lstStyle>
            <a:lvl1pPr algn="r">
              <a:defRPr sz="5000" b="0" spc="200" baseline="0"/>
            </a:lvl1pPr>
          </a:lstStyle>
          <a:p>
            <a:pPr rtl="0"/>
            <a:r>
              <a:rPr lang="fr-FR" noProof="0"/>
              <a:t>Modifiez le style du titre</a:t>
            </a:r>
          </a:p>
        </p:txBody>
      </p:sp>
      <p:sp>
        <p:nvSpPr>
          <p:cNvPr id="3" name="Espace réservé du texte 2"/>
          <p:cNvSpPr>
            <a:spLocks noGrp="1"/>
          </p:cNvSpPr>
          <p:nvPr>
            <p:ph type="body" idx="1" hasCustomPrompt="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r>
              <a:rPr lang="fr-FR" noProof="0"/>
              <a:t>23/07/2021</a:t>
            </a:r>
          </a:p>
        </p:txBody>
      </p:sp>
      <p:sp>
        <p:nvSpPr>
          <p:cNvPr id="5" name="Espace réservé du pied de page 4"/>
          <p:cNvSpPr>
            <a:spLocks noGrp="1"/>
          </p:cNvSpPr>
          <p:nvPr>
            <p:ph type="ftr" sz="quarter" idx="11"/>
          </p:nvPr>
        </p:nvSpPr>
        <p:spPr/>
        <p:txBody>
          <a:bodyPr rtlCol="0"/>
          <a:lstStyle/>
          <a:p>
            <a:pPr rtl="0"/>
            <a:r>
              <a:rPr lang="fr-FR" noProof="0"/>
              <a:t>Lerys Granado</a:t>
            </a:r>
          </a:p>
        </p:txBody>
      </p:sp>
      <p:sp>
        <p:nvSpPr>
          <p:cNvPr id="6" name="Espace réservé du numéro de diapositive 5"/>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cxnSp>
        <p:nvCxnSpPr>
          <p:cNvPr id="8" name="Connecteur droit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024128" y="585216"/>
            <a:ext cx="9720072" cy="1499616"/>
          </a:xfrm>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1024127" y="2286000"/>
            <a:ext cx="4754880" cy="402336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5989320" y="2286000"/>
            <a:ext cx="4754880" cy="402336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r>
              <a:rPr lang="fr-FR" noProof="0"/>
              <a:t>23/07/2021</a:t>
            </a:r>
          </a:p>
        </p:txBody>
      </p:sp>
      <p:sp>
        <p:nvSpPr>
          <p:cNvPr id="6" name="Espace réservé du pied de page 5"/>
          <p:cNvSpPr>
            <a:spLocks noGrp="1"/>
          </p:cNvSpPr>
          <p:nvPr>
            <p:ph type="ftr" sz="quarter" idx="11"/>
          </p:nvPr>
        </p:nvSpPr>
        <p:spPr/>
        <p:txBody>
          <a:bodyPr rtlCol="0"/>
          <a:lstStyle/>
          <a:p>
            <a:pPr rtl="0"/>
            <a:r>
              <a:rPr lang="fr-FR" noProof="0"/>
              <a:t>Lerys Granado</a:t>
            </a:r>
          </a:p>
        </p:txBody>
      </p:sp>
      <p:sp>
        <p:nvSpPr>
          <p:cNvPr id="7" name="Espace réservé du numéro de diapositive 6"/>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re 9"/>
          <p:cNvSpPr>
            <a:spLocks noGrp="1"/>
          </p:cNvSpPr>
          <p:nvPr>
            <p:ph type="title"/>
          </p:nvPr>
        </p:nvSpPr>
        <p:spPr/>
        <p:txBody>
          <a:bodyPr rtlCol="0"/>
          <a:lstStyle/>
          <a:p>
            <a:pPr rtl="0"/>
            <a:r>
              <a:rPr lang="fr-FR" noProof="0"/>
              <a:t>Modifiez le style du titre</a:t>
            </a:r>
          </a:p>
        </p:txBody>
      </p:sp>
      <p:sp>
        <p:nvSpPr>
          <p:cNvPr id="3" name="Espace réservé du texte 2"/>
          <p:cNvSpPr>
            <a:spLocks noGrp="1"/>
          </p:cNvSpPr>
          <p:nvPr>
            <p:ph type="body" idx="1" hasCustomPrompt="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1024128" y="2967788"/>
            <a:ext cx="4754880" cy="3341572"/>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6" name="Espace réservé du contenu 5"/>
          <p:cNvSpPr>
            <a:spLocks noGrp="1"/>
          </p:cNvSpPr>
          <p:nvPr>
            <p:ph sz="quarter" idx="4" hasCustomPrompt="1"/>
          </p:nvPr>
        </p:nvSpPr>
        <p:spPr>
          <a:xfrm>
            <a:off x="5990888" y="2967788"/>
            <a:ext cx="4754880" cy="3341572"/>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r>
              <a:rPr lang="fr-FR" noProof="0"/>
              <a:t>23/07/2021</a:t>
            </a:r>
          </a:p>
        </p:txBody>
      </p:sp>
      <p:sp>
        <p:nvSpPr>
          <p:cNvPr id="8" name="Espace réservé du pied de page 7"/>
          <p:cNvSpPr>
            <a:spLocks noGrp="1"/>
          </p:cNvSpPr>
          <p:nvPr>
            <p:ph type="ftr" sz="quarter" idx="11"/>
          </p:nvPr>
        </p:nvSpPr>
        <p:spPr/>
        <p:txBody>
          <a:bodyPr rtlCol="0"/>
          <a:lstStyle/>
          <a:p>
            <a:pPr rtl="0"/>
            <a:r>
              <a:rPr lang="fr-FR" noProof="0"/>
              <a:t>Lerys Granado</a:t>
            </a:r>
          </a:p>
        </p:txBody>
      </p:sp>
      <p:sp>
        <p:nvSpPr>
          <p:cNvPr id="9" name="Espace réservé du numéro de diapositive 8"/>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e la date 2"/>
          <p:cNvSpPr>
            <a:spLocks noGrp="1"/>
          </p:cNvSpPr>
          <p:nvPr>
            <p:ph type="dt" sz="half" idx="10"/>
          </p:nvPr>
        </p:nvSpPr>
        <p:spPr/>
        <p:txBody>
          <a:bodyPr rtlCol="0"/>
          <a:lstStyle/>
          <a:p>
            <a:pPr rtl="0"/>
            <a:r>
              <a:rPr lang="fr-FR" noProof="0"/>
              <a:t>23/07/2021</a:t>
            </a:r>
          </a:p>
        </p:txBody>
      </p:sp>
      <p:sp>
        <p:nvSpPr>
          <p:cNvPr id="4" name="Espace réservé du pied de page 3"/>
          <p:cNvSpPr>
            <a:spLocks noGrp="1"/>
          </p:cNvSpPr>
          <p:nvPr>
            <p:ph type="ftr" sz="quarter" idx="11"/>
          </p:nvPr>
        </p:nvSpPr>
        <p:spPr/>
        <p:txBody>
          <a:bodyPr rtlCol="0"/>
          <a:lstStyle/>
          <a:p>
            <a:pPr rtl="0"/>
            <a:r>
              <a:rPr lang="fr-FR" noProof="0"/>
              <a:t>Lerys Granado</a:t>
            </a:r>
          </a:p>
        </p:txBody>
      </p:sp>
      <p:sp>
        <p:nvSpPr>
          <p:cNvPr id="5" name="Espace réservé du numéro de diapositive 4"/>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r>
              <a:rPr lang="fr-FR" noProof="0"/>
              <a:t>23/07/2021</a:t>
            </a:r>
          </a:p>
        </p:txBody>
      </p:sp>
      <p:sp>
        <p:nvSpPr>
          <p:cNvPr id="3" name="Espace réservé du pied de page 2"/>
          <p:cNvSpPr>
            <a:spLocks noGrp="1"/>
          </p:cNvSpPr>
          <p:nvPr>
            <p:ph type="ftr" sz="quarter" idx="11"/>
          </p:nvPr>
        </p:nvSpPr>
        <p:spPr/>
        <p:txBody>
          <a:bodyPr rtlCol="0"/>
          <a:lstStyle/>
          <a:p>
            <a:pPr rtl="0"/>
            <a:r>
              <a:rPr lang="fr-FR" noProof="0"/>
              <a:t>Lerys Granado</a:t>
            </a:r>
          </a:p>
        </p:txBody>
      </p:sp>
      <p:sp>
        <p:nvSpPr>
          <p:cNvPr id="4" name="Espace réservé du numéro de diapositive 3"/>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Titre 7"/>
          <p:cNvSpPr>
            <a:spLocks noGrp="1"/>
          </p:cNvSpPr>
          <p:nvPr>
            <p:ph type="title" hasCustomPrompt="1"/>
          </p:nvPr>
        </p:nvSpPr>
        <p:spPr>
          <a:xfrm>
            <a:off x="1024128" y="471509"/>
            <a:ext cx="4389120" cy="1737360"/>
          </a:xfrm>
        </p:spPr>
        <p:txBody>
          <a:bodyPr rtlCol="0">
            <a:noAutofit/>
          </a:bodyPr>
          <a:lstStyle>
            <a:lvl1pPr>
              <a:lnSpc>
                <a:spcPct val="80000"/>
              </a:lnSpc>
              <a:defRPr sz="4000"/>
            </a:lvl1pPr>
          </a:lstStyle>
          <a:p>
            <a:pPr rtl="0"/>
            <a:r>
              <a:rPr lang="fr-FR" noProof="0"/>
              <a:t>Modifiez le style du titre du masque</a:t>
            </a:r>
          </a:p>
        </p:txBody>
      </p:sp>
      <p:sp>
        <p:nvSpPr>
          <p:cNvPr id="3" name="Espace réservé du contenu 2"/>
          <p:cNvSpPr>
            <a:spLocks noGrp="1"/>
          </p:cNvSpPr>
          <p:nvPr>
            <p:ph idx="1" hasCustomPrompt="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r>
              <a:rPr lang="fr-FR" noProof="0"/>
              <a:t>23/07/2021</a:t>
            </a:r>
          </a:p>
        </p:txBody>
      </p:sp>
      <p:sp>
        <p:nvSpPr>
          <p:cNvPr id="6" name="Espace réservé du pied de page 5"/>
          <p:cNvSpPr>
            <a:spLocks noGrp="1"/>
          </p:cNvSpPr>
          <p:nvPr>
            <p:ph type="ftr" sz="quarter" idx="11"/>
          </p:nvPr>
        </p:nvSpPr>
        <p:spPr/>
        <p:txBody>
          <a:bodyPr rtlCol="0"/>
          <a:lstStyle/>
          <a:p>
            <a:pPr rtl="0"/>
            <a:r>
              <a:rPr lang="fr-FR" noProof="0"/>
              <a:t>Lerys Granado</a:t>
            </a:r>
          </a:p>
        </p:txBody>
      </p:sp>
      <p:sp>
        <p:nvSpPr>
          <p:cNvPr id="7" name="Espace réservé du numéro de diapositive 6"/>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4960138"/>
            <a:ext cx="7772400" cy="1463040"/>
          </a:xfrm>
        </p:spPr>
        <p:txBody>
          <a:bodyPr rtlCol="0" anchor="ctr">
            <a:normAutofit/>
          </a:bodyPr>
          <a:lstStyle>
            <a:lvl1pPr algn="r">
              <a:defRPr sz="5000" spc="200" baseline="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0" y="-1"/>
            <a:ext cx="12188952"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Modifiez les styles du texte du masque</a:t>
            </a:r>
          </a:p>
        </p:txBody>
      </p:sp>
      <p:sp>
        <p:nvSpPr>
          <p:cNvPr id="5" name="Espace réservé de la date 4"/>
          <p:cNvSpPr>
            <a:spLocks noGrp="1"/>
          </p:cNvSpPr>
          <p:nvPr>
            <p:ph type="dt" sz="half" idx="10"/>
          </p:nvPr>
        </p:nvSpPr>
        <p:spPr/>
        <p:txBody>
          <a:bodyPr rtlCol="0"/>
          <a:lstStyle/>
          <a:p>
            <a:pPr rtl="0"/>
            <a:r>
              <a:rPr lang="fr-FR" noProof="0"/>
              <a:t>23/07/2021</a:t>
            </a:r>
          </a:p>
        </p:txBody>
      </p:sp>
      <p:sp>
        <p:nvSpPr>
          <p:cNvPr id="6" name="Espace réservé du pied de page 5"/>
          <p:cNvSpPr>
            <a:spLocks noGrp="1"/>
          </p:cNvSpPr>
          <p:nvPr>
            <p:ph type="ftr" sz="quarter" idx="11"/>
          </p:nvPr>
        </p:nvSpPr>
        <p:spPr/>
        <p:txBody>
          <a:bodyPr rtlCol="0"/>
          <a:lstStyle/>
          <a:p>
            <a:pPr rtl="0"/>
            <a:r>
              <a:rPr lang="fr-FR" noProof="0"/>
              <a:t>Lerys Granado</a:t>
            </a:r>
          </a:p>
        </p:txBody>
      </p:sp>
      <p:sp>
        <p:nvSpPr>
          <p:cNvPr id="7" name="Espace réservé du numéro de diapositive 6"/>
          <p:cNvSpPr>
            <a:spLocks noGrp="1"/>
          </p:cNvSpPr>
          <p:nvPr>
            <p:ph type="sldNum" sz="quarter" idx="12"/>
          </p:nvPr>
        </p:nvSpPr>
        <p:spPr/>
        <p:txBody>
          <a:bodyPr rtlCol="0"/>
          <a:lstStyle/>
          <a:p>
            <a:pPr rtl="0"/>
            <a:fld id="{867E5644-1E61-4311-A31E-84CB9C7AA8A9}" type="slidenum">
              <a:rPr lang="fr-FR" noProof="0" smtClean="0"/>
              <a:t>‹N°›</a:t>
            </a:fld>
            <a:endParaRPr lang="fr-FR" noProof="0"/>
          </a:p>
        </p:txBody>
      </p:sp>
      <p:cxnSp>
        <p:nvCxnSpPr>
          <p:cNvPr id="8" name="Connecteur droit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fr-FR" noProof="0" dirty="0"/>
              <a:t>Modifiez le style du titre</a:t>
            </a:r>
          </a:p>
        </p:txBody>
      </p:sp>
      <p:sp>
        <p:nvSpPr>
          <p:cNvPr id="3" name="Espace réservé du texte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r>
              <a:rPr lang="fr-FR" noProof="0"/>
              <a:t>23/07/2021</a:t>
            </a:r>
          </a:p>
        </p:txBody>
      </p:sp>
      <p:sp>
        <p:nvSpPr>
          <p:cNvPr id="5" name="Espace réservé du pied de page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rtl="0"/>
            <a:r>
              <a:rPr lang="fr-FR" noProof="0"/>
              <a:t>Lerys Granado</a:t>
            </a:r>
          </a:p>
        </p:txBody>
      </p:sp>
      <p:sp>
        <p:nvSpPr>
          <p:cNvPr id="6" name="Espace réservé du numéro de diapositive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4FAB73BC-B049-4115-A692-8D63A059BFB8}" type="slidenum">
              <a:rPr lang="fr-FR" noProof="0" smtClean="0"/>
              <a:pPr rtl="0"/>
              <a:t>‹N°›</a:t>
            </a:fld>
            <a:endParaRPr lang="fr-FR" noProof="0"/>
          </a:p>
        </p:txBody>
      </p:sp>
      <p:cxnSp>
        <p:nvCxnSpPr>
          <p:cNvPr id="7" name="Connecteur droit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hdr="0"/>
  <p:txStyles>
    <p:titleStyle>
      <a:lvl1pPr algn="l" defTabSz="914400" rtl="0" eaLnBrk="1" latinLnBrk="0" hangingPunct="1">
        <a:lnSpc>
          <a:spcPct val="80000"/>
        </a:lnSpc>
        <a:spcBef>
          <a:spcPct val="0"/>
        </a:spcBef>
        <a:buNone/>
        <a:defRPr sz="5000" kern="1200" cap="none"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7.png"/><Relationship Id="rId7"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0.png"/><Relationship Id="rId7" Type="http://schemas.openxmlformats.org/officeDocument/2006/relationships/image" Target="../media/image3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pic>
        <p:nvPicPr>
          <p:cNvPr id="5" name="Imag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fr-FR" dirty="0"/>
          </a:p>
        </p:txBody>
      </p:sp>
      <p:sp>
        <p:nvSpPr>
          <p:cNvPr id="2" name="Titr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rtlCol="0" anchor="b">
            <a:normAutofit/>
          </a:bodyPr>
          <a:lstStyle/>
          <a:p>
            <a:pPr algn="l"/>
            <a:r>
              <a:rPr lang="fr-FR" dirty="0">
                <a:solidFill>
                  <a:srgbClr val="FFFFFF"/>
                </a:solidFill>
              </a:rPr>
              <a:t>Analyse exploratoire de données</a:t>
            </a:r>
          </a:p>
        </p:txBody>
      </p:sp>
      <p:sp>
        <p:nvSpPr>
          <p:cNvPr id="3" name="Sous-titr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rtlCol="0" anchor="t">
            <a:normAutofit/>
          </a:bodyPr>
          <a:lstStyle/>
          <a:p>
            <a:pPr rtl="0"/>
            <a:r>
              <a:rPr lang="fr-FR" dirty="0">
                <a:solidFill>
                  <a:srgbClr val="FFFFFF"/>
                </a:solidFill>
              </a:rPr>
              <a:t>Lerys Granado, PhD – Projet 3 – Scénario : application Santé Publique France</a:t>
            </a:r>
          </a:p>
        </p:txBody>
      </p:sp>
      <p:cxnSp>
        <p:nvCxnSpPr>
          <p:cNvPr id="23" name="Connecteur droit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8F6FBFD-C0E7-40A9-BB7D-5F6BECED9E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1480" y="3959416"/>
            <a:ext cx="3091420" cy="150840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434ED725-3878-42A2-9A51-419C8A2D1CF0}"/>
              </a:ext>
            </a:extLst>
          </p:cNvPr>
          <p:cNvSpPr>
            <a:spLocks noGrp="1"/>
          </p:cNvSpPr>
          <p:nvPr>
            <p:ph type="title"/>
          </p:nvPr>
        </p:nvSpPr>
        <p:spPr/>
        <p:txBody>
          <a:bodyPr/>
          <a:lstStyle/>
          <a:p>
            <a:r>
              <a:rPr lang="fr-FR" dirty="0"/>
              <a:t>Imputation</a:t>
            </a:r>
          </a:p>
        </p:txBody>
      </p:sp>
      <p:sp>
        <p:nvSpPr>
          <p:cNvPr id="19" name="Espace réservé de la date 18">
            <a:extLst>
              <a:ext uri="{FF2B5EF4-FFF2-40B4-BE49-F238E27FC236}">
                <a16:creationId xmlns:a16="http://schemas.microsoft.com/office/drawing/2014/main" id="{06E2BC50-BD7A-48CE-8DB2-795ECB5B6C98}"/>
              </a:ext>
            </a:extLst>
          </p:cNvPr>
          <p:cNvSpPr>
            <a:spLocks noGrp="1"/>
          </p:cNvSpPr>
          <p:nvPr>
            <p:ph type="dt" sz="half" idx="10"/>
          </p:nvPr>
        </p:nvSpPr>
        <p:spPr/>
        <p:txBody>
          <a:bodyPr/>
          <a:lstStyle/>
          <a:p>
            <a:pPr rtl="0"/>
            <a:r>
              <a:rPr lang="fr-FR" noProof="0"/>
              <a:t>23/07/2021</a:t>
            </a:r>
          </a:p>
        </p:txBody>
      </p:sp>
      <p:sp>
        <p:nvSpPr>
          <p:cNvPr id="20" name="Espace réservé du pied de page 19">
            <a:extLst>
              <a:ext uri="{FF2B5EF4-FFF2-40B4-BE49-F238E27FC236}">
                <a16:creationId xmlns:a16="http://schemas.microsoft.com/office/drawing/2014/main" id="{840433FC-4D0C-43D9-A2E0-0249DD32E8F1}"/>
              </a:ext>
            </a:extLst>
          </p:cNvPr>
          <p:cNvSpPr>
            <a:spLocks noGrp="1"/>
          </p:cNvSpPr>
          <p:nvPr>
            <p:ph type="ftr" sz="quarter" idx="11"/>
          </p:nvPr>
        </p:nvSpPr>
        <p:spPr/>
        <p:txBody>
          <a:bodyPr/>
          <a:lstStyle/>
          <a:p>
            <a:pPr rtl="0"/>
            <a:r>
              <a:rPr lang="fr-FR" noProof="0"/>
              <a:t>Lerys Granado</a:t>
            </a:r>
          </a:p>
        </p:txBody>
      </p:sp>
      <p:sp>
        <p:nvSpPr>
          <p:cNvPr id="21" name="Espace réservé du numéro de diapositive 20">
            <a:extLst>
              <a:ext uri="{FF2B5EF4-FFF2-40B4-BE49-F238E27FC236}">
                <a16:creationId xmlns:a16="http://schemas.microsoft.com/office/drawing/2014/main" id="{3F72B136-A5EC-47F0-B9A4-A4EC8ED632E3}"/>
              </a:ext>
            </a:extLst>
          </p:cNvPr>
          <p:cNvSpPr>
            <a:spLocks noGrp="1"/>
          </p:cNvSpPr>
          <p:nvPr>
            <p:ph type="sldNum" sz="quarter" idx="12"/>
          </p:nvPr>
        </p:nvSpPr>
        <p:spPr/>
        <p:txBody>
          <a:bodyPr/>
          <a:lstStyle/>
          <a:p>
            <a:pPr rtl="0"/>
            <a:fld id="{4FAB73BC-B049-4115-A692-8D63A059BFB8}" type="slidenum">
              <a:rPr lang="fr-FR" noProof="0" smtClean="0"/>
              <a:t>10</a:t>
            </a:fld>
            <a:endParaRPr lang="fr-FR" noProof="0"/>
          </a:p>
        </p:txBody>
      </p:sp>
      <p:sp>
        <p:nvSpPr>
          <p:cNvPr id="12" name="ZoneTexte 11">
            <a:extLst>
              <a:ext uri="{FF2B5EF4-FFF2-40B4-BE49-F238E27FC236}">
                <a16:creationId xmlns:a16="http://schemas.microsoft.com/office/drawing/2014/main" id="{025D4984-047B-42BE-9F53-0D96FDC181BB}"/>
              </a:ext>
            </a:extLst>
          </p:cNvPr>
          <p:cNvSpPr txBox="1"/>
          <p:nvPr/>
        </p:nvSpPr>
        <p:spPr>
          <a:xfrm>
            <a:off x="4516204" y="148093"/>
            <a:ext cx="7344594" cy="1365502"/>
          </a:xfrm>
          <a:prstGeom prst="rect">
            <a:avLst/>
          </a:prstGeom>
          <a:noFill/>
        </p:spPr>
        <p:txBody>
          <a:bodyPr wrap="square">
            <a:spAutoFit/>
          </a:bodyPr>
          <a:lstStyle/>
          <a:p>
            <a:pPr marL="91440" marR="0" lvl="0" indent="-91440" algn="l" defTabSz="914400" rtl="0" eaLnBrk="1" fontAlgn="auto" latinLnBrk="0" hangingPunct="1">
              <a:lnSpc>
                <a:spcPct val="90000"/>
              </a:lnSpc>
              <a:spcBef>
                <a:spcPts val="1200"/>
              </a:spcBef>
              <a:spcAft>
                <a:spcPts val="200"/>
              </a:spcAft>
              <a:buClr>
                <a:srgbClr val="1CADE4"/>
              </a:buClr>
              <a:buSzPct val="100000"/>
              <a:buFont typeface="Wingdings" panose="05000000000000000000" pitchFamily="2" charset="2"/>
              <a:buChar char="§"/>
              <a:tabLst/>
              <a:defRPr/>
            </a:pPr>
            <a:r>
              <a:rPr kumimoji="0" lang="fr-FR" sz="2200" b="0" i="0" u="none" strike="noStrike" kern="1200" cap="none" spc="0" normalizeH="0" baseline="0" noProof="0" dirty="0">
                <a:ln>
                  <a:noFill/>
                </a:ln>
                <a:solidFill>
                  <a:prstClr val="black"/>
                </a:solidFill>
                <a:effectLst/>
                <a:uLnTx/>
                <a:uFillTx/>
                <a:latin typeface="Tw Cen MT" panose="020B0602020104020603"/>
                <a:ea typeface="+mn-ea"/>
                <a:cs typeface="+mn-cs"/>
              </a:rPr>
              <a:t>KNN avec la librairie </a:t>
            </a:r>
            <a:r>
              <a:rPr kumimoji="0" lang="fr-FR" sz="2200" b="0" i="0" u="none" strike="noStrike" kern="1200" cap="none" spc="0" normalizeH="0" baseline="0" noProof="0" dirty="0" err="1">
                <a:ln>
                  <a:noFill/>
                </a:ln>
                <a:solidFill>
                  <a:prstClr val="black"/>
                </a:solidFill>
                <a:effectLst/>
                <a:uLnTx/>
                <a:uFillTx/>
                <a:latin typeface="Tw Cen MT" panose="020B0602020104020603"/>
                <a:ea typeface="+mn-ea"/>
                <a:cs typeface="+mn-cs"/>
              </a:rPr>
              <a:t>scikit</a:t>
            </a:r>
            <a:r>
              <a:rPr kumimoji="0" lang="fr-FR" sz="2200" b="0" i="0" u="none" strike="noStrike" kern="1200" cap="none" spc="0" normalizeH="0" baseline="0" noProof="0" dirty="0">
                <a:ln>
                  <a:noFill/>
                </a:ln>
                <a:solidFill>
                  <a:prstClr val="black"/>
                </a:solidFill>
                <a:effectLst/>
                <a:uLnTx/>
                <a:uFillTx/>
                <a:latin typeface="Tw Cen MT" panose="020B0602020104020603"/>
                <a:ea typeface="+mn-ea"/>
                <a:cs typeface="+mn-cs"/>
              </a:rPr>
              <a:t> </a:t>
            </a:r>
            <a:r>
              <a:rPr kumimoji="0" lang="fr-FR" sz="2200" b="0" i="0" u="none" strike="noStrike" kern="1200" cap="none" spc="0" normalizeH="0" baseline="0" noProof="0" dirty="0" err="1">
                <a:ln>
                  <a:noFill/>
                </a:ln>
                <a:solidFill>
                  <a:prstClr val="black"/>
                </a:solidFill>
                <a:effectLst/>
                <a:uLnTx/>
                <a:uFillTx/>
                <a:latin typeface="Tw Cen MT" panose="020B0602020104020603"/>
                <a:ea typeface="+mn-ea"/>
                <a:cs typeface="+mn-cs"/>
              </a:rPr>
              <a:t>learn</a:t>
            </a:r>
            <a:endParaRPr kumimoji="0" lang="fr-FR" sz="22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Wingdings" panose="05000000000000000000" pitchFamily="2" charset="2"/>
              <a:buChar char="§"/>
              <a:tabLst/>
              <a:defRPr/>
            </a:pPr>
            <a:r>
              <a:rPr kumimoji="0" lang="fr-FR" sz="2200" b="0" i="0" u="none" strike="noStrike" kern="1200" cap="none" spc="0" normalizeH="0" baseline="0" noProof="0" dirty="0">
                <a:ln>
                  <a:noFill/>
                </a:ln>
                <a:solidFill>
                  <a:prstClr val="black"/>
                </a:solidFill>
                <a:effectLst/>
                <a:uLnTx/>
                <a:uFillTx/>
                <a:latin typeface="Tw Cen MT" panose="020B0602020104020603"/>
                <a:ea typeface="+mn-ea"/>
                <a:cs typeface="+mn-cs"/>
              </a:rPr>
              <a:t>Sélection de </a:t>
            </a:r>
            <a:r>
              <a:rPr kumimoji="0" lang="fr-FR" sz="2200" b="1" i="0" u="none" strike="noStrike" kern="1200" cap="none" spc="0" normalizeH="0" baseline="0" noProof="0" dirty="0">
                <a:ln>
                  <a:noFill/>
                </a:ln>
                <a:solidFill>
                  <a:prstClr val="black"/>
                </a:solidFill>
                <a:effectLst/>
                <a:uLnTx/>
                <a:uFillTx/>
                <a:latin typeface="Tw Cen MT" panose="020B0602020104020603"/>
                <a:ea typeface="+mn-ea"/>
                <a:cs typeface="+mn-cs"/>
              </a:rPr>
              <a:t>features </a:t>
            </a:r>
            <a:r>
              <a:rPr kumimoji="0" lang="fr-FR" sz="2200" i="0" u="none" strike="noStrike" kern="1200" cap="none" spc="0" normalizeH="0" baseline="0" noProof="0" dirty="0">
                <a:ln>
                  <a:noFill/>
                </a:ln>
                <a:solidFill>
                  <a:prstClr val="black"/>
                </a:solidFill>
                <a:effectLst/>
                <a:uLnTx/>
                <a:uFillTx/>
                <a:latin typeface="Tw Cen MT" panose="020B0602020104020603"/>
                <a:ea typeface="+mn-ea"/>
                <a:cs typeface="+mn-cs"/>
              </a:rPr>
              <a:t>qui sont bien </a:t>
            </a:r>
            <a:r>
              <a:rPr kumimoji="0" lang="fr-FR" sz="2200" b="1" i="0" u="none" strike="noStrike" kern="1200" cap="none" spc="0" normalizeH="0" baseline="0" noProof="0" dirty="0">
                <a:ln>
                  <a:noFill/>
                </a:ln>
                <a:solidFill>
                  <a:prstClr val="black"/>
                </a:solidFill>
                <a:effectLst/>
                <a:uLnTx/>
                <a:uFillTx/>
                <a:latin typeface="Tw Cen MT" panose="020B0602020104020603"/>
                <a:ea typeface="+mn-ea"/>
                <a:cs typeface="+mn-cs"/>
              </a:rPr>
              <a:t>renseignés</a:t>
            </a:r>
            <a:r>
              <a:rPr kumimoji="0" lang="fr-FR" sz="2200" b="0" i="0" u="none" strike="noStrike" kern="1200" cap="none" spc="0" normalizeH="0" baseline="0" noProof="0" dirty="0">
                <a:ln>
                  <a:noFill/>
                </a:ln>
                <a:solidFill>
                  <a:prstClr val="black"/>
                </a:solidFill>
                <a:effectLst/>
                <a:uLnTx/>
                <a:uFillTx/>
                <a:latin typeface="Tw Cen MT" panose="020B0602020104020603"/>
                <a:ea typeface="+mn-ea"/>
                <a:cs typeface="+mn-cs"/>
              </a:rPr>
              <a:t> (NaN &lt; 25%)</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Wingdings" panose="05000000000000000000" pitchFamily="2" charset="2"/>
              <a:buChar char="§"/>
              <a:tabLst/>
              <a:defRPr/>
            </a:pPr>
            <a:r>
              <a:rPr lang="fr-FR" sz="2200" dirty="0" err="1">
                <a:solidFill>
                  <a:prstClr val="black"/>
                </a:solidFill>
                <a:latin typeface="Tw Cen MT" panose="020B0602020104020603"/>
              </a:rPr>
              <a:t>Splitting</a:t>
            </a:r>
            <a:r>
              <a:rPr lang="fr-FR" sz="2200" dirty="0">
                <a:solidFill>
                  <a:prstClr val="black"/>
                </a:solidFill>
                <a:latin typeface="Tw Cen MT" panose="020B0602020104020603"/>
              </a:rPr>
              <a:t> </a:t>
            </a:r>
            <a:r>
              <a:rPr lang="fr-FR" sz="2200" b="1" dirty="0">
                <a:solidFill>
                  <a:prstClr val="black"/>
                </a:solidFill>
                <a:latin typeface="Tw Cen MT" panose="020B0602020104020603"/>
              </a:rPr>
              <a:t>train</a:t>
            </a:r>
            <a:r>
              <a:rPr lang="fr-FR" sz="2200" dirty="0">
                <a:solidFill>
                  <a:prstClr val="black"/>
                </a:solidFill>
                <a:latin typeface="Tw Cen MT" panose="020B0602020104020603"/>
              </a:rPr>
              <a:t> : </a:t>
            </a:r>
            <a:r>
              <a:rPr lang="fr-FR" sz="2200" b="1" dirty="0">
                <a:solidFill>
                  <a:prstClr val="black"/>
                </a:solidFill>
                <a:latin typeface="Tw Cen MT" panose="020B0602020104020603"/>
              </a:rPr>
              <a:t>test</a:t>
            </a:r>
            <a:r>
              <a:rPr lang="fr-FR" sz="2200" dirty="0">
                <a:solidFill>
                  <a:prstClr val="black"/>
                </a:solidFill>
                <a:latin typeface="Tw Cen MT" panose="020B0602020104020603"/>
              </a:rPr>
              <a:t> data (90% : 10%)</a:t>
            </a:r>
            <a:endParaRPr lang="fr-FR" sz="2200" b="1" dirty="0">
              <a:latin typeface="Tw Cen MT" panose="020B0602020104020603"/>
            </a:endParaRPr>
          </a:p>
        </p:txBody>
      </p:sp>
      <p:pic>
        <p:nvPicPr>
          <p:cNvPr id="15" name="Image 14" descr="Une image contenant texte&#10;&#10;Description générée automatiquement">
            <a:extLst>
              <a:ext uri="{FF2B5EF4-FFF2-40B4-BE49-F238E27FC236}">
                <a16:creationId xmlns:a16="http://schemas.microsoft.com/office/drawing/2014/main" id="{DC4C086E-4C49-431E-A25A-FF3093956415}"/>
              </a:ext>
            </a:extLst>
          </p:cNvPr>
          <p:cNvPicPr>
            <a:picLocks noChangeAspect="1"/>
          </p:cNvPicPr>
          <p:nvPr/>
        </p:nvPicPr>
        <p:blipFill rotWithShape="1">
          <a:blip r:embed="rId3"/>
          <a:srcRect r="38509" b="45477"/>
          <a:stretch/>
        </p:blipFill>
        <p:spPr>
          <a:xfrm>
            <a:off x="590087" y="1976105"/>
            <a:ext cx="3022226" cy="1371037"/>
          </a:xfrm>
          <a:prstGeom prst="rect">
            <a:avLst/>
          </a:prstGeom>
        </p:spPr>
      </p:pic>
      <p:sp>
        <p:nvSpPr>
          <p:cNvPr id="18" name="ZoneTexte 17">
            <a:extLst>
              <a:ext uri="{FF2B5EF4-FFF2-40B4-BE49-F238E27FC236}">
                <a16:creationId xmlns:a16="http://schemas.microsoft.com/office/drawing/2014/main" id="{FF6D0BA4-AEAE-45A1-97EF-3AFAB8EF3555}"/>
              </a:ext>
            </a:extLst>
          </p:cNvPr>
          <p:cNvSpPr txBox="1"/>
          <p:nvPr/>
        </p:nvSpPr>
        <p:spPr>
          <a:xfrm>
            <a:off x="249238" y="5500774"/>
            <a:ext cx="3657600" cy="646331"/>
          </a:xfrm>
          <a:prstGeom prst="rect">
            <a:avLst/>
          </a:prstGeom>
          <a:noFill/>
        </p:spPr>
        <p:txBody>
          <a:bodyPr wrap="square">
            <a:spAutoFit/>
          </a:bodyPr>
          <a:lstStyle/>
          <a:p>
            <a:pPr algn="ctr"/>
            <a:r>
              <a:rPr lang="fr-FR" dirty="0"/>
              <a:t>Features : 'proteins_100g', ‘fat_100g', 'salt_100g' </a:t>
            </a:r>
          </a:p>
        </p:txBody>
      </p:sp>
      <p:pic>
        <p:nvPicPr>
          <p:cNvPr id="5124" name="Picture 4">
            <a:extLst>
              <a:ext uri="{FF2B5EF4-FFF2-40B4-BE49-F238E27FC236}">
                <a16:creationId xmlns:a16="http://schemas.microsoft.com/office/drawing/2014/main" id="{3631188A-CCB7-4AE9-B399-0E228DC9C7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306" y="3961140"/>
            <a:ext cx="3024000" cy="150667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49B102D7-3DFD-43E7-B3BD-51ED473F9D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6204" y="3961140"/>
            <a:ext cx="3024000" cy="150667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Faut-il prendre le Nutri-Score à la lettre ? | Apivia prévention">
            <a:extLst>
              <a:ext uri="{FF2B5EF4-FFF2-40B4-BE49-F238E27FC236}">
                <a16:creationId xmlns:a16="http://schemas.microsoft.com/office/drawing/2014/main" id="{DCC078AE-83C8-410D-A74E-4C72BB33C9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1525" y="1838046"/>
            <a:ext cx="3028950" cy="151447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Lancement de l&amp;#39;Eco-score sur Frigo Magic : un indicateur éclairé sur les  impacts environnementaux...">
            <a:extLst>
              <a:ext uri="{FF2B5EF4-FFF2-40B4-BE49-F238E27FC236}">
                <a16:creationId xmlns:a16="http://schemas.microsoft.com/office/drawing/2014/main" id="{1D132A37-C41C-4DAA-AE97-B5B6303A723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84484" y="1838046"/>
            <a:ext cx="2726516" cy="1589559"/>
          </a:xfrm>
          <a:prstGeom prst="rect">
            <a:avLst/>
          </a:prstGeom>
          <a:noFill/>
          <a:extLst>
            <a:ext uri="{909E8E84-426E-40DD-AFC4-6F175D3DCCD1}">
              <a14:hiddenFill xmlns:a14="http://schemas.microsoft.com/office/drawing/2010/main">
                <a:solidFill>
                  <a:srgbClr val="FFFFFF"/>
                </a:solidFill>
              </a14:hiddenFill>
            </a:ext>
          </a:extLst>
        </p:spPr>
      </p:pic>
      <p:sp>
        <p:nvSpPr>
          <p:cNvPr id="26" name="ZoneTexte 25">
            <a:extLst>
              <a:ext uri="{FF2B5EF4-FFF2-40B4-BE49-F238E27FC236}">
                <a16:creationId xmlns:a16="http://schemas.microsoft.com/office/drawing/2014/main" id="{48120C0F-6C1E-43D5-9BBE-D03D7345A03F}"/>
              </a:ext>
            </a:extLst>
          </p:cNvPr>
          <p:cNvSpPr txBox="1"/>
          <p:nvPr/>
        </p:nvSpPr>
        <p:spPr>
          <a:xfrm>
            <a:off x="4355073" y="5500774"/>
            <a:ext cx="3657600" cy="646331"/>
          </a:xfrm>
          <a:prstGeom prst="rect">
            <a:avLst/>
          </a:prstGeom>
          <a:noFill/>
        </p:spPr>
        <p:txBody>
          <a:bodyPr wrap="square">
            <a:spAutoFit/>
          </a:bodyPr>
          <a:lstStyle/>
          <a:p>
            <a:pPr algn="ctr"/>
            <a:r>
              <a:rPr lang="fr-FR" dirty="0"/>
              <a:t>Features : 'sugars_100g’,  </a:t>
            </a:r>
            <a:br>
              <a:rPr lang="fr-FR" dirty="0"/>
            </a:br>
            <a:r>
              <a:rPr lang="fr-FR" dirty="0"/>
              <a:t>'saturated-fat_100g', 'salt_100g'</a:t>
            </a:r>
          </a:p>
        </p:txBody>
      </p:sp>
      <p:sp>
        <p:nvSpPr>
          <p:cNvPr id="27" name="ZoneTexte 26">
            <a:extLst>
              <a:ext uri="{FF2B5EF4-FFF2-40B4-BE49-F238E27FC236}">
                <a16:creationId xmlns:a16="http://schemas.microsoft.com/office/drawing/2014/main" id="{51CB80B7-F883-4194-B840-05535D2A20D8}"/>
              </a:ext>
            </a:extLst>
          </p:cNvPr>
          <p:cNvSpPr txBox="1"/>
          <p:nvPr/>
        </p:nvSpPr>
        <p:spPr>
          <a:xfrm>
            <a:off x="8534400" y="5500774"/>
            <a:ext cx="3657600" cy="646331"/>
          </a:xfrm>
          <a:prstGeom prst="rect">
            <a:avLst/>
          </a:prstGeom>
          <a:noFill/>
        </p:spPr>
        <p:txBody>
          <a:bodyPr wrap="square">
            <a:spAutoFit/>
          </a:bodyPr>
          <a:lstStyle/>
          <a:p>
            <a:pPr algn="ctr"/>
            <a:r>
              <a:rPr lang="fr-FR" dirty="0"/>
              <a:t>Features : 'proteins_100g', 'carbohydrates_100g', 'salt_100g'</a:t>
            </a:r>
          </a:p>
        </p:txBody>
      </p:sp>
      <p:cxnSp>
        <p:nvCxnSpPr>
          <p:cNvPr id="6" name="Connecteur droit 5">
            <a:extLst>
              <a:ext uri="{FF2B5EF4-FFF2-40B4-BE49-F238E27FC236}">
                <a16:creationId xmlns:a16="http://schemas.microsoft.com/office/drawing/2014/main" id="{81945C14-4E12-4FBC-B402-CF2189709A9B}"/>
              </a:ext>
            </a:extLst>
          </p:cNvPr>
          <p:cNvCxnSpPr/>
          <p:nvPr/>
        </p:nvCxnSpPr>
        <p:spPr>
          <a:xfrm flipV="1">
            <a:off x="2128095" y="4001278"/>
            <a:ext cx="0" cy="1099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D92F1472-2BCE-4AF6-9561-9AAB02C62450}"/>
              </a:ext>
            </a:extLst>
          </p:cNvPr>
          <p:cNvCxnSpPr/>
          <p:nvPr/>
        </p:nvCxnSpPr>
        <p:spPr>
          <a:xfrm flipV="1">
            <a:off x="6467013" y="4001278"/>
            <a:ext cx="0" cy="1099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8BD56BBB-31B7-4F1D-B345-F1C9062048D7}"/>
              </a:ext>
            </a:extLst>
          </p:cNvPr>
          <p:cNvCxnSpPr/>
          <p:nvPr/>
        </p:nvCxnSpPr>
        <p:spPr>
          <a:xfrm flipV="1">
            <a:off x="9863142" y="4001278"/>
            <a:ext cx="0" cy="1099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6800253F-9943-4857-A144-7618C1D58E78}"/>
              </a:ext>
            </a:extLst>
          </p:cNvPr>
          <p:cNvCxnSpPr>
            <a:cxnSpLocks/>
          </p:cNvCxnSpPr>
          <p:nvPr/>
        </p:nvCxnSpPr>
        <p:spPr>
          <a:xfrm>
            <a:off x="9084484" y="3347142"/>
            <a:ext cx="1363258" cy="0"/>
          </a:xfrm>
          <a:prstGeom prst="line">
            <a:avLst/>
          </a:prstGeom>
          <a:ln w="38100">
            <a:solidFill>
              <a:srgbClr val="00AA00"/>
            </a:solidFill>
          </a:ln>
        </p:spPr>
        <p:style>
          <a:lnRef idx="1">
            <a:schemeClr val="dk1"/>
          </a:lnRef>
          <a:fillRef idx="0">
            <a:schemeClr val="dk1"/>
          </a:fillRef>
          <a:effectRef idx="0">
            <a:schemeClr val="dk1"/>
          </a:effectRef>
          <a:fontRef idx="minor">
            <a:schemeClr val="tx1"/>
          </a:fontRef>
        </p:style>
      </p:cxnSp>
      <p:cxnSp>
        <p:nvCxnSpPr>
          <p:cNvPr id="23" name="Connecteur droit 22">
            <a:extLst>
              <a:ext uri="{FF2B5EF4-FFF2-40B4-BE49-F238E27FC236}">
                <a16:creationId xmlns:a16="http://schemas.microsoft.com/office/drawing/2014/main" id="{BDB88B3B-153F-49B6-8512-457D8051F936}"/>
              </a:ext>
            </a:extLst>
          </p:cNvPr>
          <p:cNvCxnSpPr>
            <a:cxnSpLocks/>
          </p:cNvCxnSpPr>
          <p:nvPr/>
        </p:nvCxnSpPr>
        <p:spPr>
          <a:xfrm>
            <a:off x="10447742" y="3347142"/>
            <a:ext cx="1363258" cy="0"/>
          </a:xfrm>
          <a:prstGeom prst="line">
            <a:avLst/>
          </a:prstGeom>
          <a:ln w="38100">
            <a:solidFill>
              <a:srgbClr val="E63E11"/>
            </a:solidFill>
          </a:ln>
        </p:spPr>
        <p:style>
          <a:lnRef idx="1">
            <a:schemeClr val="dk1"/>
          </a:lnRef>
          <a:fillRef idx="0">
            <a:schemeClr val="dk1"/>
          </a:fillRef>
          <a:effectRef idx="0">
            <a:schemeClr val="dk1"/>
          </a:effectRef>
          <a:fontRef idx="minor">
            <a:schemeClr val="tx1"/>
          </a:fontRef>
        </p:style>
      </p:cxnSp>
      <p:sp>
        <p:nvSpPr>
          <p:cNvPr id="30" name="ZoneTexte 29">
            <a:extLst>
              <a:ext uri="{FF2B5EF4-FFF2-40B4-BE49-F238E27FC236}">
                <a16:creationId xmlns:a16="http://schemas.microsoft.com/office/drawing/2014/main" id="{112DA2B2-E045-46BC-A891-C42C41FF534F}"/>
              </a:ext>
            </a:extLst>
          </p:cNvPr>
          <p:cNvSpPr txBox="1"/>
          <p:nvPr/>
        </p:nvSpPr>
        <p:spPr>
          <a:xfrm>
            <a:off x="9084484" y="3399954"/>
            <a:ext cx="2726516" cy="369332"/>
          </a:xfrm>
          <a:prstGeom prst="rect">
            <a:avLst/>
          </a:prstGeom>
          <a:noFill/>
        </p:spPr>
        <p:txBody>
          <a:bodyPr wrap="square">
            <a:spAutoFit/>
          </a:bodyPr>
          <a:lstStyle/>
          <a:p>
            <a:pPr algn="ctr"/>
            <a:r>
              <a:rPr lang="fr-FR" b="1" dirty="0">
                <a:solidFill>
                  <a:srgbClr val="00AA00"/>
                </a:solidFill>
              </a:rPr>
              <a:t>1</a:t>
            </a:r>
            <a:r>
              <a:rPr lang="fr-FR" b="1" dirty="0"/>
              <a:t>                     </a:t>
            </a:r>
            <a:r>
              <a:rPr lang="fr-FR" b="1" dirty="0">
                <a:solidFill>
                  <a:srgbClr val="E63E11"/>
                </a:solidFill>
              </a:rPr>
              <a:t>0</a:t>
            </a:r>
          </a:p>
        </p:txBody>
      </p:sp>
      <p:sp>
        <p:nvSpPr>
          <p:cNvPr id="31" name="Rectangle 30">
            <a:extLst>
              <a:ext uri="{FF2B5EF4-FFF2-40B4-BE49-F238E27FC236}">
                <a16:creationId xmlns:a16="http://schemas.microsoft.com/office/drawing/2014/main" id="{AC8230B1-F123-42F1-B430-903CC5BDF54D}"/>
              </a:ext>
            </a:extLst>
          </p:cNvPr>
          <p:cNvSpPr/>
          <p:nvPr/>
        </p:nvSpPr>
        <p:spPr>
          <a:xfrm>
            <a:off x="9084484" y="2366181"/>
            <a:ext cx="1363258" cy="980961"/>
          </a:xfrm>
          <a:prstGeom prst="rect">
            <a:avLst/>
          </a:prstGeom>
          <a:solidFill>
            <a:srgbClr val="159515">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a:extLst>
              <a:ext uri="{FF2B5EF4-FFF2-40B4-BE49-F238E27FC236}">
                <a16:creationId xmlns:a16="http://schemas.microsoft.com/office/drawing/2014/main" id="{C896EC6D-0E8B-40F8-967A-D7B2DF775965}"/>
              </a:ext>
            </a:extLst>
          </p:cNvPr>
          <p:cNvSpPr/>
          <p:nvPr/>
        </p:nvSpPr>
        <p:spPr>
          <a:xfrm>
            <a:off x="10447742" y="2366181"/>
            <a:ext cx="1363258" cy="980961"/>
          </a:xfrm>
          <a:prstGeom prst="rect">
            <a:avLst/>
          </a:prstGeom>
          <a:solidFill>
            <a:srgbClr val="CB4D2C">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ZoneTexte 32">
            <a:extLst>
              <a:ext uri="{FF2B5EF4-FFF2-40B4-BE49-F238E27FC236}">
                <a16:creationId xmlns:a16="http://schemas.microsoft.com/office/drawing/2014/main" id="{D1B82EA2-A136-4E92-8B55-2881CBB16450}"/>
              </a:ext>
            </a:extLst>
          </p:cNvPr>
          <p:cNvSpPr txBox="1"/>
          <p:nvPr/>
        </p:nvSpPr>
        <p:spPr>
          <a:xfrm rot="16200000">
            <a:off x="3949165" y="4396049"/>
            <a:ext cx="1216182" cy="276999"/>
          </a:xfrm>
          <a:prstGeom prst="rect">
            <a:avLst/>
          </a:prstGeom>
          <a:solidFill>
            <a:schemeClr val="bg1"/>
          </a:solidFill>
        </p:spPr>
        <p:txBody>
          <a:bodyPr wrap="square">
            <a:spAutoFit/>
          </a:bodyPr>
          <a:lstStyle/>
          <a:p>
            <a:pPr algn="ctr"/>
            <a:r>
              <a:rPr lang="fr-FR" sz="1200" dirty="0">
                <a:latin typeface="Arial" panose="020B0604020202020204" pitchFamily="34" charset="0"/>
                <a:cs typeface="Arial" panose="020B0604020202020204" pitchFamily="34" charset="0"/>
              </a:rPr>
              <a:t>Accuracy (%)</a:t>
            </a:r>
          </a:p>
        </p:txBody>
      </p:sp>
      <p:sp>
        <p:nvSpPr>
          <p:cNvPr id="34" name="ZoneTexte 33">
            <a:extLst>
              <a:ext uri="{FF2B5EF4-FFF2-40B4-BE49-F238E27FC236}">
                <a16:creationId xmlns:a16="http://schemas.microsoft.com/office/drawing/2014/main" id="{9A380452-81FD-45F6-9293-E94498E7BA1F}"/>
              </a:ext>
            </a:extLst>
          </p:cNvPr>
          <p:cNvSpPr txBox="1"/>
          <p:nvPr/>
        </p:nvSpPr>
        <p:spPr>
          <a:xfrm rot="16200000">
            <a:off x="-112753" y="4396049"/>
            <a:ext cx="1216182" cy="276999"/>
          </a:xfrm>
          <a:prstGeom prst="rect">
            <a:avLst/>
          </a:prstGeom>
          <a:solidFill>
            <a:schemeClr val="bg1"/>
          </a:solidFill>
        </p:spPr>
        <p:txBody>
          <a:bodyPr wrap="square">
            <a:spAutoFit/>
          </a:bodyPr>
          <a:lstStyle/>
          <a:p>
            <a:pPr algn="ctr"/>
            <a:r>
              <a:rPr lang="fr-FR" sz="1200" dirty="0">
                <a:latin typeface="Arial" panose="020B0604020202020204" pitchFamily="34" charset="0"/>
                <a:cs typeface="Arial" panose="020B0604020202020204" pitchFamily="34" charset="0"/>
              </a:rPr>
              <a:t>Accuracy (%)</a:t>
            </a:r>
          </a:p>
        </p:txBody>
      </p:sp>
      <p:sp>
        <p:nvSpPr>
          <p:cNvPr id="35" name="ZoneTexte 34">
            <a:extLst>
              <a:ext uri="{FF2B5EF4-FFF2-40B4-BE49-F238E27FC236}">
                <a16:creationId xmlns:a16="http://schemas.microsoft.com/office/drawing/2014/main" id="{1E607F63-6506-4F9F-9F4A-DB21B1B992FF}"/>
              </a:ext>
            </a:extLst>
          </p:cNvPr>
          <p:cNvSpPr txBox="1"/>
          <p:nvPr/>
        </p:nvSpPr>
        <p:spPr>
          <a:xfrm rot="16200000">
            <a:off x="8108511" y="4396049"/>
            <a:ext cx="1216182" cy="276999"/>
          </a:xfrm>
          <a:prstGeom prst="rect">
            <a:avLst/>
          </a:prstGeom>
          <a:solidFill>
            <a:schemeClr val="bg1"/>
          </a:solidFill>
        </p:spPr>
        <p:txBody>
          <a:bodyPr wrap="square">
            <a:spAutoFit/>
          </a:bodyPr>
          <a:lstStyle/>
          <a:p>
            <a:pPr algn="ctr"/>
            <a:r>
              <a:rPr lang="fr-FR" sz="1200" dirty="0">
                <a:latin typeface="Arial" panose="020B0604020202020204" pitchFamily="34" charset="0"/>
                <a:cs typeface="Arial" panose="020B0604020202020204" pitchFamily="34" charset="0"/>
              </a:rPr>
              <a:t>Accuracy (%)</a:t>
            </a:r>
          </a:p>
        </p:txBody>
      </p:sp>
    </p:spTree>
    <p:extLst>
      <p:ext uri="{BB962C8B-B14F-4D97-AF65-F5344CB8AC3E}">
        <p14:creationId xmlns:p14="http://schemas.microsoft.com/office/powerpoint/2010/main" val="2550358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4ED725-3878-42A2-9A51-419C8A2D1CF0}"/>
              </a:ext>
            </a:extLst>
          </p:cNvPr>
          <p:cNvSpPr>
            <a:spLocks noGrp="1"/>
          </p:cNvSpPr>
          <p:nvPr>
            <p:ph type="title"/>
          </p:nvPr>
        </p:nvSpPr>
        <p:spPr/>
        <p:txBody>
          <a:bodyPr/>
          <a:lstStyle/>
          <a:p>
            <a:r>
              <a:rPr lang="fr-FR" dirty="0"/>
              <a:t>Imputation et analyse univariée</a:t>
            </a:r>
          </a:p>
        </p:txBody>
      </p:sp>
      <p:sp>
        <p:nvSpPr>
          <p:cNvPr id="19" name="Espace réservé de la date 18">
            <a:extLst>
              <a:ext uri="{FF2B5EF4-FFF2-40B4-BE49-F238E27FC236}">
                <a16:creationId xmlns:a16="http://schemas.microsoft.com/office/drawing/2014/main" id="{06E2BC50-BD7A-48CE-8DB2-795ECB5B6C98}"/>
              </a:ext>
            </a:extLst>
          </p:cNvPr>
          <p:cNvSpPr>
            <a:spLocks noGrp="1"/>
          </p:cNvSpPr>
          <p:nvPr>
            <p:ph type="dt" sz="half" idx="10"/>
          </p:nvPr>
        </p:nvSpPr>
        <p:spPr/>
        <p:txBody>
          <a:bodyPr/>
          <a:lstStyle/>
          <a:p>
            <a:pPr rtl="0"/>
            <a:r>
              <a:rPr lang="fr-FR" noProof="0"/>
              <a:t>23/07/2021</a:t>
            </a:r>
          </a:p>
        </p:txBody>
      </p:sp>
      <p:sp>
        <p:nvSpPr>
          <p:cNvPr id="20" name="Espace réservé du pied de page 19">
            <a:extLst>
              <a:ext uri="{FF2B5EF4-FFF2-40B4-BE49-F238E27FC236}">
                <a16:creationId xmlns:a16="http://schemas.microsoft.com/office/drawing/2014/main" id="{840433FC-4D0C-43D9-A2E0-0249DD32E8F1}"/>
              </a:ext>
            </a:extLst>
          </p:cNvPr>
          <p:cNvSpPr>
            <a:spLocks noGrp="1"/>
          </p:cNvSpPr>
          <p:nvPr>
            <p:ph type="ftr" sz="quarter" idx="11"/>
          </p:nvPr>
        </p:nvSpPr>
        <p:spPr/>
        <p:txBody>
          <a:bodyPr/>
          <a:lstStyle/>
          <a:p>
            <a:pPr rtl="0"/>
            <a:r>
              <a:rPr lang="fr-FR" noProof="0"/>
              <a:t>Lerys Granado</a:t>
            </a:r>
          </a:p>
        </p:txBody>
      </p:sp>
      <p:sp>
        <p:nvSpPr>
          <p:cNvPr id="21" name="Espace réservé du numéro de diapositive 20">
            <a:extLst>
              <a:ext uri="{FF2B5EF4-FFF2-40B4-BE49-F238E27FC236}">
                <a16:creationId xmlns:a16="http://schemas.microsoft.com/office/drawing/2014/main" id="{3F72B136-A5EC-47F0-B9A4-A4EC8ED632E3}"/>
              </a:ext>
            </a:extLst>
          </p:cNvPr>
          <p:cNvSpPr>
            <a:spLocks noGrp="1"/>
          </p:cNvSpPr>
          <p:nvPr>
            <p:ph type="sldNum" sz="quarter" idx="12"/>
          </p:nvPr>
        </p:nvSpPr>
        <p:spPr/>
        <p:txBody>
          <a:bodyPr/>
          <a:lstStyle/>
          <a:p>
            <a:pPr rtl="0"/>
            <a:fld id="{4FAB73BC-B049-4115-A692-8D63A059BFB8}" type="slidenum">
              <a:rPr lang="fr-FR" noProof="0" smtClean="0"/>
              <a:t>11</a:t>
            </a:fld>
            <a:endParaRPr lang="fr-FR" noProof="0"/>
          </a:p>
        </p:txBody>
      </p:sp>
      <p:pic>
        <p:nvPicPr>
          <p:cNvPr id="15" name="Image 14" descr="Une image contenant texte&#10;&#10;Description générée automatiquement">
            <a:extLst>
              <a:ext uri="{FF2B5EF4-FFF2-40B4-BE49-F238E27FC236}">
                <a16:creationId xmlns:a16="http://schemas.microsoft.com/office/drawing/2014/main" id="{DC4C086E-4C49-431E-A25A-FF3093956415}"/>
              </a:ext>
            </a:extLst>
          </p:cNvPr>
          <p:cNvPicPr>
            <a:picLocks noChangeAspect="1"/>
          </p:cNvPicPr>
          <p:nvPr/>
        </p:nvPicPr>
        <p:blipFill rotWithShape="1">
          <a:blip r:embed="rId2"/>
          <a:srcRect r="38509" b="45477"/>
          <a:stretch/>
        </p:blipFill>
        <p:spPr>
          <a:xfrm>
            <a:off x="590087" y="1976105"/>
            <a:ext cx="3022226" cy="1371037"/>
          </a:xfrm>
          <a:prstGeom prst="rect">
            <a:avLst/>
          </a:prstGeom>
        </p:spPr>
      </p:pic>
      <p:pic>
        <p:nvPicPr>
          <p:cNvPr id="24" name="Picture 2" descr="Faut-il prendre le Nutri-Score à la lettre ? | Apivia prévention">
            <a:extLst>
              <a:ext uri="{FF2B5EF4-FFF2-40B4-BE49-F238E27FC236}">
                <a16:creationId xmlns:a16="http://schemas.microsoft.com/office/drawing/2014/main" id="{DCC078AE-83C8-410D-A74E-4C72BB33C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525" y="1838046"/>
            <a:ext cx="3028950" cy="151447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Lancement de l&amp;#39;Eco-score sur Frigo Magic : un indicateur éclairé sur les  impacts environnementaux...">
            <a:extLst>
              <a:ext uri="{FF2B5EF4-FFF2-40B4-BE49-F238E27FC236}">
                <a16:creationId xmlns:a16="http://schemas.microsoft.com/office/drawing/2014/main" id="{1D132A37-C41C-4DAA-AE97-B5B6303A72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4484" y="1838046"/>
            <a:ext cx="2726516" cy="1589559"/>
          </a:xfrm>
          <a:prstGeom prst="rect">
            <a:avLst/>
          </a:prstGeom>
          <a:noFill/>
          <a:extLst>
            <a:ext uri="{909E8E84-426E-40DD-AFC4-6F175D3DCCD1}">
              <a14:hiddenFill xmlns:a14="http://schemas.microsoft.com/office/drawing/2010/main">
                <a:solidFill>
                  <a:srgbClr val="FFFFFF"/>
                </a:solidFill>
              </a14:hiddenFill>
            </a:ext>
          </a:extLst>
        </p:spPr>
      </p:pic>
      <p:cxnSp>
        <p:nvCxnSpPr>
          <p:cNvPr id="9" name="Connecteur droit 8">
            <a:extLst>
              <a:ext uri="{FF2B5EF4-FFF2-40B4-BE49-F238E27FC236}">
                <a16:creationId xmlns:a16="http://schemas.microsoft.com/office/drawing/2014/main" id="{154426ED-BC73-4F9F-B62F-ACF8436EA0AF}"/>
              </a:ext>
            </a:extLst>
          </p:cNvPr>
          <p:cNvCxnSpPr>
            <a:cxnSpLocks/>
          </p:cNvCxnSpPr>
          <p:nvPr/>
        </p:nvCxnSpPr>
        <p:spPr>
          <a:xfrm>
            <a:off x="9084484" y="3347142"/>
            <a:ext cx="1363258" cy="0"/>
          </a:xfrm>
          <a:prstGeom prst="line">
            <a:avLst/>
          </a:prstGeom>
          <a:ln w="38100">
            <a:solidFill>
              <a:srgbClr val="00AA00"/>
            </a:solidFill>
          </a:ln>
        </p:spPr>
        <p:style>
          <a:lnRef idx="1">
            <a:schemeClr val="dk1"/>
          </a:lnRef>
          <a:fillRef idx="0">
            <a:schemeClr val="dk1"/>
          </a:fillRef>
          <a:effectRef idx="0">
            <a:schemeClr val="dk1"/>
          </a:effectRef>
          <a:fontRef idx="minor">
            <a:schemeClr val="tx1"/>
          </a:fontRef>
        </p:style>
      </p:cxnSp>
      <p:cxnSp>
        <p:nvCxnSpPr>
          <p:cNvPr id="35" name="Connecteur droit 34">
            <a:extLst>
              <a:ext uri="{FF2B5EF4-FFF2-40B4-BE49-F238E27FC236}">
                <a16:creationId xmlns:a16="http://schemas.microsoft.com/office/drawing/2014/main" id="{6638CC3F-78B2-4C99-BF98-742539A99604}"/>
              </a:ext>
            </a:extLst>
          </p:cNvPr>
          <p:cNvCxnSpPr>
            <a:cxnSpLocks/>
          </p:cNvCxnSpPr>
          <p:nvPr/>
        </p:nvCxnSpPr>
        <p:spPr>
          <a:xfrm>
            <a:off x="10447742" y="3347142"/>
            <a:ext cx="1363258" cy="0"/>
          </a:xfrm>
          <a:prstGeom prst="line">
            <a:avLst/>
          </a:prstGeom>
          <a:ln w="38100">
            <a:solidFill>
              <a:srgbClr val="E63E11"/>
            </a:solidFill>
          </a:ln>
        </p:spPr>
        <p:style>
          <a:lnRef idx="1">
            <a:schemeClr val="dk1"/>
          </a:lnRef>
          <a:fillRef idx="0">
            <a:schemeClr val="dk1"/>
          </a:fillRef>
          <a:effectRef idx="0">
            <a:schemeClr val="dk1"/>
          </a:effectRef>
          <a:fontRef idx="minor">
            <a:schemeClr val="tx1"/>
          </a:fontRef>
        </p:style>
      </p:cxnSp>
      <p:sp>
        <p:nvSpPr>
          <p:cNvPr id="38" name="ZoneTexte 37">
            <a:extLst>
              <a:ext uri="{FF2B5EF4-FFF2-40B4-BE49-F238E27FC236}">
                <a16:creationId xmlns:a16="http://schemas.microsoft.com/office/drawing/2014/main" id="{CFFF8007-D465-4EE2-9B21-82DFAA78DE5F}"/>
              </a:ext>
            </a:extLst>
          </p:cNvPr>
          <p:cNvSpPr txBox="1"/>
          <p:nvPr/>
        </p:nvSpPr>
        <p:spPr>
          <a:xfrm>
            <a:off x="9084484" y="3399954"/>
            <a:ext cx="2726516" cy="369332"/>
          </a:xfrm>
          <a:prstGeom prst="rect">
            <a:avLst/>
          </a:prstGeom>
          <a:noFill/>
        </p:spPr>
        <p:txBody>
          <a:bodyPr wrap="square">
            <a:spAutoFit/>
          </a:bodyPr>
          <a:lstStyle/>
          <a:p>
            <a:pPr algn="ctr"/>
            <a:r>
              <a:rPr lang="fr-FR" b="1" dirty="0">
                <a:solidFill>
                  <a:srgbClr val="00AA00"/>
                </a:solidFill>
              </a:rPr>
              <a:t>1</a:t>
            </a:r>
            <a:r>
              <a:rPr lang="fr-FR" b="1" dirty="0"/>
              <a:t>                     </a:t>
            </a:r>
            <a:r>
              <a:rPr lang="fr-FR" b="1" dirty="0">
                <a:solidFill>
                  <a:srgbClr val="E63E11"/>
                </a:solidFill>
              </a:rPr>
              <a:t>0</a:t>
            </a:r>
          </a:p>
        </p:txBody>
      </p:sp>
      <p:pic>
        <p:nvPicPr>
          <p:cNvPr id="6146" name="Picture 2">
            <a:extLst>
              <a:ext uri="{FF2B5EF4-FFF2-40B4-BE49-F238E27FC236}">
                <a16:creationId xmlns:a16="http://schemas.microsoft.com/office/drawing/2014/main" id="{55200FB5-936F-488D-A02A-97538F3117D0}"/>
              </a:ext>
            </a:extLst>
          </p:cNvPr>
          <p:cNvPicPr>
            <a:picLocks noChangeAspect="1" noChangeArrowheads="1"/>
          </p:cNvPicPr>
          <p:nvPr/>
        </p:nvPicPr>
        <p:blipFill>
          <a:blip r:embed="rId5"/>
          <a:srcRect/>
          <a:stretch/>
        </p:blipFill>
        <p:spPr bwMode="auto">
          <a:xfrm>
            <a:off x="4308647" y="3728857"/>
            <a:ext cx="3610746" cy="251999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74568D4D-C6AA-4927-BD36-E37EE6EF3D8A}"/>
              </a:ext>
            </a:extLst>
          </p:cNvPr>
          <p:cNvPicPr>
            <a:picLocks noChangeAspect="1" noChangeArrowheads="1"/>
          </p:cNvPicPr>
          <p:nvPr/>
        </p:nvPicPr>
        <p:blipFill>
          <a:blip r:embed="rId6"/>
          <a:srcRect/>
          <a:stretch/>
        </p:blipFill>
        <p:spPr bwMode="auto">
          <a:xfrm>
            <a:off x="0" y="3728857"/>
            <a:ext cx="3603224" cy="251999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14F9F6F8-75D9-44D6-AC6D-087BE4AE3D63}"/>
              </a:ext>
            </a:extLst>
          </p:cNvPr>
          <p:cNvPicPr>
            <a:picLocks noChangeAspect="1" noChangeArrowheads="1"/>
          </p:cNvPicPr>
          <p:nvPr/>
        </p:nvPicPr>
        <p:blipFill>
          <a:blip r:embed="rId7"/>
          <a:srcRect/>
          <a:stretch/>
        </p:blipFill>
        <p:spPr bwMode="auto">
          <a:xfrm>
            <a:off x="8521234" y="3728857"/>
            <a:ext cx="3603224" cy="251999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23BF89DA-F8D4-4581-A83F-6AD8C1D4137E}"/>
              </a:ext>
            </a:extLst>
          </p:cNvPr>
          <p:cNvSpPr/>
          <p:nvPr/>
        </p:nvSpPr>
        <p:spPr>
          <a:xfrm>
            <a:off x="9084484" y="2366181"/>
            <a:ext cx="1363258" cy="980961"/>
          </a:xfrm>
          <a:prstGeom prst="rect">
            <a:avLst/>
          </a:prstGeom>
          <a:solidFill>
            <a:srgbClr val="159515">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DE558823-9E37-4605-92DD-D0508ED5FEC6}"/>
              </a:ext>
            </a:extLst>
          </p:cNvPr>
          <p:cNvSpPr/>
          <p:nvPr/>
        </p:nvSpPr>
        <p:spPr>
          <a:xfrm>
            <a:off x="10447742" y="2366181"/>
            <a:ext cx="1363258" cy="980961"/>
          </a:xfrm>
          <a:prstGeom prst="rect">
            <a:avLst/>
          </a:prstGeom>
          <a:solidFill>
            <a:srgbClr val="CB4D2C">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19531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4ED725-3878-42A2-9A51-419C8A2D1CF0}"/>
              </a:ext>
            </a:extLst>
          </p:cNvPr>
          <p:cNvSpPr>
            <a:spLocks noGrp="1"/>
          </p:cNvSpPr>
          <p:nvPr>
            <p:ph type="title"/>
          </p:nvPr>
        </p:nvSpPr>
        <p:spPr/>
        <p:txBody>
          <a:bodyPr/>
          <a:lstStyle/>
          <a:p>
            <a:r>
              <a:rPr lang="fr-FR" dirty="0"/>
              <a:t>Conclusion : </a:t>
            </a:r>
            <a:br>
              <a:rPr lang="fr-FR" dirty="0"/>
            </a:br>
            <a:r>
              <a:rPr lang="fr-FR" dirty="0"/>
              <a:t>nettoyage de données</a:t>
            </a:r>
          </a:p>
        </p:txBody>
      </p:sp>
      <p:sp>
        <p:nvSpPr>
          <p:cNvPr id="5" name="Espace réservé de la date 4">
            <a:extLst>
              <a:ext uri="{FF2B5EF4-FFF2-40B4-BE49-F238E27FC236}">
                <a16:creationId xmlns:a16="http://schemas.microsoft.com/office/drawing/2014/main" id="{516A8716-53D6-474E-911A-09289729C07D}"/>
              </a:ext>
            </a:extLst>
          </p:cNvPr>
          <p:cNvSpPr>
            <a:spLocks noGrp="1"/>
          </p:cNvSpPr>
          <p:nvPr>
            <p:ph type="dt" sz="half" idx="10"/>
          </p:nvPr>
        </p:nvSpPr>
        <p:spPr/>
        <p:txBody>
          <a:bodyPr/>
          <a:lstStyle/>
          <a:p>
            <a:pPr rtl="0"/>
            <a:r>
              <a:rPr lang="fr-FR" noProof="0"/>
              <a:t>23/07/2021</a:t>
            </a:r>
          </a:p>
        </p:txBody>
      </p:sp>
      <p:sp>
        <p:nvSpPr>
          <p:cNvPr id="6" name="Espace réservé du pied de page 5">
            <a:extLst>
              <a:ext uri="{FF2B5EF4-FFF2-40B4-BE49-F238E27FC236}">
                <a16:creationId xmlns:a16="http://schemas.microsoft.com/office/drawing/2014/main" id="{D3CDDB3D-18AF-4E57-B468-5D68D35A2B08}"/>
              </a:ext>
            </a:extLst>
          </p:cNvPr>
          <p:cNvSpPr>
            <a:spLocks noGrp="1"/>
          </p:cNvSpPr>
          <p:nvPr>
            <p:ph type="ftr" sz="quarter" idx="11"/>
          </p:nvPr>
        </p:nvSpPr>
        <p:spPr/>
        <p:txBody>
          <a:bodyPr/>
          <a:lstStyle/>
          <a:p>
            <a:pPr rtl="0"/>
            <a:r>
              <a:rPr lang="fr-FR" noProof="0" dirty="0"/>
              <a:t>Lerys Granado</a:t>
            </a:r>
          </a:p>
        </p:txBody>
      </p:sp>
      <p:sp>
        <p:nvSpPr>
          <p:cNvPr id="7" name="Espace réservé du numéro de diapositive 6">
            <a:extLst>
              <a:ext uri="{FF2B5EF4-FFF2-40B4-BE49-F238E27FC236}">
                <a16:creationId xmlns:a16="http://schemas.microsoft.com/office/drawing/2014/main" id="{9D9EC979-4CA8-4E84-97BA-6CD7BDA3401E}"/>
              </a:ext>
            </a:extLst>
          </p:cNvPr>
          <p:cNvSpPr>
            <a:spLocks noGrp="1"/>
          </p:cNvSpPr>
          <p:nvPr>
            <p:ph type="sldNum" sz="quarter" idx="12"/>
          </p:nvPr>
        </p:nvSpPr>
        <p:spPr/>
        <p:txBody>
          <a:bodyPr/>
          <a:lstStyle/>
          <a:p>
            <a:pPr rtl="0"/>
            <a:fld id="{4FAB73BC-B049-4115-A692-8D63A059BFB8}" type="slidenum">
              <a:rPr lang="fr-FR" noProof="0" smtClean="0"/>
              <a:t>12</a:t>
            </a:fld>
            <a:endParaRPr lang="fr-FR" noProof="0"/>
          </a:p>
        </p:txBody>
      </p:sp>
      <p:pic>
        <p:nvPicPr>
          <p:cNvPr id="7170" name="Picture 2">
            <a:extLst>
              <a:ext uri="{FF2B5EF4-FFF2-40B4-BE49-F238E27FC236}">
                <a16:creationId xmlns:a16="http://schemas.microsoft.com/office/drawing/2014/main" id="{B62DC0A3-8D2C-4EAC-9D36-29A68BC700E8}"/>
              </a:ext>
            </a:extLst>
          </p:cNvPr>
          <p:cNvPicPr>
            <a:picLocks noChangeAspect="1" noChangeArrowheads="1"/>
          </p:cNvPicPr>
          <p:nvPr/>
        </p:nvPicPr>
        <p:blipFill rotWithShape="1">
          <a:blip r:embed="rId2"/>
          <a:srcRect r="7992"/>
          <a:stretch/>
        </p:blipFill>
        <p:spPr bwMode="auto">
          <a:xfrm>
            <a:off x="6790304" y="931786"/>
            <a:ext cx="4868287" cy="243363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3B3CB6DF-AE09-45B4-968E-8ED77596F30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8232" b="15797"/>
          <a:stretch/>
        </p:blipFill>
        <p:spPr bwMode="auto">
          <a:xfrm>
            <a:off x="541824" y="2352044"/>
            <a:ext cx="4713923" cy="2752496"/>
          </a:xfrm>
          <a:prstGeom prst="rect">
            <a:avLst/>
          </a:prstGeom>
          <a:noFill/>
          <a:extLst>
            <a:ext uri="{909E8E84-426E-40DD-AFC4-6F175D3DCCD1}">
              <a14:hiddenFill xmlns:a14="http://schemas.microsoft.com/office/drawing/2010/main">
                <a:solidFill>
                  <a:srgbClr val="FFFFFF"/>
                </a:solidFill>
              </a14:hiddenFill>
            </a:ext>
          </a:extLst>
        </p:spPr>
      </p:pic>
      <p:sp>
        <p:nvSpPr>
          <p:cNvPr id="4" name="Flèche : bas 3">
            <a:extLst>
              <a:ext uri="{FF2B5EF4-FFF2-40B4-BE49-F238E27FC236}">
                <a16:creationId xmlns:a16="http://schemas.microsoft.com/office/drawing/2014/main" id="{292D1EA6-E07D-450D-97C3-19763A677126}"/>
              </a:ext>
            </a:extLst>
          </p:cNvPr>
          <p:cNvSpPr/>
          <p:nvPr/>
        </p:nvSpPr>
        <p:spPr>
          <a:xfrm rot="14995433">
            <a:off x="5635791" y="2904246"/>
            <a:ext cx="851647" cy="6802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space réservé du contenu 2">
            <a:extLst>
              <a:ext uri="{FF2B5EF4-FFF2-40B4-BE49-F238E27FC236}">
                <a16:creationId xmlns:a16="http://schemas.microsoft.com/office/drawing/2014/main" id="{359A79C1-CF7F-4B6A-B25B-32B2E187C31F}"/>
              </a:ext>
            </a:extLst>
          </p:cNvPr>
          <p:cNvSpPr>
            <a:spLocks noGrp="1"/>
          </p:cNvSpPr>
          <p:nvPr>
            <p:ph idx="1"/>
          </p:nvPr>
        </p:nvSpPr>
        <p:spPr>
          <a:xfrm>
            <a:off x="969265" y="5150202"/>
            <a:ext cx="4914899" cy="1247720"/>
          </a:xfrm>
        </p:spPr>
        <p:txBody>
          <a:bodyPr>
            <a:noAutofit/>
          </a:bodyPr>
          <a:lstStyle/>
          <a:p>
            <a:pPr>
              <a:buFont typeface="Wingdings" panose="05000000000000000000" pitchFamily="2" charset="2"/>
              <a:buChar char="§"/>
            </a:pPr>
            <a:r>
              <a:rPr lang="fr-FR" sz="1900" dirty="0"/>
              <a:t>Données plusieurs pays</a:t>
            </a:r>
          </a:p>
          <a:p>
            <a:pPr>
              <a:buFont typeface="Wingdings" panose="05000000000000000000" pitchFamily="2" charset="2"/>
              <a:buChar char="§"/>
            </a:pPr>
            <a:r>
              <a:rPr lang="fr-FR" sz="1900" dirty="0"/>
              <a:t>Taux de remplissage = 20% </a:t>
            </a:r>
          </a:p>
          <a:p>
            <a:pPr marL="0" indent="0">
              <a:buNone/>
            </a:pPr>
            <a:r>
              <a:rPr lang="fr-FR" sz="1900" dirty="0"/>
              <a:t>(2M  x 186 </a:t>
            </a:r>
            <a:r>
              <a:rPr lang="fr-FR" sz="1900" dirty="0">
                <a:sym typeface="Wingdings" panose="05000000000000000000" pitchFamily="2" charset="2"/>
              </a:rPr>
              <a:t> </a:t>
            </a:r>
            <a:r>
              <a:rPr lang="fr-FR" sz="1900" dirty="0"/>
              <a:t>4 Go)</a:t>
            </a:r>
          </a:p>
          <a:p>
            <a:pPr>
              <a:buFont typeface="Wingdings" panose="05000000000000000000" pitchFamily="2" charset="2"/>
              <a:buChar char="§"/>
            </a:pPr>
            <a:endParaRPr lang="fr-FR" sz="1900" dirty="0"/>
          </a:p>
          <a:p>
            <a:pPr lvl="1">
              <a:buFont typeface="Wingdings" panose="05000000000000000000" pitchFamily="2" charset="2"/>
              <a:buChar char="§"/>
            </a:pPr>
            <a:endParaRPr lang="fr-FR" sz="1900" dirty="0"/>
          </a:p>
          <a:p>
            <a:pPr>
              <a:buFont typeface="Wingdings" panose="05000000000000000000" pitchFamily="2" charset="2"/>
              <a:buChar char="§"/>
            </a:pPr>
            <a:endParaRPr lang="fr-FR" sz="1900" dirty="0"/>
          </a:p>
          <a:p>
            <a:pPr lvl="1">
              <a:buFont typeface="Wingdings" panose="05000000000000000000" pitchFamily="2" charset="2"/>
              <a:buChar char="§"/>
            </a:pPr>
            <a:endParaRPr lang="fr-FR" sz="1900" dirty="0"/>
          </a:p>
          <a:p>
            <a:pPr lvl="1">
              <a:buFont typeface="Wingdings" panose="05000000000000000000" pitchFamily="2" charset="2"/>
              <a:buChar char="§"/>
            </a:pPr>
            <a:endParaRPr lang="fr-FR" sz="1900" dirty="0"/>
          </a:p>
          <a:p>
            <a:pPr>
              <a:buFont typeface="Wingdings" panose="05000000000000000000" pitchFamily="2" charset="2"/>
              <a:buChar char="§"/>
            </a:pPr>
            <a:endParaRPr lang="fr-FR" sz="1900" dirty="0"/>
          </a:p>
        </p:txBody>
      </p:sp>
      <p:sp>
        <p:nvSpPr>
          <p:cNvPr id="14" name="Espace réservé du contenu 2">
            <a:extLst>
              <a:ext uri="{FF2B5EF4-FFF2-40B4-BE49-F238E27FC236}">
                <a16:creationId xmlns:a16="http://schemas.microsoft.com/office/drawing/2014/main" id="{32208AF0-C687-47FC-AC8F-547574D3E6CA}"/>
              </a:ext>
            </a:extLst>
          </p:cNvPr>
          <p:cNvSpPr txBox="1">
            <a:spLocks/>
          </p:cNvSpPr>
          <p:nvPr/>
        </p:nvSpPr>
        <p:spPr>
          <a:xfrm>
            <a:off x="6867485" y="3618249"/>
            <a:ext cx="4914899" cy="2599630"/>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
            </a:pPr>
            <a:r>
              <a:rPr lang="fr-FR" sz="2000" dirty="0"/>
              <a:t> Données France (pour Santé Publique France)</a:t>
            </a:r>
          </a:p>
          <a:p>
            <a:pPr>
              <a:buFont typeface="Wingdings" panose="05000000000000000000" pitchFamily="2" charset="2"/>
              <a:buChar char="§"/>
            </a:pPr>
            <a:r>
              <a:rPr lang="fr-FR" sz="2000" dirty="0"/>
              <a:t> Taux de remplissage = 62%</a:t>
            </a:r>
          </a:p>
          <a:p>
            <a:pPr marL="0" indent="0">
              <a:buNone/>
            </a:pPr>
            <a:r>
              <a:rPr lang="fr-FR" sz="2000" dirty="0"/>
              <a:t>(0.5M x 36 </a:t>
            </a:r>
            <a:r>
              <a:rPr lang="fr-FR" sz="2000" dirty="0">
                <a:sym typeface="Wingdings" panose="05000000000000000000" pitchFamily="2" charset="2"/>
              </a:rPr>
              <a:t> </a:t>
            </a:r>
            <a:r>
              <a:rPr lang="fr-FR" sz="2000" dirty="0"/>
              <a:t>0.2 Go)</a:t>
            </a:r>
          </a:p>
          <a:p>
            <a:pPr>
              <a:buFont typeface="Wingdings" panose="05000000000000000000" pitchFamily="2" charset="2"/>
              <a:buChar char="§"/>
            </a:pPr>
            <a:r>
              <a:rPr lang="fr-FR" sz="2000" dirty="0"/>
              <a:t> Imputation </a:t>
            </a:r>
            <a:r>
              <a:rPr lang="fr-FR" sz="2000" dirty="0" err="1"/>
              <a:t>targets</a:t>
            </a:r>
            <a:r>
              <a:rPr lang="fr-FR" sz="2000" dirty="0"/>
              <a:t> avec KNN</a:t>
            </a:r>
          </a:p>
          <a:p>
            <a:pPr>
              <a:buFont typeface="Wingdings" panose="05000000000000000000" pitchFamily="2" charset="2"/>
              <a:buChar char="§"/>
            </a:pPr>
            <a:r>
              <a:rPr lang="fr-FR" sz="2000" dirty="0"/>
              <a:t> Création de variables (liées aux allergènes)</a:t>
            </a:r>
          </a:p>
          <a:p>
            <a:pPr>
              <a:buFont typeface="Wingdings" panose="05000000000000000000" pitchFamily="2" charset="2"/>
              <a:buChar char="§"/>
            </a:pPr>
            <a:r>
              <a:rPr lang="fr-FR" sz="2000" dirty="0"/>
              <a:t> </a:t>
            </a:r>
            <a:r>
              <a:rPr lang="fr-FR" sz="2000" dirty="0" err="1"/>
              <a:t>Outliers</a:t>
            </a:r>
            <a:r>
              <a:rPr lang="fr-FR" sz="2000" dirty="0"/>
              <a:t> supprimés (z-score &gt; 3.5)</a:t>
            </a:r>
          </a:p>
          <a:p>
            <a:pPr>
              <a:buFont typeface="Wingdings" panose="05000000000000000000" pitchFamily="2" charset="2"/>
              <a:buChar char="§"/>
            </a:pPr>
            <a:endParaRPr lang="fr-FR" sz="2000" dirty="0"/>
          </a:p>
          <a:p>
            <a:pPr>
              <a:buFont typeface="Wingdings" panose="05000000000000000000" pitchFamily="2" charset="2"/>
              <a:buChar char="§"/>
            </a:pPr>
            <a:endParaRPr lang="fr-FR" sz="2000" dirty="0"/>
          </a:p>
          <a:p>
            <a:pPr>
              <a:buFont typeface="Wingdings" panose="05000000000000000000" pitchFamily="2" charset="2"/>
              <a:buChar char="§"/>
            </a:pPr>
            <a:endParaRPr lang="fr-FR" sz="2000" dirty="0"/>
          </a:p>
          <a:p>
            <a:pPr lvl="1">
              <a:buFont typeface="Wingdings" panose="05000000000000000000" pitchFamily="2" charset="2"/>
              <a:buChar char="§"/>
            </a:pPr>
            <a:endParaRPr lang="fr-FR" sz="2000" dirty="0"/>
          </a:p>
          <a:p>
            <a:pPr>
              <a:buFont typeface="Wingdings" panose="05000000000000000000" pitchFamily="2" charset="2"/>
              <a:buChar char="§"/>
            </a:pPr>
            <a:endParaRPr lang="fr-FR" sz="2000" dirty="0"/>
          </a:p>
          <a:p>
            <a:pPr lvl="1">
              <a:buFont typeface="Wingdings" panose="05000000000000000000" pitchFamily="2" charset="2"/>
              <a:buChar char="§"/>
            </a:pPr>
            <a:endParaRPr lang="fr-FR" sz="2000" dirty="0"/>
          </a:p>
          <a:p>
            <a:pPr lvl="1">
              <a:buFont typeface="Wingdings" panose="05000000000000000000" pitchFamily="2" charset="2"/>
              <a:buChar char="§"/>
            </a:pPr>
            <a:endParaRPr lang="fr-FR" sz="2000" dirty="0"/>
          </a:p>
          <a:p>
            <a:pPr>
              <a:buFont typeface="Wingdings" panose="05000000000000000000" pitchFamily="2" charset="2"/>
              <a:buChar char="§"/>
            </a:pPr>
            <a:endParaRPr lang="fr-FR" sz="2000" dirty="0"/>
          </a:p>
        </p:txBody>
      </p:sp>
    </p:spTree>
    <p:extLst>
      <p:ext uri="{BB962C8B-B14F-4D97-AF65-F5344CB8AC3E}">
        <p14:creationId xmlns:p14="http://schemas.microsoft.com/office/powerpoint/2010/main" val="1938359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FEA987-DF0C-4CC3-8257-B92C3BB643CB}"/>
              </a:ext>
            </a:extLst>
          </p:cNvPr>
          <p:cNvSpPr>
            <a:spLocks noGrp="1"/>
          </p:cNvSpPr>
          <p:nvPr>
            <p:ph type="title"/>
          </p:nvPr>
        </p:nvSpPr>
        <p:spPr/>
        <p:txBody>
          <a:bodyPr/>
          <a:lstStyle/>
          <a:p>
            <a:r>
              <a:rPr lang="fr-FR" dirty="0"/>
              <a:t>Analyse bivariées</a:t>
            </a:r>
            <a:br>
              <a:rPr lang="fr-FR" dirty="0"/>
            </a:br>
            <a:r>
              <a:rPr lang="fr-FR" dirty="0"/>
              <a:t>Variables cat.</a:t>
            </a:r>
          </a:p>
        </p:txBody>
      </p:sp>
      <p:sp>
        <p:nvSpPr>
          <p:cNvPr id="4" name="Espace réservé de la date 3">
            <a:extLst>
              <a:ext uri="{FF2B5EF4-FFF2-40B4-BE49-F238E27FC236}">
                <a16:creationId xmlns:a16="http://schemas.microsoft.com/office/drawing/2014/main" id="{F9BFC0BA-FF17-4B3E-8E45-4971C0C7B5A0}"/>
              </a:ext>
            </a:extLst>
          </p:cNvPr>
          <p:cNvSpPr>
            <a:spLocks noGrp="1"/>
          </p:cNvSpPr>
          <p:nvPr>
            <p:ph type="dt" sz="half" idx="10"/>
          </p:nvPr>
        </p:nvSpPr>
        <p:spPr/>
        <p:txBody>
          <a:bodyPr/>
          <a:lstStyle/>
          <a:p>
            <a:pPr rtl="0"/>
            <a:r>
              <a:rPr lang="fr-FR" noProof="0"/>
              <a:t>23/07/2021</a:t>
            </a:r>
          </a:p>
        </p:txBody>
      </p:sp>
      <p:sp>
        <p:nvSpPr>
          <p:cNvPr id="5" name="Espace réservé du pied de page 4">
            <a:extLst>
              <a:ext uri="{FF2B5EF4-FFF2-40B4-BE49-F238E27FC236}">
                <a16:creationId xmlns:a16="http://schemas.microsoft.com/office/drawing/2014/main" id="{70BAE79A-4839-4E1A-B82E-6893D8599677}"/>
              </a:ext>
            </a:extLst>
          </p:cNvPr>
          <p:cNvSpPr>
            <a:spLocks noGrp="1"/>
          </p:cNvSpPr>
          <p:nvPr>
            <p:ph type="ftr" sz="quarter" idx="11"/>
          </p:nvPr>
        </p:nvSpPr>
        <p:spPr/>
        <p:txBody>
          <a:bodyPr/>
          <a:lstStyle/>
          <a:p>
            <a:pPr rtl="0"/>
            <a:r>
              <a:rPr lang="fr-FR" noProof="0" dirty="0"/>
              <a:t>Lerys Granado</a:t>
            </a:r>
          </a:p>
        </p:txBody>
      </p:sp>
      <p:sp>
        <p:nvSpPr>
          <p:cNvPr id="6" name="Espace réservé du numéro de diapositive 5">
            <a:extLst>
              <a:ext uri="{FF2B5EF4-FFF2-40B4-BE49-F238E27FC236}">
                <a16:creationId xmlns:a16="http://schemas.microsoft.com/office/drawing/2014/main" id="{1782EA28-E7AC-43A7-9342-A3C8C09BE57C}"/>
              </a:ext>
            </a:extLst>
          </p:cNvPr>
          <p:cNvSpPr>
            <a:spLocks noGrp="1"/>
          </p:cNvSpPr>
          <p:nvPr>
            <p:ph type="sldNum" sz="quarter" idx="12"/>
          </p:nvPr>
        </p:nvSpPr>
        <p:spPr/>
        <p:txBody>
          <a:bodyPr/>
          <a:lstStyle/>
          <a:p>
            <a:pPr rtl="0"/>
            <a:fld id="{4FAB73BC-B049-4115-A692-8D63A059BFB8}" type="slidenum">
              <a:rPr lang="fr-FR" noProof="0" smtClean="0"/>
              <a:t>13</a:t>
            </a:fld>
            <a:endParaRPr lang="fr-FR" noProof="0"/>
          </a:p>
        </p:txBody>
      </p:sp>
      <p:pic>
        <p:nvPicPr>
          <p:cNvPr id="5124" name="Picture 4">
            <a:extLst>
              <a:ext uri="{FF2B5EF4-FFF2-40B4-BE49-F238E27FC236}">
                <a16:creationId xmlns:a16="http://schemas.microsoft.com/office/drawing/2014/main" id="{93BFDB64-F8C7-4B47-81D3-BD944729E9F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756"/>
          <a:stretch/>
        </p:blipFill>
        <p:spPr bwMode="auto">
          <a:xfrm>
            <a:off x="5884164" y="34476"/>
            <a:ext cx="4286346" cy="3785871"/>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 15">
            <a:extLst>
              <a:ext uri="{FF2B5EF4-FFF2-40B4-BE49-F238E27FC236}">
                <a16:creationId xmlns:a16="http://schemas.microsoft.com/office/drawing/2014/main" id="{4DE5556C-04FA-420C-A601-B77E73B84E1A}"/>
              </a:ext>
            </a:extLst>
          </p:cNvPr>
          <p:cNvPicPr>
            <a:picLocks noChangeAspect="1"/>
          </p:cNvPicPr>
          <p:nvPr/>
        </p:nvPicPr>
        <p:blipFill>
          <a:blip r:embed="rId3"/>
          <a:stretch>
            <a:fillRect/>
          </a:stretch>
        </p:blipFill>
        <p:spPr>
          <a:xfrm>
            <a:off x="2850704" y="2327502"/>
            <a:ext cx="1504956" cy="1107861"/>
          </a:xfrm>
          <a:prstGeom prst="rect">
            <a:avLst/>
          </a:prstGeom>
        </p:spPr>
      </p:pic>
      <p:pic>
        <p:nvPicPr>
          <p:cNvPr id="17" name="Image 16" descr="Une image contenant texte&#10;&#10;Description générée automatiquement">
            <a:extLst>
              <a:ext uri="{FF2B5EF4-FFF2-40B4-BE49-F238E27FC236}">
                <a16:creationId xmlns:a16="http://schemas.microsoft.com/office/drawing/2014/main" id="{E64FEE12-F28E-45BD-B71C-DBCF45EFF694}"/>
              </a:ext>
            </a:extLst>
          </p:cNvPr>
          <p:cNvPicPr>
            <a:picLocks noChangeAspect="1"/>
          </p:cNvPicPr>
          <p:nvPr/>
        </p:nvPicPr>
        <p:blipFill rotWithShape="1">
          <a:blip r:embed="rId4"/>
          <a:srcRect r="38509" b="45477"/>
          <a:stretch/>
        </p:blipFill>
        <p:spPr>
          <a:xfrm>
            <a:off x="942707" y="2489396"/>
            <a:ext cx="1613277" cy="731865"/>
          </a:xfrm>
          <a:prstGeom prst="rect">
            <a:avLst/>
          </a:prstGeom>
        </p:spPr>
      </p:pic>
      <p:pic>
        <p:nvPicPr>
          <p:cNvPr id="18" name="Picture 2" descr="Faut-il prendre le Nutri-Score à la lettre ? | Apivia prévention">
            <a:extLst>
              <a:ext uri="{FF2B5EF4-FFF2-40B4-BE49-F238E27FC236}">
                <a16:creationId xmlns:a16="http://schemas.microsoft.com/office/drawing/2014/main" id="{09DB391B-2BA1-4DC3-BCF8-CAC2D462B0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9731" y="3319324"/>
            <a:ext cx="1799230" cy="899615"/>
          </a:xfrm>
          <a:prstGeom prst="rect">
            <a:avLst/>
          </a:prstGeom>
          <a:noFill/>
          <a:extLst>
            <a:ext uri="{909E8E84-426E-40DD-AFC4-6F175D3DCCD1}">
              <a14:hiddenFill xmlns:a14="http://schemas.microsoft.com/office/drawing/2010/main">
                <a:solidFill>
                  <a:srgbClr val="FFFFFF"/>
                </a:solidFill>
              </a14:hiddenFill>
            </a:ext>
          </a:extLst>
        </p:spPr>
      </p:pic>
      <p:pic>
        <p:nvPicPr>
          <p:cNvPr id="19" name="Image 18">
            <a:extLst>
              <a:ext uri="{FF2B5EF4-FFF2-40B4-BE49-F238E27FC236}">
                <a16:creationId xmlns:a16="http://schemas.microsoft.com/office/drawing/2014/main" id="{27D35749-338A-4576-A2ED-180A99906701}"/>
              </a:ext>
            </a:extLst>
          </p:cNvPr>
          <p:cNvPicPr>
            <a:picLocks noChangeAspect="1"/>
          </p:cNvPicPr>
          <p:nvPr/>
        </p:nvPicPr>
        <p:blipFill>
          <a:blip r:embed="rId6"/>
          <a:stretch>
            <a:fillRect/>
          </a:stretch>
        </p:blipFill>
        <p:spPr>
          <a:xfrm>
            <a:off x="2690189" y="3345555"/>
            <a:ext cx="1793269" cy="891839"/>
          </a:xfrm>
          <a:prstGeom prst="rect">
            <a:avLst/>
          </a:prstGeom>
        </p:spPr>
      </p:pic>
      <p:sp>
        <p:nvSpPr>
          <p:cNvPr id="20" name="Espace réservé du contenu 2">
            <a:extLst>
              <a:ext uri="{FF2B5EF4-FFF2-40B4-BE49-F238E27FC236}">
                <a16:creationId xmlns:a16="http://schemas.microsoft.com/office/drawing/2014/main" id="{A6FEBAC6-9BC2-44FD-B985-84D223AD13FB}"/>
              </a:ext>
            </a:extLst>
          </p:cNvPr>
          <p:cNvSpPr>
            <a:spLocks noGrp="1"/>
          </p:cNvSpPr>
          <p:nvPr>
            <p:ph idx="1"/>
          </p:nvPr>
        </p:nvSpPr>
        <p:spPr>
          <a:xfrm>
            <a:off x="6275294" y="3957124"/>
            <a:ext cx="5535706" cy="2780459"/>
          </a:xfrm>
        </p:spPr>
        <p:txBody>
          <a:bodyPr>
            <a:noAutofit/>
          </a:bodyPr>
          <a:lstStyle/>
          <a:p>
            <a:pPr>
              <a:buFont typeface="Wingdings" panose="05000000000000000000" pitchFamily="2" charset="2"/>
              <a:buChar char="§"/>
            </a:pPr>
            <a:r>
              <a:rPr lang="fr-FR" sz="1800" dirty="0">
                <a:cs typeface="Arial" panose="020B0604020202020204" pitchFamily="34" charset="0"/>
                <a:sym typeface="Symbol" panose="05050102010706020507" pitchFamily="18" charset="2"/>
              </a:rPr>
              <a:t></a:t>
            </a:r>
            <a:r>
              <a:rPr lang="fr-FR" sz="1800" dirty="0"/>
              <a:t>Cramér’s V,  </a:t>
            </a:r>
            <a:r>
              <a:rPr lang="fr-FR" sz="1800" dirty="0">
                <a:sym typeface="Symbol" panose="05050102010706020507" pitchFamily="18" charset="2"/>
              </a:rPr>
              <a:t></a:t>
            </a:r>
            <a:r>
              <a:rPr lang="fr-FR" sz="1800" baseline="-25000" dirty="0"/>
              <a:t>c</a:t>
            </a:r>
            <a:r>
              <a:rPr lang="fr-FR" sz="1800" dirty="0"/>
              <a:t> </a:t>
            </a:r>
            <a:r>
              <a:rPr lang="fr-FR" sz="1800" baseline="30000" dirty="0">
                <a:cs typeface="Arial" panose="020B0604020202020204" pitchFamily="34" charset="0"/>
                <a:sym typeface="Symbol" panose="05050102010706020507" pitchFamily="18" charset="2"/>
              </a:rPr>
              <a:t> </a:t>
            </a:r>
            <a:r>
              <a:rPr lang="fr-FR" sz="1800" dirty="0">
                <a:cs typeface="Arial" panose="020B0604020202020204" pitchFamily="34" charset="0"/>
                <a:sym typeface="Wingdings" panose="05000000000000000000" pitchFamily="2" charset="2"/>
              </a:rPr>
              <a:t>mesure l’association entre les var. cat.</a:t>
            </a:r>
            <a:endParaRPr lang="fr-FR" sz="1800" dirty="0">
              <a:cs typeface="Arial" panose="020B0604020202020204" pitchFamily="34" charset="0"/>
              <a:sym typeface="Symbol" panose="05050102010706020507" pitchFamily="18" charset="2"/>
            </a:endParaRPr>
          </a:p>
          <a:p>
            <a:pPr>
              <a:buFont typeface="Wingdings" panose="05000000000000000000" pitchFamily="2" charset="2"/>
              <a:buChar char="§"/>
            </a:pPr>
            <a:r>
              <a:rPr lang="fr-FR" sz="1800" baseline="30000" dirty="0"/>
              <a:t> </a:t>
            </a:r>
            <a:r>
              <a:rPr lang="fr-FR" sz="1800" dirty="0">
                <a:sym typeface="Symbol" panose="05050102010706020507" pitchFamily="18" charset="2"/>
              </a:rPr>
              <a:t></a:t>
            </a:r>
            <a:r>
              <a:rPr lang="fr-FR" sz="1800" baseline="-25000" dirty="0"/>
              <a:t>c</a:t>
            </a:r>
            <a:r>
              <a:rPr lang="fr-FR" sz="1800" dirty="0"/>
              <a:t> = 0 </a:t>
            </a:r>
            <a:r>
              <a:rPr lang="fr-FR" sz="1800" dirty="0">
                <a:sym typeface="Wingdings" panose="05000000000000000000" pitchFamily="2" charset="2"/>
              </a:rPr>
              <a:t> pas d’association </a:t>
            </a:r>
            <a:br>
              <a:rPr lang="fr-FR" sz="1800" dirty="0">
                <a:sym typeface="Wingdings" panose="05000000000000000000" pitchFamily="2" charset="2"/>
              </a:rPr>
            </a:br>
            <a:r>
              <a:rPr lang="fr-FR" sz="1800" dirty="0">
                <a:sym typeface="Wingdings" panose="05000000000000000000" pitchFamily="2" charset="2"/>
              </a:rPr>
              <a:t> </a:t>
            </a:r>
            <a:r>
              <a:rPr lang="fr-FR" sz="1800" dirty="0">
                <a:sym typeface="Symbol" panose="05050102010706020507" pitchFamily="18" charset="2"/>
              </a:rPr>
              <a:t></a:t>
            </a:r>
            <a:r>
              <a:rPr lang="fr-FR" sz="1800" baseline="-25000" dirty="0"/>
              <a:t>c</a:t>
            </a:r>
            <a:r>
              <a:rPr lang="fr-FR" sz="1800" dirty="0"/>
              <a:t> = 1 </a:t>
            </a:r>
            <a:r>
              <a:rPr lang="fr-FR" sz="1800" dirty="0">
                <a:sym typeface="Wingdings" panose="05000000000000000000" pitchFamily="2" charset="2"/>
              </a:rPr>
              <a:t> association complète </a:t>
            </a:r>
          </a:p>
          <a:p>
            <a:pPr>
              <a:buFont typeface="Wingdings" panose="05000000000000000000" pitchFamily="2" charset="2"/>
              <a:buChar char="§"/>
            </a:pPr>
            <a:r>
              <a:rPr lang="fr-FR" sz="1800" dirty="0"/>
              <a:t> En pratique, </a:t>
            </a:r>
            <a:r>
              <a:rPr lang="fr-FR" sz="1800" dirty="0">
                <a:sym typeface="Symbol" panose="05050102010706020507" pitchFamily="18" charset="2"/>
              </a:rPr>
              <a:t></a:t>
            </a:r>
            <a:r>
              <a:rPr lang="fr-FR" sz="1800" baseline="-25000" dirty="0"/>
              <a:t>c</a:t>
            </a:r>
            <a:r>
              <a:rPr lang="fr-FR" sz="1800" dirty="0"/>
              <a:t> &gt; 0.1 </a:t>
            </a:r>
            <a:r>
              <a:rPr lang="fr-FR" sz="1800" dirty="0">
                <a:sym typeface="Wingdings" panose="05000000000000000000" pitchFamily="2" charset="2"/>
              </a:rPr>
              <a:t> </a:t>
            </a:r>
            <a:r>
              <a:rPr lang="fr-FR" sz="1800" dirty="0"/>
              <a:t>association substantielle </a:t>
            </a:r>
          </a:p>
          <a:p>
            <a:pPr>
              <a:buFont typeface="Wingdings" panose="05000000000000000000" pitchFamily="2" charset="2"/>
              <a:buChar char="§"/>
            </a:pPr>
            <a:r>
              <a:rPr lang="fr-FR" sz="1800" dirty="0" err="1"/>
              <a:t>nutri-score</a:t>
            </a:r>
            <a:r>
              <a:rPr lang="fr-FR" sz="1800" dirty="0"/>
              <a:t>/nova-score et </a:t>
            </a:r>
            <a:r>
              <a:rPr lang="fr-FR" sz="1800" dirty="0" err="1"/>
              <a:t>nutri-score</a:t>
            </a:r>
            <a:r>
              <a:rPr lang="fr-FR" sz="1800" dirty="0"/>
              <a:t>/</a:t>
            </a:r>
            <a:r>
              <a:rPr lang="fr-FR" sz="1800" dirty="0" err="1"/>
              <a:t>eco-score</a:t>
            </a:r>
            <a:r>
              <a:rPr lang="fr-FR" sz="1800" dirty="0"/>
              <a:t> sont substantiellement associés</a:t>
            </a:r>
          </a:p>
          <a:p>
            <a:pPr>
              <a:buFont typeface="Wingdings" panose="05000000000000000000" pitchFamily="2" charset="2"/>
              <a:buChar char="§"/>
            </a:pPr>
            <a:r>
              <a:rPr lang="fr-FR" sz="1800" dirty="0"/>
              <a:t>Aller-score est faiblement associé aux autres var. cat.</a:t>
            </a:r>
          </a:p>
        </p:txBody>
      </p:sp>
      <p:sp>
        <p:nvSpPr>
          <p:cNvPr id="21" name="Espace réservé du contenu 2">
            <a:extLst>
              <a:ext uri="{FF2B5EF4-FFF2-40B4-BE49-F238E27FC236}">
                <a16:creationId xmlns:a16="http://schemas.microsoft.com/office/drawing/2014/main" id="{EAC9C10A-CC6F-41FC-AA38-07E042966824}"/>
              </a:ext>
            </a:extLst>
          </p:cNvPr>
          <p:cNvSpPr txBox="1">
            <a:spLocks/>
          </p:cNvSpPr>
          <p:nvPr/>
        </p:nvSpPr>
        <p:spPr>
          <a:xfrm>
            <a:off x="887555" y="4530498"/>
            <a:ext cx="4400218" cy="1958661"/>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
            </a:pPr>
            <a:r>
              <a:rPr lang="fr-FR" sz="1800" dirty="0">
                <a:latin typeface="Arial" panose="020B0604020202020204" pitchFamily="34" charset="0"/>
                <a:cs typeface="Arial" panose="020B0604020202020204" pitchFamily="34" charset="0"/>
                <a:sym typeface="Symbol" panose="05050102010706020507" pitchFamily="18" charset="2"/>
              </a:rPr>
              <a:t></a:t>
            </a:r>
            <a:r>
              <a:rPr lang="fr-FR" sz="1800" dirty="0">
                <a:cs typeface="Arial" panose="020B0604020202020204" pitchFamily="34" charset="0"/>
                <a:sym typeface="Symbol" panose="05050102010706020507" pitchFamily="18" charset="2"/>
              </a:rPr>
              <a:t>Test</a:t>
            </a:r>
            <a:r>
              <a:rPr lang="fr-FR" sz="1800" dirty="0">
                <a:latin typeface="Arial" panose="020B0604020202020204" pitchFamily="34" charset="0"/>
                <a:cs typeface="Arial" panose="020B0604020202020204" pitchFamily="34" charset="0"/>
                <a:sym typeface="Symbol" panose="05050102010706020507" pitchFamily="18" charset="2"/>
              </a:rPr>
              <a:t> </a:t>
            </a:r>
            <a:r>
              <a:rPr lang="fr-FR" sz="1800" baseline="30000" dirty="0">
                <a:latin typeface="Arial" panose="020B0604020202020204" pitchFamily="34" charset="0"/>
                <a:cs typeface="Arial" panose="020B0604020202020204" pitchFamily="34" charset="0"/>
                <a:sym typeface="Symbol" panose="05050102010706020507" pitchFamily="18" charset="2"/>
              </a:rPr>
              <a:t>2 </a:t>
            </a:r>
            <a:r>
              <a:rPr lang="fr-FR" sz="1200" dirty="0">
                <a:latin typeface="Arial" panose="020B0604020202020204" pitchFamily="34" charset="0"/>
                <a:cs typeface="Arial" panose="020B0604020202020204" pitchFamily="34" charset="0"/>
                <a:sym typeface="Wingdings" panose="05000000000000000000" pitchFamily="2" charset="2"/>
              </a:rPr>
              <a:t></a:t>
            </a:r>
            <a:r>
              <a:rPr lang="fr-FR" sz="1800" dirty="0">
                <a:latin typeface="Arial" panose="020B0604020202020204" pitchFamily="34" charset="0"/>
                <a:cs typeface="Arial" panose="020B0604020202020204" pitchFamily="34" charset="0"/>
                <a:sym typeface="Wingdings" panose="05000000000000000000" pitchFamily="2" charset="2"/>
              </a:rPr>
              <a:t> </a:t>
            </a:r>
            <a:r>
              <a:rPr lang="fr-FR" sz="1800" dirty="0">
                <a:cs typeface="Arial" panose="020B0604020202020204" pitchFamily="34" charset="0"/>
                <a:sym typeface="Wingdings" panose="05000000000000000000" pitchFamily="2" charset="2"/>
              </a:rPr>
              <a:t>p-value ≈ 0</a:t>
            </a:r>
            <a:r>
              <a:rPr lang="fr-FR" sz="1800" dirty="0">
                <a:latin typeface="Symbol" panose="05050102010706020507" pitchFamily="18" charset="2"/>
                <a:cs typeface="Arial" panose="020B0604020202020204" pitchFamily="34" charset="0"/>
                <a:sym typeface="Symbol" panose="05050102010706020507" pitchFamily="18" charset="2"/>
              </a:rPr>
              <a:t> (</a:t>
            </a:r>
            <a:r>
              <a:rPr lang="fr-FR" sz="1800" dirty="0"/>
              <a:t>H</a:t>
            </a:r>
            <a:r>
              <a:rPr lang="fr-FR" sz="1800" baseline="-25000" dirty="0"/>
              <a:t>0</a:t>
            </a:r>
            <a:r>
              <a:rPr lang="fr-FR" sz="1800" dirty="0"/>
              <a:t> est rejetée)</a:t>
            </a:r>
          </a:p>
          <a:p>
            <a:pPr>
              <a:buFont typeface="Wingdings" panose="05000000000000000000" pitchFamily="2" charset="2"/>
              <a:buChar char="§"/>
            </a:pPr>
            <a:r>
              <a:rPr lang="fr-FR" sz="1800" dirty="0"/>
              <a:t>Les variables ne sont pas indépendantes (deux à deux)</a:t>
            </a:r>
          </a:p>
          <a:p>
            <a:pPr>
              <a:buFont typeface="Wingdings" panose="05000000000000000000" pitchFamily="2" charset="2"/>
              <a:buChar char="§"/>
            </a:pPr>
            <a:r>
              <a:rPr lang="fr-FR" sz="1800" dirty="0"/>
              <a:t>Mais le </a:t>
            </a:r>
            <a:r>
              <a:rPr lang="fr-FR" sz="1800" dirty="0">
                <a:cs typeface="Arial" panose="020B0604020202020204" pitchFamily="34" charset="0"/>
                <a:sym typeface="Symbol" panose="05050102010706020507" pitchFamily="18" charset="2"/>
              </a:rPr>
              <a:t>test</a:t>
            </a:r>
            <a:r>
              <a:rPr lang="fr-FR" sz="1800" dirty="0">
                <a:latin typeface="Arial" panose="020B0604020202020204" pitchFamily="34" charset="0"/>
                <a:cs typeface="Arial" panose="020B0604020202020204" pitchFamily="34" charset="0"/>
                <a:sym typeface="Symbol" panose="05050102010706020507" pitchFamily="18" charset="2"/>
              </a:rPr>
              <a:t> </a:t>
            </a:r>
            <a:r>
              <a:rPr lang="fr-FR" sz="1800" baseline="30000" dirty="0">
                <a:latin typeface="Arial" panose="020B0604020202020204" pitchFamily="34" charset="0"/>
                <a:cs typeface="Arial" panose="020B0604020202020204" pitchFamily="34" charset="0"/>
                <a:sym typeface="Symbol" panose="05050102010706020507" pitchFamily="18" charset="2"/>
              </a:rPr>
              <a:t>2  </a:t>
            </a:r>
            <a:r>
              <a:rPr lang="fr-FR" sz="1800" dirty="0"/>
              <a:t>ne mesure pas le taux d’association des variables</a:t>
            </a:r>
          </a:p>
        </p:txBody>
      </p:sp>
      <p:pic>
        <p:nvPicPr>
          <p:cNvPr id="5128" name="Picture 8">
            <a:extLst>
              <a:ext uri="{FF2B5EF4-FFF2-40B4-BE49-F238E27FC236}">
                <a16:creationId xmlns:a16="http://schemas.microsoft.com/office/drawing/2014/main" id="{30DD478D-02FF-4951-9BCE-1AB809F8143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62594"/>
          <a:stretch/>
        </p:blipFill>
        <p:spPr bwMode="auto">
          <a:xfrm>
            <a:off x="10646460" y="90022"/>
            <a:ext cx="1467770" cy="1499617"/>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F303C8D9-5160-48AC-99B4-5CEF44D6292F}"/>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476" r="62765"/>
          <a:stretch/>
        </p:blipFill>
        <p:spPr bwMode="auto">
          <a:xfrm>
            <a:off x="10633760" y="1733529"/>
            <a:ext cx="1467999" cy="149961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necteur droit avec flèche 6">
            <a:extLst>
              <a:ext uri="{FF2B5EF4-FFF2-40B4-BE49-F238E27FC236}">
                <a16:creationId xmlns:a16="http://schemas.microsoft.com/office/drawing/2014/main" id="{931A102B-8236-4116-87F6-130A860F141E}"/>
              </a:ext>
            </a:extLst>
          </p:cNvPr>
          <p:cNvCxnSpPr>
            <a:cxnSpLocks/>
          </p:cNvCxnSpPr>
          <p:nvPr/>
        </p:nvCxnSpPr>
        <p:spPr>
          <a:xfrm flipH="1" flipV="1">
            <a:off x="8363075" y="1687867"/>
            <a:ext cx="2089025" cy="683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577EC81F-F07F-4215-937A-97121635753D}"/>
              </a:ext>
            </a:extLst>
          </p:cNvPr>
          <p:cNvCxnSpPr>
            <a:cxnSpLocks/>
          </p:cNvCxnSpPr>
          <p:nvPr/>
        </p:nvCxnSpPr>
        <p:spPr>
          <a:xfrm flipH="1">
            <a:off x="7841526" y="441326"/>
            <a:ext cx="2857502" cy="451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2352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CBF676-98B4-46BF-B23C-BE006BE10D8F}"/>
              </a:ext>
            </a:extLst>
          </p:cNvPr>
          <p:cNvSpPr>
            <a:spLocks noGrp="1"/>
          </p:cNvSpPr>
          <p:nvPr>
            <p:ph type="title"/>
          </p:nvPr>
        </p:nvSpPr>
        <p:spPr/>
        <p:txBody>
          <a:bodyPr/>
          <a:lstStyle/>
          <a:p>
            <a:r>
              <a:rPr lang="fr-FR" dirty="0"/>
              <a:t>Analyse bivariées</a:t>
            </a:r>
            <a:br>
              <a:rPr lang="fr-FR" dirty="0"/>
            </a:br>
            <a:r>
              <a:rPr lang="fr-FR" dirty="0"/>
              <a:t>Variables num.</a:t>
            </a:r>
          </a:p>
        </p:txBody>
      </p:sp>
      <p:sp>
        <p:nvSpPr>
          <p:cNvPr id="3" name="Espace réservé du contenu 2">
            <a:extLst>
              <a:ext uri="{FF2B5EF4-FFF2-40B4-BE49-F238E27FC236}">
                <a16:creationId xmlns:a16="http://schemas.microsoft.com/office/drawing/2014/main" id="{50B9810C-BFD3-4B3D-AB62-066423CB6E1E}"/>
              </a:ext>
            </a:extLst>
          </p:cNvPr>
          <p:cNvSpPr>
            <a:spLocks noGrp="1"/>
          </p:cNvSpPr>
          <p:nvPr>
            <p:ph idx="1"/>
          </p:nvPr>
        </p:nvSpPr>
        <p:spPr>
          <a:xfrm>
            <a:off x="1024129" y="2286000"/>
            <a:ext cx="4991190" cy="4023360"/>
          </a:xfrm>
        </p:spPr>
        <p:txBody>
          <a:bodyPr/>
          <a:lstStyle/>
          <a:p>
            <a:r>
              <a:rPr lang="fr-FR" b="1" dirty="0"/>
              <a:t>Pas de corrélation</a:t>
            </a:r>
            <a:r>
              <a:rPr lang="fr-FR" dirty="0"/>
              <a:t> forte (r &lt; 0.75)</a:t>
            </a:r>
          </a:p>
          <a:p>
            <a:r>
              <a:rPr lang="fr-FR" dirty="0"/>
              <a:t>Meilleures corrélations (0.70 &lt; r &lt; 0.75) ne sont </a:t>
            </a:r>
            <a:r>
              <a:rPr lang="fr-FR" b="1" dirty="0"/>
              <a:t>pas pertinentes et informatives</a:t>
            </a:r>
          </a:p>
          <a:p>
            <a:pPr marL="128016" lvl="1" indent="0">
              <a:buNone/>
            </a:pPr>
            <a:r>
              <a:rPr lang="fr-FR" dirty="0"/>
              <a:t>e.g. gras ~ énergie, sucre ~ carbohydrate, …</a:t>
            </a:r>
          </a:p>
          <a:p>
            <a:pPr marL="128016" lvl="1" indent="0">
              <a:buNone/>
            </a:pPr>
            <a:endParaRPr lang="fr-FR" dirty="0"/>
          </a:p>
          <a:p>
            <a:r>
              <a:rPr lang="fr-FR" dirty="0"/>
              <a:t>Les variables num. sont relativement indépendantes et informatives</a:t>
            </a:r>
          </a:p>
        </p:txBody>
      </p:sp>
      <p:sp>
        <p:nvSpPr>
          <p:cNvPr id="4" name="Espace réservé de la date 3">
            <a:extLst>
              <a:ext uri="{FF2B5EF4-FFF2-40B4-BE49-F238E27FC236}">
                <a16:creationId xmlns:a16="http://schemas.microsoft.com/office/drawing/2014/main" id="{DA6D746E-7763-4196-AE6B-C54926658F0F}"/>
              </a:ext>
            </a:extLst>
          </p:cNvPr>
          <p:cNvSpPr>
            <a:spLocks noGrp="1"/>
          </p:cNvSpPr>
          <p:nvPr>
            <p:ph type="dt" sz="half" idx="10"/>
          </p:nvPr>
        </p:nvSpPr>
        <p:spPr/>
        <p:txBody>
          <a:bodyPr/>
          <a:lstStyle/>
          <a:p>
            <a:pPr rtl="0"/>
            <a:r>
              <a:rPr lang="fr-FR" noProof="0"/>
              <a:t>23/07/2021</a:t>
            </a:r>
          </a:p>
        </p:txBody>
      </p:sp>
      <p:sp>
        <p:nvSpPr>
          <p:cNvPr id="5" name="Espace réservé du pied de page 4">
            <a:extLst>
              <a:ext uri="{FF2B5EF4-FFF2-40B4-BE49-F238E27FC236}">
                <a16:creationId xmlns:a16="http://schemas.microsoft.com/office/drawing/2014/main" id="{95414166-EA3B-4D46-AEF1-F0FD14A1DBB3}"/>
              </a:ext>
            </a:extLst>
          </p:cNvPr>
          <p:cNvSpPr>
            <a:spLocks noGrp="1"/>
          </p:cNvSpPr>
          <p:nvPr>
            <p:ph type="ftr" sz="quarter" idx="11"/>
          </p:nvPr>
        </p:nvSpPr>
        <p:spPr/>
        <p:txBody>
          <a:bodyPr/>
          <a:lstStyle/>
          <a:p>
            <a:pPr rtl="0"/>
            <a:r>
              <a:rPr lang="fr-FR" noProof="0"/>
              <a:t>Lerys Granado</a:t>
            </a:r>
          </a:p>
        </p:txBody>
      </p:sp>
      <p:sp>
        <p:nvSpPr>
          <p:cNvPr id="6" name="Espace réservé du numéro de diapositive 5">
            <a:extLst>
              <a:ext uri="{FF2B5EF4-FFF2-40B4-BE49-F238E27FC236}">
                <a16:creationId xmlns:a16="http://schemas.microsoft.com/office/drawing/2014/main" id="{656F7EEE-5447-4C8D-BC49-5D802A6448B3}"/>
              </a:ext>
            </a:extLst>
          </p:cNvPr>
          <p:cNvSpPr>
            <a:spLocks noGrp="1"/>
          </p:cNvSpPr>
          <p:nvPr>
            <p:ph type="sldNum" sz="quarter" idx="12"/>
          </p:nvPr>
        </p:nvSpPr>
        <p:spPr/>
        <p:txBody>
          <a:bodyPr/>
          <a:lstStyle/>
          <a:p>
            <a:pPr rtl="0"/>
            <a:fld id="{4FAB73BC-B049-4115-A692-8D63A059BFB8}" type="slidenum">
              <a:rPr lang="fr-FR" noProof="0" smtClean="0"/>
              <a:t>14</a:t>
            </a:fld>
            <a:endParaRPr lang="fr-FR" noProof="0"/>
          </a:p>
        </p:txBody>
      </p:sp>
      <p:pic>
        <p:nvPicPr>
          <p:cNvPr id="6146" name="Picture 2">
            <a:extLst>
              <a:ext uri="{FF2B5EF4-FFF2-40B4-BE49-F238E27FC236}">
                <a16:creationId xmlns:a16="http://schemas.microsoft.com/office/drawing/2014/main" id="{44A622BE-049B-4C73-94BD-DC6420622F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2546" y="1001805"/>
            <a:ext cx="5100561" cy="5159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817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8F6FBFD-C0E7-40A9-BB7D-5F6BECED9E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1480" y="3959416"/>
            <a:ext cx="3091420" cy="150840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434ED725-3878-42A2-9A51-419C8A2D1CF0}"/>
              </a:ext>
            </a:extLst>
          </p:cNvPr>
          <p:cNvSpPr>
            <a:spLocks noGrp="1"/>
          </p:cNvSpPr>
          <p:nvPr>
            <p:ph type="title"/>
          </p:nvPr>
        </p:nvSpPr>
        <p:spPr/>
        <p:txBody>
          <a:bodyPr/>
          <a:lstStyle/>
          <a:p>
            <a:r>
              <a:rPr lang="fr-FR" dirty="0"/>
              <a:t>Imputation</a:t>
            </a:r>
          </a:p>
        </p:txBody>
      </p:sp>
      <p:sp>
        <p:nvSpPr>
          <p:cNvPr id="19" name="Espace réservé de la date 18">
            <a:extLst>
              <a:ext uri="{FF2B5EF4-FFF2-40B4-BE49-F238E27FC236}">
                <a16:creationId xmlns:a16="http://schemas.microsoft.com/office/drawing/2014/main" id="{06E2BC50-BD7A-48CE-8DB2-795ECB5B6C98}"/>
              </a:ext>
            </a:extLst>
          </p:cNvPr>
          <p:cNvSpPr>
            <a:spLocks noGrp="1"/>
          </p:cNvSpPr>
          <p:nvPr>
            <p:ph type="dt" sz="half" idx="10"/>
          </p:nvPr>
        </p:nvSpPr>
        <p:spPr/>
        <p:txBody>
          <a:bodyPr/>
          <a:lstStyle/>
          <a:p>
            <a:pPr rtl="0"/>
            <a:r>
              <a:rPr lang="fr-FR" noProof="0"/>
              <a:t>23/07/2021</a:t>
            </a:r>
          </a:p>
        </p:txBody>
      </p:sp>
      <p:sp>
        <p:nvSpPr>
          <p:cNvPr id="20" name="Espace réservé du pied de page 19">
            <a:extLst>
              <a:ext uri="{FF2B5EF4-FFF2-40B4-BE49-F238E27FC236}">
                <a16:creationId xmlns:a16="http://schemas.microsoft.com/office/drawing/2014/main" id="{840433FC-4D0C-43D9-A2E0-0249DD32E8F1}"/>
              </a:ext>
            </a:extLst>
          </p:cNvPr>
          <p:cNvSpPr>
            <a:spLocks noGrp="1"/>
          </p:cNvSpPr>
          <p:nvPr>
            <p:ph type="ftr" sz="quarter" idx="11"/>
          </p:nvPr>
        </p:nvSpPr>
        <p:spPr/>
        <p:txBody>
          <a:bodyPr/>
          <a:lstStyle/>
          <a:p>
            <a:pPr rtl="0"/>
            <a:r>
              <a:rPr lang="fr-FR" noProof="0"/>
              <a:t>Lerys Granado</a:t>
            </a:r>
          </a:p>
        </p:txBody>
      </p:sp>
      <p:sp>
        <p:nvSpPr>
          <p:cNvPr id="21" name="Espace réservé du numéro de diapositive 20">
            <a:extLst>
              <a:ext uri="{FF2B5EF4-FFF2-40B4-BE49-F238E27FC236}">
                <a16:creationId xmlns:a16="http://schemas.microsoft.com/office/drawing/2014/main" id="{3F72B136-A5EC-47F0-B9A4-A4EC8ED632E3}"/>
              </a:ext>
            </a:extLst>
          </p:cNvPr>
          <p:cNvSpPr>
            <a:spLocks noGrp="1"/>
          </p:cNvSpPr>
          <p:nvPr>
            <p:ph type="sldNum" sz="quarter" idx="12"/>
          </p:nvPr>
        </p:nvSpPr>
        <p:spPr/>
        <p:txBody>
          <a:bodyPr/>
          <a:lstStyle/>
          <a:p>
            <a:pPr rtl="0"/>
            <a:fld id="{4FAB73BC-B049-4115-A692-8D63A059BFB8}" type="slidenum">
              <a:rPr lang="fr-FR" noProof="0" smtClean="0"/>
              <a:t>15</a:t>
            </a:fld>
            <a:endParaRPr lang="fr-FR" noProof="0"/>
          </a:p>
        </p:txBody>
      </p:sp>
      <p:sp>
        <p:nvSpPr>
          <p:cNvPr id="12" name="ZoneTexte 11">
            <a:extLst>
              <a:ext uri="{FF2B5EF4-FFF2-40B4-BE49-F238E27FC236}">
                <a16:creationId xmlns:a16="http://schemas.microsoft.com/office/drawing/2014/main" id="{025D4984-047B-42BE-9F53-0D96FDC181BB}"/>
              </a:ext>
            </a:extLst>
          </p:cNvPr>
          <p:cNvSpPr txBox="1"/>
          <p:nvPr/>
        </p:nvSpPr>
        <p:spPr>
          <a:xfrm>
            <a:off x="4516204" y="148093"/>
            <a:ext cx="7344594" cy="1365502"/>
          </a:xfrm>
          <a:prstGeom prst="rect">
            <a:avLst/>
          </a:prstGeom>
          <a:noFill/>
        </p:spPr>
        <p:txBody>
          <a:bodyPr wrap="square">
            <a:spAutoFit/>
          </a:bodyPr>
          <a:lstStyle/>
          <a:p>
            <a:pPr marL="91440" marR="0" lvl="0" indent="-91440" algn="l" defTabSz="914400" rtl="0" eaLnBrk="1" fontAlgn="auto" latinLnBrk="0" hangingPunct="1">
              <a:lnSpc>
                <a:spcPct val="90000"/>
              </a:lnSpc>
              <a:spcBef>
                <a:spcPts val="1200"/>
              </a:spcBef>
              <a:spcAft>
                <a:spcPts val="200"/>
              </a:spcAft>
              <a:buClr>
                <a:srgbClr val="1CADE4"/>
              </a:buClr>
              <a:buSzPct val="100000"/>
              <a:buFont typeface="Wingdings" panose="05000000000000000000" pitchFamily="2" charset="2"/>
              <a:buChar char="§"/>
              <a:tabLst/>
              <a:defRPr/>
            </a:pPr>
            <a:r>
              <a:rPr kumimoji="0" lang="fr-FR" sz="2200" b="0" i="0" u="none" strike="noStrike" kern="1200" cap="none" spc="0" normalizeH="0" baseline="0" noProof="0" dirty="0">
                <a:ln>
                  <a:noFill/>
                </a:ln>
                <a:solidFill>
                  <a:prstClr val="black"/>
                </a:solidFill>
                <a:effectLst/>
                <a:uLnTx/>
                <a:uFillTx/>
                <a:latin typeface="Tw Cen MT" panose="020B0602020104020603"/>
                <a:ea typeface="+mn-ea"/>
                <a:cs typeface="+mn-cs"/>
              </a:rPr>
              <a:t>KNN avec la librairie </a:t>
            </a:r>
            <a:r>
              <a:rPr kumimoji="0" lang="fr-FR" sz="2200" b="0" i="0" u="none" strike="noStrike" kern="1200" cap="none" spc="0" normalizeH="0" baseline="0" noProof="0" dirty="0" err="1">
                <a:ln>
                  <a:noFill/>
                </a:ln>
                <a:solidFill>
                  <a:prstClr val="black"/>
                </a:solidFill>
                <a:effectLst/>
                <a:uLnTx/>
                <a:uFillTx/>
                <a:latin typeface="Tw Cen MT" panose="020B0602020104020603"/>
                <a:ea typeface="+mn-ea"/>
                <a:cs typeface="+mn-cs"/>
              </a:rPr>
              <a:t>scikit</a:t>
            </a:r>
            <a:r>
              <a:rPr kumimoji="0" lang="fr-FR" sz="2200" b="0" i="0" u="none" strike="noStrike" kern="1200" cap="none" spc="0" normalizeH="0" baseline="0" noProof="0" dirty="0">
                <a:ln>
                  <a:noFill/>
                </a:ln>
                <a:solidFill>
                  <a:prstClr val="black"/>
                </a:solidFill>
                <a:effectLst/>
                <a:uLnTx/>
                <a:uFillTx/>
                <a:latin typeface="Tw Cen MT" panose="020B0602020104020603"/>
                <a:ea typeface="+mn-ea"/>
                <a:cs typeface="+mn-cs"/>
              </a:rPr>
              <a:t> </a:t>
            </a:r>
            <a:r>
              <a:rPr kumimoji="0" lang="fr-FR" sz="2200" b="0" i="0" u="none" strike="noStrike" kern="1200" cap="none" spc="0" normalizeH="0" baseline="0" noProof="0" dirty="0" err="1">
                <a:ln>
                  <a:noFill/>
                </a:ln>
                <a:solidFill>
                  <a:prstClr val="black"/>
                </a:solidFill>
                <a:effectLst/>
                <a:uLnTx/>
                <a:uFillTx/>
                <a:latin typeface="Tw Cen MT" panose="020B0602020104020603"/>
                <a:ea typeface="+mn-ea"/>
                <a:cs typeface="+mn-cs"/>
              </a:rPr>
              <a:t>learn</a:t>
            </a:r>
            <a:endParaRPr kumimoji="0" lang="fr-FR" sz="22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Wingdings" panose="05000000000000000000" pitchFamily="2" charset="2"/>
              <a:buChar char="§"/>
              <a:tabLst/>
              <a:defRPr/>
            </a:pPr>
            <a:r>
              <a:rPr kumimoji="0" lang="fr-FR" sz="2200" b="0" i="0" u="none" strike="noStrike" kern="1200" cap="none" spc="0" normalizeH="0" baseline="0" noProof="0" dirty="0">
                <a:ln>
                  <a:noFill/>
                </a:ln>
                <a:solidFill>
                  <a:prstClr val="black"/>
                </a:solidFill>
                <a:effectLst/>
                <a:uLnTx/>
                <a:uFillTx/>
                <a:latin typeface="Tw Cen MT" panose="020B0602020104020603"/>
                <a:ea typeface="+mn-ea"/>
                <a:cs typeface="+mn-cs"/>
              </a:rPr>
              <a:t>Sélection de </a:t>
            </a:r>
            <a:r>
              <a:rPr kumimoji="0" lang="fr-FR" sz="2200" b="1" i="0" u="none" strike="noStrike" kern="1200" cap="none" spc="0" normalizeH="0" baseline="0" noProof="0" dirty="0">
                <a:ln>
                  <a:noFill/>
                </a:ln>
                <a:solidFill>
                  <a:prstClr val="black"/>
                </a:solidFill>
                <a:effectLst/>
                <a:uLnTx/>
                <a:uFillTx/>
                <a:latin typeface="Tw Cen MT" panose="020B0602020104020603"/>
                <a:ea typeface="+mn-ea"/>
                <a:cs typeface="+mn-cs"/>
              </a:rPr>
              <a:t>features </a:t>
            </a:r>
            <a:r>
              <a:rPr kumimoji="0" lang="fr-FR" sz="2200" i="0" u="none" strike="noStrike" kern="1200" cap="none" spc="0" normalizeH="0" baseline="0" noProof="0" dirty="0">
                <a:ln>
                  <a:noFill/>
                </a:ln>
                <a:solidFill>
                  <a:prstClr val="black"/>
                </a:solidFill>
                <a:effectLst/>
                <a:uLnTx/>
                <a:uFillTx/>
                <a:latin typeface="Tw Cen MT" panose="020B0602020104020603"/>
                <a:ea typeface="+mn-ea"/>
                <a:cs typeface="+mn-cs"/>
              </a:rPr>
              <a:t>qui sont bien </a:t>
            </a:r>
            <a:r>
              <a:rPr kumimoji="0" lang="fr-FR" sz="2200" b="1" i="0" u="none" strike="noStrike" kern="1200" cap="none" spc="0" normalizeH="0" baseline="0" noProof="0" dirty="0">
                <a:ln>
                  <a:noFill/>
                </a:ln>
                <a:solidFill>
                  <a:prstClr val="black"/>
                </a:solidFill>
                <a:effectLst/>
                <a:uLnTx/>
                <a:uFillTx/>
                <a:latin typeface="Tw Cen MT" panose="020B0602020104020603"/>
                <a:ea typeface="+mn-ea"/>
                <a:cs typeface="+mn-cs"/>
              </a:rPr>
              <a:t>renseignés</a:t>
            </a:r>
            <a:r>
              <a:rPr kumimoji="0" lang="fr-FR" sz="2200" b="0" i="0" u="none" strike="noStrike" kern="1200" cap="none" spc="0" normalizeH="0" baseline="0" noProof="0" dirty="0">
                <a:ln>
                  <a:noFill/>
                </a:ln>
                <a:solidFill>
                  <a:prstClr val="black"/>
                </a:solidFill>
                <a:effectLst/>
                <a:uLnTx/>
                <a:uFillTx/>
                <a:latin typeface="Tw Cen MT" panose="020B0602020104020603"/>
                <a:ea typeface="+mn-ea"/>
                <a:cs typeface="+mn-cs"/>
              </a:rPr>
              <a:t> (NaN &lt; 25%)</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Wingdings" panose="05000000000000000000" pitchFamily="2" charset="2"/>
              <a:buChar char="§"/>
              <a:tabLst/>
              <a:defRPr/>
            </a:pPr>
            <a:r>
              <a:rPr lang="fr-FR" sz="2200" dirty="0" err="1">
                <a:solidFill>
                  <a:prstClr val="black"/>
                </a:solidFill>
                <a:latin typeface="Tw Cen MT" panose="020B0602020104020603"/>
              </a:rPr>
              <a:t>Splitting</a:t>
            </a:r>
            <a:r>
              <a:rPr lang="fr-FR" sz="2200" dirty="0">
                <a:solidFill>
                  <a:prstClr val="black"/>
                </a:solidFill>
                <a:latin typeface="Tw Cen MT" panose="020B0602020104020603"/>
              </a:rPr>
              <a:t> </a:t>
            </a:r>
            <a:r>
              <a:rPr lang="fr-FR" sz="2200" b="1" dirty="0">
                <a:solidFill>
                  <a:prstClr val="black"/>
                </a:solidFill>
                <a:latin typeface="Tw Cen MT" panose="020B0602020104020603"/>
              </a:rPr>
              <a:t>train</a:t>
            </a:r>
            <a:r>
              <a:rPr lang="fr-FR" sz="2200" dirty="0">
                <a:solidFill>
                  <a:prstClr val="black"/>
                </a:solidFill>
                <a:latin typeface="Tw Cen MT" panose="020B0602020104020603"/>
              </a:rPr>
              <a:t> : </a:t>
            </a:r>
            <a:r>
              <a:rPr lang="fr-FR" sz="2200" b="1" dirty="0">
                <a:solidFill>
                  <a:prstClr val="black"/>
                </a:solidFill>
                <a:latin typeface="Tw Cen MT" panose="020B0602020104020603"/>
              </a:rPr>
              <a:t>test</a:t>
            </a:r>
            <a:r>
              <a:rPr lang="fr-FR" sz="2200" dirty="0">
                <a:solidFill>
                  <a:prstClr val="black"/>
                </a:solidFill>
                <a:latin typeface="Tw Cen MT" panose="020B0602020104020603"/>
              </a:rPr>
              <a:t> data (90% : 10%)</a:t>
            </a:r>
            <a:endParaRPr lang="fr-FR" sz="2200" b="1" dirty="0">
              <a:latin typeface="Tw Cen MT" panose="020B0602020104020603"/>
            </a:endParaRPr>
          </a:p>
        </p:txBody>
      </p:sp>
      <p:pic>
        <p:nvPicPr>
          <p:cNvPr id="15" name="Image 14" descr="Une image contenant texte&#10;&#10;Description générée automatiquement">
            <a:extLst>
              <a:ext uri="{FF2B5EF4-FFF2-40B4-BE49-F238E27FC236}">
                <a16:creationId xmlns:a16="http://schemas.microsoft.com/office/drawing/2014/main" id="{DC4C086E-4C49-431E-A25A-FF3093956415}"/>
              </a:ext>
            </a:extLst>
          </p:cNvPr>
          <p:cNvPicPr>
            <a:picLocks noChangeAspect="1"/>
          </p:cNvPicPr>
          <p:nvPr/>
        </p:nvPicPr>
        <p:blipFill rotWithShape="1">
          <a:blip r:embed="rId3"/>
          <a:srcRect r="38509" b="45477"/>
          <a:stretch/>
        </p:blipFill>
        <p:spPr>
          <a:xfrm>
            <a:off x="590087" y="1976105"/>
            <a:ext cx="3022226" cy="1371037"/>
          </a:xfrm>
          <a:prstGeom prst="rect">
            <a:avLst/>
          </a:prstGeom>
        </p:spPr>
      </p:pic>
      <p:sp>
        <p:nvSpPr>
          <p:cNvPr id="18" name="ZoneTexte 17">
            <a:extLst>
              <a:ext uri="{FF2B5EF4-FFF2-40B4-BE49-F238E27FC236}">
                <a16:creationId xmlns:a16="http://schemas.microsoft.com/office/drawing/2014/main" id="{FF6D0BA4-AEAE-45A1-97EF-3AFAB8EF3555}"/>
              </a:ext>
            </a:extLst>
          </p:cNvPr>
          <p:cNvSpPr txBox="1"/>
          <p:nvPr/>
        </p:nvSpPr>
        <p:spPr>
          <a:xfrm>
            <a:off x="249238" y="5500774"/>
            <a:ext cx="3657600" cy="646331"/>
          </a:xfrm>
          <a:prstGeom prst="rect">
            <a:avLst/>
          </a:prstGeom>
          <a:noFill/>
        </p:spPr>
        <p:txBody>
          <a:bodyPr wrap="square">
            <a:spAutoFit/>
          </a:bodyPr>
          <a:lstStyle/>
          <a:p>
            <a:pPr algn="ctr"/>
            <a:r>
              <a:rPr lang="fr-FR" dirty="0"/>
              <a:t>Features : 'proteins_100g', ‘fat_100g', 'salt_100g' </a:t>
            </a:r>
          </a:p>
        </p:txBody>
      </p:sp>
      <p:pic>
        <p:nvPicPr>
          <p:cNvPr id="5124" name="Picture 4">
            <a:extLst>
              <a:ext uri="{FF2B5EF4-FFF2-40B4-BE49-F238E27FC236}">
                <a16:creationId xmlns:a16="http://schemas.microsoft.com/office/drawing/2014/main" id="{3631188A-CCB7-4AE9-B399-0E228DC9C7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306" y="3961140"/>
            <a:ext cx="3024000" cy="150667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49B102D7-3DFD-43E7-B3BD-51ED473F9D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6204" y="3961140"/>
            <a:ext cx="3024000" cy="1506676"/>
          </a:xfrm>
          <a:prstGeom prst="rect">
            <a:avLst/>
          </a:prstGeom>
          <a:noFill/>
          <a:extLst>
            <a:ext uri="{909E8E84-426E-40DD-AFC4-6F175D3DCCD1}">
              <a14:hiddenFill xmlns:a14="http://schemas.microsoft.com/office/drawing/2010/main">
                <a:solidFill>
                  <a:srgbClr val="FFFFFF"/>
                </a:solidFill>
              </a14:hiddenFill>
            </a:ext>
          </a:extLst>
        </p:spPr>
      </p:pic>
      <p:sp>
        <p:nvSpPr>
          <p:cNvPr id="26" name="ZoneTexte 25">
            <a:extLst>
              <a:ext uri="{FF2B5EF4-FFF2-40B4-BE49-F238E27FC236}">
                <a16:creationId xmlns:a16="http://schemas.microsoft.com/office/drawing/2014/main" id="{48120C0F-6C1E-43D5-9BBE-D03D7345A03F}"/>
              </a:ext>
            </a:extLst>
          </p:cNvPr>
          <p:cNvSpPr txBox="1"/>
          <p:nvPr/>
        </p:nvSpPr>
        <p:spPr>
          <a:xfrm>
            <a:off x="4355073" y="5500774"/>
            <a:ext cx="3657600" cy="646331"/>
          </a:xfrm>
          <a:prstGeom prst="rect">
            <a:avLst/>
          </a:prstGeom>
          <a:noFill/>
        </p:spPr>
        <p:txBody>
          <a:bodyPr wrap="square">
            <a:spAutoFit/>
          </a:bodyPr>
          <a:lstStyle/>
          <a:p>
            <a:pPr algn="ctr"/>
            <a:r>
              <a:rPr lang="fr-FR" dirty="0"/>
              <a:t>Features : 'sugars_100g’,  </a:t>
            </a:r>
            <a:br>
              <a:rPr lang="fr-FR" dirty="0"/>
            </a:br>
            <a:r>
              <a:rPr lang="fr-FR" dirty="0"/>
              <a:t>'saturated-fat_100g', 'salt_100g'</a:t>
            </a:r>
          </a:p>
        </p:txBody>
      </p:sp>
      <p:sp>
        <p:nvSpPr>
          <p:cNvPr id="27" name="ZoneTexte 26">
            <a:extLst>
              <a:ext uri="{FF2B5EF4-FFF2-40B4-BE49-F238E27FC236}">
                <a16:creationId xmlns:a16="http://schemas.microsoft.com/office/drawing/2014/main" id="{51CB80B7-F883-4194-B840-05535D2A20D8}"/>
              </a:ext>
            </a:extLst>
          </p:cNvPr>
          <p:cNvSpPr txBox="1"/>
          <p:nvPr/>
        </p:nvSpPr>
        <p:spPr>
          <a:xfrm>
            <a:off x="8534400" y="5500774"/>
            <a:ext cx="3657600" cy="646331"/>
          </a:xfrm>
          <a:prstGeom prst="rect">
            <a:avLst/>
          </a:prstGeom>
          <a:noFill/>
        </p:spPr>
        <p:txBody>
          <a:bodyPr wrap="square">
            <a:spAutoFit/>
          </a:bodyPr>
          <a:lstStyle/>
          <a:p>
            <a:pPr algn="ctr"/>
            <a:r>
              <a:rPr lang="fr-FR" dirty="0"/>
              <a:t>Features : 'proteins_100g', 'carbohydrates_100g', 'salt_100g'</a:t>
            </a:r>
          </a:p>
        </p:txBody>
      </p:sp>
      <p:cxnSp>
        <p:nvCxnSpPr>
          <p:cNvPr id="6" name="Connecteur droit 5">
            <a:extLst>
              <a:ext uri="{FF2B5EF4-FFF2-40B4-BE49-F238E27FC236}">
                <a16:creationId xmlns:a16="http://schemas.microsoft.com/office/drawing/2014/main" id="{81945C14-4E12-4FBC-B402-CF2189709A9B}"/>
              </a:ext>
            </a:extLst>
          </p:cNvPr>
          <p:cNvCxnSpPr/>
          <p:nvPr/>
        </p:nvCxnSpPr>
        <p:spPr>
          <a:xfrm flipV="1">
            <a:off x="2128095" y="4001278"/>
            <a:ext cx="0" cy="1099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D92F1472-2BCE-4AF6-9561-9AAB02C62450}"/>
              </a:ext>
            </a:extLst>
          </p:cNvPr>
          <p:cNvCxnSpPr/>
          <p:nvPr/>
        </p:nvCxnSpPr>
        <p:spPr>
          <a:xfrm flipV="1">
            <a:off x="6467013" y="4001278"/>
            <a:ext cx="0" cy="1099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8BD56BBB-31B7-4F1D-B345-F1C9062048D7}"/>
              </a:ext>
            </a:extLst>
          </p:cNvPr>
          <p:cNvCxnSpPr/>
          <p:nvPr/>
        </p:nvCxnSpPr>
        <p:spPr>
          <a:xfrm flipV="1">
            <a:off x="9863142" y="4001278"/>
            <a:ext cx="0" cy="1099642"/>
          </a:xfrm>
          <a:prstGeom prst="line">
            <a:avLst/>
          </a:prstGeom>
        </p:spPr>
        <p:style>
          <a:lnRef idx="1">
            <a:schemeClr val="accent1"/>
          </a:lnRef>
          <a:fillRef idx="0">
            <a:schemeClr val="accent1"/>
          </a:fillRef>
          <a:effectRef idx="0">
            <a:schemeClr val="accent1"/>
          </a:effectRef>
          <a:fontRef idx="minor">
            <a:schemeClr val="tx1"/>
          </a:fontRef>
        </p:style>
      </p:cxnSp>
      <p:grpSp>
        <p:nvGrpSpPr>
          <p:cNvPr id="3" name="Groupe 2">
            <a:extLst>
              <a:ext uri="{FF2B5EF4-FFF2-40B4-BE49-F238E27FC236}">
                <a16:creationId xmlns:a16="http://schemas.microsoft.com/office/drawing/2014/main" id="{6FC2B746-FF37-4986-B38A-B4F3E0D1F5D6}"/>
              </a:ext>
            </a:extLst>
          </p:cNvPr>
          <p:cNvGrpSpPr/>
          <p:nvPr/>
        </p:nvGrpSpPr>
        <p:grpSpPr>
          <a:xfrm>
            <a:off x="9084484" y="1838046"/>
            <a:ext cx="2726516" cy="1931240"/>
            <a:chOff x="9084484" y="1838046"/>
            <a:chExt cx="2726516" cy="1931240"/>
          </a:xfrm>
        </p:grpSpPr>
        <p:pic>
          <p:nvPicPr>
            <p:cNvPr id="25" name="Picture 4" descr="Lancement de l&amp;#39;Eco-score sur Frigo Magic : un indicateur éclairé sur les  impacts environnementaux...">
              <a:extLst>
                <a:ext uri="{FF2B5EF4-FFF2-40B4-BE49-F238E27FC236}">
                  <a16:creationId xmlns:a16="http://schemas.microsoft.com/office/drawing/2014/main" id="{1D132A37-C41C-4DAA-AE97-B5B6303A723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84484" y="1838046"/>
              <a:ext cx="2726516" cy="1589559"/>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Connecteur droit 21">
              <a:extLst>
                <a:ext uri="{FF2B5EF4-FFF2-40B4-BE49-F238E27FC236}">
                  <a16:creationId xmlns:a16="http://schemas.microsoft.com/office/drawing/2014/main" id="{6800253F-9943-4857-A144-7618C1D58E78}"/>
                </a:ext>
              </a:extLst>
            </p:cNvPr>
            <p:cNvCxnSpPr>
              <a:cxnSpLocks/>
            </p:cNvCxnSpPr>
            <p:nvPr/>
          </p:nvCxnSpPr>
          <p:spPr>
            <a:xfrm>
              <a:off x="9084484" y="3347142"/>
              <a:ext cx="1363258" cy="0"/>
            </a:xfrm>
            <a:prstGeom prst="line">
              <a:avLst/>
            </a:prstGeom>
            <a:ln w="38100">
              <a:solidFill>
                <a:srgbClr val="00AA00"/>
              </a:solidFill>
            </a:ln>
          </p:spPr>
          <p:style>
            <a:lnRef idx="1">
              <a:schemeClr val="dk1"/>
            </a:lnRef>
            <a:fillRef idx="0">
              <a:schemeClr val="dk1"/>
            </a:fillRef>
            <a:effectRef idx="0">
              <a:schemeClr val="dk1"/>
            </a:effectRef>
            <a:fontRef idx="minor">
              <a:schemeClr val="tx1"/>
            </a:fontRef>
          </p:style>
        </p:cxnSp>
        <p:cxnSp>
          <p:nvCxnSpPr>
            <p:cNvPr id="23" name="Connecteur droit 22">
              <a:extLst>
                <a:ext uri="{FF2B5EF4-FFF2-40B4-BE49-F238E27FC236}">
                  <a16:creationId xmlns:a16="http://schemas.microsoft.com/office/drawing/2014/main" id="{BDB88B3B-153F-49B6-8512-457D8051F936}"/>
                </a:ext>
              </a:extLst>
            </p:cNvPr>
            <p:cNvCxnSpPr>
              <a:cxnSpLocks/>
            </p:cNvCxnSpPr>
            <p:nvPr/>
          </p:nvCxnSpPr>
          <p:spPr>
            <a:xfrm>
              <a:off x="10447742" y="3347142"/>
              <a:ext cx="1363258" cy="0"/>
            </a:xfrm>
            <a:prstGeom prst="line">
              <a:avLst/>
            </a:prstGeom>
            <a:ln w="38100">
              <a:solidFill>
                <a:srgbClr val="E63E11"/>
              </a:solidFill>
            </a:ln>
          </p:spPr>
          <p:style>
            <a:lnRef idx="1">
              <a:schemeClr val="dk1"/>
            </a:lnRef>
            <a:fillRef idx="0">
              <a:schemeClr val="dk1"/>
            </a:fillRef>
            <a:effectRef idx="0">
              <a:schemeClr val="dk1"/>
            </a:effectRef>
            <a:fontRef idx="minor">
              <a:schemeClr val="tx1"/>
            </a:fontRef>
          </p:style>
        </p:cxnSp>
        <p:sp>
          <p:nvSpPr>
            <p:cNvPr id="30" name="ZoneTexte 29">
              <a:extLst>
                <a:ext uri="{FF2B5EF4-FFF2-40B4-BE49-F238E27FC236}">
                  <a16:creationId xmlns:a16="http://schemas.microsoft.com/office/drawing/2014/main" id="{112DA2B2-E045-46BC-A891-C42C41FF534F}"/>
                </a:ext>
              </a:extLst>
            </p:cNvPr>
            <p:cNvSpPr txBox="1"/>
            <p:nvPr/>
          </p:nvSpPr>
          <p:spPr>
            <a:xfrm>
              <a:off x="9084484" y="3399954"/>
              <a:ext cx="2726516" cy="369332"/>
            </a:xfrm>
            <a:prstGeom prst="rect">
              <a:avLst/>
            </a:prstGeom>
            <a:noFill/>
          </p:spPr>
          <p:txBody>
            <a:bodyPr wrap="square">
              <a:spAutoFit/>
            </a:bodyPr>
            <a:lstStyle/>
            <a:p>
              <a:pPr algn="ctr"/>
              <a:r>
                <a:rPr lang="fr-FR" b="1" dirty="0">
                  <a:solidFill>
                    <a:srgbClr val="00AA00"/>
                  </a:solidFill>
                </a:rPr>
                <a:t>1</a:t>
              </a:r>
              <a:r>
                <a:rPr lang="fr-FR" b="1" dirty="0"/>
                <a:t>                     </a:t>
              </a:r>
              <a:r>
                <a:rPr lang="fr-FR" b="1" dirty="0">
                  <a:solidFill>
                    <a:srgbClr val="E63E11"/>
                  </a:solidFill>
                </a:rPr>
                <a:t>0</a:t>
              </a:r>
            </a:p>
          </p:txBody>
        </p:sp>
        <p:sp>
          <p:nvSpPr>
            <p:cNvPr id="31" name="Rectangle 30">
              <a:extLst>
                <a:ext uri="{FF2B5EF4-FFF2-40B4-BE49-F238E27FC236}">
                  <a16:creationId xmlns:a16="http://schemas.microsoft.com/office/drawing/2014/main" id="{AC8230B1-F123-42F1-B430-903CC5BDF54D}"/>
                </a:ext>
              </a:extLst>
            </p:cNvPr>
            <p:cNvSpPr/>
            <p:nvPr/>
          </p:nvSpPr>
          <p:spPr>
            <a:xfrm>
              <a:off x="9084484" y="2366181"/>
              <a:ext cx="1363258" cy="980961"/>
            </a:xfrm>
            <a:prstGeom prst="rect">
              <a:avLst/>
            </a:prstGeom>
            <a:solidFill>
              <a:srgbClr val="159515">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a:extLst>
                <a:ext uri="{FF2B5EF4-FFF2-40B4-BE49-F238E27FC236}">
                  <a16:creationId xmlns:a16="http://schemas.microsoft.com/office/drawing/2014/main" id="{C896EC6D-0E8B-40F8-967A-D7B2DF775965}"/>
                </a:ext>
              </a:extLst>
            </p:cNvPr>
            <p:cNvSpPr/>
            <p:nvPr/>
          </p:nvSpPr>
          <p:spPr>
            <a:xfrm>
              <a:off x="10447742" y="2366181"/>
              <a:ext cx="1363258" cy="980961"/>
            </a:xfrm>
            <a:prstGeom prst="rect">
              <a:avLst/>
            </a:prstGeom>
            <a:solidFill>
              <a:srgbClr val="CB4D2C">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33" name="Picture 2" descr="Faut-il prendre le Nutri-Score à la lettre ? | Apivia prévention">
            <a:extLst>
              <a:ext uri="{FF2B5EF4-FFF2-40B4-BE49-F238E27FC236}">
                <a16:creationId xmlns:a16="http://schemas.microsoft.com/office/drawing/2014/main" id="{439E6106-82BB-408E-B5BA-BF3F06DBECA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92276" y="1838046"/>
            <a:ext cx="3028950" cy="1514475"/>
          </a:xfrm>
          <a:prstGeom prst="rect">
            <a:avLst/>
          </a:prstGeom>
          <a:noFill/>
          <a:extLst>
            <a:ext uri="{909E8E84-426E-40DD-AFC4-6F175D3DCCD1}">
              <a14:hiddenFill xmlns:a14="http://schemas.microsoft.com/office/drawing/2010/main">
                <a:solidFill>
                  <a:srgbClr val="FFFFFF"/>
                </a:solidFill>
              </a14:hiddenFill>
            </a:ext>
          </a:extLst>
        </p:spPr>
      </p:pic>
      <p:sp>
        <p:nvSpPr>
          <p:cNvPr id="34" name="ZoneTexte 33">
            <a:extLst>
              <a:ext uri="{FF2B5EF4-FFF2-40B4-BE49-F238E27FC236}">
                <a16:creationId xmlns:a16="http://schemas.microsoft.com/office/drawing/2014/main" id="{02E2DC2D-E812-402B-84BD-3242E4E344AB}"/>
              </a:ext>
            </a:extLst>
          </p:cNvPr>
          <p:cNvSpPr txBox="1"/>
          <p:nvPr/>
        </p:nvSpPr>
        <p:spPr>
          <a:xfrm rot="16200000">
            <a:off x="3949165" y="4396049"/>
            <a:ext cx="1216182" cy="276999"/>
          </a:xfrm>
          <a:prstGeom prst="rect">
            <a:avLst/>
          </a:prstGeom>
          <a:solidFill>
            <a:schemeClr val="bg1"/>
          </a:solidFill>
        </p:spPr>
        <p:txBody>
          <a:bodyPr wrap="square">
            <a:spAutoFit/>
          </a:bodyPr>
          <a:lstStyle/>
          <a:p>
            <a:pPr algn="ctr"/>
            <a:r>
              <a:rPr lang="fr-FR" sz="1200" dirty="0">
                <a:latin typeface="Arial" panose="020B0604020202020204" pitchFamily="34" charset="0"/>
                <a:cs typeface="Arial" panose="020B0604020202020204" pitchFamily="34" charset="0"/>
              </a:rPr>
              <a:t>Accuracy (%)</a:t>
            </a:r>
          </a:p>
        </p:txBody>
      </p:sp>
      <p:sp>
        <p:nvSpPr>
          <p:cNvPr id="35" name="ZoneTexte 34">
            <a:extLst>
              <a:ext uri="{FF2B5EF4-FFF2-40B4-BE49-F238E27FC236}">
                <a16:creationId xmlns:a16="http://schemas.microsoft.com/office/drawing/2014/main" id="{9BA91A05-2455-4463-848A-BFA6E5FEBF47}"/>
              </a:ext>
            </a:extLst>
          </p:cNvPr>
          <p:cNvSpPr txBox="1"/>
          <p:nvPr/>
        </p:nvSpPr>
        <p:spPr>
          <a:xfrm rot="16200000">
            <a:off x="-112753" y="4396049"/>
            <a:ext cx="1216182" cy="276999"/>
          </a:xfrm>
          <a:prstGeom prst="rect">
            <a:avLst/>
          </a:prstGeom>
          <a:solidFill>
            <a:schemeClr val="bg1"/>
          </a:solidFill>
        </p:spPr>
        <p:txBody>
          <a:bodyPr wrap="square">
            <a:spAutoFit/>
          </a:bodyPr>
          <a:lstStyle/>
          <a:p>
            <a:pPr algn="ctr"/>
            <a:r>
              <a:rPr lang="fr-FR" sz="1200" dirty="0">
                <a:latin typeface="Arial" panose="020B0604020202020204" pitchFamily="34" charset="0"/>
                <a:cs typeface="Arial" panose="020B0604020202020204" pitchFamily="34" charset="0"/>
              </a:rPr>
              <a:t>Accuracy (%)</a:t>
            </a:r>
          </a:p>
        </p:txBody>
      </p:sp>
      <p:sp>
        <p:nvSpPr>
          <p:cNvPr id="36" name="ZoneTexte 35">
            <a:extLst>
              <a:ext uri="{FF2B5EF4-FFF2-40B4-BE49-F238E27FC236}">
                <a16:creationId xmlns:a16="http://schemas.microsoft.com/office/drawing/2014/main" id="{C122CE49-B4FD-430C-8955-6C716C39B9B7}"/>
              </a:ext>
            </a:extLst>
          </p:cNvPr>
          <p:cNvSpPr txBox="1"/>
          <p:nvPr/>
        </p:nvSpPr>
        <p:spPr>
          <a:xfrm rot="16200000">
            <a:off x="8108511" y="4396049"/>
            <a:ext cx="1216182" cy="276999"/>
          </a:xfrm>
          <a:prstGeom prst="rect">
            <a:avLst/>
          </a:prstGeom>
          <a:solidFill>
            <a:schemeClr val="bg1"/>
          </a:solidFill>
        </p:spPr>
        <p:txBody>
          <a:bodyPr wrap="square">
            <a:spAutoFit/>
          </a:bodyPr>
          <a:lstStyle/>
          <a:p>
            <a:pPr algn="ctr"/>
            <a:r>
              <a:rPr lang="fr-FR" sz="1200" dirty="0">
                <a:latin typeface="Arial" panose="020B0604020202020204" pitchFamily="34" charset="0"/>
                <a:cs typeface="Arial" panose="020B0604020202020204" pitchFamily="34" charset="0"/>
              </a:rPr>
              <a:t>Accuracy (%)</a:t>
            </a:r>
          </a:p>
        </p:txBody>
      </p:sp>
    </p:spTree>
    <p:extLst>
      <p:ext uri="{BB962C8B-B14F-4D97-AF65-F5344CB8AC3E}">
        <p14:creationId xmlns:p14="http://schemas.microsoft.com/office/powerpoint/2010/main" val="2350578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4ED725-3878-42A2-9A51-419C8A2D1CF0}"/>
              </a:ext>
            </a:extLst>
          </p:cNvPr>
          <p:cNvSpPr>
            <a:spLocks noGrp="1"/>
          </p:cNvSpPr>
          <p:nvPr>
            <p:ph type="title"/>
          </p:nvPr>
        </p:nvSpPr>
        <p:spPr>
          <a:xfrm>
            <a:off x="907587" y="183029"/>
            <a:ext cx="9720072" cy="1499616"/>
          </a:xfrm>
        </p:spPr>
        <p:txBody>
          <a:bodyPr/>
          <a:lstStyle/>
          <a:p>
            <a:r>
              <a:rPr lang="fr-FR" dirty="0"/>
              <a:t>Analyse bivariées</a:t>
            </a:r>
            <a:br>
              <a:rPr lang="fr-FR" dirty="0"/>
            </a:br>
            <a:r>
              <a:rPr lang="fr-FR" dirty="0"/>
              <a:t>Variables num./cat.</a:t>
            </a:r>
          </a:p>
        </p:txBody>
      </p:sp>
      <p:sp>
        <p:nvSpPr>
          <p:cNvPr id="19" name="Espace réservé de la date 18">
            <a:extLst>
              <a:ext uri="{FF2B5EF4-FFF2-40B4-BE49-F238E27FC236}">
                <a16:creationId xmlns:a16="http://schemas.microsoft.com/office/drawing/2014/main" id="{06E2BC50-BD7A-48CE-8DB2-795ECB5B6C98}"/>
              </a:ext>
            </a:extLst>
          </p:cNvPr>
          <p:cNvSpPr>
            <a:spLocks noGrp="1"/>
          </p:cNvSpPr>
          <p:nvPr>
            <p:ph type="dt" sz="half" idx="10"/>
          </p:nvPr>
        </p:nvSpPr>
        <p:spPr/>
        <p:txBody>
          <a:bodyPr/>
          <a:lstStyle/>
          <a:p>
            <a:pPr rtl="0"/>
            <a:r>
              <a:rPr lang="fr-FR" noProof="0"/>
              <a:t>23/07/2021</a:t>
            </a:r>
          </a:p>
        </p:txBody>
      </p:sp>
      <p:sp>
        <p:nvSpPr>
          <p:cNvPr id="20" name="Espace réservé du pied de page 19">
            <a:extLst>
              <a:ext uri="{FF2B5EF4-FFF2-40B4-BE49-F238E27FC236}">
                <a16:creationId xmlns:a16="http://schemas.microsoft.com/office/drawing/2014/main" id="{840433FC-4D0C-43D9-A2E0-0249DD32E8F1}"/>
              </a:ext>
            </a:extLst>
          </p:cNvPr>
          <p:cNvSpPr>
            <a:spLocks noGrp="1"/>
          </p:cNvSpPr>
          <p:nvPr>
            <p:ph type="ftr" sz="quarter" idx="11"/>
          </p:nvPr>
        </p:nvSpPr>
        <p:spPr/>
        <p:txBody>
          <a:bodyPr/>
          <a:lstStyle/>
          <a:p>
            <a:pPr rtl="0"/>
            <a:r>
              <a:rPr lang="fr-FR" noProof="0"/>
              <a:t>Lerys Granado</a:t>
            </a:r>
          </a:p>
        </p:txBody>
      </p:sp>
      <p:sp>
        <p:nvSpPr>
          <p:cNvPr id="21" name="Espace réservé du numéro de diapositive 20">
            <a:extLst>
              <a:ext uri="{FF2B5EF4-FFF2-40B4-BE49-F238E27FC236}">
                <a16:creationId xmlns:a16="http://schemas.microsoft.com/office/drawing/2014/main" id="{3F72B136-A5EC-47F0-B9A4-A4EC8ED632E3}"/>
              </a:ext>
            </a:extLst>
          </p:cNvPr>
          <p:cNvSpPr>
            <a:spLocks noGrp="1"/>
          </p:cNvSpPr>
          <p:nvPr>
            <p:ph type="sldNum" sz="quarter" idx="12"/>
          </p:nvPr>
        </p:nvSpPr>
        <p:spPr/>
        <p:txBody>
          <a:bodyPr/>
          <a:lstStyle/>
          <a:p>
            <a:pPr rtl="0"/>
            <a:fld id="{4FAB73BC-B049-4115-A692-8D63A059BFB8}" type="slidenum">
              <a:rPr lang="fr-FR" noProof="0" smtClean="0"/>
              <a:t>16</a:t>
            </a:fld>
            <a:endParaRPr lang="fr-FR" noProof="0"/>
          </a:p>
        </p:txBody>
      </p:sp>
      <p:pic>
        <p:nvPicPr>
          <p:cNvPr id="15" name="Image 14" descr="Une image contenant texte&#10;&#10;Description générée automatiquement">
            <a:extLst>
              <a:ext uri="{FF2B5EF4-FFF2-40B4-BE49-F238E27FC236}">
                <a16:creationId xmlns:a16="http://schemas.microsoft.com/office/drawing/2014/main" id="{DC4C086E-4C49-431E-A25A-FF3093956415}"/>
              </a:ext>
            </a:extLst>
          </p:cNvPr>
          <p:cNvPicPr>
            <a:picLocks noChangeAspect="1"/>
          </p:cNvPicPr>
          <p:nvPr/>
        </p:nvPicPr>
        <p:blipFill rotWithShape="1">
          <a:blip r:embed="rId2"/>
          <a:srcRect r="38509" b="45477"/>
          <a:stretch/>
        </p:blipFill>
        <p:spPr>
          <a:xfrm>
            <a:off x="590087" y="1976105"/>
            <a:ext cx="3022226" cy="1371037"/>
          </a:xfrm>
          <a:prstGeom prst="rect">
            <a:avLst/>
          </a:prstGeom>
        </p:spPr>
      </p:pic>
      <p:sp>
        <p:nvSpPr>
          <p:cNvPr id="18" name="ZoneTexte 17">
            <a:extLst>
              <a:ext uri="{FF2B5EF4-FFF2-40B4-BE49-F238E27FC236}">
                <a16:creationId xmlns:a16="http://schemas.microsoft.com/office/drawing/2014/main" id="{FF6D0BA4-AEAE-45A1-97EF-3AFAB8EF3555}"/>
              </a:ext>
            </a:extLst>
          </p:cNvPr>
          <p:cNvSpPr txBox="1"/>
          <p:nvPr/>
        </p:nvSpPr>
        <p:spPr>
          <a:xfrm>
            <a:off x="249238" y="5500774"/>
            <a:ext cx="3657600" cy="646331"/>
          </a:xfrm>
          <a:prstGeom prst="rect">
            <a:avLst/>
          </a:prstGeom>
          <a:noFill/>
        </p:spPr>
        <p:txBody>
          <a:bodyPr wrap="square">
            <a:spAutoFit/>
          </a:bodyPr>
          <a:lstStyle/>
          <a:p>
            <a:pPr algn="ctr"/>
            <a:r>
              <a:rPr lang="fr-FR" dirty="0"/>
              <a:t>Features : 'proteins_100g', ‘fat_100g', 'salt_100g' </a:t>
            </a:r>
          </a:p>
        </p:txBody>
      </p:sp>
      <p:pic>
        <p:nvPicPr>
          <p:cNvPr id="24" name="Picture 2" descr="Faut-il prendre le Nutri-Score à la lettre ? | Apivia prévention">
            <a:extLst>
              <a:ext uri="{FF2B5EF4-FFF2-40B4-BE49-F238E27FC236}">
                <a16:creationId xmlns:a16="http://schemas.microsoft.com/office/drawing/2014/main" id="{DCC078AE-83C8-410D-A74E-4C72BB33C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2276" y="1838046"/>
            <a:ext cx="3028950" cy="1514475"/>
          </a:xfrm>
          <a:prstGeom prst="rect">
            <a:avLst/>
          </a:prstGeom>
          <a:noFill/>
          <a:extLst>
            <a:ext uri="{909E8E84-426E-40DD-AFC4-6F175D3DCCD1}">
              <a14:hiddenFill xmlns:a14="http://schemas.microsoft.com/office/drawing/2010/main">
                <a:solidFill>
                  <a:srgbClr val="FFFFFF"/>
                </a:solidFill>
              </a14:hiddenFill>
            </a:ext>
          </a:extLst>
        </p:spPr>
      </p:pic>
      <p:sp>
        <p:nvSpPr>
          <p:cNvPr id="26" name="ZoneTexte 25">
            <a:extLst>
              <a:ext uri="{FF2B5EF4-FFF2-40B4-BE49-F238E27FC236}">
                <a16:creationId xmlns:a16="http://schemas.microsoft.com/office/drawing/2014/main" id="{48120C0F-6C1E-43D5-9BBE-D03D7345A03F}"/>
              </a:ext>
            </a:extLst>
          </p:cNvPr>
          <p:cNvSpPr txBox="1"/>
          <p:nvPr/>
        </p:nvSpPr>
        <p:spPr>
          <a:xfrm>
            <a:off x="4355073" y="5500774"/>
            <a:ext cx="3657600" cy="646331"/>
          </a:xfrm>
          <a:prstGeom prst="rect">
            <a:avLst/>
          </a:prstGeom>
          <a:noFill/>
        </p:spPr>
        <p:txBody>
          <a:bodyPr wrap="square">
            <a:spAutoFit/>
          </a:bodyPr>
          <a:lstStyle/>
          <a:p>
            <a:pPr algn="ctr"/>
            <a:r>
              <a:rPr lang="fr-FR" dirty="0"/>
              <a:t>Features : 'sugars_100g’,  </a:t>
            </a:r>
            <a:br>
              <a:rPr lang="fr-FR" dirty="0"/>
            </a:br>
            <a:r>
              <a:rPr lang="fr-FR" dirty="0"/>
              <a:t>'saturated-fat_100g', 'salt_100g'</a:t>
            </a:r>
          </a:p>
        </p:txBody>
      </p:sp>
      <p:sp>
        <p:nvSpPr>
          <p:cNvPr id="27" name="ZoneTexte 26">
            <a:extLst>
              <a:ext uri="{FF2B5EF4-FFF2-40B4-BE49-F238E27FC236}">
                <a16:creationId xmlns:a16="http://schemas.microsoft.com/office/drawing/2014/main" id="{51CB80B7-F883-4194-B840-05535D2A20D8}"/>
              </a:ext>
            </a:extLst>
          </p:cNvPr>
          <p:cNvSpPr txBox="1"/>
          <p:nvPr/>
        </p:nvSpPr>
        <p:spPr>
          <a:xfrm>
            <a:off x="8534400" y="5500774"/>
            <a:ext cx="3657600" cy="646331"/>
          </a:xfrm>
          <a:prstGeom prst="rect">
            <a:avLst/>
          </a:prstGeom>
          <a:noFill/>
        </p:spPr>
        <p:txBody>
          <a:bodyPr wrap="square">
            <a:spAutoFit/>
          </a:bodyPr>
          <a:lstStyle/>
          <a:p>
            <a:pPr algn="ctr"/>
            <a:r>
              <a:rPr lang="fr-FR" dirty="0"/>
              <a:t>Features : 'proteins_100g', ‘sugars_100g', 'salt_100g'</a:t>
            </a:r>
          </a:p>
        </p:txBody>
      </p:sp>
      <p:pic>
        <p:nvPicPr>
          <p:cNvPr id="9218" name="Picture 2">
            <a:extLst>
              <a:ext uri="{FF2B5EF4-FFF2-40B4-BE49-F238E27FC236}">
                <a16:creationId xmlns:a16="http://schemas.microsoft.com/office/drawing/2014/main" id="{F43A3A4E-29C0-445B-A02B-83793C53E8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912" r="48793"/>
          <a:stretch/>
        </p:blipFill>
        <p:spPr bwMode="auto">
          <a:xfrm>
            <a:off x="4321134" y="3853821"/>
            <a:ext cx="1104589" cy="14400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C77EB246-015A-4052-BEEF-1DD98EE1FAD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72776"/>
          <a:stretch/>
        </p:blipFill>
        <p:spPr bwMode="auto">
          <a:xfrm>
            <a:off x="57671" y="3853821"/>
            <a:ext cx="1237753" cy="144000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5E255E7C-CCA2-4344-96AF-C572F587867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1308" r="23691"/>
          <a:stretch/>
        </p:blipFill>
        <p:spPr bwMode="auto">
          <a:xfrm>
            <a:off x="8455214" y="3853821"/>
            <a:ext cx="1136658" cy="144000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EDB21D54-5652-497F-AC9B-803BF199781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3007"/>
          <a:stretch/>
        </p:blipFill>
        <p:spPr bwMode="auto">
          <a:xfrm>
            <a:off x="2534274" y="3853821"/>
            <a:ext cx="122725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8">
            <a:extLst>
              <a:ext uri="{FF2B5EF4-FFF2-40B4-BE49-F238E27FC236}">
                <a16:creationId xmlns:a16="http://schemas.microsoft.com/office/drawing/2014/main" id="{0F72638D-910E-48BC-AF19-7D97A5139C3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6168" r="48832"/>
          <a:stretch/>
        </p:blipFill>
        <p:spPr bwMode="auto">
          <a:xfrm>
            <a:off x="6660741" y="3853821"/>
            <a:ext cx="1136659" cy="144000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8">
            <a:extLst>
              <a:ext uri="{FF2B5EF4-FFF2-40B4-BE49-F238E27FC236}">
                <a16:creationId xmlns:a16="http://schemas.microsoft.com/office/drawing/2014/main" id="{8916A80A-26AE-48DB-989C-0C4ECFE0A6F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2078" r="23557"/>
          <a:stretch/>
        </p:blipFill>
        <p:spPr bwMode="auto">
          <a:xfrm>
            <a:off x="10870250" y="3853821"/>
            <a:ext cx="1107774" cy="1440000"/>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a:extLst>
              <a:ext uri="{FF2B5EF4-FFF2-40B4-BE49-F238E27FC236}">
                <a16:creationId xmlns:a16="http://schemas.microsoft.com/office/drawing/2014/main" id="{E99FEA9D-A820-4737-9C16-1D721D2CE8A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6989" r="48864"/>
          <a:stretch/>
        </p:blipFill>
        <p:spPr bwMode="auto">
          <a:xfrm>
            <a:off x="5540062" y="3853821"/>
            <a:ext cx="1125213" cy="1440000"/>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a:extLst>
              <a:ext uri="{FF2B5EF4-FFF2-40B4-BE49-F238E27FC236}">
                <a16:creationId xmlns:a16="http://schemas.microsoft.com/office/drawing/2014/main" id="{BBBA807B-EA67-43BB-BA11-DF74582B574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73007"/>
          <a:stretch/>
        </p:blipFill>
        <p:spPr bwMode="auto">
          <a:xfrm>
            <a:off x="1314940" y="3853821"/>
            <a:ext cx="122725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9232" name="Picture 16">
            <a:extLst>
              <a:ext uri="{FF2B5EF4-FFF2-40B4-BE49-F238E27FC236}">
                <a16:creationId xmlns:a16="http://schemas.microsoft.com/office/drawing/2014/main" id="{43A80679-867B-4604-9144-AF90729CC29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2243" r="23240"/>
          <a:stretch/>
        </p:blipFill>
        <p:spPr bwMode="auto">
          <a:xfrm>
            <a:off x="9673720" y="3853821"/>
            <a:ext cx="1114682" cy="1440000"/>
          </a:xfrm>
          <a:prstGeom prst="rect">
            <a:avLst/>
          </a:prstGeom>
          <a:noFill/>
          <a:extLst>
            <a:ext uri="{909E8E84-426E-40DD-AFC4-6F175D3DCCD1}">
              <a14:hiddenFill xmlns:a14="http://schemas.microsoft.com/office/drawing/2010/main">
                <a:solidFill>
                  <a:srgbClr val="FFFFFF"/>
                </a:solidFill>
              </a14:hiddenFill>
            </a:ext>
          </a:extLst>
        </p:spPr>
      </p:pic>
      <p:grpSp>
        <p:nvGrpSpPr>
          <p:cNvPr id="36" name="Groupe 35">
            <a:extLst>
              <a:ext uri="{FF2B5EF4-FFF2-40B4-BE49-F238E27FC236}">
                <a16:creationId xmlns:a16="http://schemas.microsoft.com/office/drawing/2014/main" id="{9096CBB8-0C3C-48BD-A6BE-63007B1F1EC3}"/>
              </a:ext>
            </a:extLst>
          </p:cNvPr>
          <p:cNvGrpSpPr/>
          <p:nvPr/>
        </p:nvGrpSpPr>
        <p:grpSpPr>
          <a:xfrm>
            <a:off x="9084484" y="1723746"/>
            <a:ext cx="2726516" cy="1931240"/>
            <a:chOff x="9084484" y="1838046"/>
            <a:chExt cx="2726516" cy="1931240"/>
          </a:xfrm>
        </p:grpSpPr>
        <p:pic>
          <p:nvPicPr>
            <p:cNvPr id="37" name="Picture 4" descr="Lancement de l&amp;#39;Eco-score sur Frigo Magic : un indicateur éclairé sur les  impacts environnementaux...">
              <a:extLst>
                <a:ext uri="{FF2B5EF4-FFF2-40B4-BE49-F238E27FC236}">
                  <a16:creationId xmlns:a16="http://schemas.microsoft.com/office/drawing/2014/main" id="{E009E49A-6D4B-41DD-BA2A-6E3034A2EBE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84484" y="1838046"/>
              <a:ext cx="2726516" cy="1589559"/>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Connecteur droit 37">
              <a:extLst>
                <a:ext uri="{FF2B5EF4-FFF2-40B4-BE49-F238E27FC236}">
                  <a16:creationId xmlns:a16="http://schemas.microsoft.com/office/drawing/2014/main" id="{7D92458E-9393-452D-8277-D1A3195C23B5}"/>
                </a:ext>
              </a:extLst>
            </p:cNvPr>
            <p:cNvCxnSpPr>
              <a:cxnSpLocks/>
            </p:cNvCxnSpPr>
            <p:nvPr/>
          </p:nvCxnSpPr>
          <p:spPr>
            <a:xfrm>
              <a:off x="9084484" y="3347142"/>
              <a:ext cx="1363258" cy="0"/>
            </a:xfrm>
            <a:prstGeom prst="line">
              <a:avLst/>
            </a:prstGeom>
            <a:ln w="38100">
              <a:solidFill>
                <a:srgbClr val="00AA00"/>
              </a:solidFill>
            </a:ln>
          </p:spPr>
          <p:style>
            <a:lnRef idx="1">
              <a:schemeClr val="dk1"/>
            </a:lnRef>
            <a:fillRef idx="0">
              <a:schemeClr val="dk1"/>
            </a:fillRef>
            <a:effectRef idx="0">
              <a:schemeClr val="dk1"/>
            </a:effectRef>
            <a:fontRef idx="minor">
              <a:schemeClr val="tx1"/>
            </a:fontRef>
          </p:style>
        </p:cxnSp>
        <p:cxnSp>
          <p:nvCxnSpPr>
            <p:cNvPr id="39" name="Connecteur droit 38">
              <a:extLst>
                <a:ext uri="{FF2B5EF4-FFF2-40B4-BE49-F238E27FC236}">
                  <a16:creationId xmlns:a16="http://schemas.microsoft.com/office/drawing/2014/main" id="{0D48F584-D22E-4042-821C-77A4A04967D1}"/>
                </a:ext>
              </a:extLst>
            </p:cNvPr>
            <p:cNvCxnSpPr>
              <a:cxnSpLocks/>
            </p:cNvCxnSpPr>
            <p:nvPr/>
          </p:nvCxnSpPr>
          <p:spPr>
            <a:xfrm>
              <a:off x="10447742" y="3347142"/>
              <a:ext cx="1363258" cy="0"/>
            </a:xfrm>
            <a:prstGeom prst="line">
              <a:avLst/>
            </a:prstGeom>
            <a:ln w="38100">
              <a:solidFill>
                <a:srgbClr val="E63E11"/>
              </a:solidFill>
            </a:ln>
          </p:spPr>
          <p:style>
            <a:lnRef idx="1">
              <a:schemeClr val="dk1"/>
            </a:lnRef>
            <a:fillRef idx="0">
              <a:schemeClr val="dk1"/>
            </a:fillRef>
            <a:effectRef idx="0">
              <a:schemeClr val="dk1"/>
            </a:effectRef>
            <a:fontRef idx="minor">
              <a:schemeClr val="tx1"/>
            </a:fontRef>
          </p:style>
        </p:cxnSp>
        <p:sp>
          <p:nvSpPr>
            <p:cNvPr id="40" name="ZoneTexte 39">
              <a:extLst>
                <a:ext uri="{FF2B5EF4-FFF2-40B4-BE49-F238E27FC236}">
                  <a16:creationId xmlns:a16="http://schemas.microsoft.com/office/drawing/2014/main" id="{BAA28BCC-EB53-46EF-AC77-12B916C912DD}"/>
                </a:ext>
              </a:extLst>
            </p:cNvPr>
            <p:cNvSpPr txBox="1"/>
            <p:nvPr/>
          </p:nvSpPr>
          <p:spPr>
            <a:xfrm>
              <a:off x="9084484" y="3399954"/>
              <a:ext cx="2726516" cy="369332"/>
            </a:xfrm>
            <a:prstGeom prst="rect">
              <a:avLst/>
            </a:prstGeom>
            <a:noFill/>
          </p:spPr>
          <p:txBody>
            <a:bodyPr wrap="square">
              <a:spAutoFit/>
            </a:bodyPr>
            <a:lstStyle/>
            <a:p>
              <a:pPr algn="ctr"/>
              <a:r>
                <a:rPr lang="fr-FR" b="1" dirty="0">
                  <a:solidFill>
                    <a:srgbClr val="00AA00"/>
                  </a:solidFill>
                </a:rPr>
                <a:t>1</a:t>
              </a:r>
              <a:r>
                <a:rPr lang="fr-FR" b="1" dirty="0"/>
                <a:t>                     </a:t>
              </a:r>
              <a:r>
                <a:rPr lang="fr-FR" b="1" dirty="0">
                  <a:solidFill>
                    <a:srgbClr val="E63E11"/>
                  </a:solidFill>
                </a:rPr>
                <a:t>0</a:t>
              </a:r>
            </a:p>
          </p:txBody>
        </p:sp>
        <p:sp>
          <p:nvSpPr>
            <p:cNvPr id="41" name="Rectangle 40">
              <a:extLst>
                <a:ext uri="{FF2B5EF4-FFF2-40B4-BE49-F238E27FC236}">
                  <a16:creationId xmlns:a16="http://schemas.microsoft.com/office/drawing/2014/main" id="{FF77AEDC-4930-4E0D-A849-0E1BB6032343}"/>
                </a:ext>
              </a:extLst>
            </p:cNvPr>
            <p:cNvSpPr/>
            <p:nvPr/>
          </p:nvSpPr>
          <p:spPr>
            <a:xfrm>
              <a:off x="9084484" y="2366181"/>
              <a:ext cx="1363258" cy="980961"/>
            </a:xfrm>
            <a:prstGeom prst="rect">
              <a:avLst/>
            </a:prstGeom>
            <a:solidFill>
              <a:srgbClr val="159515">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Rectangle 41">
              <a:extLst>
                <a:ext uri="{FF2B5EF4-FFF2-40B4-BE49-F238E27FC236}">
                  <a16:creationId xmlns:a16="http://schemas.microsoft.com/office/drawing/2014/main" id="{BB2FC49A-E19C-4248-8245-512A4D251083}"/>
                </a:ext>
              </a:extLst>
            </p:cNvPr>
            <p:cNvSpPr/>
            <p:nvPr/>
          </p:nvSpPr>
          <p:spPr>
            <a:xfrm>
              <a:off x="10447742" y="2366181"/>
              <a:ext cx="1363258" cy="980961"/>
            </a:xfrm>
            <a:prstGeom prst="rect">
              <a:avLst/>
            </a:prstGeom>
            <a:solidFill>
              <a:srgbClr val="CB4D2C">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3" name="ZoneTexte 42">
            <a:extLst>
              <a:ext uri="{FF2B5EF4-FFF2-40B4-BE49-F238E27FC236}">
                <a16:creationId xmlns:a16="http://schemas.microsoft.com/office/drawing/2014/main" id="{FFB0E518-A9E5-4002-9C52-C19670DEB9CD}"/>
              </a:ext>
            </a:extLst>
          </p:cNvPr>
          <p:cNvSpPr txBox="1"/>
          <p:nvPr/>
        </p:nvSpPr>
        <p:spPr>
          <a:xfrm>
            <a:off x="5425723" y="494260"/>
            <a:ext cx="6571704" cy="881267"/>
          </a:xfrm>
          <a:prstGeom prst="rect">
            <a:avLst/>
          </a:prstGeom>
          <a:noFill/>
        </p:spPr>
        <p:txBody>
          <a:bodyPr wrap="square">
            <a:spAutoFit/>
          </a:bodyPr>
          <a:lstStyle/>
          <a:p>
            <a:pPr marL="91440" marR="0" lvl="0" indent="-91440" algn="l" defTabSz="914400" rtl="0" eaLnBrk="1" fontAlgn="auto" latinLnBrk="0" hangingPunct="1">
              <a:lnSpc>
                <a:spcPct val="90000"/>
              </a:lnSpc>
              <a:spcBef>
                <a:spcPts val="1200"/>
              </a:spcBef>
              <a:spcAft>
                <a:spcPts val="200"/>
              </a:spcAft>
              <a:buClr>
                <a:srgbClr val="1CADE4"/>
              </a:buClr>
              <a:buSzPct val="100000"/>
              <a:buFont typeface="Wingdings" panose="05000000000000000000" pitchFamily="2" charset="2"/>
              <a:buChar char="§"/>
              <a:tabLst/>
              <a:defRPr/>
            </a:pPr>
            <a:r>
              <a:rPr kumimoji="0" lang="fr-FR" sz="2200" b="0" i="0" u="none" strike="noStrike" kern="1200" cap="none" spc="0" normalizeH="0" baseline="0" noProof="0" dirty="0">
                <a:ln>
                  <a:noFill/>
                </a:ln>
                <a:solidFill>
                  <a:prstClr val="black"/>
                </a:solidFill>
                <a:effectLst/>
                <a:uLnTx/>
                <a:uFillTx/>
                <a:latin typeface="Tw Cen MT" panose="020B0602020104020603"/>
                <a:ea typeface="+mn-ea"/>
                <a:cs typeface="+mn-cs"/>
              </a:rPr>
              <a:t>ANOVA et Kruskal-Wallis H-test : p-value ≈ 0</a:t>
            </a:r>
          </a:p>
          <a:p>
            <a:pPr marR="0" lvl="0" algn="l" defTabSz="914400" rtl="0" eaLnBrk="1" fontAlgn="auto" latinLnBrk="0" hangingPunct="1">
              <a:lnSpc>
                <a:spcPct val="90000"/>
              </a:lnSpc>
              <a:spcBef>
                <a:spcPts val="1200"/>
              </a:spcBef>
              <a:spcAft>
                <a:spcPts val="200"/>
              </a:spcAft>
              <a:buClr>
                <a:srgbClr val="1CADE4"/>
              </a:buClr>
              <a:buSzPct val="100000"/>
              <a:tabLst/>
              <a:defRPr/>
            </a:pPr>
            <a:r>
              <a:rPr lang="fr-FR" sz="2200" dirty="0">
                <a:solidFill>
                  <a:prstClr val="black"/>
                </a:solidFill>
                <a:latin typeface="Tw Cen MT" panose="020B0602020104020603"/>
                <a:sym typeface="Wingdings" panose="05000000000000000000" pitchFamily="2" charset="2"/>
              </a:rPr>
              <a:t> moyennes et médianes : significativement différentes</a:t>
            </a:r>
            <a:r>
              <a:rPr kumimoji="0" lang="fr-FR" sz="2200" b="0" i="0" u="none" strike="noStrike" kern="1200" cap="none" spc="0" normalizeH="0" baseline="0" noProof="0" dirty="0">
                <a:ln>
                  <a:noFill/>
                </a:ln>
                <a:solidFill>
                  <a:prstClr val="black"/>
                </a:solidFill>
                <a:effectLst/>
                <a:uLnTx/>
                <a:uFillTx/>
                <a:latin typeface="Tw Cen MT" panose="020B0602020104020603"/>
                <a:ea typeface="+mn-ea"/>
                <a:cs typeface="+mn-cs"/>
              </a:rPr>
              <a:t> </a:t>
            </a:r>
          </a:p>
        </p:txBody>
      </p:sp>
    </p:spTree>
    <p:extLst>
      <p:ext uri="{BB962C8B-B14F-4D97-AF65-F5344CB8AC3E}">
        <p14:creationId xmlns:p14="http://schemas.microsoft.com/office/powerpoint/2010/main" val="3623394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78B320-2506-4D39-B879-BC83EA4E56C1}"/>
              </a:ext>
            </a:extLst>
          </p:cNvPr>
          <p:cNvSpPr>
            <a:spLocks noGrp="1"/>
          </p:cNvSpPr>
          <p:nvPr>
            <p:ph type="title"/>
          </p:nvPr>
        </p:nvSpPr>
        <p:spPr/>
        <p:txBody>
          <a:bodyPr/>
          <a:lstStyle/>
          <a:p>
            <a:r>
              <a:rPr lang="fr-FR" dirty="0"/>
              <a:t>Scoring et app.</a:t>
            </a:r>
          </a:p>
        </p:txBody>
      </p:sp>
      <p:sp>
        <p:nvSpPr>
          <p:cNvPr id="3" name="Espace réservé du contenu 2">
            <a:extLst>
              <a:ext uri="{FF2B5EF4-FFF2-40B4-BE49-F238E27FC236}">
                <a16:creationId xmlns:a16="http://schemas.microsoft.com/office/drawing/2014/main" id="{0CE7726A-3811-4754-8747-7E30A2083DCF}"/>
              </a:ext>
            </a:extLst>
          </p:cNvPr>
          <p:cNvSpPr>
            <a:spLocks noGrp="1"/>
          </p:cNvSpPr>
          <p:nvPr>
            <p:ph idx="1"/>
          </p:nvPr>
        </p:nvSpPr>
        <p:spPr>
          <a:xfrm>
            <a:off x="943445" y="1886701"/>
            <a:ext cx="9365967" cy="2169987"/>
          </a:xfrm>
        </p:spPr>
        <p:txBody>
          <a:bodyPr/>
          <a:lstStyle/>
          <a:p>
            <a:r>
              <a:rPr lang="fr-FR" dirty="0"/>
              <a:t>Attribution score sur 4 (encodage)</a:t>
            </a:r>
          </a:p>
          <a:p>
            <a:r>
              <a:rPr lang="fr-FR" dirty="0"/>
              <a:t>Calcul de la moyenne arithmétique sur tous les produits</a:t>
            </a:r>
          </a:p>
          <a:p>
            <a:r>
              <a:rPr lang="fr-FR" dirty="0"/>
              <a:t>Recherche produits avec noms ressemblants (avec </a:t>
            </a:r>
            <a:r>
              <a:rPr lang="fr-FR" dirty="0" err="1"/>
              <a:t>difflib</a:t>
            </a:r>
            <a:r>
              <a:rPr lang="fr-FR" dirty="0"/>
              <a:t>)</a:t>
            </a:r>
          </a:p>
          <a:p>
            <a:r>
              <a:rPr kumimoji="0" lang="fr-FR" altLang="fr-FR" b="0" i="0" u="none" strike="noStrike" cap="none" normalizeH="0" baseline="0" dirty="0">
                <a:ln>
                  <a:noFill/>
                </a:ln>
                <a:solidFill>
                  <a:schemeClr val="tx1"/>
                </a:solidFill>
                <a:effectLst/>
              </a:rPr>
              <a:t>E.g. « </a:t>
            </a:r>
            <a:r>
              <a:rPr lang="fr-FR" sz="2400" dirty="0"/>
              <a:t>Biscuits fondants </a:t>
            </a:r>
            <a:r>
              <a:rPr kumimoji="0" lang="fr-FR" altLang="fr-FR" b="0" i="0" u="none" strike="noStrike" cap="none" normalizeH="0" baseline="0" dirty="0">
                <a:ln>
                  <a:noFill/>
                </a:ln>
                <a:solidFill>
                  <a:schemeClr val="tx1"/>
                </a:solidFill>
                <a:effectLst/>
              </a:rPr>
              <a:t>» score total : 2.0 </a:t>
            </a:r>
          </a:p>
          <a:p>
            <a:endParaRPr kumimoji="0" lang="fr-FR" altLang="fr-FR" b="0" i="0" u="none" strike="noStrike" cap="none" normalizeH="0" baseline="0" dirty="0">
              <a:ln>
                <a:noFill/>
              </a:ln>
              <a:solidFill>
                <a:schemeClr val="tx1"/>
              </a:solidFill>
              <a:effectLst/>
            </a:endParaRPr>
          </a:p>
          <a:p>
            <a:endParaRPr lang="fr-FR" dirty="0"/>
          </a:p>
        </p:txBody>
      </p:sp>
      <p:sp>
        <p:nvSpPr>
          <p:cNvPr id="4" name="Espace réservé de la date 3">
            <a:extLst>
              <a:ext uri="{FF2B5EF4-FFF2-40B4-BE49-F238E27FC236}">
                <a16:creationId xmlns:a16="http://schemas.microsoft.com/office/drawing/2014/main" id="{084C5580-49FD-4686-A25B-5F5FB9BC9B17}"/>
              </a:ext>
            </a:extLst>
          </p:cNvPr>
          <p:cNvSpPr>
            <a:spLocks noGrp="1"/>
          </p:cNvSpPr>
          <p:nvPr>
            <p:ph type="dt" sz="half" idx="10"/>
          </p:nvPr>
        </p:nvSpPr>
        <p:spPr/>
        <p:txBody>
          <a:bodyPr/>
          <a:lstStyle/>
          <a:p>
            <a:pPr rtl="0"/>
            <a:r>
              <a:rPr lang="fr-FR" noProof="0"/>
              <a:t>23/07/2021</a:t>
            </a:r>
          </a:p>
        </p:txBody>
      </p:sp>
      <p:sp>
        <p:nvSpPr>
          <p:cNvPr id="5" name="Espace réservé du pied de page 4">
            <a:extLst>
              <a:ext uri="{FF2B5EF4-FFF2-40B4-BE49-F238E27FC236}">
                <a16:creationId xmlns:a16="http://schemas.microsoft.com/office/drawing/2014/main" id="{3640EE4A-0919-444E-AB3C-24DBEFBAB69E}"/>
              </a:ext>
            </a:extLst>
          </p:cNvPr>
          <p:cNvSpPr>
            <a:spLocks noGrp="1"/>
          </p:cNvSpPr>
          <p:nvPr>
            <p:ph type="ftr" sz="quarter" idx="11"/>
          </p:nvPr>
        </p:nvSpPr>
        <p:spPr/>
        <p:txBody>
          <a:bodyPr/>
          <a:lstStyle/>
          <a:p>
            <a:pPr rtl="0"/>
            <a:r>
              <a:rPr lang="fr-FR" noProof="0"/>
              <a:t>Lerys Granado</a:t>
            </a:r>
          </a:p>
        </p:txBody>
      </p:sp>
      <p:sp>
        <p:nvSpPr>
          <p:cNvPr id="6" name="Espace réservé du numéro de diapositive 5">
            <a:extLst>
              <a:ext uri="{FF2B5EF4-FFF2-40B4-BE49-F238E27FC236}">
                <a16:creationId xmlns:a16="http://schemas.microsoft.com/office/drawing/2014/main" id="{CD1B6EDF-C65D-40DB-877A-17B58E4710A9}"/>
              </a:ext>
            </a:extLst>
          </p:cNvPr>
          <p:cNvSpPr>
            <a:spLocks noGrp="1"/>
          </p:cNvSpPr>
          <p:nvPr>
            <p:ph type="sldNum" sz="quarter" idx="12"/>
          </p:nvPr>
        </p:nvSpPr>
        <p:spPr/>
        <p:txBody>
          <a:bodyPr/>
          <a:lstStyle/>
          <a:p>
            <a:pPr rtl="0"/>
            <a:fld id="{4FAB73BC-B049-4115-A692-8D63A059BFB8}" type="slidenum">
              <a:rPr lang="fr-FR" noProof="0" smtClean="0"/>
              <a:t>17</a:t>
            </a:fld>
            <a:endParaRPr lang="fr-FR" noProof="0"/>
          </a:p>
        </p:txBody>
      </p:sp>
      <p:pic>
        <p:nvPicPr>
          <p:cNvPr id="11268" name="Picture 4">
            <a:extLst>
              <a:ext uri="{FF2B5EF4-FFF2-40B4-BE49-F238E27FC236}">
                <a16:creationId xmlns:a16="http://schemas.microsoft.com/office/drawing/2014/main" id="{9E1F2FD6-0E96-4538-BA6A-69C2D6B5029A}"/>
              </a:ext>
            </a:extLst>
          </p:cNvPr>
          <p:cNvPicPr>
            <a:picLocks noChangeAspect="1" noChangeArrowheads="1"/>
          </p:cNvPicPr>
          <p:nvPr/>
        </p:nvPicPr>
        <p:blipFill>
          <a:blip r:embed="rId2"/>
          <a:srcRect/>
          <a:stretch/>
        </p:blipFill>
        <p:spPr bwMode="auto">
          <a:xfrm>
            <a:off x="8674891" y="341555"/>
            <a:ext cx="2997156" cy="277804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Tableau 10">
            <a:extLst>
              <a:ext uri="{FF2B5EF4-FFF2-40B4-BE49-F238E27FC236}">
                <a16:creationId xmlns:a16="http://schemas.microsoft.com/office/drawing/2014/main" id="{AD06168F-E7BE-4E6A-96F7-ABB3B328F026}"/>
              </a:ext>
            </a:extLst>
          </p:cNvPr>
          <p:cNvGraphicFramePr>
            <a:graphicFrameLocks noGrp="1"/>
          </p:cNvGraphicFramePr>
          <p:nvPr>
            <p:extLst>
              <p:ext uri="{D42A27DB-BD31-4B8C-83A1-F6EECF244321}">
                <p14:modId xmlns:p14="http://schemas.microsoft.com/office/powerpoint/2010/main" val="599791492"/>
              </p:ext>
            </p:extLst>
          </p:nvPr>
        </p:nvGraphicFramePr>
        <p:xfrm>
          <a:off x="2020117" y="3978895"/>
          <a:ext cx="6841213" cy="2104016"/>
        </p:xfrm>
        <a:graphic>
          <a:graphicData uri="http://schemas.openxmlformats.org/drawingml/2006/table">
            <a:tbl>
              <a:tblPr bandRow="1">
                <a:tableStyleId>{9D7B26C5-4107-4FEC-AEDC-1716B250A1EF}</a:tableStyleId>
              </a:tblPr>
              <a:tblGrid>
                <a:gridCol w="1466753">
                  <a:extLst>
                    <a:ext uri="{9D8B030D-6E8A-4147-A177-3AD203B41FA5}">
                      <a16:colId xmlns:a16="http://schemas.microsoft.com/office/drawing/2014/main" val="2867091829"/>
                    </a:ext>
                  </a:extLst>
                </a:gridCol>
                <a:gridCol w="973052">
                  <a:extLst>
                    <a:ext uri="{9D8B030D-6E8A-4147-A177-3AD203B41FA5}">
                      <a16:colId xmlns:a16="http://schemas.microsoft.com/office/drawing/2014/main" val="1772239362"/>
                    </a:ext>
                  </a:extLst>
                </a:gridCol>
                <a:gridCol w="1100352">
                  <a:extLst>
                    <a:ext uri="{9D8B030D-6E8A-4147-A177-3AD203B41FA5}">
                      <a16:colId xmlns:a16="http://schemas.microsoft.com/office/drawing/2014/main" val="154088359"/>
                    </a:ext>
                  </a:extLst>
                </a:gridCol>
                <a:gridCol w="1100352">
                  <a:extLst>
                    <a:ext uri="{9D8B030D-6E8A-4147-A177-3AD203B41FA5}">
                      <a16:colId xmlns:a16="http://schemas.microsoft.com/office/drawing/2014/main" val="3781148127"/>
                    </a:ext>
                  </a:extLst>
                </a:gridCol>
                <a:gridCol w="1100352">
                  <a:extLst>
                    <a:ext uri="{9D8B030D-6E8A-4147-A177-3AD203B41FA5}">
                      <a16:colId xmlns:a16="http://schemas.microsoft.com/office/drawing/2014/main" val="2724015988"/>
                    </a:ext>
                  </a:extLst>
                </a:gridCol>
                <a:gridCol w="1100352">
                  <a:extLst>
                    <a:ext uri="{9D8B030D-6E8A-4147-A177-3AD203B41FA5}">
                      <a16:colId xmlns:a16="http://schemas.microsoft.com/office/drawing/2014/main" val="1082581198"/>
                    </a:ext>
                  </a:extLst>
                </a:gridCol>
              </a:tblGrid>
              <a:tr h="180000">
                <a:tc>
                  <a:txBody>
                    <a:bodyPr/>
                    <a:lstStyle/>
                    <a:p>
                      <a:r>
                        <a:rPr lang="fr-FR" sz="1300" b="1" dirty="0"/>
                        <a:t>Product </a:t>
                      </a:r>
                      <a:r>
                        <a:rPr lang="fr-FR" sz="1300" b="1" dirty="0" err="1"/>
                        <a:t>name</a:t>
                      </a:r>
                      <a:endParaRPr lang="fr-FR" sz="1300" b="1" dirty="0"/>
                    </a:p>
                  </a:txBody>
                  <a:tcPr marL="64883" marR="64883" marT="32441" marB="32441" anchor="ctr"/>
                </a:tc>
                <a:tc>
                  <a:txBody>
                    <a:bodyPr/>
                    <a:lstStyle/>
                    <a:p>
                      <a:pPr algn="ctr"/>
                      <a:r>
                        <a:rPr lang="fr-FR" sz="1300" b="1" dirty="0"/>
                        <a:t>Aller-score</a:t>
                      </a:r>
                    </a:p>
                  </a:txBody>
                  <a:tcPr marL="64883" marR="64883" marT="32441" marB="32441" anchor="ctr"/>
                </a:tc>
                <a:tc>
                  <a:txBody>
                    <a:bodyPr/>
                    <a:lstStyle/>
                    <a:p>
                      <a:pPr algn="ctr"/>
                      <a:r>
                        <a:rPr lang="fr-FR" sz="1300" b="1" dirty="0" err="1"/>
                        <a:t>Eco-score</a:t>
                      </a:r>
                      <a:endParaRPr lang="fr-FR" sz="1300" b="1" dirty="0"/>
                    </a:p>
                  </a:txBody>
                  <a:tcPr marL="64883" marR="64883" marT="32441" marB="32441" anchor="ctr"/>
                </a:tc>
                <a:tc>
                  <a:txBody>
                    <a:bodyPr/>
                    <a:lstStyle/>
                    <a:p>
                      <a:pPr algn="ctr"/>
                      <a:r>
                        <a:rPr lang="fr-FR" sz="1300" b="1" dirty="0" err="1"/>
                        <a:t>Nutri-score</a:t>
                      </a:r>
                      <a:endParaRPr lang="fr-FR" sz="1300" b="1" dirty="0"/>
                    </a:p>
                  </a:txBody>
                  <a:tcPr marL="64883" marR="64883" marT="32441" marB="32441" anchor="ctr"/>
                </a:tc>
                <a:tc>
                  <a:txBody>
                    <a:bodyPr/>
                    <a:lstStyle/>
                    <a:p>
                      <a:pPr algn="ctr"/>
                      <a:r>
                        <a:rPr lang="fr-FR" sz="1300" b="1" dirty="0"/>
                        <a:t>Nova Group</a:t>
                      </a:r>
                    </a:p>
                  </a:txBody>
                  <a:tcPr marL="64883" marR="64883" marT="32441" marB="32441" anchor="ctr"/>
                </a:tc>
                <a:tc>
                  <a:txBody>
                    <a:bodyPr/>
                    <a:lstStyle/>
                    <a:p>
                      <a:pPr algn="ctr"/>
                      <a:r>
                        <a:rPr lang="fr-FR" sz="1300" b="1" dirty="0"/>
                        <a:t>Score TOTAL</a:t>
                      </a:r>
                    </a:p>
                  </a:txBody>
                  <a:tcPr marL="64883" marR="64883" marT="32441" marB="32441" anchor="ctr"/>
                </a:tc>
                <a:extLst>
                  <a:ext uri="{0D108BD9-81ED-4DB2-BD59-A6C34878D82A}">
                    <a16:rowId xmlns:a16="http://schemas.microsoft.com/office/drawing/2014/main" val="3547067911"/>
                  </a:ext>
                </a:extLst>
              </a:tr>
              <a:tr h="180000">
                <a:tc>
                  <a:txBody>
                    <a:bodyPr/>
                    <a:lstStyle/>
                    <a:p>
                      <a:r>
                        <a:rPr lang="fr-FR" sz="1300" dirty="0">
                          <a:solidFill>
                            <a:srgbClr val="00B050"/>
                          </a:solidFill>
                        </a:rPr>
                        <a:t>Biscuits nature</a:t>
                      </a:r>
                    </a:p>
                  </a:txBody>
                  <a:tcPr marL="64883" marR="64883" marT="32441" marB="32441" anchor="ctr"/>
                </a:tc>
                <a:tc>
                  <a:txBody>
                    <a:bodyPr/>
                    <a:lstStyle/>
                    <a:p>
                      <a:pPr algn="ctr"/>
                      <a:r>
                        <a:rPr lang="fr-FR" sz="1300" dirty="0">
                          <a:solidFill>
                            <a:srgbClr val="00B050"/>
                          </a:solidFill>
                        </a:rPr>
                        <a:t>4</a:t>
                      </a:r>
                    </a:p>
                  </a:txBody>
                  <a:tcPr marL="64883" marR="64883" marT="32441" marB="32441" anchor="ctr"/>
                </a:tc>
                <a:tc>
                  <a:txBody>
                    <a:bodyPr/>
                    <a:lstStyle/>
                    <a:p>
                      <a:pPr algn="ctr"/>
                      <a:r>
                        <a:rPr lang="fr-FR" sz="1300" dirty="0">
                          <a:solidFill>
                            <a:srgbClr val="00B050"/>
                          </a:solidFill>
                        </a:rPr>
                        <a:t>1</a:t>
                      </a:r>
                    </a:p>
                  </a:txBody>
                  <a:tcPr marL="64883" marR="64883" marT="32441" marB="32441" anchor="ctr"/>
                </a:tc>
                <a:tc>
                  <a:txBody>
                    <a:bodyPr/>
                    <a:lstStyle/>
                    <a:p>
                      <a:pPr algn="ctr"/>
                      <a:r>
                        <a:rPr lang="fr-FR" sz="1300" dirty="0">
                          <a:solidFill>
                            <a:srgbClr val="00B050"/>
                          </a:solidFill>
                        </a:rPr>
                        <a:t>D</a:t>
                      </a:r>
                    </a:p>
                  </a:txBody>
                  <a:tcPr marL="64883" marR="64883" marT="32441" marB="32441" anchor="ctr"/>
                </a:tc>
                <a:tc>
                  <a:txBody>
                    <a:bodyPr/>
                    <a:lstStyle/>
                    <a:p>
                      <a:pPr algn="ctr"/>
                      <a:r>
                        <a:rPr lang="fr-FR" sz="1300" dirty="0">
                          <a:solidFill>
                            <a:srgbClr val="00B050"/>
                          </a:solidFill>
                        </a:rPr>
                        <a:t>4</a:t>
                      </a:r>
                    </a:p>
                  </a:txBody>
                  <a:tcPr marL="64883" marR="64883" marT="32441" marB="32441" anchor="ctr"/>
                </a:tc>
                <a:tc>
                  <a:txBody>
                    <a:bodyPr/>
                    <a:lstStyle/>
                    <a:p>
                      <a:pPr algn="ctr"/>
                      <a:r>
                        <a:rPr lang="fr-FR" sz="1300" dirty="0">
                          <a:solidFill>
                            <a:srgbClr val="00B050"/>
                          </a:solidFill>
                        </a:rPr>
                        <a:t>2.50</a:t>
                      </a:r>
                    </a:p>
                  </a:txBody>
                  <a:tcPr marL="64883" marR="64883" marT="32441" marB="32441" anchor="ctr"/>
                </a:tc>
                <a:extLst>
                  <a:ext uri="{0D108BD9-81ED-4DB2-BD59-A6C34878D82A}">
                    <a16:rowId xmlns:a16="http://schemas.microsoft.com/office/drawing/2014/main" val="1648331898"/>
                  </a:ext>
                </a:extLst>
              </a:tr>
              <a:tr h="180000">
                <a:tc>
                  <a:txBody>
                    <a:bodyPr/>
                    <a:lstStyle/>
                    <a:p>
                      <a:r>
                        <a:rPr lang="fr-FR" sz="1300" dirty="0"/>
                        <a:t>Biscuits tigre</a:t>
                      </a:r>
                    </a:p>
                  </a:txBody>
                  <a:tcPr marL="64883" marR="64883" marT="32441" marB="32441" anchor="ctr"/>
                </a:tc>
                <a:tc>
                  <a:txBody>
                    <a:bodyPr/>
                    <a:lstStyle/>
                    <a:p>
                      <a:pPr algn="ctr"/>
                      <a:r>
                        <a:rPr lang="fr-FR" sz="1300"/>
                        <a:t>4</a:t>
                      </a:r>
                    </a:p>
                  </a:txBody>
                  <a:tcPr marL="64883" marR="64883" marT="32441" marB="32441" anchor="ctr"/>
                </a:tc>
                <a:tc>
                  <a:txBody>
                    <a:bodyPr/>
                    <a:lstStyle/>
                    <a:p>
                      <a:pPr algn="ctr"/>
                      <a:r>
                        <a:rPr lang="fr-FR" sz="1300" dirty="0"/>
                        <a:t>1</a:t>
                      </a:r>
                    </a:p>
                  </a:txBody>
                  <a:tcPr marL="64883" marR="64883" marT="32441" marB="32441" anchor="ctr"/>
                </a:tc>
                <a:tc>
                  <a:txBody>
                    <a:bodyPr/>
                    <a:lstStyle/>
                    <a:p>
                      <a:pPr algn="ctr"/>
                      <a:r>
                        <a:rPr lang="fr-FR" sz="1300" dirty="0"/>
                        <a:t>E</a:t>
                      </a:r>
                    </a:p>
                  </a:txBody>
                  <a:tcPr marL="64883" marR="64883" marT="32441" marB="32441" anchor="ctr"/>
                </a:tc>
                <a:tc>
                  <a:txBody>
                    <a:bodyPr/>
                    <a:lstStyle/>
                    <a:p>
                      <a:pPr algn="ctr"/>
                      <a:r>
                        <a:rPr lang="fr-FR" sz="1300" dirty="0"/>
                        <a:t>4</a:t>
                      </a:r>
                    </a:p>
                  </a:txBody>
                  <a:tcPr marL="64883" marR="64883" marT="32441" marB="32441" anchor="ctr"/>
                </a:tc>
                <a:tc>
                  <a:txBody>
                    <a:bodyPr/>
                    <a:lstStyle/>
                    <a:p>
                      <a:pPr algn="ctr"/>
                      <a:r>
                        <a:rPr lang="fr-FR" sz="1300" dirty="0"/>
                        <a:t>2.25</a:t>
                      </a:r>
                    </a:p>
                  </a:txBody>
                  <a:tcPr marL="64883" marR="64883" marT="32441" marB="32441" anchor="ctr"/>
                </a:tc>
                <a:extLst>
                  <a:ext uri="{0D108BD9-81ED-4DB2-BD59-A6C34878D82A}">
                    <a16:rowId xmlns:a16="http://schemas.microsoft.com/office/drawing/2014/main" val="2602563847"/>
                  </a:ext>
                </a:extLst>
              </a:tr>
              <a:tr h="180000">
                <a:tc>
                  <a:txBody>
                    <a:bodyPr/>
                    <a:lstStyle/>
                    <a:p>
                      <a:r>
                        <a:rPr lang="fr-FR" sz="1300"/>
                        <a:t>Biscuit enfant tigre</a:t>
                      </a:r>
                    </a:p>
                  </a:txBody>
                  <a:tcPr marL="64883" marR="64883" marT="32441" marB="32441" anchor="ctr"/>
                </a:tc>
                <a:tc>
                  <a:txBody>
                    <a:bodyPr/>
                    <a:lstStyle/>
                    <a:p>
                      <a:pPr algn="ctr"/>
                      <a:r>
                        <a:rPr lang="fr-FR" sz="1300" dirty="0"/>
                        <a:t>4</a:t>
                      </a:r>
                    </a:p>
                  </a:txBody>
                  <a:tcPr marL="64883" marR="64883" marT="32441" marB="32441" anchor="ctr"/>
                </a:tc>
                <a:tc>
                  <a:txBody>
                    <a:bodyPr/>
                    <a:lstStyle/>
                    <a:p>
                      <a:pPr algn="ctr"/>
                      <a:r>
                        <a:rPr lang="fr-FR" sz="1300" dirty="0"/>
                        <a:t>1</a:t>
                      </a:r>
                    </a:p>
                  </a:txBody>
                  <a:tcPr marL="64883" marR="64883" marT="32441" marB="32441" anchor="ctr"/>
                </a:tc>
                <a:tc>
                  <a:txBody>
                    <a:bodyPr/>
                    <a:lstStyle/>
                    <a:p>
                      <a:pPr algn="ctr"/>
                      <a:r>
                        <a:rPr lang="fr-FR" sz="1300" dirty="0"/>
                        <a:t>E</a:t>
                      </a:r>
                    </a:p>
                  </a:txBody>
                  <a:tcPr marL="64883" marR="64883" marT="32441" marB="32441" anchor="ctr"/>
                </a:tc>
                <a:tc>
                  <a:txBody>
                    <a:bodyPr/>
                    <a:lstStyle/>
                    <a:p>
                      <a:pPr algn="ctr"/>
                      <a:r>
                        <a:rPr lang="fr-FR" sz="1300" dirty="0"/>
                        <a:t>4</a:t>
                      </a:r>
                    </a:p>
                  </a:txBody>
                  <a:tcPr marL="64883" marR="64883" marT="32441" marB="32441" anchor="ctr"/>
                </a:tc>
                <a:tc>
                  <a:txBody>
                    <a:bodyPr/>
                    <a:lstStyle/>
                    <a:p>
                      <a:pPr algn="ctr"/>
                      <a:r>
                        <a:rPr lang="fr-FR" sz="1300"/>
                        <a:t>2.25</a:t>
                      </a:r>
                    </a:p>
                  </a:txBody>
                  <a:tcPr marL="64883" marR="64883" marT="32441" marB="32441" anchor="ctr"/>
                </a:tc>
                <a:extLst>
                  <a:ext uri="{0D108BD9-81ED-4DB2-BD59-A6C34878D82A}">
                    <a16:rowId xmlns:a16="http://schemas.microsoft.com/office/drawing/2014/main" val="3212592339"/>
                  </a:ext>
                </a:extLst>
              </a:tr>
              <a:tr h="180000">
                <a:tc>
                  <a:txBody>
                    <a:bodyPr/>
                    <a:lstStyle/>
                    <a:p>
                      <a:r>
                        <a:rPr lang="fr-FR" sz="1300"/>
                        <a:t>Biscuits figues</a:t>
                      </a:r>
                    </a:p>
                  </a:txBody>
                  <a:tcPr marL="64883" marR="64883" marT="32441" marB="32441" anchor="ctr"/>
                </a:tc>
                <a:tc>
                  <a:txBody>
                    <a:bodyPr/>
                    <a:lstStyle/>
                    <a:p>
                      <a:pPr algn="ctr"/>
                      <a:r>
                        <a:rPr lang="fr-FR" sz="1300"/>
                        <a:t>4</a:t>
                      </a:r>
                    </a:p>
                  </a:txBody>
                  <a:tcPr marL="64883" marR="64883" marT="32441" marB="32441" anchor="ctr"/>
                </a:tc>
                <a:tc>
                  <a:txBody>
                    <a:bodyPr/>
                    <a:lstStyle/>
                    <a:p>
                      <a:pPr algn="ctr"/>
                      <a:r>
                        <a:rPr lang="fr-FR" sz="1300" dirty="0"/>
                        <a:t>1</a:t>
                      </a:r>
                    </a:p>
                  </a:txBody>
                  <a:tcPr marL="64883" marR="64883" marT="32441" marB="32441" anchor="ctr"/>
                </a:tc>
                <a:tc>
                  <a:txBody>
                    <a:bodyPr/>
                    <a:lstStyle/>
                    <a:p>
                      <a:pPr algn="ctr"/>
                      <a:r>
                        <a:rPr lang="fr-FR" sz="1300" dirty="0"/>
                        <a:t>E</a:t>
                      </a:r>
                    </a:p>
                  </a:txBody>
                  <a:tcPr marL="64883" marR="64883" marT="32441" marB="32441" anchor="ctr"/>
                </a:tc>
                <a:tc>
                  <a:txBody>
                    <a:bodyPr/>
                    <a:lstStyle/>
                    <a:p>
                      <a:pPr algn="ctr"/>
                      <a:r>
                        <a:rPr lang="fr-FR" sz="1300" dirty="0"/>
                        <a:t>4</a:t>
                      </a:r>
                    </a:p>
                  </a:txBody>
                  <a:tcPr marL="64883" marR="64883" marT="32441" marB="32441" anchor="ctr"/>
                </a:tc>
                <a:tc>
                  <a:txBody>
                    <a:bodyPr/>
                    <a:lstStyle/>
                    <a:p>
                      <a:pPr algn="ctr"/>
                      <a:r>
                        <a:rPr lang="fr-FR" sz="1300"/>
                        <a:t>2.25</a:t>
                      </a:r>
                    </a:p>
                  </a:txBody>
                  <a:tcPr marL="64883" marR="64883" marT="32441" marB="32441" anchor="ctr"/>
                </a:tc>
                <a:extLst>
                  <a:ext uri="{0D108BD9-81ED-4DB2-BD59-A6C34878D82A}">
                    <a16:rowId xmlns:a16="http://schemas.microsoft.com/office/drawing/2014/main" val="1560102415"/>
                  </a:ext>
                </a:extLst>
              </a:tr>
              <a:tr h="180000">
                <a:tc>
                  <a:txBody>
                    <a:bodyPr/>
                    <a:lstStyle/>
                    <a:p>
                      <a:r>
                        <a:rPr lang="fr-FR" sz="1300"/>
                        <a:t>Biscuits enfants tigre</a:t>
                      </a:r>
                    </a:p>
                  </a:txBody>
                  <a:tcPr marL="64883" marR="64883" marT="32441" marB="32441" anchor="ctr"/>
                </a:tc>
                <a:tc>
                  <a:txBody>
                    <a:bodyPr/>
                    <a:lstStyle/>
                    <a:p>
                      <a:pPr algn="ctr"/>
                      <a:r>
                        <a:rPr lang="fr-FR" sz="1300"/>
                        <a:t>4</a:t>
                      </a:r>
                    </a:p>
                  </a:txBody>
                  <a:tcPr marL="64883" marR="64883" marT="32441" marB="32441" anchor="ctr"/>
                </a:tc>
                <a:tc>
                  <a:txBody>
                    <a:bodyPr/>
                    <a:lstStyle/>
                    <a:p>
                      <a:pPr algn="ctr"/>
                      <a:r>
                        <a:rPr lang="fr-FR" sz="1300" dirty="0"/>
                        <a:t>1</a:t>
                      </a:r>
                    </a:p>
                  </a:txBody>
                  <a:tcPr marL="64883" marR="64883" marT="32441" marB="32441" anchor="ctr"/>
                </a:tc>
                <a:tc>
                  <a:txBody>
                    <a:bodyPr/>
                    <a:lstStyle/>
                    <a:p>
                      <a:pPr algn="ctr"/>
                      <a:r>
                        <a:rPr lang="fr-FR" sz="1300" dirty="0"/>
                        <a:t>E</a:t>
                      </a:r>
                    </a:p>
                  </a:txBody>
                  <a:tcPr marL="64883" marR="64883" marT="32441" marB="32441" anchor="ctr"/>
                </a:tc>
                <a:tc>
                  <a:txBody>
                    <a:bodyPr/>
                    <a:lstStyle/>
                    <a:p>
                      <a:pPr algn="ctr"/>
                      <a:r>
                        <a:rPr lang="fr-FR" sz="1300" dirty="0"/>
                        <a:t>4</a:t>
                      </a:r>
                    </a:p>
                  </a:txBody>
                  <a:tcPr marL="64883" marR="64883" marT="32441" marB="32441" anchor="ctr"/>
                </a:tc>
                <a:tc>
                  <a:txBody>
                    <a:bodyPr/>
                    <a:lstStyle/>
                    <a:p>
                      <a:pPr algn="ctr"/>
                      <a:r>
                        <a:rPr lang="fr-FR" sz="1300"/>
                        <a:t>2.25</a:t>
                      </a:r>
                    </a:p>
                  </a:txBody>
                  <a:tcPr marL="64883" marR="64883" marT="32441" marB="32441" anchor="ctr"/>
                </a:tc>
                <a:extLst>
                  <a:ext uri="{0D108BD9-81ED-4DB2-BD59-A6C34878D82A}">
                    <a16:rowId xmlns:a16="http://schemas.microsoft.com/office/drawing/2014/main" val="2398622694"/>
                  </a:ext>
                </a:extLst>
              </a:tr>
              <a:tr h="180000">
                <a:tc>
                  <a:txBody>
                    <a:bodyPr/>
                    <a:lstStyle/>
                    <a:p>
                      <a:r>
                        <a:rPr lang="fr-FR" sz="1300" dirty="0"/>
                        <a:t>Biscuits nature</a:t>
                      </a:r>
                    </a:p>
                  </a:txBody>
                  <a:tcPr marL="64883" marR="64883" marT="32441" marB="32441" anchor="ctr"/>
                </a:tc>
                <a:tc>
                  <a:txBody>
                    <a:bodyPr/>
                    <a:lstStyle/>
                    <a:p>
                      <a:pPr algn="ctr"/>
                      <a:r>
                        <a:rPr lang="fr-FR" sz="1300"/>
                        <a:t>4</a:t>
                      </a:r>
                    </a:p>
                  </a:txBody>
                  <a:tcPr marL="64883" marR="64883" marT="32441" marB="32441" anchor="ctr"/>
                </a:tc>
                <a:tc>
                  <a:txBody>
                    <a:bodyPr/>
                    <a:lstStyle/>
                    <a:p>
                      <a:pPr algn="ctr"/>
                      <a:r>
                        <a:rPr lang="fr-FR" sz="1300" dirty="0"/>
                        <a:t>1</a:t>
                      </a:r>
                    </a:p>
                  </a:txBody>
                  <a:tcPr marL="64883" marR="64883" marT="32441" marB="32441" anchor="ctr"/>
                </a:tc>
                <a:tc>
                  <a:txBody>
                    <a:bodyPr/>
                    <a:lstStyle/>
                    <a:p>
                      <a:pPr algn="ctr"/>
                      <a:r>
                        <a:rPr lang="fr-FR" sz="1300" dirty="0"/>
                        <a:t>E</a:t>
                      </a:r>
                    </a:p>
                  </a:txBody>
                  <a:tcPr marL="64883" marR="64883" marT="32441" marB="32441" anchor="ctr"/>
                </a:tc>
                <a:tc>
                  <a:txBody>
                    <a:bodyPr/>
                    <a:lstStyle/>
                    <a:p>
                      <a:pPr algn="ctr"/>
                      <a:r>
                        <a:rPr lang="fr-FR" sz="1300" dirty="0"/>
                        <a:t>4</a:t>
                      </a:r>
                    </a:p>
                  </a:txBody>
                  <a:tcPr marL="64883" marR="64883" marT="32441" marB="32441" anchor="ctr"/>
                </a:tc>
                <a:tc>
                  <a:txBody>
                    <a:bodyPr/>
                    <a:lstStyle/>
                    <a:p>
                      <a:pPr algn="ctr"/>
                      <a:r>
                        <a:rPr lang="fr-FR" sz="1300"/>
                        <a:t>2.25</a:t>
                      </a:r>
                    </a:p>
                  </a:txBody>
                  <a:tcPr marL="64883" marR="64883" marT="32441" marB="32441" anchor="ctr"/>
                </a:tc>
                <a:extLst>
                  <a:ext uri="{0D108BD9-81ED-4DB2-BD59-A6C34878D82A}">
                    <a16:rowId xmlns:a16="http://schemas.microsoft.com/office/drawing/2014/main" val="3372963908"/>
                  </a:ext>
                </a:extLst>
              </a:tr>
              <a:tr h="180000">
                <a:tc>
                  <a:txBody>
                    <a:bodyPr/>
                    <a:lstStyle/>
                    <a:p>
                      <a:r>
                        <a:rPr lang="fr-FR" sz="1300" dirty="0">
                          <a:solidFill>
                            <a:srgbClr val="CB4D2C"/>
                          </a:solidFill>
                        </a:rPr>
                        <a:t>Biscuits fondants</a:t>
                      </a:r>
                    </a:p>
                  </a:txBody>
                  <a:tcPr marL="64883" marR="64883" marT="32441" marB="32441" anchor="ctr"/>
                </a:tc>
                <a:tc>
                  <a:txBody>
                    <a:bodyPr/>
                    <a:lstStyle/>
                    <a:p>
                      <a:pPr algn="ctr"/>
                      <a:r>
                        <a:rPr lang="fr-FR" sz="1300" dirty="0">
                          <a:solidFill>
                            <a:srgbClr val="CB4D2C"/>
                          </a:solidFill>
                        </a:rPr>
                        <a:t>2</a:t>
                      </a:r>
                    </a:p>
                  </a:txBody>
                  <a:tcPr marL="64883" marR="64883" marT="32441" marB="32441" anchor="ctr"/>
                </a:tc>
                <a:tc>
                  <a:txBody>
                    <a:bodyPr/>
                    <a:lstStyle/>
                    <a:p>
                      <a:pPr algn="ctr"/>
                      <a:r>
                        <a:rPr lang="fr-FR" sz="1300" dirty="0">
                          <a:solidFill>
                            <a:srgbClr val="CB4D2C"/>
                          </a:solidFill>
                        </a:rPr>
                        <a:t>1</a:t>
                      </a:r>
                    </a:p>
                  </a:txBody>
                  <a:tcPr marL="64883" marR="64883" marT="32441" marB="32441" anchor="ctr"/>
                </a:tc>
                <a:tc>
                  <a:txBody>
                    <a:bodyPr/>
                    <a:lstStyle/>
                    <a:p>
                      <a:pPr algn="ctr"/>
                      <a:r>
                        <a:rPr lang="fr-FR" sz="1300" dirty="0">
                          <a:solidFill>
                            <a:srgbClr val="CB4D2C"/>
                          </a:solidFill>
                        </a:rPr>
                        <a:t>D</a:t>
                      </a:r>
                    </a:p>
                  </a:txBody>
                  <a:tcPr marL="64883" marR="64883" marT="32441" marB="32441" anchor="ctr"/>
                </a:tc>
                <a:tc>
                  <a:txBody>
                    <a:bodyPr/>
                    <a:lstStyle/>
                    <a:p>
                      <a:pPr algn="ctr"/>
                      <a:r>
                        <a:rPr lang="fr-FR" sz="1300" dirty="0">
                          <a:solidFill>
                            <a:srgbClr val="CB4D2C"/>
                          </a:solidFill>
                        </a:rPr>
                        <a:t>4</a:t>
                      </a:r>
                    </a:p>
                  </a:txBody>
                  <a:tcPr marL="64883" marR="64883" marT="32441" marB="32441" anchor="ctr"/>
                </a:tc>
                <a:tc>
                  <a:txBody>
                    <a:bodyPr/>
                    <a:lstStyle/>
                    <a:p>
                      <a:pPr algn="ctr"/>
                      <a:r>
                        <a:rPr lang="fr-FR" sz="1300" dirty="0">
                          <a:solidFill>
                            <a:srgbClr val="CB4D2C"/>
                          </a:solidFill>
                        </a:rPr>
                        <a:t>2.00</a:t>
                      </a:r>
                    </a:p>
                  </a:txBody>
                  <a:tcPr marL="64883" marR="64883" marT="32441" marB="32441" anchor="ctr"/>
                </a:tc>
                <a:extLst>
                  <a:ext uri="{0D108BD9-81ED-4DB2-BD59-A6C34878D82A}">
                    <a16:rowId xmlns:a16="http://schemas.microsoft.com/office/drawing/2014/main" val="481351458"/>
                  </a:ext>
                </a:extLst>
              </a:tr>
            </a:tbl>
          </a:graphicData>
        </a:graphic>
      </p:graphicFrame>
    </p:spTree>
    <p:extLst>
      <p:ext uri="{BB962C8B-B14F-4D97-AF65-F5344CB8AC3E}">
        <p14:creationId xmlns:p14="http://schemas.microsoft.com/office/powerpoint/2010/main" val="3423503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C07094-2BC3-4A6A-94FD-CFB4C095AA79}"/>
              </a:ext>
            </a:extLst>
          </p:cNvPr>
          <p:cNvSpPr>
            <a:spLocks noGrp="1"/>
          </p:cNvSpPr>
          <p:nvPr>
            <p:ph type="title"/>
          </p:nvPr>
        </p:nvSpPr>
        <p:spPr/>
        <p:txBody>
          <a:bodyPr/>
          <a:lstStyle/>
          <a:p>
            <a:r>
              <a:rPr lang="fr-FR" dirty="0"/>
              <a:t>Conclusions</a:t>
            </a:r>
          </a:p>
        </p:txBody>
      </p:sp>
      <p:sp>
        <p:nvSpPr>
          <p:cNvPr id="3" name="Espace réservé de la date 2">
            <a:extLst>
              <a:ext uri="{FF2B5EF4-FFF2-40B4-BE49-F238E27FC236}">
                <a16:creationId xmlns:a16="http://schemas.microsoft.com/office/drawing/2014/main" id="{A84A40D2-5A11-42EF-AFF4-44748231326E}"/>
              </a:ext>
            </a:extLst>
          </p:cNvPr>
          <p:cNvSpPr>
            <a:spLocks noGrp="1"/>
          </p:cNvSpPr>
          <p:nvPr>
            <p:ph type="dt" sz="half" idx="10"/>
          </p:nvPr>
        </p:nvSpPr>
        <p:spPr/>
        <p:txBody>
          <a:bodyPr/>
          <a:lstStyle/>
          <a:p>
            <a:pPr rtl="0"/>
            <a:r>
              <a:rPr lang="fr-FR" noProof="0"/>
              <a:t>23/07/2021</a:t>
            </a:r>
          </a:p>
        </p:txBody>
      </p:sp>
      <p:sp>
        <p:nvSpPr>
          <p:cNvPr id="4" name="Espace réservé du pied de page 3">
            <a:extLst>
              <a:ext uri="{FF2B5EF4-FFF2-40B4-BE49-F238E27FC236}">
                <a16:creationId xmlns:a16="http://schemas.microsoft.com/office/drawing/2014/main" id="{2B3F713C-2E83-4022-A677-E021419035AE}"/>
              </a:ext>
            </a:extLst>
          </p:cNvPr>
          <p:cNvSpPr>
            <a:spLocks noGrp="1"/>
          </p:cNvSpPr>
          <p:nvPr>
            <p:ph type="ftr" sz="quarter" idx="11"/>
          </p:nvPr>
        </p:nvSpPr>
        <p:spPr/>
        <p:txBody>
          <a:bodyPr/>
          <a:lstStyle/>
          <a:p>
            <a:pPr rtl="0"/>
            <a:r>
              <a:rPr lang="fr-FR" noProof="0"/>
              <a:t>Lerys Granado</a:t>
            </a:r>
            <a:endParaRPr lang="fr-FR" noProof="0" dirty="0"/>
          </a:p>
        </p:txBody>
      </p:sp>
      <p:sp>
        <p:nvSpPr>
          <p:cNvPr id="6" name="Espace réservé du numéro de diapositive 5">
            <a:extLst>
              <a:ext uri="{FF2B5EF4-FFF2-40B4-BE49-F238E27FC236}">
                <a16:creationId xmlns:a16="http://schemas.microsoft.com/office/drawing/2014/main" id="{C873DCF3-4EE7-42C0-933F-7F1B8EE1B6F0}"/>
              </a:ext>
            </a:extLst>
          </p:cNvPr>
          <p:cNvSpPr>
            <a:spLocks noGrp="1"/>
          </p:cNvSpPr>
          <p:nvPr>
            <p:ph type="sldNum" sz="quarter" idx="12"/>
          </p:nvPr>
        </p:nvSpPr>
        <p:spPr/>
        <p:txBody>
          <a:bodyPr/>
          <a:lstStyle/>
          <a:p>
            <a:pPr rtl="0"/>
            <a:fld id="{4FAB73BC-B049-4115-A692-8D63A059BFB8}" type="slidenum">
              <a:rPr lang="fr-FR" noProof="0" smtClean="0"/>
              <a:t>18</a:t>
            </a:fld>
            <a:endParaRPr lang="fr-FR" noProof="0"/>
          </a:p>
        </p:txBody>
      </p:sp>
      <p:sp>
        <p:nvSpPr>
          <p:cNvPr id="7" name="Espace réservé du contenu 2">
            <a:extLst>
              <a:ext uri="{FF2B5EF4-FFF2-40B4-BE49-F238E27FC236}">
                <a16:creationId xmlns:a16="http://schemas.microsoft.com/office/drawing/2014/main" id="{A26BEC5A-653F-40A7-9FBD-5429F883F579}"/>
              </a:ext>
            </a:extLst>
          </p:cNvPr>
          <p:cNvSpPr>
            <a:spLocks noGrp="1"/>
          </p:cNvSpPr>
          <p:nvPr>
            <p:ph idx="1"/>
          </p:nvPr>
        </p:nvSpPr>
        <p:spPr>
          <a:xfrm>
            <a:off x="406400" y="1932432"/>
            <a:ext cx="11404600" cy="4262180"/>
          </a:xfrm>
        </p:spPr>
        <p:txBody>
          <a:bodyPr>
            <a:normAutofit/>
          </a:bodyPr>
          <a:lstStyle/>
          <a:p>
            <a:pPr>
              <a:buFont typeface="Wingdings" panose="05000000000000000000" pitchFamily="2" charset="2"/>
              <a:buChar char="§"/>
            </a:pPr>
            <a:r>
              <a:rPr lang="fr-FR" sz="2000" b="1" dirty="0"/>
              <a:t>Dataset volumineux </a:t>
            </a:r>
            <a:r>
              <a:rPr lang="fr-FR" sz="2000" dirty="0"/>
              <a:t>(~400M entrées) mais </a:t>
            </a:r>
            <a:r>
              <a:rPr lang="fr-FR" sz="2000" b="1" dirty="0"/>
              <a:t>peu rempli </a:t>
            </a:r>
            <a:r>
              <a:rPr lang="fr-FR" sz="2000" dirty="0"/>
              <a:t>(20%) </a:t>
            </a:r>
            <a:r>
              <a:rPr lang="fr-FR" sz="2000" dirty="0">
                <a:sym typeface="Wingdings" panose="05000000000000000000" pitchFamily="2" charset="2"/>
              </a:rPr>
              <a:t> sélection de données France</a:t>
            </a:r>
            <a:endParaRPr lang="fr-FR" sz="2000" dirty="0"/>
          </a:p>
          <a:p>
            <a:pPr>
              <a:buFont typeface="Wingdings" panose="05000000000000000000" pitchFamily="2" charset="2"/>
              <a:buChar char="§"/>
            </a:pPr>
            <a:r>
              <a:rPr lang="fr-FR" sz="2000" dirty="0"/>
              <a:t>Analyse des </a:t>
            </a:r>
            <a:r>
              <a:rPr lang="fr-FR" sz="2000" b="1" dirty="0"/>
              <a:t>valeurs manquantes </a:t>
            </a:r>
            <a:r>
              <a:rPr lang="fr-FR" sz="2000" dirty="0"/>
              <a:t>à permis de sélectionner </a:t>
            </a:r>
            <a:r>
              <a:rPr lang="fr-FR" sz="2000" b="1" dirty="0"/>
              <a:t>des indicateurs pertinents et bien renseignés</a:t>
            </a:r>
            <a:r>
              <a:rPr lang="fr-FR" sz="2000" dirty="0"/>
              <a:t>. </a:t>
            </a:r>
          </a:p>
          <a:p>
            <a:pPr>
              <a:buFont typeface="Wingdings" panose="05000000000000000000" pitchFamily="2" charset="2"/>
              <a:buChar char="§"/>
            </a:pPr>
            <a:r>
              <a:rPr lang="fr-FR" sz="2000" dirty="0"/>
              <a:t>Un algorithme de </a:t>
            </a:r>
            <a:r>
              <a:rPr lang="fr-FR" sz="2000" b="1" dirty="0"/>
              <a:t>machine learning </a:t>
            </a:r>
            <a:r>
              <a:rPr lang="fr-FR" sz="2000" dirty="0"/>
              <a:t>(</a:t>
            </a:r>
            <a:r>
              <a:rPr lang="fr-FR" sz="2000" dirty="0" err="1"/>
              <a:t>kNN</a:t>
            </a:r>
            <a:r>
              <a:rPr lang="fr-FR" sz="2000" dirty="0"/>
              <a:t>) a permis </a:t>
            </a:r>
            <a:r>
              <a:rPr lang="fr-FR" sz="2000" b="1" dirty="0"/>
              <a:t>d’imputer les valeurs manquantes</a:t>
            </a:r>
          </a:p>
          <a:p>
            <a:pPr>
              <a:buFont typeface="Wingdings" panose="05000000000000000000" pitchFamily="2" charset="2"/>
              <a:buChar char="§"/>
            </a:pPr>
            <a:r>
              <a:rPr lang="fr-FR" sz="2000" dirty="0"/>
              <a:t>Les </a:t>
            </a:r>
            <a:r>
              <a:rPr lang="fr-FR" sz="2000" b="1" dirty="0"/>
              <a:t>analyses bivariées </a:t>
            </a:r>
            <a:r>
              <a:rPr lang="fr-FR" sz="2000" dirty="0"/>
              <a:t>ont permis d’éclaircir le </a:t>
            </a:r>
            <a:r>
              <a:rPr lang="fr-FR" sz="2000" b="1" dirty="0"/>
              <a:t>lien entre les variables </a:t>
            </a:r>
          </a:p>
          <a:p>
            <a:pPr>
              <a:buFont typeface="Wingdings" panose="05000000000000000000" pitchFamily="2" charset="2"/>
              <a:buChar char="§"/>
            </a:pPr>
            <a:r>
              <a:rPr lang="fr-FR" sz="2000" dirty="0"/>
              <a:t>Une </a:t>
            </a:r>
            <a:r>
              <a:rPr lang="fr-FR" sz="2000" b="1" dirty="0"/>
              <a:t>méthode de scoring a été développé </a:t>
            </a:r>
            <a:r>
              <a:rPr lang="fr-FR" sz="2000" dirty="0"/>
              <a:t>prenant en compte :</a:t>
            </a:r>
          </a:p>
          <a:p>
            <a:pPr lvl="1">
              <a:buFont typeface="Wingdings" panose="05000000000000000000" pitchFamily="2" charset="2"/>
              <a:buChar char="§"/>
            </a:pPr>
            <a:r>
              <a:rPr lang="fr-FR" sz="1600" dirty="0" err="1"/>
              <a:t>Nutri-score</a:t>
            </a:r>
            <a:r>
              <a:rPr lang="fr-FR" sz="1600" dirty="0"/>
              <a:t> : la valeur </a:t>
            </a:r>
            <a:r>
              <a:rPr lang="fr-FR" sz="1600" dirty="0" err="1"/>
              <a:t>nutritionelle</a:t>
            </a:r>
            <a:endParaRPr lang="fr-FR" sz="1600" dirty="0"/>
          </a:p>
          <a:p>
            <a:pPr lvl="1">
              <a:buFont typeface="Wingdings" panose="05000000000000000000" pitchFamily="2" charset="2"/>
              <a:buChar char="§"/>
            </a:pPr>
            <a:r>
              <a:rPr lang="fr-FR" sz="1600" dirty="0"/>
              <a:t>Nova group : la transformation des produits</a:t>
            </a:r>
          </a:p>
          <a:p>
            <a:pPr lvl="1">
              <a:buFont typeface="Wingdings" panose="05000000000000000000" pitchFamily="2" charset="2"/>
              <a:buChar char="§"/>
            </a:pPr>
            <a:r>
              <a:rPr lang="fr-FR" sz="1600" dirty="0" err="1"/>
              <a:t>Eco-score</a:t>
            </a:r>
            <a:r>
              <a:rPr lang="fr-FR" sz="1600" dirty="0"/>
              <a:t> : lié au cycle de vie et impacts environnementaux </a:t>
            </a:r>
          </a:p>
          <a:p>
            <a:pPr lvl="1">
              <a:buFont typeface="Wingdings" panose="05000000000000000000" pitchFamily="2" charset="2"/>
              <a:buChar char="§"/>
            </a:pPr>
            <a:r>
              <a:rPr lang="fr-FR" sz="1600" dirty="0"/>
              <a:t>Aller-score : lié au nombre d’allergènes et défini par cette étude</a:t>
            </a:r>
          </a:p>
          <a:p>
            <a:r>
              <a:rPr lang="fr-FR" sz="2000" dirty="0"/>
              <a:t>Grâce au scoring l’application pourra proposer de meilleurs produits au consommateur</a:t>
            </a:r>
          </a:p>
        </p:txBody>
      </p:sp>
    </p:spTree>
    <p:extLst>
      <p:ext uri="{BB962C8B-B14F-4D97-AF65-F5344CB8AC3E}">
        <p14:creationId xmlns:p14="http://schemas.microsoft.com/office/powerpoint/2010/main" val="2667469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876954" cy="1499616"/>
          </a:xfrm>
        </p:spPr>
        <p:txBody>
          <a:bodyPr rtlCol="0">
            <a:normAutofit fontScale="90000"/>
          </a:bodyPr>
          <a:lstStyle/>
          <a:p>
            <a:r>
              <a:rPr lang="fr-FR" dirty="0"/>
              <a:t>Problématique : nettoyer et explorer les données OpenFoodFacts pour proposer une idée d’app.</a:t>
            </a:r>
          </a:p>
        </p:txBody>
      </p:sp>
      <p:graphicFrame>
        <p:nvGraphicFramePr>
          <p:cNvPr id="5" name="Espace réservé du contenu 2" descr="Espace réservé du graphique SmartArt">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151220386"/>
              </p:ext>
            </p:extLst>
          </p:nvPr>
        </p:nvGraphicFramePr>
        <p:xfrm>
          <a:off x="775447" y="2424036"/>
          <a:ext cx="10641106" cy="43209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Espace réservé de la date 17">
            <a:extLst>
              <a:ext uri="{FF2B5EF4-FFF2-40B4-BE49-F238E27FC236}">
                <a16:creationId xmlns:a16="http://schemas.microsoft.com/office/drawing/2014/main" id="{5209A78E-8DF8-407A-A16D-10DD2288E620}"/>
              </a:ext>
            </a:extLst>
          </p:cNvPr>
          <p:cNvSpPr>
            <a:spLocks noGrp="1"/>
          </p:cNvSpPr>
          <p:nvPr>
            <p:ph type="dt" sz="half" idx="10"/>
          </p:nvPr>
        </p:nvSpPr>
        <p:spPr/>
        <p:txBody>
          <a:bodyPr/>
          <a:lstStyle/>
          <a:p>
            <a:pPr rtl="0"/>
            <a:r>
              <a:rPr lang="fr-FR" noProof="0"/>
              <a:t>23/07/2021</a:t>
            </a:r>
          </a:p>
        </p:txBody>
      </p:sp>
      <p:sp>
        <p:nvSpPr>
          <p:cNvPr id="19" name="Espace réservé du pied de page 18">
            <a:extLst>
              <a:ext uri="{FF2B5EF4-FFF2-40B4-BE49-F238E27FC236}">
                <a16:creationId xmlns:a16="http://schemas.microsoft.com/office/drawing/2014/main" id="{082CC789-32BA-4DD4-9756-9951897E542C}"/>
              </a:ext>
            </a:extLst>
          </p:cNvPr>
          <p:cNvSpPr>
            <a:spLocks noGrp="1"/>
          </p:cNvSpPr>
          <p:nvPr>
            <p:ph type="ftr" sz="quarter" idx="11"/>
          </p:nvPr>
        </p:nvSpPr>
        <p:spPr/>
        <p:txBody>
          <a:bodyPr/>
          <a:lstStyle/>
          <a:p>
            <a:pPr rtl="0"/>
            <a:r>
              <a:rPr lang="fr-FR" noProof="0"/>
              <a:t>Lerys Granado</a:t>
            </a:r>
          </a:p>
        </p:txBody>
      </p:sp>
      <p:sp>
        <p:nvSpPr>
          <p:cNvPr id="20" name="Espace réservé du numéro de diapositive 19">
            <a:extLst>
              <a:ext uri="{FF2B5EF4-FFF2-40B4-BE49-F238E27FC236}">
                <a16:creationId xmlns:a16="http://schemas.microsoft.com/office/drawing/2014/main" id="{C97D83D4-39E1-4DFA-B14A-ADF9F746D7DD}"/>
              </a:ext>
            </a:extLst>
          </p:cNvPr>
          <p:cNvSpPr>
            <a:spLocks noGrp="1"/>
          </p:cNvSpPr>
          <p:nvPr>
            <p:ph type="sldNum" sz="quarter" idx="12"/>
          </p:nvPr>
        </p:nvSpPr>
        <p:spPr/>
        <p:txBody>
          <a:bodyPr/>
          <a:lstStyle/>
          <a:p>
            <a:pPr rtl="0"/>
            <a:fld id="{4FAB73BC-B049-4115-A692-8D63A059BFB8}" type="slidenum">
              <a:rPr lang="fr-FR" noProof="0" smtClean="0"/>
              <a:t>2</a:t>
            </a:fld>
            <a:endParaRPr lang="fr-FR" noProof="0"/>
          </a:p>
        </p:txBody>
      </p:sp>
    </p:spTree>
    <p:extLst>
      <p:ext uri="{BB962C8B-B14F-4D97-AF65-F5344CB8AC3E}">
        <p14:creationId xmlns:p14="http://schemas.microsoft.com/office/powerpoint/2010/main" val="140174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EA85B6-0EA3-4502-BCA0-434199861F61}"/>
              </a:ext>
            </a:extLst>
          </p:cNvPr>
          <p:cNvSpPr>
            <a:spLocks noGrp="1"/>
          </p:cNvSpPr>
          <p:nvPr>
            <p:ph type="title"/>
          </p:nvPr>
        </p:nvSpPr>
        <p:spPr/>
        <p:txBody>
          <a:bodyPr/>
          <a:lstStyle/>
          <a:p>
            <a:r>
              <a:rPr lang="fr-FR" dirty="0"/>
              <a:t>Idées d’application</a:t>
            </a:r>
          </a:p>
        </p:txBody>
      </p:sp>
      <p:sp>
        <p:nvSpPr>
          <p:cNvPr id="3" name="Espace réservé du contenu 2">
            <a:extLst>
              <a:ext uri="{FF2B5EF4-FFF2-40B4-BE49-F238E27FC236}">
                <a16:creationId xmlns:a16="http://schemas.microsoft.com/office/drawing/2014/main" id="{6EAEE204-29B9-499F-B76A-3F33D83485A5}"/>
              </a:ext>
            </a:extLst>
          </p:cNvPr>
          <p:cNvSpPr>
            <a:spLocks noGrp="1"/>
          </p:cNvSpPr>
          <p:nvPr>
            <p:ph idx="1"/>
          </p:nvPr>
        </p:nvSpPr>
        <p:spPr>
          <a:xfrm>
            <a:off x="890779" y="1973030"/>
            <a:ext cx="6595872" cy="4023360"/>
          </a:xfrm>
        </p:spPr>
        <p:txBody>
          <a:bodyPr>
            <a:normAutofit lnSpcReduction="10000"/>
          </a:bodyPr>
          <a:lstStyle/>
          <a:p>
            <a:pPr>
              <a:buFont typeface="Wingdings" panose="05000000000000000000" pitchFamily="2" charset="2"/>
              <a:buChar char="§"/>
            </a:pPr>
            <a:r>
              <a:rPr lang="fr-FR" dirty="0"/>
              <a:t>Scanner code barre, composition et la table nutritionnelle </a:t>
            </a:r>
          </a:p>
          <a:p>
            <a:pPr>
              <a:buFont typeface="Wingdings" panose="05000000000000000000" pitchFamily="2" charset="2"/>
              <a:buChar char="§"/>
            </a:pPr>
            <a:r>
              <a:rPr lang="fr-FR" dirty="0"/>
              <a:t>Affichage des scores : </a:t>
            </a:r>
          </a:p>
          <a:p>
            <a:pPr lvl="1">
              <a:buFont typeface="Wingdings" panose="05000000000000000000" pitchFamily="2" charset="2"/>
              <a:buChar char="§"/>
            </a:pPr>
            <a:r>
              <a:rPr lang="fr-FR" sz="1800" b="1" dirty="0" err="1"/>
              <a:t>Nutri-score</a:t>
            </a:r>
            <a:r>
              <a:rPr lang="fr-FR" sz="1800" dirty="0"/>
              <a:t> : la valeur </a:t>
            </a:r>
            <a:r>
              <a:rPr lang="fr-FR" sz="1800" dirty="0" err="1"/>
              <a:t>nutritionelle</a:t>
            </a:r>
            <a:endParaRPr lang="fr-FR" sz="1800" dirty="0"/>
          </a:p>
          <a:p>
            <a:pPr lvl="1">
              <a:buFont typeface="Wingdings" panose="05000000000000000000" pitchFamily="2" charset="2"/>
              <a:buChar char="§"/>
            </a:pPr>
            <a:r>
              <a:rPr lang="fr-FR" sz="1800" b="1" dirty="0"/>
              <a:t>Nova group </a:t>
            </a:r>
            <a:r>
              <a:rPr lang="fr-FR" sz="1800" dirty="0"/>
              <a:t>: la transformation des produits</a:t>
            </a:r>
          </a:p>
          <a:p>
            <a:pPr lvl="1">
              <a:buFont typeface="Wingdings" panose="05000000000000000000" pitchFamily="2" charset="2"/>
              <a:buChar char="§"/>
            </a:pPr>
            <a:r>
              <a:rPr lang="fr-FR" sz="1800" b="1" dirty="0" err="1"/>
              <a:t>Eco-score</a:t>
            </a:r>
            <a:r>
              <a:rPr lang="fr-FR" sz="1800" dirty="0"/>
              <a:t> : lié au cycle de vie et impacts environnementaux </a:t>
            </a:r>
          </a:p>
          <a:p>
            <a:pPr lvl="1">
              <a:buFont typeface="Wingdings" panose="05000000000000000000" pitchFamily="2" charset="2"/>
              <a:buChar char="§"/>
            </a:pPr>
            <a:r>
              <a:rPr lang="fr-FR" sz="1800" b="1" dirty="0"/>
              <a:t>Aller-score</a:t>
            </a:r>
            <a:r>
              <a:rPr lang="fr-FR" sz="1800" dirty="0"/>
              <a:t> : lié au nombre d’allergènes, </a:t>
            </a:r>
            <a:r>
              <a:rPr lang="fr-FR" sz="2000" b="1" dirty="0"/>
              <a:t>défini par cette étude</a:t>
            </a:r>
          </a:p>
          <a:p>
            <a:pPr>
              <a:buFont typeface="Wingdings" panose="05000000000000000000" pitchFamily="2" charset="2"/>
              <a:buChar char="§"/>
            </a:pPr>
            <a:r>
              <a:rPr lang="fr-FR" dirty="0"/>
              <a:t>Si non-renseignés, l’IA va estimer les scores</a:t>
            </a:r>
            <a:br>
              <a:rPr lang="fr-FR" dirty="0"/>
            </a:br>
            <a:r>
              <a:rPr lang="fr-FR" dirty="0"/>
              <a:t> grâce à la composition et table nutritionnelle </a:t>
            </a:r>
          </a:p>
          <a:p>
            <a:r>
              <a:rPr lang="fr-FR" dirty="0"/>
              <a:t>Calcul d’un score TOTAL ( / 4)</a:t>
            </a:r>
          </a:p>
          <a:p>
            <a:pPr>
              <a:buFont typeface="Wingdings" panose="05000000000000000000" pitchFamily="2" charset="2"/>
              <a:buChar char="§"/>
            </a:pPr>
            <a:r>
              <a:rPr lang="fr-FR" dirty="0"/>
              <a:t>Proposition de produits ayant de meilleurs scores </a:t>
            </a:r>
          </a:p>
        </p:txBody>
      </p:sp>
      <p:sp>
        <p:nvSpPr>
          <p:cNvPr id="4" name="Espace réservé de la date 3">
            <a:extLst>
              <a:ext uri="{FF2B5EF4-FFF2-40B4-BE49-F238E27FC236}">
                <a16:creationId xmlns:a16="http://schemas.microsoft.com/office/drawing/2014/main" id="{40C9481E-755D-460E-98DE-3E3407C28A93}"/>
              </a:ext>
            </a:extLst>
          </p:cNvPr>
          <p:cNvSpPr>
            <a:spLocks noGrp="1"/>
          </p:cNvSpPr>
          <p:nvPr>
            <p:ph type="dt" sz="half" idx="10"/>
          </p:nvPr>
        </p:nvSpPr>
        <p:spPr/>
        <p:txBody>
          <a:bodyPr/>
          <a:lstStyle/>
          <a:p>
            <a:pPr rtl="0"/>
            <a:r>
              <a:rPr lang="fr-FR" noProof="0" dirty="0"/>
              <a:t>23/07/2021</a:t>
            </a:r>
          </a:p>
        </p:txBody>
      </p:sp>
      <p:sp>
        <p:nvSpPr>
          <p:cNvPr id="5" name="Espace réservé du pied de page 4">
            <a:extLst>
              <a:ext uri="{FF2B5EF4-FFF2-40B4-BE49-F238E27FC236}">
                <a16:creationId xmlns:a16="http://schemas.microsoft.com/office/drawing/2014/main" id="{D56CCC7C-88BC-4B5B-8036-6C0C000F476F}"/>
              </a:ext>
            </a:extLst>
          </p:cNvPr>
          <p:cNvSpPr>
            <a:spLocks noGrp="1"/>
          </p:cNvSpPr>
          <p:nvPr>
            <p:ph type="ftr" sz="quarter" idx="11"/>
          </p:nvPr>
        </p:nvSpPr>
        <p:spPr/>
        <p:txBody>
          <a:bodyPr/>
          <a:lstStyle/>
          <a:p>
            <a:pPr rtl="0"/>
            <a:r>
              <a:rPr lang="fr-FR" noProof="0" dirty="0"/>
              <a:t>Lerys Granado</a:t>
            </a:r>
          </a:p>
        </p:txBody>
      </p:sp>
      <p:sp>
        <p:nvSpPr>
          <p:cNvPr id="6" name="Espace réservé du numéro de diapositive 5">
            <a:extLst>
              <a:ext uri="{FF2B5EF4-FFF2-40B4-BE49-F238E27FC236}">
                <a16:creationId xmlns:a16="http://schemas.microsoft.com/office/drawing/2014/main" id="{37B9342F-6C91-44A9-A908-29648108A59D}"/>
              </a:ext>
            </a:extLst>
          </p:cNvPr>
          <p:cNvSpPr>
            <a:spLocks noGrp="1"/>
          </p:cNvSpPr>
          <p:nvPr>
            <p:ph type="sldNum" sz="quarter" idx="12"/>
          </p:nvPr>
        </p:nvSpPr>
        <p:spPr/>
        <p:txBody>
          <a:bodyPr/>
          <a:lstStyle/>
          <a:p>
            <a:pPr rtl="0"/>
            <a:fld id="{4FAB73BC-B049-4115-A692-8D63A059BFB8}" type="slidenum">
              <a:rPr lang="fr-FR" noProof="0" smtClean="0"/>
              <a:t>3</a:t>
            </a:fld>
            <a:endParaRPr lang="fr-FR" noProof="0" dirty="0"/>
          </a:p>
        </p:txBody>
      </p:sp>
      <p:pic>
        <p:nvPicPr>
          <p:cNvPr id="7" name="Image 6" descr="Une image contenant texte&#10;&#10;Description générée automatiquement">
            <a:extLst>
              <a:ext uri="{FF2B5EF4-FFF2-40B4-BE49-F238E27FC236}">
                <a16:creationId xmlns:a16="http://schemas.microsoft.com/office/drawing/2014/main" id="{32575578-6FAE-45DB-8B3E-49D91AAE09A4}"/>
              </a:ext>
            </a:extLst>
          </p:cNvPr>
          <p:cNvPicPr>
            <a:picLocks noChangeAspect="1"/>
          </p:cNvPicPr>
          <p:nvPr/>
        </p:nvPicPr>
        <p:blipFill rotWithShape="1">
          <a:blip r:embed="rId2"/>
          <a:srcRect r="38509" b="45477"/>
          <a:stretch/>
        </p:blipFill>
        <p:spPr>
          <a:xfrm>
            <a:off x="8857433" y="2564568"/>
            <a:ext cx="2282603" cy="1035506"/>
          </a:xfrm>
          <a:prstGeom prst="rect">
            <a:avLst/>
          </a:prstGeom>
        </p:spPr>
      </p:pic>
      <p:pic>
        <p:nvPicPr>
          <p:cNvPr id="8" name="Picture 2" descr="Faut-il prendre le Nutri-Score à la lettre ? | Apivia prévention">
            <a:extLst>
              <a:ext uri="{FF2B5EF4-FFF2-40B4-BE49-F238E27FC236}">
                <a16:creationId xmlns:a16="http://schemas.microsoft.com/office/drawing/2014/main" id="{CAD75685-4F88-4D0E-915B-EDDECA6997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4894" y="1358560"/>
            <a:ext cx="2287681" cy="11438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Lancement de l&amp;#39;Eco-score sur Frigo Magic : un indicateur éclairé sur les  impacts environnementaux...">
            <a:extLst>
              <a:ext uri="{FF2B5EF4-FFF2-40B4-BE49-F238E27FC236}">
                <a16:creationId xmlns:a16="http://schemas.microsoft.com/office/drawing/2014/main" id="{D61B3C73-C97D-4AE7-B943-EB7F9217EB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9104" y="3662241"/>
            <a:ext cx="2059261" cy="1200549"/>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 12">
            <a:extLst>
              <a:ext uri="{FF2B5EF4-FFF2-40B4-BE49-F238E27FC236}">
                <a16:creationId xmlns:a16="http://schemas.microsoft.com/office/drawing/2014/main" id="{A6BAF0E2-4197-41D5-BF7C-C6FA1C2A7971}"/>
              </a:ext>
            </a:extLst>
          </p:cNvPr>
          <p:cNvPicPr>
            <a:picLocks noChangeAspect="1"/>
          </p:cNvPicPr>
          <p:nvPr/>
        </p:nvPicPr>
        <p:blipFill>
          <a:blip r:embed="rId5"/>
          <a:stretch>
            <a:fillRect/>
          </a:stretch>
        </p:blipFill>
        <p:spPr>
          <a:xfrm>
            <a:off x="8932505" y="4955462"/>
            <a:ext cx="2280102" cy="1133954"/>
          </a:xfrm>
          <a:prstGeom prst="rect">
            <a:avLst/>
          </a:prstGeom>
        </p:spPr>
      </p:pic>
    </p:spTree>
    <p:extLst>
      <p:ext uri="{BB962C8B-B14F-4D97-AF65-F5344CB8AC3E}">
        <p14:creationId xmlns:p14="http://schemas.microsoft.com/office/powerpoint/2010/main" val="3886171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4ED725-3878-42A2-9A51-419C8A2D1CF0}"/>
              </a:ext>
            </a:extLst>
          </p:cNvPr>
          <p:cNvSpPr>
            <a:spLocks noGrp="1"/>
          </p:cNvSpPr>
          <p:nvPr>
            <p:ph type="title"/>
          </p:nvPr>
        </p:nvSpPr>
        <p:spPr/>
        <p:txBody>
          <a:bodyPr/>
          <a:lstStyle/>
          <a:p>
            <a:r>
              <a:rPr lang="fr-FR" dirty="0"/>
              <a:t>Analyse du dataset</a:t>
            </a:r>
          </a:p>
        </p:txBody>
      </p:sp>
      <p:sp>
        <p:nvSpPr>
          <p:cNvPr id="3" name="Espace réservé du contenu 2">
            <a:extLst>
              <a:ext uri="{FF2B5EF4-FFF2-40B4-BE49-F238E27FC236}">
                <a16:creationId xmlns:a16="http://schemas.microsoft.com/office/drawing/2014/main" id="{736091BC-A7A8-4B2F-9CEE-117BC6161117}"/>
              </a:ext>
            </a:extLst>
          </p:cNvPr>
          <p:cNvSpPr>
            <a:spLocks noGrp="1"/>
          </p:cNvSpPr>
          <p:nvPr>
            <p:ph idx="1"/>
          </p:nvPr>
        </p:nvSpPr>
        <p:spPr>
          <a:xfrm>
            <a:off x="961375" y="1979250"/>
            <a:ext cx="10800319" cy="3910562"/>
          </a:xfrm>
        </p:spPr>
        <p:txBody>
          <a:bodyPr>
            <a:normAutofit/>
          </a:bodyPr>
          <a:lstStyle/>
          <a:p>
            <a:pPr>
              <a:buFont typeface="Wingdings" panose="05000000000000000000" pitchFamily="2" charset="2"/>
              <a:buChar char="§"/>
            </a:pPr>
            <a:r>
              <a:rPr lang="fr-FR" dirty="0"/>
              <a:t>Source : </a:t>
            </a:r>
            <a:r>
              <a:rPr lang="fr-FR" b="1" dirty="0"/>
              <a:t>OpenFoodFacts</a:t>
            </a:r>
            <a:r>
              <a:rPr lang="fr-FR" sz="1600" b="1" dirty="0"/>
              <a:t> </a:t>
            </a:r>
            <a:r>
              <a:rPr lang="fr-FR" sz="1600" dirty="0"/>
              <a:t>(https://static.openfoodfacts.org/data/en.openfoodfacts.org.products.csv)</a:t>
            </a:r>
            <a:r>
              <a:rPr lang="fr-FR" dirty="0"/>
              <a:t> </a:t>
            </a:r>
          </a:p>
          <a:p>
            <a:pPr>
              <a:buFont typeface="Wingdings" panose="05000000000000000000" pitchFamily="2" charset="2"/>
              <a:buChar char="§"/>
            </a:pPr>
            <a:r>
              <a:rPr lang="fr-FR" dirty="0"/>
              <a:t>Format : ~ 2M lignes x 2k colonnes </a:t>
            </a:r>
            <a:r>
              <a:rPr lang="fr-FR" dirty="0">
                <a:sym typeface="Wingdings" panose="05000000000000000000" pitchFamily="2" charset="2"/>
              </a:rPr>
              <a:t> </a:t>
            </a:r>
            <a:r>
              <a:rPr lang="fr-FR" dirty="0"/>
              <a:t>~</a:t>
            </a:r>
            <a:r>
              <a:rPr lang="fr-FR" b="1" dirty="0">
                <a:sym typeface="Wingdings" panose="05000000000000000000" pitchFamily="2" charset="2"/>
              </a:rPr>
              <a:t>400M</a:t>
            </a:r>
            <a:r>
              <a:rPr lang="fr-FR" dirty="0">
                <a:sym typeface="Wingdings" panose="05000000000000000000" pitchFamily="2" charset="2"/>
              </a:rPr>
              <a:t> </a:t>
            </a:r>
            <a:r>
              <a:rPr lang="fr-FR" b="1" dirty="0">
                <a:sym typeface="Wingdings" panose="05000000000000000000" pitchFamily="2" charset="2"/>
              </a:rPr>
              <a:t>entrées (</a:t>
            </a:r>
            <a:r>
              <a:rPr lang="fr-FR" dirty="0"/>
              <a:t>~ 4 Go)</a:t>
            </a:r>
            <a:endParaRPr lang="fr-FR" b="1" dirty="0"/>
          </a:p>
          <a:p>
            <a:pPr>
              <a:buFont typeface="Wingdings" panose="05000000000000000000" pitchFamily="2" charset="2"/>
              <a:buChar char="§"/>
            </a:pPr>
            <a:r>
              <a:rPr lang="fr-FR" dirty="0"/>
              <a:t>Lignes : aliments ou produits</a:t>
            </a:r>
          </a:p>
          <a:p>
            <a:pPr>
              <a:buFont typeface="Wingdings" panose="05000000000000000000" pitchFamily="2" charset="2"/>
              <a:buChar char="§"/>
            </a:pPr>
            <a:r>
              <a:rPr lang="fr-FR" dirty="0"/>
              <a:t>Colonnes : variables (pays, descriptions aliments et contenus, valeurs énergétiques…)</a:t>
            </a:r>
          </a:p>
          <a:p>
            <a:pPr marL="0" indent="0">
              <a:buNone/>
            </a:pPr>
            <a:r>
              <a:rPr lang="fr-FR" dirty="0">
                <a:sym typeface="Wingdings" panose="05000000000000000000" pitchFamily="2" charset="2"/>
              </a:rPr>
              <a:t>sélection des données uniquement pour la France : </a:t>
            </a:r>
            <a:r>
              <a:rPr lang="fr-FR" dirty="0"/>
              <a:t>~ 0.8M lignes x 2k colonnes</a:t>
            </a:r>
          </a:p>
          <a:p>
            <a:pPr>
              <a:buFont typeface="Wingdings" panose="05000000000000000000" pitchFamily="2" charset="2"/>
              <a:buChar char="§"/>
            </a:pPr>
            <a:r>
              <a:rPr lang="fr-FR" dirty="0"/>
              <a:t>Data type : </a:t>
            </a:r>
          </a:p>
          <a:p>
            <a:pPr marL="0" indent="0">
              <a:buNone/>
            </a:pPr>
            <a:r>
              <a:rPr lang="fr-FR" dirty="0"/>
              <a:t> </a:t>
            </a:r>
          </a:p>
          <a:p>
            <a:pPr marL="0" indent="0">
              <a:buNone/>
            </a:pPr>
            <a:endParaRPr lang="fr-FR" dirty="0">
              <a:sym typeface="Wingdings" panose="05000000000000000000" pitchFamily="2" charset="2"/>
            </a:endParaRPr>
          </a:p>
          <a:p>
            <a:pPr marL="0" indent="0">
              <a:buNone/>
            </a:pPr>
            <a:endParaRPr lang="fr-FR" dirty="0">
              <a:sym typeface="Wingdings" panose="05000000000000000000" pitchFamily="2" charset="2"/>
            </a:endParaRPr>
          </a:p>
          <a:p>
            <a:pPr marL="0" indent="0">
              <a:buNone/>
            </a:pPr>
            <a:endParaRPr lang="fr-FR" dirty="0"/>
          </a:p>
          <a:p>
            <a:pPr marL="0" indent="0">
              <a:buNone/>
            </a:pPr>
            <a:endParaRPr lang="fr-FR" dirty="0"/>
          </a:p>
        </p:txBody>
      </p:sp>
      <p:sp>
        <p:nvSpPr>
          <p:cNvPr id="6" name="Espace réservé de la date 5">
            <a:extLst>
              <a:ext uri="{FF2B5EF4-FFF2-40B4-BE49-F238E27FC236}">
                <a16:creationId xmlns:a16="http://schemas.microsoft.com/office/drawing/2014/main" id="{E118B589-F1B0-45CC-871E-BF93AAE25624}"/>
              </a:ext>
            </a:extLst>
          </p:cNvPr>
          <p:cNvSpPr>
            <a:spLocks noGrp="1"/>
          </p:cNvSpPr>
          <p:nvPr>
            <p:ph type="dt" sz="half" idx="10"/>
          </p:nvPr>
        </p:nvSpPr>
        <p:spPr/>
        <p:txBody>
          <a:bodyPr/>
          <a:lstStyle/>
          <a:p>
            <a:pPr rtl="0"/>
            <a:r>
              <a:rPr lang="fr-FR" noProof="0" dirty="0"/>
              <a:t>23/07/2021</a:t>
            </a:r>
          </a:p>
        </p:txBody>
      </p:sp>
      <p:sp>
        <p:nvSpPr>
          <p:cNvPr id="7" name="Espace réservé du pied de page 6">
            <a:extLst>
              <a:ext uri="{FF2B5EF4-FFF2-40B4-BE49-F238E27FC236}">
                <a16:creationId xmlns:a16="http://schemas.microsoft.com/office/drawing/2014/main" id="{0F910078-A722-4645-A678-13080BF80F0A}"/>
              </a:ext>
            </a:extLst>
          </p:cNvPr>
          <p:cNvSpPr>
            <a:spLocks noGrp="1"/>
          </p:cNvSpPr>
          <p:nvPr>
            <p:ph type="ftr" sz="quarter" idx="11"/>
          </p:nvPr>
        </p:nvSpPr>
        <p:spPr/>
        <p:txBody>
          <a:bodyPr/>
          <a:lstStyle/>
          <a:p>
            <a:pPr rtl="0"/>
            <a:r>
              <a:rPr lang="fr-FR" noProof="0" dirty="0"/>
              <a:t>Lerys Granado</a:t>
            </a:r>
          </a:p>
        </p:txBody>
      </p:sp>
      <p:sp>
        <p:nvSpPr>
          <p:cNvPr id="8" name="Espace réservé du numéro de diapositive 7">
            <a:extLst>
              <a:ext uri="{FF2B5EF4-FFF2-40B4-BE49-F238E27FC236}">
                <a16:creationId xmlns:a16="http://schemas.microsoft.com/office/drawing/2014/main" id="{59642EBC-FC4B-44D6-8B63-4F8789031B68}"/>
              </a:ext>
            </a:extLst>
          </p:cNvPr>
          <p:cNvSpPr>
            <a:spLocks noGrp="1"/>
          </p:cNvSpPr>
          <p:nvPr>
            <p:ph type="sldNum" sz="quarter" idx="12"/>
          </p:nvPr>
        </p:nvSpPr>
        <p:spPr/>
        <p:txBody>
          <a:bodyPr/>
          <a:lstStyle/>
          <a:p>
            <a:pPr rtl="0"/>
            <a:fld id="{4FAB73BC-B049-4115-A692-8D63A059BFB8}" type="slidenum">
              <a:rPr lang="fr-FR" noProof="0" smtClean="0"/>
              <a:t>4</a:t>
            </a:fld>
            <a:endParaRPr lang="fr-FR" noProof="0" dirty="0"/>
          </a:p>
        </p:txBody>
      </p:sp>
      <p:pic>
        <p:nvPicPr>
          <p:cNvPr id="1028" name="Picture 4">
            <a:extLst>
              <a:ext uri="{FF2B5EF4-FFF2-40B4-BE49-F238E27FC236}">
                <a16:creationId xmlns:a16="http://schemas.microsoft.com/office/drawing/2014/main" id="{5E6A9E22-341D-4068-9E09-E5DD7896FC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4588" y="4494233"/>
            <a:ext cx="1945685" cy="197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570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4ED725-3878-42A2-9A51-419C8A2D1CF0}"/>
              </a:ext>
            </a:extLst>
          </p:cNvPr>
          <p:cNvSpPr>
            <a:spLocks noGrp="1"/>
          </p:cNvSpPr>
          <p:nvPr>
            <p:ph type="title"/>
          </p:nvPr>
        </p:nvSpPr>
        <p:spPr/>
        <p:txBody>
          <a:bodyPr/>
          <a:lstStyle/>
          <a:p>
            <a:r>
              <a:rPr lang="fr-FR" dirty="0"/>
              <a:t>Valeurs manquantes (NaN)</a:t>
            </a:r>
          </a:p>
        </p:txBody>
      </p:sp>
      <p:sp>
        <p:nvSpPr>
          <p:cNvPr id="3" name="Espace réservé du contenu 2">
            <a:extLst>
              <a:ext uri="{FF2B5EF4-FFF2-40B4-BE49-F238E27FC236}">
                <a16:creationId xmlns:a16="http://schemas.microsoft.com/office/drawing/2014/main" id="{736091BC-A7A8-4B2F-9CEE-117BC6161117}"/>
              </a:ext>
            </a:extLst>
          </p:cNvPr>
          <p:cNvSpPr>
            <a:spLocks noGrp="1"/>
          </p:cNvSpPr>
          <p:nvPr>
            <p:ph idx="1"/>
          </p:nvPr>
        </p:nvSpPr>
        <p:spPr>
          <a:xfrm>
            <a:off x="367553" y="2084832"/>
            <a:ext cx="10800319" cy="4396650"/>
          </a:xfrm>
        </p:spPr>
        <p:txBody>
          <a:bodyPr>
            <a:normAutofit/>
          </a:bodyPr>
          <a:lstStyle/>
          <a:p>
            <a:pPr>
              <a:buFont typeface="Wingdings" panose="05000000000000000000" pitchFamily="2" charset="2"/>
              <a:buChar char="§"/>
            </a:pPr>
            <a:r>
              <a:rPr lang="fr-FR" dirty="0"/>
              <a:t>NaN sur tout le dataset = 80%, i.e. </a:t>
            </a:r>
            <a:r>
              <a:rPr lang="fr-FR" b="1" dirty="0"/>
              <a:t>taux de remplissage = 20%</a:t>
            </a:r>
          </a:p>
          <a:p>
            <a:pPr>
              <a:buFont typeface="Wingdings" panose="05000000000000000000" pitchFamily="2" charset="2"/>
              <a:buChar char="§"/>
            </a:pPr>
            <a:endParaRPr lang="fr-FR" dirty="0"/>
          </a:p>
          <a:p>
            <a:pPr>
              <a:buFont typeface="Wingdings" panose="05000000000000000000" pitchFamily="2" charset="2"/>
              <a:buChar char="§"/>
            </a:pPr>
            <a:endParaRPr lang="fr-FR" dirty="0"/>
          </a:p>
          <a:p>
            <a:pPr lvl="1">
              <a:buFont typeface="Wingdings" panose="05000000000000000000" pitchFamily="2" charset="2"/>
              <a:buChar char="§"/>
            </a:pPr>
            <a:endParaRPr lang="fr-FR" dirty="0"/>
          </a:p>
          <a:p>
            <a:pPr>
              <a:buFont typeface="Wingdings" panose="05000000000000000000" pitchFamily="2" charset="2"/>
              <a:buChar char="§"/>
            </a:pPr>
            <a:endParaRPr lang="fr-FR" dirty="0"/>
          </a:p>
          <a:p>
            <a:pPr lvl="1">
              <a:buFont typeface="Wingdings" panose="05000000000000000000" pitchFamily="2" charset="2"/>
              <a:buChar char="§"/>
            </a:pPr>
            <a:endParaRPr lang="fr-FR" dirty="0"/>
          </a:p>
          <a:p>
            <a:pPr lvl="1">
              <a:buFont typeface="Wingdings" panose="05000000000000000000" pitchFamily="2" charset="2"/>
              <a:buChar char="§"/>
            </a:pPr>
            <a:endParaRPr lang="fr-FR" dirty="0"/>
          </a:p>
          <a:p>
            <a:pPr>
              <a:buFont typeface="Wingdings" panose="05000000000000000000" pitchFamily="2" charset="2"/>
              <a:buChar char="§"/>
            </a:pPr>
            <a:endParaRPr lang="fr-FR" dirty="0"/>
          </a:p>
        </p:txBody>
      </p:sp>
      <p:sp>
        <p:nvSpPr>
          <p:cNvPr id="10" name="ZoneTexte 9">
            <a:extLst>
              <a:ext uri="{FF2B5EF4-FFF2-40B4-BE49-F238E27FC236}">
                <a16:creationId xmlns:a16="http://schemas.microsoft.com/office/drawing/2014/main" id="{D4488E54-FABD-4023-9BF6-327ABE5DC6ED}"/>
              </a:ext>
            </a:extLst>
          </p:cNvPr>
          <p:cNvSpPr txBox="1"/>
          <p:nvPr/>
        </p:nvSpPr>
        <p:spPr>
          <a:xfrm>
            <a:off x="8711829" y="2467199"/>
            <a:ext cx="995083" cy="261610"/>
          </a:xfrm>
          <a:prstGeom prst="rect">
            <a:avLst/>
          </a:prstGeom>
          <a:noFill/>
        </p:spPr>
        <p:txBody>
          <a:bodyPr wrap="square" lIns="0" rIns="0">
            <a:spAutoFit/>
          </a:bodyPr>
          <a:lstStyle/>
          <a:p>
            <a:pPr algn="ctr"/>
            <a:r>
              <a:rPr lang="fr-FR" sz="1100" dirty="0">
                <a:latin typeface="Arial" panose="020B0604020202020204" pitchFamily="34" charset="0"/>
                <a:cs typeface="Arial" panose="020B0604020202020204" pitchFamily="34" charset="0"/>
              </a:rPr>
              <a:t>NaN = 100%</a:t>
            </a:r>
          </a:p>
        </p:txBody>
      </p:sp>
      <p:sp>
        <p:nvSpPr>
          <p:cNvPr id="18" name="Espace réservé de la date 17">
            <a:extLst>
              <a:ext uri="{FF2B5EF4-FFF2-40B4-BE49-F238E27FC236}">
                <a16:creationId xmlns:a16="http://schemas.microsoft.com/office/drawing/2014/main" id="{9A7800B5-F2FE-499B-8D2D-9C712E5CB294}"/>
              </a:ext>
            </a:extLst>
          </p:cNvPr>
          <p:cNvSpPr>
            <a:spLocks noGrp="1"/>
          </p:cNvSpPr>
          <p:nvPr>
            <p:ph type="dt" sz="half" idx="10"/>
          </p:nvPr>
        </p:nvSpPr>
        <p:spPr/>
        <p:txBody>
          <a:bodyPr/>
          <a:lstStyle/>
          <a:p>
            <a:pPr rtl="0"/>
            <a:r>
              <a:rPr lang="fr-FR" noProof="0" dirty="0"/>
              <a:t>23/07/2021</a:t>
            </a:r>
          </a:p>
        </p:txBody>
      </p:sp>
      <p:sp>
        <p:nvSpPr>
          <p:cNvPr id="19" name="Espace réservé du pied de page 18">
            <a:extLst>
              <a:ext uri="{FF2B5EF4-FFF2-40B4-BE49-F238E27FC236}">
                <a16:creationId xmlns:a16="http://schemas.microsoft.com/office/drawing/2014/main" id="{F3D1CAD6-096C-467F-9378-EB80360F6BDF}"/>
              </a:ext>
            </a:extLst>
          </p:cNvPr>
          <p:cNvSpPr>
            <a:spLocks noGrp="1"/>
          </p:cNvSpPr>
          <p:nvPr>
            <p:ph type="ftr" sz="quarter" idx="11"/>
          </p:nvPr>
        </p:nvSpPr>
        <p:spPr/>
        <p:txBody>
          <a:bodyPr/>
          <a:lstStyle/>
          <a:p>
            <a:pPr rtl="0"/>
            <a:r>
              <a:rPr lang="fr-FR" noProof="0" dirty="0"/>
              <a:t>Lerys Granado</a:t>
            </a:r>
          </a:p>
        </p:txBody>
      </p:sp>
      <p:sp>
        <p:nvSpPr>
          <p:cNvPr id="20" name="Espace réservé du numéro de diapositive 19">
            <a:extLst>
              <a:ext uri="{FF2B5EF4-FFF2-40B4-BE49-F238E27FC236}">
                <a16:creationId xmlns:a16="http://schemas.microsoft.com/office/drawing/2014/main" id="{7BC16FAE-14BB-42F3-8F36-FDFBE76BD93F}"/>
              </a:ext>
            </a:extLst>
          </p:cNvPr>
          <p:cNvSpPr>
            <a:spLocks noGrp="1"/>
          </p:cNvSpPr>
          <p:nvPr>
            <p:ph type="sldNum" sz="quarter" idx="12"/>
          </p:nvPr>
        </p:nvSpPr>
        <p:spPr/>
        <p:txBody>
          <a:bodyPr/>
          <a:lstStyle/>
          <a:p>
            <a:pPr rtl="0"/>
            <a:fld id="{4FAB73BC-B049-4115-A692-8D63A059BFB8}" type="slidenum">
              <a:rPr lang="fr-FR" noProof="0" smtClean="0"/>
              <a:t>5</a:t>
            </a:fld>
            <a:endParaRPr lang="fr-FR" noProof="0" dirty="0"/>
          </a:p>
        </p:txBody>
      </p:sp>
      <p:pic>
        <p:nvPicPr>
          <p:cNvPr id="2050" name="Picture 2">
            <a:extLst>
              <a:ext uri="{FF2B5EF4-FFF2-40B4-BE49-F238E27FC236}">
                <a16:creationId xmlns:a16="http://schemas.microsoft.com/office/drawing/2014/main" id="{3973E330-0129-466F-AB18-C76175BD4B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172" y="2728809"/>
            <a:ext cx="7417080" cy="4719961"/>
          </a:xfrm>
          <a:prstGeom prst="rect">
            <a:avLst/>
          </a:prstGeom>
          <a:noFill/>
          <a:extLst>
            <a:ext uri="{909E8E84-426E-40DD-AFC4-6F175D3DCCD1}">
              <a14:hiddenFill xmlns:a14="http://schemas.microsoft.com/office/drawing/2010/main">
                <a:solidFill>
                  <a:srgbClr val="FFFFFF"/>
                </a:solidFill>
              </a14:hiddenFill>
            </a:ext>
          </a:extLst>
        </p:spPr>
      </p:pic>
      <p:sp>
        <p:nvSpPr>
          <p:cNvPr id="12" name="ZoneTexte 11">
            <a:extLst>
              <a:ext uri="{FF2B5EF4-FFF2-40B4-BE49-F238E27FC236}">
                <a16:creationId xmlns:a16="http://schemas.microsoft.com/office/drawing/2014/main" id="{0F55EA06-2873-43FC-8450-891D146B36C9}"/>
              </a:ext>
            </a:extLst>
          </p:cNvPr>
          <p:cNvSpPr txBox="1"/>
          <p:nvPr/>
        </p:nvSpPr>
        <p:spPr>
          <a:xfrm>
            <a:off x="8711829" y="4704325"/>
            <a:ext cx="995083" cy="261610"/>
          </a:xfrm>
          <a:prstGeom prst="rect">
            <a:avLst/>
          </a:prstGeom>
          <a:noFill/>
        </p:spPr>
        <p:txBody>
          <a:bodyPr wrap="square" lIns="0" rIns="0">
            <a:spAutoFit/>
          </a:bodyPr>
          <a:lstStyle/>
          <a:p>
            <a:pPr algn="ctr"/>
            <a:r>
              <a:rPr lang="fr-FR" sz="1100" dirty="0">
                <a:latin typeface="Arial" panose="020B0604020202020204" pitchFamily="34" charset="0"/>
                <a:cs typeface="Arial" panose="020B0604020202020204" pitchFamily="34" charset="0"/>
              </a:rPr>
              <a:t>NaN = 0%</a:t>
            </a:r>
          </a:p>
        </p:txBody>
      </p:sp>
    </p:spTree>
    <p:extLst>
      <p:ext uri="{BB962C8B-B14F-4D97-AF65-F5344CB8AC3E}">
        <p14:creationId xmlns:p14="http://schemas.microsoft.com/office/powerpoint/2010/main" val="1781701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3DB8A6D0-CC8E-49BD-AD41-3D3D162D5F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2932" y="3637139"/>
            <a:ext cx="6770314" cy="3107885"/>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434ED725-3878-42A2-9A51-419C8A2D1CF0}"/>
              </a:ext>
            </a:extLst>
          </p:cNvPr>
          <p:cNvSpPr>
            <a:spLocks noGrp="1"/>
          </p:cNvSpPr>
          <p:nvPr>
            <p:ph type="title"/>
          </p:nvPr>
        </p:nvSpPr>
        <p:spPr/>
        <p:txBody>
          <a:bodyPr/>
          <a:lstStyle/>
          <a:p>
            <a:r>
              <a:rPr lang="fr-FR" dirty="0"/>
              <a:t>NaN </a:t>
            </a:r>
            <a:br>
              <a:rPr lang="fr-FR" dirty="0"/>
            </a:br>
            <a:r>
              <a:rPr lang="fr-FR" dirty="0"/>
              <a:t>par colonne</a:t>
            </a:r>
          </a:p>
        </p:txBody>
      </p:sp>
      <p:sp>
        <p:nvSpPr>
          <p:cNvPr id="10" name="ZoneTexte 9">
            <a:extLst>
              <a:ext uri="{FF2B5EF4-FFF2-40B4-BE49-F238E27FC236}">
                <a16:creationId xmlns:a16="http://schemas.microsoft.com/office/drawing/2014/main" id="{D4488E54-FABD-4023-9BF6-327ABE5DC6ED}"/>
              </a:ext>
            </a:extLst>
          </p:cNvPr>
          <p:cNvSpPr txBox="1"/>
          <p:nvPr/>
        </p:nvSpPr>
        <p:spPr>
          <a:xfrm>
            <a:off x="10916767" y="3410994"/>
            <a:ext cx="995083" cy="261610"/>
          </a:xfrm>
          <a:prstGeom prst="rect">
            <a:avLst/>
          </a:prstGeom>
          <a:noFill/>
        </p:spPr>
        <p:txBody>
          <a:bodyPr wrap="square" lIns="0" rIns="0">
            <a:spAutoFit/>
          </a:bodyPr>
          <a:lstStyle/>
          <a:p>
            <a:pPr algn="ctr"/>
            <a:r>
              <a:rPr lang="fr-FR" sz="1100" dirty="0">
                <a:latin typeface="Arial" panose="020B0604020202020204" pitchFamily="34" charset="0"/>
                <a:cs typeface="Arial" panose="020B0604020202020204" pitchFamily="34" charset="0"/>
              </a:rPr>
              <a:t>NaN = 100%</a:t>
            </a:r>
          </a:p>
        </p:txBody>
      </p:sp>
      <p:sp>
        <p:nvSpPr>
          <p:cNvPr id="12" name="ZoneTexte 11">
            <a:extLst>
              <a:ext uri="{FF2B5EF4-FFF2-40B4-BE49-F238E27FC236}">
                <a16:creationId xmlns:a16="http://schemas.microsoft.com/office/drawing/2014/main" id="{0F55EA06-2873-43FC-8450-891D146B36C9}"/>
              </a:ext>
            </a:extLst>
          </p:cNvPr>
          <p:cNvSpPr txBox="1"/>
          <p:nvPr/>
        </p:nvSpPr>
        <p:spPr>
          <a:xfrm>
            <a:off x="10916768" y="5479735"/>
            <a:ext cx="995083" cy="261610"/>
          </a:xfrm>
          <a:prstGeom prst="rect">
            <a:avLst/>
          </a:prstGeom>
          <a:noFill/>
        </p:spPr>
        <p:txBody>
          <a:bodyPr wrap="square" lIns="0" rIns="0">
            <a:spAutoFit/>
          </a:bodyPr>
          <a:lstStyle/>
          <a:p>
            <a:pPr algn="ctr"/>
            <a:r>
              <a:rPr lang="fr-FR" sz="1100" dirty="0">
                <a:latin typeface="Arial" panose="020B0604020202020204" pitchFamily="34" charset="0"/>
                <a:cs typeface="Arial" panose="020B0604020202020204" pitchFamily="34" charset="0"/>
              </a:rPr>
              <a:t>NaN = 0%</a:t>
            </a:r>
          </a:p>
        </p:txBody>
      </p:sp>
      <p:sp>
        <p:nvSpPr>
          <p:cNvPr id="15" name="ZoneTexte 14">
            <a:extLst>
              <a:ext uri="{FF2B5EF4-FFF2-40B4-BE49-F238E27FC236}">
                <a16:creationId xmlns:a16="http://schemas.microsoft.com/office/drawing/2014/main" id="{4279A029-D145-4648-A14A-05022AFB5C92}"/>
              </a:ext>
            </a:extLst>
          </p:cNvPr>
          <p:cNvSpPr txBox="1"/>
          <p:nvPr/>
        </p:nvSpPr>
        <p:spPr>
          <a:xfrm>
            <a:off x="490559" y="2455078"/>
            <a:ext cx="6212540" cy="3144451"/>
          </a:xfrm>
          <a:prstGeom prst="rect">
            <a:avLst/>
          </a:prstGeom>
          <a:noFill/>
        </p:spPr>
        <p:txBody>
          <a:bodyPr wrap="square">
            <a:spAutoFit/>
          </a:bodyPr>
          <a:lstStyle/>
          <a:p>
            <a:pPr marL="91440" marR="0" lvl="0" indent="-91440" algn="l" defTabSz="914400" rtl="0" eaLnBrk="1" fontAlgn="auto" latinLnBrk="0" hangingPunct="1">
              <a:lnSpc>
                <a:spcPct val="90000"/>
              </a:lnSpc>
              <a:spcBef>
                <a:spcPts val="1200"/>
              </a:spcBef>
              <a:spcAft>
                <a:spcPts val="200"/>
              </a:spcAft>
              <a:buClr>
                <a:srgbClr val="1CADE4"/>
              </a:buClr>
              <a:buSzPct val="100000"/>
              <a:buFont typeface="Wingdings" panose="05000000000000000000" pitchFamily="2" charset="2"/>
              <a:buChar char="§"/>
              <a:tabLst/>
              <a:defRPr/>
            </a:pPr>
            <a:r>
              <a:rPr kumimoji="0" lang="fr-FR" sz="2200" b="0" i="0" u="none" strike="noStrike" kern="1200" cap="none" spc="0" normalizeH="0" baseline="0" noProof="0" dirty="0">
                <a:ln>
                  <a:noFill/>
                </a:ln>
                <a:solidFill>
                  <a:prstClr val="black"/>
                </a:solidFill>
                <a:effectLst/>
                <a:uLnTx/>
                <a:uFillTx/>
                <a:latin typeface="Tw Cen MT" panose="020B0602020104020603"/>
                <a:ea typeface="+mn-ea"/>
                <a:cs typeface="+mn-cs"/>
              </a:rPr>
              <a:t>NaN par colonnes</a:t>
            </a:r>
          </a:p>
          <a:p>
            <a:pPr marL="265176" marR="0" lvl="1" indent="-137160" algn="l" defTabSz="914400" rtl="0" eaLnBrk="1" fontAlgn="auto" latinLnBrk="0" hangingPunct="1">
              <a:lnSpc>
                <a:spcPct val="90000"/>
              </a:lnSpc>
              <a:spcBef>
                <a:spcPts val="200"/>
              </a:spcBef>
              <a:spcAft>
                <a:spcPts val="400"/>
              </a:spcAft>
              <a:buClr>
                <a:srgbClr val="1CADE4"/>
              </a:buClr>
              <a:buSzTx/>
              <a:buFont typeface="Wingdings" panose="05000000000000000000" pitchFamily="2" charset="2"/>
              <a:buChar char="§"/>
              <a:tabLst/>
              <a:defRPr/>
            </a:pPr>
            <a:endParaRPr kumimoji="0" lang="fr-FR"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Wingdings" panose="05000000000000000000" pitchFamily="2" charset="2"/>
              <a:buChar char="§"/>
              <a:tabLst/>
              <a:defRPr/>
            </a:pPr>
            <a:r>
              <a:rPr kumimoji="0" lang="fr-FR" sz="2200" b="0" i="0" u="none" strike="noStrike" kern="1200" cap="none" spc="0" normalizeH="0" baseline="0" noProof="0" dirty="0">
                <a:ln>
                  <a:noFill/>
                </a:ln>
                <a:solidFill>
                  <a:prstClr val="black"/>
                </a:solidFill>
                <a:effectLst/>
                <a:uLnTx/>
                <a:uFillTx/>
                <a:latin typeface="Tw Cen MT" panose="020B0602020104020603"/>
                <a:ea typeface="+mn-ea"/>
                <a:cs typeface="+mn-cs"/>
              </a:rPr>
              <a:t>Elimination des colonnes : </a:t>
            </a:r>
          </a:p>
          <a:p>
            <a:pPr marL="548640" lvl="1" indent="-91440" defTabSz="914400">
              <a:lnSpc>
                <a:spcPct val="90000"/>
              </a:lnSpc>
              <a:spcBef>
                <a:spcPts val="1200"/>
              </a:spcBef>
              <a:spcAft>
                <a:spcPts val="200"/>
              </a:spcAft>
              <a:buClr>
                <a:srgbClr val="1CADE4"/>
              </a:buClr>
              <a:buSzPct val="100000"/>
              <a:buFont typeface="Wingdings" panose="05000000000000000000" pitchFamily="2" charset="2"/>
              <a:buChar char="§"/>
              <a:defRPr/>
            </a:pPr>
            <a:r>
              <a:rPr kumimoji="0" lang="fr-FR" sz="2200" b="1" i="0" u="none" strike="noStrike" kern="1200" cap="none" spc="0" normalizeH="0" baseline="0" noProof="0" dirty="0">
                <a:ln>
                  <a:noFill/>
                </a:ln>
                <a:solidFill>
                  <a:srgbClr val="FFB2B2"/>
                </a:solidFill>
                <a:effectLst/>
                <a:uLnTx/>
                <a:uFillTx/>
                <a:latin typeface="Tw Cen MT" panose="020B0602020104020603"/>
                <a:ea typeface="+mn-ea"/>
                <a:cs typeface="+mn-cs"/>
              </a:rPr>
              <a:t>NaN &gt; 92%</a:t>
            </a:r>
          </a:p>
          <a:p>
            <a:pPr marL="548640" lvl="1" indent="-91440" defTabSz="914400">
              <a:lnSpc>
                <a:spcPct val="90000"/>
              </a:lnSpc>
              <a:spcBef>
                <a:spcPts val="1200"/>
              </a:spcBef>
              <a:spcAft>
                <a:spcPts val="200"/>
              </a:spcAft>
              <a:buClr>
                <a:srgbClr val="1CADE4"/>
              </a:buClr>
              <a:buSzPct val="100000"/>
              <a:buFont typeface="Wingdings" panose="05000000000000000000" pitchFamily="2" charset="2"/>
              <a:buChar char="§"/>
              <a:defRPr/>
            </a:pPr>
            <a:r>
              <a:rPr lang="fr-FR" sz="2200" dirty="0">
                <a:latin typeface="Tw Cen MT" panose="020B0602020104020603"/>
              </a:rPr>
              <a:t>Variables non-pertinentes</a:t>
            </a:r>
          </a:p>
          <a:p>
            <a:pPr marL="548640" lvl="1" indent="-91440" defTabSz="914400">
              <a:lnSpc>
                <a:spcPct val="90000"/>
              </a:lnSpc>
              <a:spcBef>
                <a:spcPts val="1200"/>
              </a:spcBef>
              <a:spcAft>
                <a:spcPts val="200"/>
              </a:spcAft>
              <a:buClr>
                <a:srgbClr val="1CADE4"/>
              </a:buClr>
              <a:buSzPct val="100000"/>
              <a:buFont typeface="Wingdings" panose="05000000000000000000" pitchFamily="2" charset="2"/>
              <a:buChar char="§"/>
              <a:defRPr/>
            </a:pPr>
            <a:endParaRPr lang="fr-FR" sz="2200" dirty="0">
              <a:latin typeface="Tw Cen MT" panose="020B0602020104020603"/>
            </a:endParaRPr>
          </a:p>
          <a:p>
            <a:pPr defTabSz="914400">
              <a:lnSpc>
                <a:spcPct val="90000"/>
              </a:lnSpc>
              <a:spcBef>
                <a:spcPts val="1200"/>
              </a:spcBef>
              <a:spcAft>
                <a:spcPts val="200"/>
              </a:spcAft>
              <a:buClr>
                <a:srgbClr val="1CADE4"/>
              </a:buClr>
              <a:buSzPct val="100000"/>
              <a:defRPr/>
            </a:pPr>
            <a:r>
              <a:rPr lang="fr-FR" sz="2200" dirty="0">
                <a:latin typeface="Tw Cen MT" panose="020B0602020104020603"/>
                <a:sym typeface="Wingdings" panose="05000000000000000000" pitchFamily="2" charset="2"/>
              </a:rPr>
              <a:t>186  </a:t>
            </a:r>
            <a:r>
              <a:rPr lang="fr-FR" sz="2200" b="1" dirty="0">
                <a:latin typeface="Tw Cen MT" panose="020B0602020104020603"/>
                <a:sym typeface="Wingdings" panose="05000000000000000000" pitchFamily="2" charset="2"/>
              </a:rPr>
              <a:t>32 variables</a:t>
            </a:r>
            <a:endParaRPr lang="fr-FR" sz="2200" b="1" dirty="0">
              <a:latin typeface="Tw Cen MT" panose="020B0602020104020603"/>
            </a:endParaRPr>
          </a:p>
        </p:txBody>
      </p:sp>
      <p:sp>
        <p:nvSpPr>
          <p:cNvPr id="8" name="Espace réservé de la date 7">
            <a:extLst>
              <a:ext uri="{FF2B5EF4-FFF2-40B4-BE49-F238E27FC236}">
                <a16:creationId xmlns:a16="http://schemas.microsoft.com/office/drawing/2014/main" id="{6C933B33-95B7-438F-A209-F609AF9FC491}"/>
              </a:ext>
            </a:extLst>
          </p:cNvPr>
          <p:cNvSpPr>
            <a:spLocks noGrp="1"/>
          </p:cNvSpPr>
          <p:nvPr>
            <p:ph type="dt" sz="half" idx="10"/>
          </p:nvPr>
        </p:nvSpPr>
        <p:spPr/>
        <p:txBody>
          <a:bodyPr/>
          <a:lstStyle/>
          <a:p>
            <a:pPr rtl="0"/>
            <a:r>
              <a:rPr lang="fr-FR" noProof="0" dirty="0"/>
              <a:t>23/07/2021</a:t>
            </a:r>
          </a:p>
        </p:txBody>
      </p:sp>
      <p:sp>
        <p:nvSpPr>
          <p:cNvPr id="9" name="Espace réservé du pied de page 8">
            <a:extLst>
              <a:ext uri="{FF2B5EF4-FFF2-40B4-BE49-F238E27FC236}">
                <a16:creationId xmlns:a16="http://schemas.microsoft.com/office/drawing/2014/main" id="{D49FA647-D818-4E7E-94BB-44635E33E2BA}"/>
              </a:ext>
            </a:extLst>
          </p:cNvPr>
          <p:cNvSpPr>
            <a:spLocks noGrp="1"/>
          </p:cNvSpPr>
          <p:nvPr>
            <p:ph type="ftr" sz="quarter" idx="11"/>
          </p:nvPr>
        </p:nvSpPr>
        <p:spPr/>
        <p:txBody>
          <a:bodyPr/>
          <a:lstStyle/>
          <a:p>
            <a:pPr rtl="0"/>
            <a:r>
              <a:rPr lang="fr-FR" noProof="0" dirty="0"/>
              <a:t>Lerys Granado</a:t>
            </a:r>
          </a:p>
        </p:txBody>
      </p:sp>
      <p:sp>
        <p:nvSpPr>
          <p:cNvPr id="16" name="Espace réservé du numéro de diapositive 15">
            <a:extLst>
              <a:ext uri="{FF2B5EF4-FFF2-40B4-BE49-F238E27FC236}">
                <a16:creationId xmlns:a16="http://schemas.microsoft.com/office/drawing/2014/main" id="{DDF2C36A-2310-47B2-80A3-13DC1F646DE4}"/>
              </a:ext>
            </a:extLst>
          </p:cNvPr>
          <p:cNvSpPr>
            <a:spLocks noGrp="1"/>
          </p:cNvSpPr>
          <p:nvPr>
            <p:ph type="sldNum" sz="quarter" idx="12"/>
          </p:nvPr>
        </p:nvSpPr>
        <p:spPr/>
        <p:txBody>
          <a:bodyPr/>
          <a:lstStyle/>
          <a:p>
            <a:pPr rtl="0"/>
            <a:fld id="{4FAB73BC-B049-4115-A692-8D63A059BFB8}" type="slidenum">
              <a:rPr lang="fr-FR" noProof="0" smtClean="0"/>
              <a:t>6</a:t>
            </a:fld>
            <a:endParaRPr lang="fr-FR" noProof="0" dirty="0"/>
          </a:p>
        </p:txBody>
      </p:sp>
      <p:pic>
        <p:nvPicPr>
          <p:cNvPr id="3074" name="Picture 2">
            <a:extLst>
              <a:ext uri="{FF2B5EF4-FFF2-40B4-BE49-F238E27FC236}">
                <a16:creationId xmlns:a16="http://schemas.microsoft.com/office/drawing/2014/main" id="{AE09E547-6FF2-41F2-AC77-CF3430B7C5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593" y="864216"/>
            <a:ext cx="6042512" cy="226106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4B67FB1-D382-4C25-B359-5CB56D5244DF}"/>
              </a:ext>
            </a:extLst>
          </p:cNvPr>
          <p:cNvSpPr/>
          <p:nvPr/>
        </p:nvSpPr>
        <p:spPr>
          <a:xfrm>
            <a:off x="10219765" y="905436"/>
            <a:ext cx="744070" cy="1766046"/>
          </a:xfrm>
          <a:prstGeom prst="rect">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721720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9CB3E3-499A-44C7-A556-B95664672940}"/>
              </a:ext>
            </a:extLst>
          </p:cNvPr>
          <p:cNvSpPr>
            <a:spLocks noGrp="1"/>
          </p:cNvSpPr>
          <p:nvPr>
            <p:ph type="title"/>
          </p:nvPr>
        </p:nvSpPr>
        <p:spPr>
          <a:xfrm>
            <a:off x="1024129" y="527504"/>
            <a:ext cx="7752631" cy="1499616"/>
          </a:xfrm>
        </p:spPr>
        <p:txBody>
          <a:bodyPr>
            <a:normAutofit/>
          </a:bodyPr>
          <a:lstStyle/>
          <a:p>
            <a:r>
              <a:rPr lang="fr-FR" dirty="0"/>
              <a:t>Création de nouvelles </a:t>
            </a:r>
            <a:br>
              <a:rPr lang="fr-FR" dirty="0"/>
            </a:br>
            <a:r>
              <a:rPr lang="fr-FR" dirty="0"/>
              <a:t>variables allergènes</a:t>
            </a:r>
          </a:p>
        </p:txBody>
      </p:sp>
      <p:sp>
        <p:nvSpPr>
          <p:cNvPr id="3" name="Espace réservé du contenu 2">
            <a:extLst>
              <a:ext uri="{FF2B5EF4-FFF2-40B4-BE49-F238E27FC236}">
                <a16:creationId xmlns:a16="http://schemas.microsoft.com/office/drawing/2014/main" id="{BEC942AF-25D3-4AB5-9677-F5CCE756A8F7}"/>
              </a:ext>
            </a:extLst>
          </p:cNvPr>
          <p:cNvSpPr>
            <a:spLocks noGrp="1"/>
          </p:cNvSpPr>
          <p:nvPr>
            <p:ph idx="1"/>
          </p:nvPr>
        </p:nvSpPr>
        <p:spPr>
          <a:xfrm>
            <a:off x="769070" y="2721664"/>
            <a:ext cx="3818803" cy="4023360"/>
          </a:xfrm>
        </p:spPr>
        <p:txBody>
          <a:bodyPr/>
          <a:lstStyle/>
          <a:p>
            <a:pPr>
              <a:buFont typeface="Wingdings" panose="05000000000000000000" pitchFamily="2" charset="2"/>
              <a:buChar char="§"/>
            </a:pPr>
            <a:r>
              <a:rPr lang="fr-FR" dirty="0"/>
              <a:t>Variable allergènes </a:t>
            </a:r>
            <a:r>
              <a:rPr lang="fr-FR" dirty="0">
                <a:sym typeface="Wingdings" panose="05000000000000000000" pitchFamily="2" charset="2"/>
              </a:rPr>
              <a:t> liste allergènes (e.g. gluten)</a:t>
            </a:r>
          </a:p>
          <a:p>
            <a:pPr>
              <a:buFont typeface="Wingdings" panose="05000000000000000000" pitchFamily="2" charset="2"/>
              <a:buChar char="§"/>
            </a:pPr>
            <a:r>
              <a:rPr lang="fr-FR" dirty="0">
                <a:sym typeface="Wingdings" panose="05000000000000000000" pitchFamily="2" charset="2"/>
              </a:rPr>
              <a:t>Variable additifs  liste additifs (e.g. E320)</a:t>
            </a:r>
          </a:p>
          <a:p>
            <a:pPr>
              <a:buFont typeface="Wingdings" panose="05000000000000000000" pitchFamily="2" charset="2"/>
              <a:buChar char="§"/>
            </a:pPr>
            <a:r>
              <a:rPr lang="fr-FR" dirty="0">
                <a:sym typeface="Wingdings" panose="05000000000000000000" pitchFamily="2" charset="2"/>
              </a:rPr>
              <a:t>Mais des </a:t>
            </a:r>
            <a:r>
              <a:rPr lang="fr-FR" b="1" dirty="0">
                <a:sym typeface="Wingdings" panose="05000000000000000000" pitchFamily="2" charset="2"/>
              </a:rPr>
              <a:t>additifs</a:t>
            </a:r>
            <a:r>
              <a:rPr lang="fr-FR" dirty="0">
                <a:sym typeface="Wingdings" panose="05000000000000000000" pitchFamily="2" charset="2"/>
              </a:rPr>
              <a:t> sont </a:t>
            </a:r>
            <a:r>
              <a:rPr lang="fr-FR" b="1" dirty="0">
                <a:sym typeface="Wingdings" panose="05000000000000000000" pitchFamily="2" charset="2"/>
              </a:rPr>
              <a:t>aussi allergènes</a:t>
            </a:r>
            <a:r>
              <a:rPr lang="fr-FR" dirty="0">
                <a:sym typeface="Wingdings" panose="05000000000000000000" pitchFamily="2" charset="2"/>
              </a:rPr>
              <a:t> et ne sont pas référencés en tant qu’allergènes</a:t>
            </a:r>
          </a:p>
          <a:p>
            <a:pPr marL="0" indent="0">
              <a:buNone/>
            </a:pPr>
            <a:endParaRPr lang="fr-FR" dirty="0"/>
          </a:p>
        </p:txBody>
      </p:sp>
      <p:sp>
        <p:nvSpPr>
          <p:cNvPr id="4" name="Espace réservé de la date 3">
            <a:extLst>
              <a:ext uri="{FF2B5EF4-FFF2-40B4-BE49-F238E27FC236}">
                <a16:creationId xmlns:a16="http://schemas.microsoft.com/office/drawing/2014/main" id="{93966E8D-CA0E-4A4E-95B3-847C25320EB9}"/>
              </a:ext>
            </a:extLst>
          </p:cNvPr>
          <p:cNvSpPr>
            <a:spLocks noGrp="1"/>
          </p:cNvSpPr>
          <p:nvPr>
            <p:ph type="dt" sz="half" idx="10"/>
          </p:nvPr>
        </p:nvSpPr>
        <p:spPr/>
        <p:txBody>
          <a:bodyPr/>
          <a:lstStyle/>
          <a:p>
            <a:pPr rtl="0"/>
            <a:r>
              <a:rPr lang="fr-FR" noProof="0" dirty="0"/>
              <a:t>23/07/2021</a:t>
            </a:r>
          </a:p>
        </p:txBody>
      </p:sp>
      <p:sp>
        <p:nvSpPr>
          <p:cNvPr id="5" name="Espace réservé du pied de page 4">
            <a:extLst>
              <a:ext uri="{FF2B5EF4-FFF2-40B4-BE49-F238E27FC236}">
                <a16:creationId xmlns:a16="http://schemas.microsoft.com/office/drawing/2014/main" id="{1A8B8BB6-ACEF-4F3F-84CD-C1FCBAB94B18}"/>
              </a:ext>
            </a:extLst>
          </p:cNvPr>
          <p:cNvSpPr>
            <a:spLocks noGrp="1"/>
          </p:cNvSpPr>
          <p:nvPr>
            <p:ph type="ftr" sz="quarter" idx="11"/>
          </p:nvPr>
        </p:nvSpPr>
        <p:spPr/>
        <p:txBody>
          <a:bodyPr/>
          <a:lstStyle/>
          <a:p>
            <a:pPr rtl="0"/>
            <a:r>
              <a:rPr lang="fr-FR" noProof="0" dirty="0"/>
              <a:t>Lerys Granado</a:t>
            </a:r>
          </a:p>
        </p:txBody>
      </p:sp>
      <p:sp>
        <p:nvSpPr>
          <p:cNvPr id="6" name="Espace réservé du numéro de diapositive 5">
            <a:extLst>
              <a:ext uri="{FF2B5EF4-FFF2-40B4-BE49-F238E27FC236}">
                <a16:creationId xmlns:a16="http://schemas.microsoft.com/office/drawing/2014/main" id="{E3147731-03A1-47FC-8E26-53D24B024C5D}"/>
              </a:ext>
            </a:extLst>
          </p:cNvPr>
          <p:cNvSpPr>
            <a:spLocks noGrp="1"/>
          </p:cNvSpPr>
          <p:nvPr>
            <p:ph type="sldNum" sz="quarter" idx="12"/>
          </p:nvPr>
        </p:nvSpPr>
        <p:spPr/>
        <p:txBody>
          <a:bodyPr/>
          <a:lstStyle/>
          <a:p>
            <a:pPr rtl="0"/>
            <a:fld id="{4FAB73BC-B049-4115-A692-8D63A059BFB8}" type="slidenum">
              <a:rPr lang="fr-FR" noProof="0" smtClean="0"/>
              <a:t>7</a:t>
            </a:fld>
            <a:endParaRPr lang="fr-FR" noProof="0" dirty="0"/>
          </a:p>
        </p:txBody>
      </p:sp>
      <p:pic>
        <p:nvPicPr>
          <p:cNvPr id="8" name="Image 7" descr="Une image contenant table&#10;&#10;Description générée automatiquement">
            <a:extLst>
              <a:ext uri="{FF2B5EF4-FFF2-40B4-BE49-F238E27FC236}">
                <a16:creationId xmlns:a16="http://schemas.microsoft.com/office/drawing/2014/main" id="{CFB0896B-6103-4A29-A692-58A109D1A064}"/>
              </a:ext>
            </a:extLst>
          </p:cNvPr>
          <p:cNvPicPr>
            <a:picLocks noChangeAspect="1"/>
          </p:cNvPicPr>
          <p:nvPr/>
        </p:nvPicPr>
        <p:blipFill>
          <a:blip r:embed="rId2"/>
          <a:stretch>
            <a:fillRect/>
          </a:stretch>
        </p:blipFill>
        <p:spPr>
          <a:xfrm>
            <a:off x="4972050" y="1381299"/>
            <a:ext cx="6838950" cy="4876800"/>
          </a:xfrm>
          <a:prstGeom prst="rect">
            <a:avLst/>
          </a:prstGeom>
        </p:spPr>
      </p:pic>
      <p:sp>
        <p:nvSpPr>
          <p:cNvPr id="9" name="Espace réservé du contenu 2">
            <a:extLst>
              <a:ext uri="{FF2B5EF4-FFF2-40B4-BE49-F238E27FC236}">
                <a16:creationId xmlns:a16="http://schemas.microsoft.com/office/drawing/2014/main" id="{3A1B53BE-F39A-4853-9F11-56F04AD34996}"/>
              </a:ext>
            </a:extLst>
          </p:cNvPr>
          <p:cNvSpPr txBox="1">
            <a:spLocks/>
          </p:cNvSpPr>
          <p:nvPr/>
        </p:nvSpPr>
        <p:spPr>
          <a:xfrm>
            <a:off x="5646929" y="6224017"/>
            <a:ext cx="3818803"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endParaRPr lang="fr-FR" dirty="0"/>
          </a:p>
        </p:txBody>
      </p:sp>
      <p:sp>
        <p:nvSpPr>
          <p:cNvPr id="10" name="Espace réservé du contenu 2">
            <a:extLst>
              <a:ext uri="{FF2B5EF4-FFF2-40B4-BE49-F238E27FC236}">
                <a16:creationId xmlns:a16="http://schemas.microsoft.com/office/drawing/2014/main" id="{740A846F-B79D-4F3A-AFEA-365B4DED10B1}"/>
              </a:ext>
            </a:extLst>
          </p:cNvPr>
          <p:cNvSpPr txBox="1">
            <a:spLocks/>
          </p:cNvSpPr>
          <p:nvPr/>
        </p:nvSpPr>
        <p:spPr>
          <a:xfrm>
            <a:off x="5143500" y="6181899"/>
            <a:ext cx="6502400" cy="366776"/>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ctr">
              <a:buNone/>
            </a:pPr>
            <a:r>
              <a:rPr lang="fr-FR" sz="1600" b="0" i="0" u="none" strike="noStrike" baseline="0" dirty="0" err="1">
                <a:latin typeface="AdvTT7d6ad6bc"/>
              </a:rPr>
              <a:t>Valuzzi</a:t>
            </a:r>
            <a:r>
              <a:rPr lang="fr-FR" sz="1600" b="0" i="0" u="none" strike="noStrike" baseline="0" dirty="0">
                <a:latin typeface="AdvTT7d6ad6bc"/>
              </a:rPr>
              <a:t> </a:t>
            </a:r>
            <a:r>
              <a:rPr lang="fr-FR" sz="1600" b="0" i="1" u="none" strike="noStrike" baseline="0" dirty="0">
                <a:latin typeface="AdvTT7d6ad6bc"/>
              </a:rPr>
              <a:t>et al.–</a:t>
            </a:r>
            <a:r>
              <a:rPr lang="fr-FR" sz="1600" b="0" i="1" u="none" strike="noStrike" baseline="0" dirty="0" err="1">
                <a:latin typeface="AdvTT7d6ad6bc"/>
              </a:rPr>
              <a:t>Curr</a:t>
            </a:r>
            <a:r>
              <a:rPr lang="fr-FR" sz="1600" b="0" i="1" u="none" strike="noStrike" baseline="0" dirty="0">
                <a:latin typeface="AdvTT7d6ad6bc"/>
              </a:rPr>
              <a:t> </a:t>
            </a:r>
            <a:r>
              <a:rPr lang="fr-FR" sz="1600" b="0" i="1" u="none" strike="noStrike" baseline="0" dirty="0" err="1">
                <a:latin typeface="AdvTT7d6ad6bc"/>
              </a:rPr>
              <a:t>Opin</a:t>
            </a:r>
            <a:r>
              <a:rPr lang="fr-FR" sz="1600" b="0" i="1" u="none" strike="noStrike" baseline="0" dirty="0">
                <a:latin typeface="AdvTT7d6ad6bc"/>
              </a:rPr>
              <a:t> </a:t>
            </a:r>
            <a:r>
              <a:rPr lang="fr-FR" sz="1600" b="0" i="1" u="none" strike="noStrike" baseline="0" dirty="0" err="1">
                <a:latin typeface="AdvTT7d6ad6bc"/>
              </a:rPr>
              <a:t>Allergy</a:t>
            </a:r>
            <a:r>
              <a:rPr lang="fr-FR" sz="1600" b="0" i="1" u="none" strike="noStrike" baseline="0" dirty="0">
                <a:latin typeface="AdvTT7d6ad6bc"/>
              </a:rPr>
              <a:t> Clin </a:t>
            </a:r>
            <a:r>
              <a:rPr lang="fr-FR" sz="1600" b="0" i="1" u="none" strike="noStrike" baseline="0" dirty="0" err="1">
                <a:latin typeface="AdvTT7d6ad6bc"/>
              </a:rPr>
              <a:t>Immunol</a:t>
            </a:r>
            <a:r>
              <a:rPr lang="fr-FR" sz="1600" b="0" i="0" u="none" strike="noStrike" baseline="0" dirty="0">
                <a:latin typeface="AdvTT7d6ad6bc"/>
              </a:rPr>
              <a:t>, </a:t>
            </a:r>
            <a:r>
              <a:rPr lang="fr-FR" sz="1600" b="1" i="0" u="none" strike="noStrike" baseline="0" dirty="0">
                <a:latin typeface="AdvTTcf105b51"/>
              </a:rPr>
              <a:t>2019</a:t>
            </a:r>
            <a:r>
              <a:rPr lang="fr-FR" sz="1600" b="0" i="0" u="none" strike="noStrike" baseline="0" dirty="0">
                <a:latin typeface="AdvTTcf105b51"/>
              </a:rPr>
              <a:t>, 19:256–262</a:t>
            </a:r>
            <a:endParaRPr lang="fr-FR" sz="2000" dirty="0"/>
          </a:p>
        </p:txBody>
      </p:sp>
      <p:sp>
        <p:nvSpPr>
          <p:cNvPr id="11" name="Flèche : bas 10">
            <a:extLst>
              <a:ext uri="{FF2B5EF4-FFF2-40B4-BE49-F238E27FC236}">
                <a16:creationId xmlns:a16="http://schemas.microsoft.com/office/drawing/2014/main" id="{20F5061D-4C26-49D0-A410-142F2B7AC0B0}"/>
              </a:ext>
            </a:extLst>
          </p:cNvPr>
          <p:cNvSpPr/>
          <p:nvPr/>
        </p:nvSpPr>
        <p:spPr>
          <a:xfrm>
            <a:off x="10456333" y="710993"/>
            <a:ext cx="762000" cy="6212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96866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9CB3E3-499A-44C7-A556-B95664672940}"/>
              </a:ext>
            </a:extLst>
          </p:cNvPr>
          <p:cNvSpPr>
            <a:spLocks noGrp="1"/>
          </p:cNvSpPr>
          <p:nvPr>
            <p:ph type="title"/>
          </p:nvPr>
        </p:nvSpPr>
        <p:spPr/>
        <p:txBody>
          <a:bodyPr/>
          <a:lstStyle/>
          <a:p>
            <a:r>
              <a:rPr lang="fr-FR" dirty="0"/>
              <a:t>Variables nombres d’allergènes</a:t>
            </a:r>
          </a:p>
        </p:txBody>
      </p:sp>
      <p:sp>
        <p:nvSpPr>
          <p:cNvPr id="3" name="Espace réservé du contenu 2">
            <a:extLst>
              <a:ext uri="{FF2B5EF4-FFF2-40B4-BE49-F238E27FC236}">
                <a16:creationId xmlns:a16="http://schemas.microsoft.com/office/drawing/2014/main" id="{BEC942AF-25D3-4AB5-9677-F5CCE756A8F7}"/>
              </a:ext>
            </a:extLst>
          </p:cNvPr>
          <p:cNvSpPr>
            <a:spLocks noGrp="1"/>
          </p:cNvSpPr>
          <p:nvPr>
            <p:ph idx="1"/>
          </p:nvPr>
        </p:nvSpPr>
        <p:spPr>
          <a:xfrm>
            <a:off x="936984" y="1924913"/>
            <a:ext cx="6862571" cy="4459024"/>
          </a:xfrm>
        </p:spPr>
        <p:txBody>
          <a:bodyPr>
            <a:normAutofit/>
          </a:bodyPr>
          <a:lstStyle/>
          <a:p>
            <a:pPr>
              <a:buFont typeface="Wingdings" panose="05000000000000000000" pitchFamily="2" charset="2"/>
              <a:buChar char="§"/>
            </a:pPr>
            <a:r>
              <a:rPr lang="fr-FR" dirty="0"/>
              <a:t>x : variable nb allergènes </a:t>
            </a:r>
            <a:br>
              <a:rPr lang="fr-FR" dirty="0"/>
            </a:br>
            <a:r>
              <a:rPr lang="fr-FR" dirty="0">
                <a:sym typeface="Wingdings" panose="05000000000000000000" pitchFamily="2" charset="2"/>
              </a:rPr>
              <a:t> comptage allergènes</a:t>
            </a:r>
          </a:p>
          <a:p>
            <a:pPr>
              <a:buFont typeface="Wingdings" panose="05000000000000000000" pitchFamily="2" charset="2"/>
              <a:buChar char="§"/>
            </a:pPr>
            <a:endParaRPr lang="fr-FR" dirty="0"/>
          </a:p>
          <a:p>
            <a:pPr>
              <a:buFont typeface="Wingdings" panose="05000000000000000000" pitchFamily="2" charset="2"/>
              <a:buChar char="§"/>
            </a:pPr>
            <a:r>
              <a:rPr lang="fr-FR" dirty="0">
                <a:sym typeface="Wingdings" panose="05000000000000000000" pitchFamily="2" charset="2"/>
              </a:rPr>
              <a:t>y : variable nb additifs </a:t>
            </a:r>
            <a:r>
              <a:rPr lang="fr-FR" dirty="0"/>
              <a:t>allergènes </a:t>
            </a:r>
            <a:br>
              <a:rPr lang="fr-FR" dirty="0"/>
            </a:br>
            <a:r>
              <a:rPr lang="fr-FR" dirty="0">
                <a:sym typeface="Wingdings" panose="05000000000000000000" pitchFamily="2" charset="2"/>
              </a:rPr>
              <a:t> comptage allergènes </a:t>
            </a:r>
            <a:r>
              <a:rPr lang="fr-FR" b="1" dirty="0">
                <a:sym typeface="Wingdings" panose="05000000000000000000" pitchFamily="2" charset="2"/>
              </a:rPr>
              <a:t>dans les additifs</a:t>
            </a:r>
          </a:p>
          <a:p>
            <a:pPr>
              <a:buFont typeface="Wingdings" panose="05000000000000000000" pitchFamily="2" charset="2"/>
              <a:buChar char="§"/>
            </a:pPr>
            <a:endParaRPr lang="fr-FR" dirty="0">
              <a:sym typeface="Wingdings" panose="05000000000000000000" pitchFamily="2" charset="2"/>
            </a:endParaRPr>
          </a:p>
          <a:p>
            <a:pPr>
              <a:buFont typeface="Wingdings" panose="05000000000000000000" pitchFamily="2" charset="2"/>
              <a:buChar char="§"/>
            </a:pPr>
            <a:r>
              <a:rPr lang="fr-FR" dirty="0">
                <a:sym typeface="Wingdings" panose="05000000000000000000" pitchFamily="2" charset="2"/>
              </a:rPr>
              <a:t>Méthode :  « </a:t>
            </a:r>
            <a:r>
              <a:rPr lang="fr-FR" dirty="0" err="1">
                <a:sym typeface="Wingdings" panose="05000000000000000000" pitchFamily="2" charset="2"/>
              </a:rPr>
              <a:t>str.count</a:t>
            </a:r>
            <a:r>
              <a:rPr lang="fr-FR" dirty="0">
                <a:sym typeface="Wingdings" panose="05000000000000000000" pitchFamily="2" charset="2"/>
              </a:rPr>
              <a:t> » de pandas</a:t>
            </a:r>
          </a:p>
          <a:p>
            <a:pPr>
              <a:buFont typeface="Wingdings" panose="05000000000000000000" pitchFamily="2" charset="2"/>
              <a:buChar char="§"/>
            </a:pPr>
            <a:r>
              <a:rPr lang="fr-FR" dirty="0">
                <a:sym typeface="Wingdings" panose="05000000000000000000" pitchFamily="2" charset="2"/>
              </a:rPr>
              <a:t>Imputation : « </a:t>
            </a:r>
            <a:r>
              <a:rPr lang="fr-FR" dirty="0" err="1">
                <a:sym typeface="Wingdings" panose="05000000000000000000" pitchFamily="2" charset="2"/>
              </a:rPr>
              <a:t>fillna</a:t>
            </a:r>
            <a:r>
              <a:rPr lang="fr-FR" dirty="0">
                <a:sym typeface="Wingdings" panose="05000000000000000000" pitchFamily="2" charset="2"/>
              </a:rPr>
              <a:t>(0) » </a:t>
            </a:r>
            <a:br>
              <a:rPr lang="fr-FR" dirty="0">
                <a:sym typeface="Wingdings" panose="05000000000000000000" pitchFamily="2" charset="2"/>
              </a:rPr>
            </a:br>
            <a:r>
              <a:rPr lang="fr-FR" dirty="0">
                <a:sym typeface="Wingdings" panose="05000000000000000000" pitchFamily="2" charset="2"/>
              </a:rPr>
              <a:t>en considérant : valeur manquante ≈ pas d’allergène</a:t>
            </a:r>
          </a:p>
          <a:p>
            <a:pPr>
              <a:buFont typeface="Wingdings" panose="05000000000000000000" pitchFamily="2" charset="2"/>
              <a:buChar char="§"/>
            </a:pPr>
            <a:endParaRPr lang="fr-FR" dirty="0">
              <a:sym typeface="Wingdings" panose="05000000000000000000" pitchFamily="2" charset="2"/>
            </a:endParaRPr>
          </a:p>
        </p:txBody>
      </p:sp>
      <p:sp>
        <p:nvSpPr>
          <p:cNvPr id="4" name="Espace réservé de la date 3">
            <a:extLst>
              <a:ext uri="{FF2B5EF4-FFF2-40B4-BE49-F238E27FC236}">
                <a16:creationId xmlns:a16="http://schemas.microsoft.com/office/drawing/2014/main" id="{93966E8D-CA0E-4A4E-95B3-847C25320EB9}"/>
              </a:ext>
            </a:extLst>
          </p:cNvPr>
          <p:cNvSpPr>
            <a:spLocks noGrp="1"/>
          </p:cNvSpPr>
          <p:nvPr>
            <p:ph type="dt" sz="half" idx="10"/>
          </p:nvPr>
        </p:nvSpPr>
        <p:spPr/>
        <p:txBody>
          <a:bodyPr/>
          <a:lstStyle/>
          <a:p>
            <a:pPr rtl="0"/>
            <a:r>
              <a:rPr lang="fr-FR" noProof="0"/>
              <a:t>23/07/2021</a:t>
            </a:r>
          </a:p>
        </p:txBody>
      </p:sp>
      <p:sp>
        <p:nvSpPr>
          <p:cNvPr id="5" name="Espace réservé du pied de page 4">
            <a:extLst>
              <a:ext uri="{FF2B5EF4-FFF2-40B4-BE49-F238E27FC236}">
                <a16:creationId xmlns:a16="http://schemas.microsoft.com/office/drawing/2014/main" id="{1A8B8BB6-ACEF-4F3F-84CD-C1FCBAB94B18}"/>
              </a:ext>
            </a:extLst>
          </p:cNvPr>
          <p:cNvSpPr>
            <a:spLocks noGrp="1"/>
          </p:cNvSpPr>
          <p:nvPr>
            <p:ph type="ftr" sz="quarter" idx="11"/>
          </p:nvPr>
        </p:nvSpPr>
        <p:spPr/>
        <p:txBody>
          <a:bodyPr/>
          <a:lstStyle/>
          <a:p>
            <a:pPr rtl="0"/>
            <a:r>
              <a:rPr lang="fr-FR" noProof="0" dirty="0"/>
              <a:t>Lerys Granado</a:t>
            </a:r>
          </a:p>
        </p:txBody>
      </p:sp>
      <p:sp>
        <p:nvSpPr>
          <p:cNvPr id="6" name="Espace réservé du numéro de diapositive 5">
            <a:extLst>
              <a:ext uri="{FF2B5EF4-FFF2-40B4-BE49-F238E27FC236}">
                <a16:creationId xmlns:a16="http://schemas.microsoft.com/office/drawing/2014/main" id="{E3147731-03A1-47FC-8E26-53D24B024C5D}"/>
              </a:ext>
            </a:extLst>
          </p:cNvPr>
          <p:cNvSpPr>
            <a:spLocks noGrp="1"/>
          </p:cNvSpPr>
          <p:nvPr>
            <p:ph type="sldNum" sz="quarter" idx="12"/>
          </p:nvPr>
        </p:nvSpPr>
        <p:spPr/>
        <p:txBody>
          <a:bodyPr/>
          <a:lstStyle/>
          <a:p>
            <a:pPr rtl="0"/>
            <a:fld id="{4FAB73BC-B049-4115-A692-8D63A059BFB8}" type="slidenum">
              <a:rPr lang="fr-FR" noProof="0" smtClean="0"/>
              <a:t>8</a:t>
            </a:fld>
            <a:endParaRPr lang="fr-FR" noProof="0"/>
          </a:p>
        </p:txBody>
      </p:sp>
      <p:pic>
        <p:nvPicPr>
          <p:cNvPr id="1028" name="Picture 4">
            <a:extLst>
              <a:ext uri="{FF2B5EF4-FFF2-40B4-BE49-F238E27FC236}">
                <a16:creationId xmlns:a16="http://schemas.microsoft.com/office/drawing/2014/main" id="{DA01B4E2-8FB6-4778-BB4A-B0F04881C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4200" y="1719170"/>
            <a:ext cx="3505200" cy="3838575"/>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a:extLst>
              <a:ext uri="{FF2B5EF4-FFF2-40B4-BE49-F238E27FC236}">
                <a16:creationId xmlns:a16="http://schemas.microsoft.com/office/drawing/2014/main" id="{C31B79FA-0D7F-4C69-A0E2-7D2E43530E92}"/>
              </a:ext>
            </a:extLst>
          </p:cNvPr>
          <p:cNvSpPr txBox="1"/>
          <p:nvPr/>
        </p:nvSpPr>
        <p:spPr>
          <a:xfrm>
            <a:off x="9956800" y="5527286"/>
            <a:ext cx="948267" cy="369332"/>
          </a:xfrm>
          <a:prstGeom prst="rect">
            <a:avLst/>
          </a:prstGeom>
          <a:noFill/>
        </p:spPr>
        <p:txBody>
          <a:bodyPr wrap="square">
            <a:spAutoFit/>
          </a:bodyPr>
          <a:lstStyle/>
          <a:p>
            <a:r>
              <a:rPr lang="fr-FR" dirty="0">
                <a:solidFill>
                  <a:srgbClr val="232323"/>
                </a:solidFill>
                <a:latin typeface="Arial" panose="020B0604020202020204" pitchFamily="34" charset="0"/>
                <a:cs typeface="Arial" panose="020B0604020202020204" pitchFamily="34" charset="0"/>
              </a:rPr>
              <a:t>= x + y </a:t>
            </a:r>
          </a:p>
        </p:txBody>
      </p:sp>
      <p:pic>
        <p:nvPicPr>
          <p:cNvPr id="24" name="Image 23">
            <a:extLst>
              <a:ext uri="{FF2B5EF4-FFF2-40B4-BE49-F238E27FC236}">
                <a16:creationId xmlns:a16="http://schemas.microsoft.com/office/drawing/2014/main" id="{FB5EDB3A-92C0-4E9B-A99C-4257F77E5B7B}"/>
              </a:ext>
            </a:extLst>
          </p:cNvPr>
          <p:cNvPicPr>
            <a:picLocks noChangeAspect="1"/>
          </p:cNvPicPr>
          <p:nvPr/>
        </p:nvPicPr>
        <p:blipFill>
          <a:blip r:embed="rId3"/>
          <a:stretch>
            <a:fillRect/>
          </a:stretch>
        </p:blipFill>
        <p:spPr>
          <a:xfrm>
            <a:off x="9290882" y="245730"/>
            <a:ext cx="2280102" cy="1133954"/>
          </a:xfrm>
          <a:prstGeom prst="rect">
            <a:avLst/>
          </a:prstGeom>
        </p:spPr>
      </p:pic>
      <p:pic>
        <p:nvPicPr>
          <p:cNvPr id="25" name="Image 24">
            <a:extLst>
              <a:ext uri="{FF2B5EF4-FFF2-40B4-BE49-F238E27FC236}">
                <a16:creationId xmlns:a16="http://schemas.microsoft.com/office/drawing/2014/main" id="{DC3CAA52-50F9-4D29-935C-A4665B9D6D46}"/>
              </a:ext>
            </a:extLst>
          </p:cNvPr>
          <p:cNvPicPr>
            <a:picLocks noChangeAspect="1"/>
          </p:cNvPicPr>
          <p:nvPr/>
        </p:nvPicPr>
        <p:blipFill rotWithShape="1">
          <a:blip r:embed="rId3"/>
          <a:srcRect t="25000" r="73770" b="1"/>
          <a:stretch/>
        </p:blipFill>
        <p:spPr>
          <a:xfrm>
            <a:off x="10837333" y="4037671"/>
            <a:ext cx="445535" cy="633557"/>
          </a:xfrm>
          <a:prstGeom prst="rect">
            <a:avLst/>
          </a:prstGeom>
        </p:spPr>
      </p:pic>
      <p:pic>
        <p:nvPicPr>
          <p:cNvPr id="26" name="Image 25">
            <a:extLst>
              <a:ext uri="{FF2B5EF4-FFF2-40B4-BE49-F238E27FC236}">
                <a16:creationId xmlns:a16="http://schemas.microsoft.com/office/drawing/2014/main" id="{CD4F3753-861F-46A0-A858-6BEF1FE29555}"/>
              </a:ext>
            </a:extLst>
          </p:cNvPr>
          <p:cNvPicPr>
            <a:picLocks noChangeAspect="1"/>
          </p:cNvPicPr>
          <p:nvPr/>
        </p:nvPicPr>
        <p:blipFill rotWithShape="1">
          <a:blip r:embed="rId3"/>
          <a:srcRect l="26054" t="26363" r="50674" b="1"/>
          <a:stretch/>
        </p:blipFill>
        <p:spPr>
          <a:xfrm>
            <a:off x="10291762" y="3904926"/>
            <a:ext cx="395288" cy="622040"/>
          </a:xfrm>
          <a:prstGeom prst="rect">
            <a:avLst/>
          </a:prstGeom>
        </p:spPr>
      </p:pic>
      <p:pic>
        <p:nvPicPr>
          <p:cNvPr id="27" name="Image 26">
            <a:extLst>
              <a:ext uri="{FF2B5EF4-FFF2-40B4-BE49-F238E27FC236}">
                <a16:creationId xmlns:a16="http://schemas.microsoft.com/office/drawing/2014/main" id="{593AE8ED-35BB-4C5D-9E38-02208FECD575}"/>
              </a:ext>
            </a:extLst>
          </p:cNvPr>
          <p:cNvPicPr>
            <a:picLocks noChangeAspect="1"/>
          </p:cNvPicPr>
          <p:nvPr/>
        </p:nvPicPr>
        <p:blipFill rotWithShape="1">
          <a:blip r:embed="rId3"/>
          <a:srcRect l="49980" t="26363" r="28989" b="1"/>
          <a:stretch/>
        </p:blipFill>
        <p:spPr>
          <a:xfrm>
            <a:off x="9905531" y="3640926"/>
            <a:ext cx="357211" cy="622040"/>
          </a:xfrm>
          <a:prstGeom prst="rect">
            <a:avLst/>
          </a:prstGeom>
        </p:spPr>
      </p:pic>
      <p:sp>
        <p:nvSpPr>
          <p:cNvPr id="18" name="Accolade fermante 17">
            <a:extLst>
              <a:ext uri="{FF2B5EF4-FFF2-40B4-BE49-F238E27FC236}">
                <a16:creationId xmlns:a16="http://schemas.microsoft.com/office/drawing/2014/main" id="{E084057F-9216-4DDB-926B-DD763E382291}"/>
              </a:ext>
            </a:extLst>
          </p:cNvPr>
          <p:cNvSpPr/>
          <p:nvPr/>
        </p:nvSpPr>
        <p:spPr>
          <a:xfrm rot="16200000">
            <a:off x="11040762" y="4302180"/>
            <a:ext cx="121197" cy="895631"/>
          </a:xfrm>
          <a:prstGeom prst="rightBrace">
            <a:avLst>
              <a:gd name="adj1" fmla="val 69241"/>
              <a:gd name="adj2" fmla="val 49468"/>
            </a:avLst>
          </a:prstGeom>
          <a:ln w="28575">
            <a:solidFill>
              <a:srgbClr val="FF55F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nvGrpSpPr>
          <p:cNvPr id="29" name="Groupe 28">
            <a:extLst>
              <a:ext uri="{FF2B5EF4-FFF2-40B4-BE49-F238E27FC236}">
                <a16:creationId xmlns:a16="http://schemas.microsoft.com/office/drawing/2014/main" id="{844E5FEF-D266-4CBA-8F7C-5AA347589A7B}"/>
              </a:ext>
            </a:extLst>
          </p:cNvPr>
          <p:cNvGrpSpPr/>
          <p:nvPr/>
        </p:nvGrpSpPr>
        <p:grpSpPr>
          <a:xfrm>
            <a:off x="9566228" y="2208335"/>
            <a:ext cx="357211" cy="622040"/>
            <a:chOff x="9566228" y="2208335"/>
            <a:chExt cx="357211" cy="622040"/>
          </a:xfrm>
        </p:grpSpPr>
        <p:sp>
          <p:nvSpPr>
            <p:cNvPr id="19" name="Rectangle 18">
              <a:extLst>
                <a:ext uri="{FF2B5EF4-FFF2-40B4-BE49-F238E27FC236}">
                  <a16:creationId xmlns:a16="http://schemas.microsoft.com/office/drawing/2014/main" id="{93BBF309-B846-4422-B06C-3F25F6DDF3D5}"/>
                </a:ext>
              </a:extLst>
            </p:cNvPr>
            <p:cNvSpPr/>
            <p:nvPr/>
          </p:nvSpPr>
          <p:spPr>
            <a:xfrm>
              <a:off x="9605963" y="2287425"/>
              <a:ext cx="233362" cy="3714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8" name="Image 27">
              <a:extLst>
                <a:ext uri="{FF2B5EF4-FFF2-40B4-BE49-F238E27FC236}">
                  <a16:creationId xmlns:a16="http://schemas.microsoft.com/office/drawing/2014/main" id="{B4F4C4B4-F0B9-4894-8DD5-E91A8B0A86AC}"/>
                </a:ext>
              </a:extLst>
            </p:cNvPr>
            <p:cNvPicPr>
              <a:picLocks noChangeAspect="1"/>
            </p:cNvPicPr>
            <p:nvPr/>
          </p:nvPicPr>
          <p:blipFill rotWithShape="1">
            <a:blip r:embed="rId3"/>
            <a:srcRect l="74259" t="26363" r="4710" b="1"/>
            <a:stretch/>
          </p:blipFill>
          <p:spPr>
            <a:xfrm>
              <a:off x="9566228" y="2208335"/>
              <a:ext cx="357211" cy="622040"/>
            </a:xfrm>
            <a:prstGeom prst="rect">
              <a:avLst/>
            </a:prstGeom>
          </p:spPr>
        </p:pic>
      </p:grpSp>
    </p:spTree>
    <p:extLst>
      <p:ext uri="{BB962C8B-B14F-4D97-AF65-F5344CB8AC3E}">
        <p14:creationId xmlns:p14="http://schemas.microsoft.com/office/powerpoint/2010/main" val="3136571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4ED725-3878-42A2-9A51-419C8A2D1CF0}"/>
              </a:ext>
            </a:extLst>
          </p:cNvPr>
          <p:cNvSpPr>
            <a:spLocks noGrp="1"/>
          </p:cNvSpPr>
          <p:nvPr>
            <p:ph type="title"/>
          </p:nvPr>
        </p:nvSpPr>
        <p:spPr/>
        <p:txBody>
          <a:bodyPr/>
          <a:lstStyle/>
          <a:p>
            <a:r>
              <a:rPr lang="fr-FR" dirty="0" err="1"/>
              <a:t>Targets</a:t>
            </a:r>
            <a:endParaRPr lang="fr-FR" dirty="0"/>
          </a:p>
        </p:txBody>
      </p:sp>
      <p:sp>
        <p:nvSpPr>
          <p:cNvPr id="8" name="Espace réservé de la date 7">
            <a:extLst>
              <a:ext uri="{FF2B5EF4-FFF2-40B4-BE49-F238E27FC236}">
                <a16:creationId xmlns:a16="http://schemas.microsoft.com/office/drawing/2014/main" id="{5202036B-56EE-4969-AEA3-03B6A3A9DEDB}"/>
              </a:ext>
            </a:extLst>
          </p:cNvPr>
          <p:cNvSpPr>
            <a:spLocks noGrp="1"/>
          </p:cNvSpPr>
          <p:nvPr>
            <p:ph type="dt" sz="half" idx="10"/>
          </p:nvPr>
        </p:nvSpPr>
        <p:spPr/>
        <p:txBody>
          <a:bodyPr/>
          <a:lstStyle/>
          <a:p>
            <a:pPr rtl="0"/>
            <a:r>
              <a:rPr lang="fr-FR" noProof="0"/>
              <a:t>23/07/2021</a:t>
            </a:r>
          </a:p>
        </p:txBody>
      </p:sp>
      <p:sp>
        <p:nvSpPr>
          <p:cNvPr id="9" name="Espace réservé du pied de page 8">
            <a:extLst>
              <a:ext uri="{FF2B5EF4-FFF2-40B4-BE49-F238E27FC236}">
                <a16:creationId xmlns:a16="http://schemas.microsoft.com/office/drawing/2014/main" id="{459AC30A-F649-48DD-A25C-B98FAA731A4C}"/>
              </a:ext>
            </a:extLst>
          </p:cNvPr>
          <p:cNvSpPr>
            <a:spLocks noGrp="1"/>
          </p:cNvSpPr>
          <p:nvPr>
            <p:ph type="ftr" sz="quarter" idx="11"/>
          </p:nvPr>
        </p:nvSpPr>
        <p:spPr/>
        <p:txBody>
          <a:bodyPr/>
          <a:lstStyle/>
          <a:p>
            <a:pPr rtl="0"/>
            <a:r>
              <a:rPr lang="fr-FR" noProof="0"/>
              <a:t>Lerys Granado</a:t>
            </a:r>
          </a:p>
        </p:txBody>
      </p:sp>
      <p:sp>
        <p:nvSpPr>
          <p:cNvPr id="14" name="Espace réservé du numéro de diapositive 13">
            <a:extLst>
              <a:ext uri="{FF2B5EF4-FFF2-40B4-BE49-F238E27FC236}">
                <a16:creationId xmlns:a16="http://schemas.microsoft.com/office/drawing/2014/main" id="{444DC20F-E0E9-40C8-99E3-06118B3C9816}"/>
              </a:ext>
            </a:extLst>
          </p:cNvPr>
          <p:cNvSpPr>
            <a:spLocks noGrp="1"/>
          </p:cNvSpPr>
          <p:nvPr>
            <p:ph type="sldNum" sz="quarter" idx="12"/>
          </p:nvPr>
        </p:nvSpPr>
        <p:spPr/>
        <p:txBody>
          <a:bodyPr/>
          <a:lstStyle/>
          <a:p>
            <a:pPr rtl="0"/>
            <a:fld id="{4FAB73BC-B049-4115-A692-8D63A059BFB8}" type="slidenum">
              <a:rPr lang="fr-FR" noProof="0" smtClean="0"/>
              <a:t>9</a:t>
            </a:fld>
            <a:endParaRPr lang="fr-FR" noProof="0"/>
          </a:p>
        </p:txBody>
      </p:sp>
      <p:sp>
        <p:nvSpPr>
          <p:cNvPr id="16" name="ZoneTexte 15">
            <a:extLst>
              <a:ext uri="{FF2B5EF4-FFF2-40B4-BE49-F238E27FC236}">
                <a16:creationId xmlns:a16="http://schemas.microsoft.com/office/drawing/2014/main" id="{2D3D5123-1962-45C0-B5F1-4CFCD2750DCA}"/>
              </a:ext>
            </a:extLst>
          </p:cNvPr>
          <p:cNvSpPr txBox="1"/>
          <p:nvPr/>
        </p:nvSpPr>
        <p:spPr>
          <a:xfrm>
            <a:off x="258857" y="3714475"/>
            <a:ext cx="2590800" cy="480131"/>
          </a:xfrm>
          <a:prstGeom prst="rect">
            <a:avLst/>
          </a:prstGeom>
          <a:noFill/>
        </p:spPr>
        <p:txBody>
          <a:bodyPr wrap="square">
            <a:spAutoFit/>
          </a:bodyPr>
          <a:lstStyle/>
          <a:p>
            <a:pPr lvl="1" defTabSz="914400">
              <a:lnSpc>
                <a:spcPct val="90000"/>
              </a:lnSpc>
              <a:spcBef>
                <a:spcPts val="1200"/>
              </a:spcBef>
              <a:spcAft>
                <a:spcPts val="200"/>
              </a:spcAft>
              <a:buClr>
                <a:srgbClr val="1CADE4"/>
              </a:buClr>
              <a:buSzPct val="100000"/>
              <a:defRPr/>
            </a:pPr>
            <a:r>
              <a:rPr kumimoji="0" lang="fr-FR" sz="2800" b="1" i="0" u="none" strike="noStrike" kern="1200" cap="none" spc="0" normalizeH="0" baseline="0" noProof="0" dirty="0">
                <a:ln>
                  <a:noFill/>
                </a:ln>
                <a:effectLst/>
                <a:uLnTx/>
                <a:uFillTx/>
                <a:latin typeface="Tw Cen MT" panose="020B0602020104020603"/>
                <a:ea typeface="+mn-ea"/>
                <a:cs typeface="+mn-cs"/>
              </a:rPr>
              <a:t>NaN = 75%</a:t>
            </a:r>
          </a:p>
        </p:txBody>
      </p:sp>
      <p:sp>
        <p:nvSpPr>
          <p:cNvPr id="17" name="ZoneTexte 16">
            <a:extLst>
              <a:ext uri="{FF2B5EF4-FFF2-40B4-BE49-F238E27FC236}">
                <a16:creationId xmlns:a16="http://schemas.microsoft.com/office/drawing/2014/main" id="{BFA802DD-7141-46C2-9CD6-A08EFEC1CCA8}"/>
              </a:ext>
            </a:extLst>
          </p:cNvPr>
          <p:cNvSpPr txBox="1"/>
          <p:nvPr/>
        </p:nvSpPr>
        <p:spPr>
          <a:xfrm>
            <a:off x="4454339" y="3714475"/>
            <a:ext cx="2590800" cy="480131"/>
          </a:xfrm>
          <a:prstGeom prst="rect">
            <a:avLst/>
          </a:prstGeom>
          <a:noFill/>
        </p:spPr>
        <p:txBody>
          <a:bodyPr wrap="square">
            <a:spAutoFit/>
          </a:bodyPr>
          <a:lstStyle/>
          <a:p>
            <a:pPr lvl="1" defTabSz="914400">
              <a:lnSpc>
                <a:spcPct val="90000"/>
              </a:lnSpc>
              <a:spcBef>
                <a:spcPts val="1200"/>
              </a:spcBef>
              <a:spcAft>
                <a:spcPts val="200"/>
              </a:spcAft>
              <a:buClr>
                <a:srgbClr val="1CADE4"/>
              </a:buClr>
              <a:buSzPct val="100000"/>
              <a:defRPr/>
            </a:pPr>
            <a:r>
              <a:rPr kumimoji="0" lang="fr-FR" sz="2800" b="1" i="0" u="none" strike="noStrike" kern="1200" cap="none" spc="0" normalizeH="0" baseline="0" noProof="0" dirty="0">
                <a:ln>
                  <a:noFill/>
                </a:ln>
                <a:effectLst/>
                <a:uLnTx/>
                <a:uFillTx/>
                <a:latin typeface="Tw Cen MT" panose="020B0602020104020603"/>
                <a:ea typeface="+mn-ea"/>
                <a:cs typeface="+mn-cs"/>
              </a:rPr>
              <a:t>NaN = 66%</a:t>
            </a:r>
          </a:p>
        </p:txBody>
      </p:sp>
      <p:sp>
        <p:nvSpPr>
          <p:cNvPr id="18" name="ZoneTexte 17">
            <a:extLst>
              <a:ext uri="{FF2B5EF4-FFF2-40B4-BE49-F238E27FC236}">
                <a16:creationId xmlns:a16="http://schemas.microsoft.com/office/drawing/2014/main" id="{2B9CA2F7-D37A-49D4-BB10-C2B8025E12B7}"/>
              </a:ext>
            </a:extLst>
          </p:cNvPr>
          <p:cNvSpPr txBox="1"/>
          <p:nvPr/>
        </p:nvSpPr>
        <p:spPr>
          <a:xfrm>
            <a:off x="9064874" y="3714475"/>
            <a:ext cx="2590800" cy="480131"/>
          </a:xfrm>
          <a:prstGeom prst="rect">
            <a:avLst/>
          </a:prstGeom>
          <a:noFill/>
        </p:spPr>
        <p:txBody>
          <a:bodyPr wrap="square">
            <a:spAutoFit/>
          </a:bodyPr>
          <a:lstStyle/>
          <a:p>
            <a:pPr lvl="1" defTabSz="914400">
              <a:lnSpc>
                <a:spcPct val="90000"/>
              </a:lnSpc>
              <a:spcBef>
                <a:spcPts val="1200"/>
              </a:spcBef>
              <a:spcAft>
                <a:spcPts val="200"/>
              </a:spcAft>
              <a:buClr>
                <a:srgbClr val="1CADE4"/>
              </a:buClr>
              <a:buSzPct val="100000"/>
              <a:defRPr/>
            </a:pPr>
            <a:r>
              <a:rPr kumimoji="0" lang="fr-FR" sz="2800" b="1" i="0" u="none" strike="noStrike" kern="1200" cap="none" spc="0" normalizeH="0" baseline="0" noProof="0" dirty="0">
                <a:ln>
                  <a:noFill/>
                </a:ln>
                <a:effectLst/>
                <a:uLnTx/>
                <a:uFillTx/>
                <a:latin typeface="Tw Cen MT" panose="020B0602020104020603"/>
                <a:ea typeface="+mn-ea"/>
                <a:cs typeface="+mn-cs"/>
              </a:rPr>
              <a:t>NaN = 65%</a:t>
            </a:r>
          </a:p>
        </p:txBody>
      </p:sp>
      <p:sp>
        <p:nvSpPr>
          <p:cNvPr id="19" name="ZoneTexte 18">
            <a:extLst>
              <a:ext uri="{FF2B5EF4-FFF2-40B4-BE49-F238E27FC236}">
                <a16:creationId xmlns:a16="http://schemas.microsoft.com/office/drawing/2014/main" id="{9632542C-B802-47B3-BCDC-0E8B3E23395E}"/>
              </a:ext>
            </a:extLst>
          </p:cNvPr>
          <p:cNvSpPr txBox="1"/>
          <p:nvPr/>
        </p:nvSpPr>
        <p:spPr>
          <a:xfrm>
            <a:off x="258857" y="5394479"/>
            <a:ext cx="8612841" cy="480131"/>
          </a:xfrm>
          <a:prstGeom prst="rect">
            <a:avLst/>
          </a:prstGeom>
          <a:noFill/>
        </p:spPr>
        <p:txBody>
          <a:bodyPr wrap="square">
            <a:spAutoFit/>
          </a:bodyPr>
          <a:lstStyle/>
          <a:p>
            <a:pPr lvl="1" defTabSz="914400">
              <a:lnSpc>
                <a:spcPct val="90000"/>
              </a:lnSpc>
              <a:spcBef>
                <a:spcPts val="1200"/>
              </a:spcBef>
              <a:spcAft>
                <a:spcPts val="200"/>
              </a:spcAft>
              <a:buClr>
                <a:srgbClr val="1CADE4"/>
              </a:buClr>
              <a:buSzPct val="100000"/>
              <a:defRPr/>
            </a:pPr>
            <a:r>
              <a:rPr kumimoji="0" lang="fr-FR" sz="2800" i="0" u="none" strike="noStrike" kern="1200" cap="none" spc="0" normalizeH="0" baseline="0" noProof="0" dirty="0">
                <a:ln>
                  <a:noFill/>
                </a:ln>
                <a:effectLst/>
                <a:uLnTx/>
                <a:uFillTx/>
                <a:latin typeface="Tw Cen MT" panose="020B0602020104020603"/>
                <a:ea typeface="+mn-ea"/>
                <a:cs typeface="+mn-cs"/>
                <a:sym typeface="Wingdings" panose="05000000000000000000" pitchFamily="2" charset="2"/>
              </a:rPr>
              <a:t> </a:t>
            </a:r>
            <a:r>
              <a:rPr kumimoji="0" lang="fr-FR" sz="2800" i="0" u="none" strike="noStrike" kern="1200" cap="none" spc="0" normalizeH="0" baseline="0" noProof="0" dirty="0">
                <a:ln>
                  <a:noFill/>
                </a:ln>
                <a:effectLst/>
                <a:uLnTx/>
                <a:uFillTx/>
                <a:latin typeface="Tw Cen MT" panose="020B0602020104020603"/>
                <a:ea typeface="+mn-ea"/>
                <a:cs typeface="+mn-cs"/>
              </a:rPr>
              <a:t>Imputation des </a:t>
            </a:r>
            <a:r>
              <a:rPr kumimoji="0" lang="fr-FR" sz="2800" i="0" u="none" strike="noStrike" kern="1200" cap="none" spc="0" normalizeH="0" baseline="0" noProof="0" dirty="0" err="1">
                <a:ln>
                  <a:noFill/>
                </a:ln>
                <a:effectLst/>
                <a:uLnTx/>
                <a:uFillTx/>
                <a:latin typeface="Tw Cen MT" panose="020B0602020104020603"/>
                <a:ea typeface="+mn-ea"/>
                <a:cs typeface="+mn-cs"/>
              </a:rPr>
              <a:t>targets</a:t>
            </a:r>
            <a:r>
              <a:rPr kumimoji="0" lang="fr-FR" sz="2800" i="0" u="none" strike="noStrike" kern="1200" cap="none" spc="0" normalizeH="0" baseline="0" noProof="0" dirty="0">
                <a:ln>
                  <a:noFill/>
                </a:ln>
                <a:effectLst/>
                <a:uLnTx/>
                <a:uFillTx/>
                <a:latin typeface="Tw Cen MT" panose="020B0602020104020603"/>
                <a:ea typeface="+mn-ea"/>
                <a:cs typeface="+mn-cs"/>
              </a:rPr>
              <a:t> avec un algorithme KNN</a:t>
            </a:r>
          </a:p>
        </p:txBody>
      </p:sp>
      <p:pic>
        <p:nvPicPr>
          <p:cNvPr id="20" name="Image 19" descr="Une image contenant texte&#10;&#10;Description générée automatiquement">
            <a:extLst>
              <a:ext uri="{FF2B5EF4-FFF2-40B4-BE49-F238E27FC236}">
                <a16:creationId xmlns:a16="http://schemas.microsoft.com/office/drawing/2014/main" id="{2EA05B80-5243-4BC1-9C3F-D231D5D42C13}"/>
              </a:ext>
            </a:extLst>
          </p:cNvPr>
          <p:cNvPicPr>
            <a:picLocks noChangeAspect="1"/>
          </p:cNvPicPr>
          <p:nvPr/>
        </p:nvPicPr>
        <p:blipFill rotWithShape="1">
          <a:blip r:embed="rId2"/>
          <a:srcRect r="38509" b="45477"/>
          <a:stretch/>
        </p:blipFill>
        <p:spPr>
          <a:xfrm>
            <a:off x="590087" y="1976105"/>
            <a:ext cx="3022226" cy="1371037"/>
          </a:xfrm>
          <a:prstGeom prst="rect">
            <a:avLst/>
          </a:prstGeom>
        </p:spPr>
      </p:pic>
      <p:pic>
        <p:nvPicPr>
          <p:cNvPr id="21" name="Picture 2" descr="Faut-il prendre le Nutri-Score à la lettre ? | Apivia prévention">
            <a:extLst>
              <a:ext uri="{FF2B5EF4-FFF2-40B4-BE49-F238E27FC236}">
                <a16:creationId xmlns:a16="http://schemas.microsoft.com/office/drawing/2014/main" id="{29138EE6-150B-4C13-A458-FED3751DD4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525" y="1838046"/>
            <a:ext cx="3028950" cy="151447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Lancement de l&amp;#39;Eco-score sur Frigo Magic : un indicateur éclairé sur les  impacts environnementaux...">
            <a:extLst>
              <a:ext uri="{FF2B5EF4-FFF2-40B4-BE49-F238E27FC236}">
                <a16:creationId xmlns:a16="http://schemas.microsoft.com/office/drawing/2014/main" id="{4039A35E-A718-40AA-A269-32070F9BF1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4484" y="1838046"/>
            <a:ext cx="2726516" cy="1589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04447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é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36804943_TF22378848.potx" id="{64A03BB9-641C-4E3F-A694-C453BE723143}" vid="{428F3FFD-DDE8-4CA6-BE65-84BE1BF156D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4C90D-2A62-4985-9618-346024743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Conception intégrale</Template>
  <TotalTime>5825</TotalTime>
  <Words>1173</Words>
  <Application>Microsoft Office PowerPoint</Application>
  <PresentationFormat>Grand écran</PresentationFormat>
  <Paragraphs>247</Paragraphs>
  <Slides>18</Slides>
  <Notes>2</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18</vt:i4>
      </vt:variant>
    </vt:vector>
  </HeadingPairs>
  <TitlesOfParts>
    <vt:vector size="28" baseType="lpstr">
      <vt:lpstr>AdvTT7d6ad6bc</vt:lpstr>
      <vt:lpstr>AdvTTcf105b51</vt:lpstr>
      <vt:lpstr>Arial</vt:lpstr>
      <vt:lpstr>Calibri</vt:lpstr>
      <vt:lpstr>Symbol</vt:lpstr>
      <vt:lpstr>Tw Cen MT</vt:lpstr>
      <vt:lpstr>Tw Cen MT Condensed</vt:lpstr>
      <vt:lpstr>Wingdings</vt:lpstr>
      <vt:lpstr>Wingdings 3</vt:lpstr>
      <vt:lpstr>Intégral</vt:lpstr>
      <vt:lpstr>Analyse exploratoire de données</vt:lpstr>
      <vt:lpstr>Problématique : nettoyer et explorer les données OpenFoodFacts pour proposer une idée d’app.</vt:lpstr>
      <vt:lpstr>Idées d’application</vt:lpstr>
      <vt:lpstr>Analyse du dataset</vt:lpstr>
      <vt:lpstr>Valeurs manquantes (NaN)</vt:lpstr>
      <vt:lpstr>NaN  par colonne</vt:lpstr>
      <vt:lpstr>Création de nouvelles  variables allergènes</vt:lpstr>
      <vt:lpstr>Variables nombres d’allergènes</vt:lpstr>
      <vt:lpstr>Targets</vt:lpstr>
      <vt:lpstr>Imputation</vt:lpstr>
      <vt:lpstr>Imputation et analyse univariée</vt:lpstr>
      <vt:lpstr>Conclusion :  nettoyage de données</vt:lpstr>
      <vt:lpstr>Analyse bivariées Variables cat.</vt:lpstr>
      <vt:lpstr>Analyse bivariées Variables num.</vt:lpstr>
      <vt:lpstr>Imputation</vt:lpstr>
      <vt:lpstr>Analyse bivariées Variables num./cat.</vt:lpstr>
      <vt:lpstr>Scoring et app.</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 exploratoire de données</dc:title>
  <dc:creator>Lerys GRANADO</dc:creator>
  <cp:lastModifiedBy>Lerys GRANADO</cp:lastModifiedBy>
  <cp:revision>16</cp:revision>
  <dcterms:created xsi:type="dcterms:W3CDTF">2021-07-23T10:52:58Z</dcterms:created>
  <dcterms:modified xsi:type="dcterms:W3CDTF">2021-08-16T17:18:15Z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