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1" r:id="rId3"/>
    <p:sldId id="262" r:id="rId4"/>
    <p:sldId id="263" r:id="rId5"/>
    <p:sldId id="264" r:id="rId6"/>
    <p:sldId id="265" r:id="rId7"/>
    <p:sldId id="275" r:id="rId8"/>
    <p:sldId id="266" r:id="rId9"/>
    <p:sldId id="267" r:id="rId10"/>
    <p:sldId id="274" r:id="rId11"/>
    <p:sldId id="269" r:id="rId12"/>
    <p:sldId id="270" r:id="rId13"/>
    <p:sldId id="272" r:id="rId14"/>
    <p:sldId id="271" r:id="rId15"/>
    <p:sldId id="273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FF9900"/>
    <a:srgbClr val="1CADE4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85A411-FEA9-47CC-9E0E-8E636CBFE145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0B44E0-73D4-4EB0-83A0-5FCDCB9F70C9}" type="datetime1">
              <a:rPr lang="fr-FR" smtClean="0"/>
              <a:t>24/08/2021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t">
            <a:normAutofit/>
          </a:bodyPr>
          <a:lstStyle>
            <a:lvl1pPr>
              <a:defRPr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F7963-0B3B-439D-8462-0DA8479CCCFC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2DD5B-4062-456D-896D-B155596A5EF0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24819-0B65-42D6-92C2-478447775170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908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1359408"/>
            <a:ext cx="11029615" cy="4615942"/>
          </a:xfrm>
        </p:spPr>
        <p:txBody>
          <a:bodyPr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2CCEB-9AF9-45C4-88A2-1D9788999FC7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1"/>
            <a:ext cx="11029615" cy="800354"/>
          </a:xfrm>
        </p:spPr>
        <p:txBody>
          <a:bodyPr rtlCol="0" anchor="t">
            <a:normAutofit/>
          </a:bodyPr>
          <a:lstStyle>
            <a:lvl1pPr algn="l"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3340608"/>
            <a:ext cx="11029615" cy="180136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91D24-9407-4C68-9D88-25AF9965495C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4886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1481329"/>
            <a:ext cx="5194767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1481329"/>
            <a:ext cx="5194769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1146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151937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295991"/>
            <a:ext cx="5194766" cy="360160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152378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295992"/>
            <a:ext cx="5194771" cy="3565060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9ACC5-0068-42F1-A3FA-10216ED99D86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17558"/>
          </a:xfrm>
        </p:spPr>
        <p:txBody>
          <a:bodyPr rtlCol="0" anchor="ctr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946CF-4D51-4220-B64E-2F597AAC909D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1D142-EB06-4E56-8A97-AF1EB3B6D6C6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17270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371663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90E0D3E-150B-4FB6-8D81-D56F9EAA4CD4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dirty="0"/>
              <a:t>Cliquez sur </a:t>
            </a:r>
            <a:r>
              <a:rPr lang="fr-FR" dirty="0" err="1"/>
              <a:t>licône</a:t>
            </a:r>
            <a:r>
              <a:rPr lang="fr-FR" dirty="0"/>
              <a:t>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F5BF2A-D307-4D79-9366-0A6D5D7F5534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1548384"/>
            <a:ext cx="11029616" cy="4439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10CFF1-3275-4113-9260-F175DB148A92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0EA8A2-C14D-428A-8E0D-AB308E2EC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40" y="-45297"/>
            <a:ext cx="12196039" cy="6884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418718-E7F3-4300-B96E-C7C5A5C6B4C1}"/>
              </a:ext>
            </a:extLst>
          </p:cNvPr>
          <p:cNvSpPr/>
          <p:nvPr/>
        </p:nvSpPr>
        <p:spPr>
          <a:xfrm>
            <a:off x="5539740" y="3268980"/>
            <a:ext cx="6035000" cy="1897233"/>
          </a:xfrm>
          <a:prstGeom prst="rect">
            <a:avLst/>
          </a:prstGeo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903" y="3276727"/>
            <a:ext cx="5481169" cy="1193645"/>
          </a:xfrm>
        </p:spPr>
        <p:txBody>
          <a:bodyPr rtlCol="0" anchor="ctr">
            <a:noAutofit/>
          </a:bodyPr>
          <a:lstStyle/>
          <a:p>
            <a:pPr rtl="0"/>
            <a:r>
              <a:rPr lang="fr" sz="2400" dirty="0">
                <a:solidFill>
                  <a:schemeClr val="bg1"/>
                </a:solidFill>
              </a:rPr>
              <a:t>P4: </a:t>
            </a:r>
            <a:r>
              <a:rPr lang="fr-FR" sz="2400" dirty="0">
                <a:solidFill>
                  <a:schemeClr val="bg1"/>
                </a:solidFill>
              </a:rPr>
              <a:t>Anticipez les besoins en consommation électrique de bâtiments</a:t>
            </a:r>
            <a:endParaRPr lang="fr" sz="24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903" y="4644839"/>
            <a:ext cx="5604997" cy="468233"/>
          </a:xfrm>
        </p:spPr>
        <p:txBody>
          <a:bodyPr rtlCol="0" anchor="ctr">
            <a:normAutofit/>
          </a:bodyPr>
          <a:lstStyle/>
          <a:p>
            <a:pPr rtl="0"/>
            <a:r>
              <a:rPr lang="fr" cap="none" dirty="0">
                <a:solidFill>
                  <a:schemeClr val="bg1"/>
                </a:solidFill>
              </a:rPr>
              <a:t>Lérys Granado, PhD – Août 2021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F00A5B-A1AE-436A-A02B-0AA4D7A2D863}"/>
              </a:ext>
            </a:extLst>
          </p:cNvPr>
          <p:cNvCxnSpPr>
            <a:cxnSpLocks/>
          </p:cNvCxnSpPr>
          <p:nvPr/>
        </p:nvCxnSpPr>
        <p:spPr>
          <a:xfrm>
            <a:off x="5786903" y="4557606"/>
            <a:ext cx="54811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708FB59-862A-4FD4-B1F4-DF53AB24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97" y="5253445"/>
            <a:ext cx="4054403" cy="14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68E78F4-CE53-46EC-B133-6B902CED7740}"/>
              </a:ext>
            </a:extLst>
          </p:cNvPr>
          <p:cNvSpPr/>
          <p:nvPr/>
        </p:nvSpPr>
        <p:spPr>
          <a:xfrm>
            <a:off x="6122563" y="1627356"/>
            <a:ext cx="3513690" cy="2493075"/>
          </a:xfrm>
          <a:custGeom>
            <a:avLst/>
            <a:gdLst>
              <a:gd name="connsiteX0" fmla="*/ 0 w 1551587"/>
              <a:gd name="connsiteY0" fmla="*/ 77579 h 775793"/>
              <a:gd name="connsiteX1" fmla="*/ 77579 w 1551587"/>
              <a:gd name="connsiteY1" fmla="*/ 0 h 775793"/>
              <a:gd name="connsiteX2" fmla="*/ 1474008 w 1551587"/>
              <a:gd name="connsiteY2" fmla="*/ 0 h 775793"/>
              <a:gd name="connsiteX3" fmla="*/ 1551587 w 1551587"/>
              <a:gd name="connsiteY3" fmla="*/ 77579 h 775793"/>
              <a:gd name="connsiteX4" fmla="*/ 1551587 w 1551587"/>
              <a:gd name="connsiteY4" fmla="*/ 698214 h 775793"/>
              <a:gd name="connsiteX5" fmla="*/ 1474008 w 1551587"/>
              <a:gd name="connsiteY5" fmla="*/ 775793 h 775793"/>
              <a:gd name="connsiteX6" fmla="*/ 77579 w 1551587"/>
              <a:gd name="connsiteY6" fmla="*/ 775793 h 775793"/>
              <a:gd name="connsiteX7" fmla="*/ 0 w 1551587"/>
              <a:gd name="connsiteY7" fmla="*/ 698214 h 775793"/>
              <a:gd name="connsiteX8" fmla="*/ 0 w 1551587"/>
              <a:gd name="connsiteY8" fmla="*/ 77579 h 77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587" h="775793">
                <a:moveTo>
                  <a:pt x="0" y="77579"/>
                </a:moveTo>
                <a:cubicBezTo>
                  <a:pt x="0" y="34733"/>
                  <a:pt x="34733" y="0"/>
                  <a:pt x="77579" y="0"/>
                </a:cubicBezTo>
                <a:lnTo>
                  <a:pt x="1474008" y="0"/>
                </a:lnTo>
                <a:cubicBezTo>
                  <a:pt x="1516854" y="0"/>
                  <a:pt x="1551587" y="34733"/>
                  <a:pt x="1551587" y="77579"/>
                </a:cubicBezTo>
                <a:lnTo>
                  <a:pt x="1551587" y="698214"/>
                </a:lnTo>
                <a:cubicBezTo>
                  <a:pt x="1551587" y="741060"/>
                  <a:pt x="1516854" y="775793"/>
                  <a:pt x="1474008" y="775793"/>
                </a:cubicBezTo>
                <a:lnTo>
                  <a:pt x="77579" y="775793"/>
                </a:lnTo>
                <a:cubicBezTo>
                  <a:pt x="34733" y="775793"/>
                  <a:pt x="0" y="741060"/>
                  <a:pt x="0" y="698214"/>
                </a:cubicBezTo>
                <a:lnTo>
                  <a:pt x="0" y="77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dirty="0">
                <a:solidFill>
                  <a:schemeClr val="tx2"/>
                </a:solidFill>
              </a:rPr>
              <a:t>Pipeline</a:t>
            </a:r>
            <a:endParaRPr lang="fr-FR" b="1" kern="1200" dirty="0">
              <a:solidFill>
                <a:schemeClr val="tx2"/>
              </a:solidFill>
            </a:endParaRPr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269ECD48-92DC-4340-BE90-E6BA2E8E9EED}"/>
              </a:ext>
            </a:extLst>
          </p:cNvPr>
          <p:cNvSpPr/>
          <p:nvPr/>
        </p:nvSpPr>
        <p:spPr>
          <a:xfrm>
            <a:off x="6241276" y="2103288"/>
            <a:ext cx="1492857" cy="1900896"/>
          </a:xfrm>
          <a:custGeom>
            <a:avLst/>
            <a:gdLst>
              <a:gd name="connsiteX0" fmla="*/ 0 w 1551587"/>
              <a:gd name="connsiteY0" fmla="*/ 77579 h 775793"/>
              <a:gd name="connsiteX1" fmla="*/ 77579 w 1551587"/>
              <a:gd name="connsiteY1" fmla="*/ 0 h 775793"/>
              <a:gd name="connsiteX2" fmla="*/ 1474008 w 1551587"/>
              <a:gd name="connsiteY2" fmla="*/ 0 h 775793"/>
              <a:gd name="connsiteX3" fmla="*/ 1551587 w 1551587"/>
              <a:gd name="connsiteY3" fmla="*/ 77579 h 775793"/>
              <a:gd name="connsiteX4" fmla="*/ 1551587 w 1551587"/>
              <a:gd name="connsiteY4" fmla="*/ 698214 h 775793"/>
              <a:gd name="connsiteX5" fmla="*/ 1474008 w 1551587"/>
              <a:gd name="connsiteY5" fmla="*/ 775793 h 775793"/>
              <a:gd name="connsiteX6" fmla="*/ 77579 w 1551587"/>
              <a:gd name="connsiteY6" fmla="*/ 775793 h 775793"/>
              <a:gd name="connsiteX7" fmla="*/ 0 w 1551587"/>
              <a:gd name="connsiteY7" fmla="*/ 698214 h 775793"/>
              <a:gd name="connsiteX8" fmla="*/ 0 w 1551587"/>
              <a:gd name="connsiteY8" fmla="*/ 77579 h 77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587" h="775793">
                <a:moveTo>
                  <a:pt x="0" y="77579"/>
                </a:moveTo>
                <a:cubicBezTo>
                  <a:pt x="0" y="34733"/>
                  <a:pt x="34733" y="0"/>
                  <a:pt x="77579" y="0"/>
                </a:cubicBezTo>
                <a:lnTo>
                  <a:pt x="1474008" y="0"/>
                </a:lnTo>
                <a:cubicBezTo>
                  <a:pt x="1516854" y="0"/>
                  <a:pt x="1551587" y="34733"/>
                  <a:pt x="1551587" y="77579"/>
                </a:cubicBezTo>
                <a:lnTo>
                  <a:pt x="1551587" y="698214"/>
                </a:lnTo>
                <a:cubicBezTo>
                  <a:pt x="1551587" y="741060"/>
                  <a:pt x="1516854" y="775793"/>
                  <a:pt x="1474008" y="775793"/>
                </a:cubicBezTo>
                <a:lnTo>
                  <a:pt x="77579" y="775793"/>
                </a:lnTo>
                <a:cubicBezTo>
                  <a:pt x="34733" y="775793"/>
                  <a:pt x="0" y="741060"/>
                  <a:pt x="0" y="698214"/>
                </a:cubicBezTo>
                <a:lnTo>
                  <a:pt x="0" y="775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b="1" dirty="0" err="1">
                <a:solidFill>
                  <a:schemeClr val="tx2"/>
                </a:solidFill>
              </a:rPr>
              <a:t>Preprocessor</a:t>
            </a:r>
            <a:endParaRPr lang="fr-FR" b="1" kern="1200" dirty="0">
              <a:solidFill>
                <a:schemeClr val="tx2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414B4A1-7FE0-4A90-94D1-A31537E45278}"/>
              </a:ext>
            </a:extLst>
          </p:cNvPr>
          <p:cNvSpPr/>
          <p:nvPr/>
        </p:nvSpPr>
        <p:spPr>
          <a:xfrm>
            <a:off x="297492" y="1564170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Données </a:t>
            </a:r>
            <a:r>
              <a:rPr lang="fr-FR" sz="1400" kern="1200" dirty="0" err="1"/>
              <a:t>cleanés</a:t>
            </a:r>
            <a:r>
              <a:rPr lang="fr-FR" sz="1400" kern="1200" dirty="0"/>
              <a:t> 2015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1399207-1AE0-4D12-B30D-074B0C136D12}"/>
              </a:ext>
            </a:extLst>
          </p:cNvPr>
          <p:cNvSpPr/>
          <p:nvPr/>
        </p:nvSpPr>
        <p:spPr>
          <a:xfrm>
            <a:off x="297492" y="2787982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kern="1200" dirty="0" err="1"/>
              <a:t>Sél</a:t>
            </a:r>
            <a:r>
              <a:rPr lang="fr-FR" sz="1300" kern="1200" dirty="0"/>
              <a:t>. 14 features</a:t>
            </a:r>
            <a:br>
              <a:rPr lang="fr-FR" sz="1400" kern="1200" dirty="0"/>
            </a:br>
            <a:r>
              <a:rPr lang="fr-FR" sz="1400" dirty="0"/>
              <a:t>Target = log(</a:t>
            </a:r>
            <a:r>
              <a:rPr lang="fr-FR" sz="1400" i="1" dirty="0"/>
              <a:t>E</a:t>
            </a:r>
            <a:r>
              <a:rPr lang="fr-FR" sz="1400" dirty="0"/>
              <a:t>)</a:t>
            </a:r>
            <a:endParaRPr lang="fr-FR" sz="1400" kern="12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3E5BF26-1E9F-4E0D-AFEC-583CDAC953C5}"/>
              </a:ext>
            </a:extLst>
          </p:cNvPr>
          <p:cNvSpPr/>
          <p:nvPr/>
        </p:nvSpPr>
        <p:spPr>
          <a:xfrm>
            <a:off x="2199613" y="2787982"/>
            <a:ext cx="1445410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Train/test split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(0.8/0.2)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3318D969-6F20-484F-A3E1-E6DDA3018EDF}"/>
              </a:ext>
            </a:extLst>
          </p:cNvPr>
          <p:cNvSpPr/>
          <p:nvPr/>
        </p:nvSpPr>
        <p:spPr>
          <a:xfrm rot="2199758">
            <a:off x="7738500" y="2777278"/>
            <a:ext cx="648277" cy="45719"/>
          </a:xfrm>
          <a:custGeom>
            <a:avLst/>
            <a:gdLst>
              <a:gd name="connsiteX0" fmla="*/ 0 w 786964"/>
              <a:gd name="connsiteY0" fmla="*/ 12885 h 25770"/>
              <a:gd name="connsiteX1" fmla="*/ 786964 w 786964"/>
              <a:gd name="connsiteY1" fmla="*/ 12885 h 2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964" h="25770">
                <a:moveTo>
                  <a:pt x="0" y="12885"/>
                </a:moveTo>
                <a:lnTo>
                  <a:pt x="786964" y="12885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6508" tIns="-6789" rIns="386507" bIns="-679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1400" kern="120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46DE2D6-2E15-4BAC-AA50-E1821ED8A1CF}"/>
              </a:ext>
            </a:extLst>
          </p:cNvPr>
          <p:cNvSpPr/>
          <p:nvPr/>
        </p:nvSpPr>
        <p:spPr>
          <a:xfrm>
            <a:off x="8261006" y="2787982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Regressor</a:t>
            </a:r>
            <a:endParaRPr lang="fr-FR" sz="1400" kern="1200" dirty="0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60B55EB-2682-4F73-89DD-DFB794681561}"/>
              </a:ext>
            </a:extLst>
          </p:cNvPr>
          <p:cNvGrpSpPr/>
          <p:nvPr/>
        </p:nvGrpSpPr>
        <p:grpSpPr>
          <a:xfrm>
            <a:off x="6338373" y="2407042"/>
            <a:ext cx="1298663" cy="1487613"/>
            <a:chOff x="6281830" y="2320677"/>
            <a:chExt cx="1298663" cy="1487613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88185E0E-DEE5-487A-A738-90D2D56CCB62}"/>
                </a:ext>
              </a:extLst>
            </p:cNvPr>
            <p:cNvSpPr/>
            <p:nvPr/>
          </p:nvSpPr>
          <p:spPr>
            <a:xfrm>
              <a:off x="6281830" y="2320677"/>
              <a:ext cx="1278151" cy="7257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22" tIns="35422" rIns="35422" bIns="3542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 err="1"/>
                <a:t>Robust</a:t>
              </a:r>
              <a:r>
                <a:rPr lang="fr-FR" sz="1400" kern="1200" dirty="0"/>
                <a:t> </a:t>
              </a:r>
              <a:r>
                <a:rPr lang="fr-FR" sz="1400" kern="1200" dirty="0" err="1"/>
                <a:t>Scaler</a:t>
              </a:r>
              <a:r>
                <a:rPr lang="fr-FR" sz="1400" kern="1200" dirty="0"/>
                <a:t> (num var)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BE80810-69F6-4422-8717-12150DEB1D58}"/>
                </a:ext>
              </a:extLst>
            </p:cNvPr>
            <p:cNvSpPr/>
            <p:nvPr/>
          </p:nvSpPr>
          <p:spPr>
            <a:xfrm>
              <a:off x="6302342" y="3082558"/>
              <a:ext cx="1278151" cy="7257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517" tIns="33517" rIns="33517" bIns="3351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300" kern="1200" dirty="0" err="1"/>
                <a:t>OneHotEncoder</a:t>
              </a:r>
              <a:br>
                <a:rPr lang="fr-FR" sz="1400" dirty="0"/>
              </a:br>
              <a:r>
                <a:rPr lang="fr-FR" sz="1400" kern="1200" dirty="0"/>
                <a:t>(cat var)</a:t>
              </a:r>
            </a:p>
          </p:txBody>
        </p:sp>
      </p:grp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4330A59-39CC-4456-986A-1EAEE4AA7CFC}"/>
              </a:ext>
            </a:extLst>
          </p:cNvPr>
          <p:cNvSpPr/>
          <p:nvPr/>
        </p:nvSpPr>
        <p:spPr>
          <a:xfrm>
            <a:off x="10155941" y="4960620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Model Sélection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96E4784-4E70-4D52-9A22-09CA8BF7DA5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36568" y="2289902"/>
            <a:ext cx="0" cy="49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E5D5D6E-7BF7-42EA-9AFF-76189AE9725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575643" y="3150848"/>
            <a:ext cx="62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EAA7661-45F9-4563-A33C-EDC907492EE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5714403" y="2769908"/>
            <a:ext cx="623970" cy="3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3F23B9-5E84-45D8-A318-86E2D04793B2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5714403" y="3150848"/>
            <a:ext cx="644482" cy="38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CB66C7E-5685-47E0-B9F6-FED695C21AA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7616524" y="2769908"/>
            <a:ext cx="644482" cy="3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C0D8FC-955B-4DEF-B940-B4D8921E8EB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570451" y="3150848"/>
            <a:ext cx="690555" cy="38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36F75BA-68C5-4BD2-B7D0-707F3EFD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391670" cy="571908"/>
          </a:xfrm>
        </p:spPr>
        <p:txBody>
          <a:bodyPr>
            <a:normAutofit/>
          </a:bodyPr>
          <a:lstStyle/>
          <a:p>
            <a:r>
              <a:rPr lang="fr-FR" dirty="0"/>
              <a:t>Approche pour trouver le meilleur modèle de régression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B6A7DE-7F79-4B3F-9297-422306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CBF85-EBE5-4DE7-A91D-81FB74D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7BC12D-D810-434E-9FBE-8BDA086F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6A446A4-B168-4A8C-9559-7405D1371991}"/>
              </a:ext>
            </a:extLst>
          </p:cNvPr>
          <p:cNvSpPr txBox="1"/>
          <p:nvPr/>
        </p:nvSpPr>
        <p:spPr>
          <a:xfrm>
            <a:off x="272815" y="3951980"/>
            <a:ext cx="325675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465359"/>
                </a:solidFill>
              </a:rPr>
              <a:t>Notes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i="1" dirty="0">
                <a:solidFill>
                  <a:srgbClr val="465359"/>
                </a:solidFill>
              </a:rPr>
              <a:t>Sélection features : analyse exploratoire</a:t>
            </a:r>
          </a:p>
          <a:p>
            <a:r>
              <a:rPr lang="fr-FR" sz="1100" dirty="0">
                <a:solidFill>
                  <a:srgbClr val="465359"/>
                </a:solidFill>
              </a:rPr>
              <a:t>/!\</a:t>
            </a:r>
            <a:r>
              <a:rPr lang="fr-FR" sz="1100" i="1" dirty="0">
                <a:solidFill>
                  <a:srgbClr val="465359"/>
                </a:solidFill>
              </a:rPr>
              <a:t> les features doivent pouvoir être exprimées sans mesure de la consommation</a:t>
            </a:r>
          </a:p>
          <a:p>
            <a:endParaRPr lang="fr-FR" sz="1100" i="1" dirty="0">
              <a:solidFill>
                <a:srgbClr val="46535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i="1" dirty="0">
                <a:solidFill>
                  <a:srgbClr val="465359"/>
                </a:solidFill>
              </a:rPr>
              <a:t>Log(target) : distribution </a:t>
            </a:r>
            <a:r>
              <a:rPr lang="fr-FR" sz="1400" i="1" dirty="0" err="1">
                <a:solidFill>
                  <a:srgbClr val="465359"/>
                </a:solidFill>
              </a:rPr>
              <a:t>lognormale</a:t>
            </a:r>
            <a:endParaRPr lang="fr-FR" sz="1400" i="1" dirty="0">
              <a:solidFill>
                <a:srgbClr val="465359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96748FF-0883-49F8-A255-9924C2300878}"/>
              </a:ext>
            </a:extLst>
          </p:cNvPr>
          <p:cNvSpPr txBox="1"/>
          <p:nvPr/>
        </p:nvSpPr>
        <p:spPr>
          <a:xfrm>
            <a:off x="9123253" y="4615052"/>
            <a:ext cx="154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465359"/>
                </a:solidFill>
              </a:rPr>
              <a:t>Scoring choisi : </a:t>
            </a:r>
            <a:r>
              <a:rPr lang="fr-FR" sz="1400" dirty="0">
                <a:solidFill>
                  <a:srgbClr val="465359"/>
                </a:solidFill>
              </a:rPr>
              <a:t>R²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DE33298-531D-44FB-9E6B-5E026FC68D92}"/>
              </a:ext>
            </a:extLst>
          </p:cNvPr>
          <p:cNvSpPr txBox="1"/>
          <p:nvPr/>
        </p:nvSpPr>
        <p:spPr>
          <a:xfrm>
            <a:off x="122093" y="6339152"/>
            <a:ext cx="9220028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BuildingType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PrimaryPropertyType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CouncilDistrictCode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Neighborhood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YearBuilt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NumberofBuildings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NumberofFloors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LargestPropertyUseType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PropertyGFAParking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LargestPropertyUseTypeGFA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SteamUse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kBtu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)_percentage,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Electricity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kBtu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)_percentage,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NaturalGas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kBtu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)_percentage,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ENERGYSTARScore</a:t>
            </a:r>
            <a:endParaRPr lang="fr-F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B34D02B-055A-4C2E-9EA1-EA8E17811283}"/>
              </a:ext>
            </a:extLst>
          </p:cNvPr>
          <p:cNvSpPr/>
          <p:nvPr/>
        </p:nvSpPr>
        <p:spPr>
          <a:xfrm>
            <a:off x="4268993" y="2787982"/>
            <a:ext cx="1445410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Train set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(80% data)</a:t>
            </a:r>
            <a:endParaRPr lang="fr-FR" sz="1400" kern="120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C7F99F9-BAA1-4FA4-84D3-4C9F3DECF827}"/>
              </a:ext>
            </a:extLst>
          </p:cNvPr>
          <p:cNvSpPr/>
          <p:nvPr/>
        </p:nvSpPr>
        <p:spPr>
          <a:xfrm>
            <a:off x="4251159" y="4289427"/>
            <a:ext cx="1445410" cy="7257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Test set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(20% data)</a:t>
            </a:r>
            <a:endParaRPr lang="fr-FR" sz="1400" kern="12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DA51015-9F33-4A22-AA85-36507253BC3A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3645023" y="3150848"/>
            <a:ext cx="62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73D92B3-8A29-4E79-83A1-88E5732AED85}"/>
              </a:ext>
            </a:extLst>
          </p:cNvPr>
          <p:cNvCxnSpPr>
            <a:cxnSpLocks/>
          </p:cNvCxnSpPr>
          <p:nvPr/>
        </p:nvCxnSpPr>
        <p:spPr>
          <a:xfrm>
            <a:off x="3614250" y="3525456"/>
            <a:ext cx="633959" cy="7687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91DE3844-D07C-436F-8406-B96E131672E8}"/>
              </a:ext>
            </a:extLst>
          </p:cNvPr>
          <p:cNvSpPr/>
          <p:nvPr/>
        </p:nvSpPr>
        <p:spPr>
          <a:xfrm>
            <a:off x="9972862" y="1627357"/>
            <a:ext cx="1670497" cy="3024576"/>
          </a:xfrm>
          <a:custGeom>
            <a:avLst/>
            <a:gdLst>
              <a:gd name="connsiteX0" fmla="*/ 0 w 1551587"/>
              <a:gd name="connsiteY0" fmla="*/ 77579 h 775793"/>
              <a:gd name="connsiteX1" fmla="*/ 77579 w 1551587"/>
              <a:gd name="connsiteY1" fmla="*/ 0 h 775793"/>
              <a:gd name="connsiteX2" fmla="*/ 1474008 w 1551587"/>
              <a:gd name="connsiteY2" fmla="*/ 0 h 775793"/>
              <a:gd name="connsiteX3" fmla="*/ 1551587 w 1551587"/>
              <a:gd name="connsiteY3" fmla="*/ 77579 h 775793"/>
              <a:gd name="connsiteX4" fmla="*/ 1551587 w 1551587"/>
              <a:gd name="connsiteY4" fmla="*/ 698214 h 775793"/>
              <a:gd name="connsiteX5" fmla="*/ 1474008 w 1551587"/>
              <a:gd name="connsiteY5" fmla="*/ 775793 h 775793"/>
              <a:gd name="connsiteX6" fmla="*/ 77579 w 1551587"/>
              <a:gd name="connsiteY6" fmla="*/ 775793 h 775793"/>
              <a:gd name="connsiteX7" fmla="*/ 0 w 1551587"/>
              <a:gd name="connsiteY7" fmla="*/ 698214 h 775793"/>
              <a:gd name="connsiteX8" fmla="*/ 0 w 1551587"/>
              <a:gd name="connsiteY8" fmla="*/ 77579 h 77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587" h="775793">
                <a:moveTo>
                  <a:pt x="0" y="77579"/>
                </a:moveTo>
                <a:cubicBezTo>
                  <a:pt x="0" y="34733"/>
                  <a:pt x="34733" y="0"/>
                  <a:pt x="77579" y="0"/>
                </a:cubicBezTo>
                <a:lnTo>
                  <a:pt x="1474008" y="0"/>
                </a:lnTo>
                <a:cubicBezTo>
                  <a:pt x="1516854" y="0"/>
                  <a:pt x="1551587" y="34733"/>
                  <a:pt x="1551587" y="77579"/>
                </a:cubicBezTo>
                <a:lnTo>
                  <a:pt x="1551587" y="698214"/>
                </a:lnTo>
                <a:cubicBezTo>
                  <a:pt x="1551587" y="741060"/>
                  <a:pt x="1516854" y="775793"/>
                  <a:pt x="1474008" y="775793"/>
                </a:cubicBezTo>
                <a:lnTo>
                  <a:pt x="77579" y="775793"/>
                </a:lnTo>
                <a:cubicBezTo>
                  <a:pt x="34733" y="775793"/>
                  <a:pt x="0" y="741060"/>
                  <a:pt x="0" y="698214"/>
                </a:cubicBezTo>
                <a:lnTo>
                  <a:pt x="0" y="77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dirty="0">
                <a:solidFill>
                  <a:schemeClr val="tx2"/>
                </a:solidFill>
              </a:rPr>
              <a:t>GridSearchCV</a:t>
            </a:r>
            <a:endParaRPr lang="fr-FR" sz="1600" b="1" kern="1200" dirty="0">
              <a:solidFill>
                <a:schemeClr val="tx2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ECCAF-8FD1-4748-A436-1DE8CDBEE517}"/>
              </a:ext>
            </a:extLst>
          </p:cNvPr>
          <p:cNvSpPr/>
          <p:nvPr/>
        </p:nvSpPr>
        <p:spPr>
          <a:xfrm>
            <a:off x="10155942" y="2021040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517" rIns="0" bIns="3351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dirty="0"/>
              <a:t>Train/validation split 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/>
              <a:t>(</a:t>
            </a:r>
            <a:r>
              <a:rPr lang="fr-FR" sz="1200" dirty="0" err="1"/>
              <a:t>stratified</a:t>
            </a:r>
            <a:r>
              <a:rPr lang="fr-FR" sz="1200" dirty="0"/>
              <a:t> </a:t>
            </a:r>
            <a:r>
              <a:rPr lang="fr-FR" sz="1200" dirty="0" err="1"/>
              <a:t>KFold</a:t>
            </a:r>
            <a:r>
              <a:rPr lang="fr-FR" sz="1200" dirty="0"/>
              <a:t>)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37B9DA9-7BF7-4ED4-B963-36D7F8193751}"/>
              </a:ext>
            </a:extLst>
          </p:cNvPr>
          <p:cNvSpPr/>
          <p:nvPr/>
        </p:nvSpPr>
        <p:spPr>
          <a:xfrm>
            <a:off x="10155942" y="2898310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Model training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(train set)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50E5BF31-E371-4AD7-BF37-AC022F0F65B6}"/>
              </a:ext>
            </a:extLst>
          </p:cNvPr>
          <p:cNvSpPr/>
          <p:nvPr/>
        </p:nvSpPr>
        <p:spPr>
          <a:xfrm>
            <a:off x="10155942" y="3775581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Model scoring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50" kern="1200" dirty="0"/>
              <a:t>(validation test)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5B77D51-34EB-4E04-9510-2BD007946F38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10795018" y="2746772"/>
            <a:ext cx="0" cy="15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F030A28-FA0C-401C-92C7-C22350E2116D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0795018" y="3624042"/>
            <a:ext cx="0" cy="1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04C1F5E-F9E1-438F-B8C7-84F92AF905A8}"/>
              </a:ext>
            </a:extLst>
          </p:cNvPr>
          <p:cNvCxnSpPr>
            <a:cxnSpLocks/>
            <a:stCxn id="47" idx="2"/>
            <a:endCxn id="22" idx="0"/>
          </p:cNvCxnSpPr>
          <p:nvPr/>
        </p:nvCxnSpPr>
        <p:spPr>
          <a:xfrm flipH="1">
            <a:off x="10795017" y="4501313"/>
            <a:ext cx="1" cy="4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14D8E37D-42AA-4B6C-9A67-CF770EAC2DB8}"/>
              </a:ext>
            </a:extLst>
          </p:cNvPr>
          <p:cNvCxnSpPr>
            <a:stCxn id="47" idx="3"/>
            <a:endCxn id="21" idx="3"/>
          </p:cNvCxnSpPr>
          <p:nvPr/>
        </p:nvCxnSpPr>
        <p:spPr>
          <a:xfrm flipV="1">
            <a:off x="11434093" y="2383906"/>
            <a:ext cx="12700" cy="1754541"/>
          </a:xfrm>
          <a:prstGeom prst="bentConnector3">
            <a:avLst>
              <a:gd name="adj1" fmla="val 10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B6D1C460-B600-454C-B0E0-466CD9CB9A27}"/>
              </a:ext>
            </a:extLst>
          </p:cNvPr>
          <p:cNvSpPr txBox="1"/>
          <p:nvPr/>
        </p:nvSpPr>
        <p:spPr>
          <a:xfrm>
            <a:off x="11474996" y="2925292"/>
            <a:ext cx="8356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>
                <a:solidFill>
                  <a:srgbClr val="465359"/>
                </a:solidFill>
              </a:rPr>
              <a:t>K </a:t>
            </a:r>
            <a:r>
              <a:rPr lang="fr-FR" sz="1100" i="1" dirty="0" err="1">
                <a:solidFill>
                  <a:srgbClr val="465359"/>
                </a:solidFill>
              </a:rPr>
              <a:t>folds</a:t>
            </a:r>
            <a:r>
              <a:rPr lang="fr-FR" sz="1100" i="1" dirty="0">
                <a:solidFill>
                  <a:srgbClr val="465359"/>
                </a:solidFill>
              </a:rPr>
              <a:t> </a:t>
            </a:r>
          </a:p>
          <a:p>
            <a:pPr algn="ctr"/>
            <a:r>
              <a:rPr lang="fr-FR" sz="1100" i="1" dirty="0">
                <a:solidFill>
                  <a:srgbClr val="465359"/>
                </a:solidFill>
              </a:rPr>
              <a:t>x</a:t>
            </a:r>
          </a:p>
          <a:p>
            <a:pPr algn="ctr"/>
            <a:r>
              <a:rPr lang="fr-FR" sz="1100" i="1" dirty="0">
                <a:solidFill>
                  <a:srgbClr val="465359"/>
                </a:solidFill>
              </a:rPr>
              <a:t> P params</a:t>
            </a:r>
            <a:endParaRPr lang="fr-FR" sz="1100" dirty="0">
              <a:solidFill>
                <a:srgbClr val="465359"/>
              </a:solidFill>
            </a:endParaRP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4A1B579E-D887-4994-8355-1408CD80F38B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9539157" y="2383906"/>
            <a:ext cx="616785" cy="766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8" grpId="0" animBg="1"/>
      <p:bldP spid="13" grpId="0" animBg="1"/>
      <p:bldP spid="16" grpId="0"/>
      <p:bldP spid="17" grpId="0" animBg="1"/>
      <p:bldP spid="22" grpId="0" animBg="1"/>
      <p:bldP spid="44" grpId="0"/>
      <p:bldP spid="29" grpId="0" animBg="1"/>
      <p:bldP spid="31" grpId="0" animBg="1"/>
      <p:bldP spid="42" grpId="0" animBg="1"/>
      <p:bldP spid="21" grpId="0" animBg="1"/>
      <p:bldP spid="46" grpId="0" animBg="1"/>
      <p:bldP spid="47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17EA-88A7-4630-8F49-65EAF1F5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croisée sur le train set </a:t>
            </a:r>
            <a:r>
              <a:rPr lang="fr-FR" dirty="0">
                <a:sym typeface="Wingdings" panose="05000000000000000000" pitchFamily="2" charset="2"/>
              </a:rPr>
              <a:t> méthodes ensemblistes +++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21F45-6D8F-40A9-BCC8-0FBE24206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042" y="2169922"/>
            <a:ext cx="5194767" cy="3388613"/>
          </a:xfrm>
        </p:spPr>
        <p:txBody>
          <a:bodyPr>
            <a:normAutofit/>
          </a:bodyPr>
          <a:lstStyle/>
          <a:p>
            <a:r>
              <a:rPr lang="fr-FR" dirty="0"/>
              <a:t>Régressions linéaires : R² &lt; 0.72</a:t>
            </a:r>
          </a:p>
          <a:p>
            <a:endParaRPr lang="fr-FR" dirty="0"/>
          </a:p>
          <a:p>
            <a:r>
              <a:rPr lang="fr-FR" dirty="0"/>
              <a:t>Support vector machines : R² &lt; 0.75</a:t>
            </a:r>
          </a:p>
          <a:p>
            <a:endParaRPr lang="fr-FR" dirty="0"/>
          </a:p>
          <a:p>
            <a:r>
              <a:rPr lang="fr-FR" b="1" dirty="0"/>
              <a:t>Méthodes ensemblistes : R² &gt; 0.85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  Sélection de l’algorithme gradient boosting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F2BBE-9537-4B02-B5BE-7BBF583F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98D2C-8ECF-461C-B3DC-53F76D8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6DC1EA-F325-4436-B94C-ACCA8EE8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873DD0F-5CE6-4C3D-B299-B8C06435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76" y="1977580"/>
            <a:ext cx="4000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3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CB349EC7-FAC6-4796-A47E-FDC3B7FCE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80" y="1566477"/>
            <a:ext cx="342616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D01361-9777-45E4-B45B-E6538940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0917387" cy="574886"/>
          </a:xfrm>
        </p:spPr>
        <p:txBody>
          <a:bodyPr/>
          <a:lstStyle/>
          <a:p>
            <a:r>
              <a:rPr lang="fr-FR" dirty="0"/>
              <a:t>Optimisation du modèle Gradient Boosting sur le train 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B67EB-AE88-4001-A108-05E6D435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51659"/>
            <a:ext cx="5194767" cy="4009391"/>
          </a:xfrm>
        </p:spPr>
        <p:txBody>
          <a:bodyPr/>
          <a:lstStyle/>
          <a:p>
            <a:r>
              <a:rPr lang="fr-FR" dirty="0"/>
              <a:t>Optimisation par validation croisée</a:t>
            </a:r>
          </a:p>
          <a:p>
            <a:r>
              <a:rPr lang="fr-FR" dirty="0"/>
              <a:t>Hyperparamètres optimaux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Learning rate : 0.3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SubSample</a:t>
            </a:r>
            <a:r>
              <a:rPr lang="fr-FR" dirty="0"/>
              <a:t> : 0.5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 </a:t>
            </a:r>
            <a:r>
              <a:rPr lang="fr-FR" dirty="0" err="1"/>
              <a:t>estimators</a:t>
            </a:r>
            <a:r>
              <a:rPr lang="fr-FR" dirty="0"/>
              <a:t> : 600</a:t>
            </a:r>
          </a:p>
          <a:p>
            <a:pPr marL="324000" lvl="1" indent="0">
              <a:buNone/>
            </a:pPr>
            <a:endParaRPr lang="fr-FR" dirty="0"/>
          </a:p>
          <a:p>
            <a:r>
              <a:rPr lang="fr-FR" dirty="0" err="1"/>
              <a:t>Mean</a:t>
            </a:r>
            <a:r>
              <a:rPr lang="fr-FR" dirty="0"/>
              <a:t> R² : 0.886</a:t>
            </a:r>
          </a:p>
          <a:p>
            <a:r>
              <a:rPr lang="fr-FR" dirty="0"/>
              <a:t>Std R² :  0.015</a:t>
            </a:r>
          </a:p>
          <a:p>
            <a:r>
              <a:rPr lang="fr-FR" dirty="0" err="1"/>
              <a:t>Mean</a:t>
            </a:r>
            <a:r>
              <a:rPr lang="fr-FR" dirty="0"/>
              <a:t> fit time : 3.5 s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A2403-50A1-422F-90F2-6A6B55D89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981" y="1942620"/>
            <a:ext cx="5194769" cy="5054601"/>
          </a:xfrm>
        </p:spPr>
        <p:txBody>
          <a:bodyPr/>
          <a:lstStyle/>
          <a:p>
            <a:r>
              <a:rPr lang="fr-FR" dirty="0">
                <a:solidFill>
                  <a:srgbClr val="465359"/>
                </a:solidFill>
              </a:rPr>
              <a:t>Validation </a:t>
            </a:r>
            <a:r>
              <a:rPr lang="fr-FR" dirty="0" err="1">
                <a:solidFill>
                  <a:srgbClr val="465359"/>
                </a:solidFill>
              </a:rPr>
              <a:t>curve</a:t>
            </a:r>
            <a:endParaRPr lang="fr-FR" dirty="0">
              <a:solidFill>
                <a:srgbClr val="465359"/>
              </a:solidFill>
            </a:endParaRPr>
          </a:p>
          <a:p>
            <a:endParaRPr lang="fr-FR" dirty="0">
              <a:solidFill>
                <a:srgbClr val="465359"/>
              </a:solidFill>
            </a:endParaRPr>
          </a:p>
          <a:p>
            <a:endParaRPr lang="fr-FR" dirty="0">
              <a:solidFill>
                <a:srgbClr val="465359"/>
              </a:solidFill>
            </a:endParaRPr>
          </a:p>
          <a:p>
            <a:endParaRPr lang="fr-FR" dirty="0">
              <a:solidFill>
                <a:srgbClr val="465359"/>
              </a:solidFill>
            </a:endParaRPr>
          </a:p>
          <a:p>
            <a:endParaRPr lang="fr-FR" dirty="0">
              <a:solidFill>
                <a:srgbClr val="465359"/>
              </a:solidFill>
            </a:endParaRPr>
          </a:p>
          <a:p>
            <a:endParaRPr lang="fr-FR" dirty="0">
              <a:solidFill>
                <a:srgbClr val="465359"/>
              </a:solidFill>
            </a:endParaRPr>
          </a:p>
          <a:p>
            <a:r>
              <a:rPr lang="fr-FR" dirty="0">
                <a:solidFill>
                  <a:srgbClr val="465359"/>
                </a:solidFill>
              </a:rPr>
              <a:t>Learning </a:t>
            </a:r>
            <a:r>
              <a:rPr lang="fr-FR" dirty="0" err="1">
                <a:solidFill>
                  <a:srgbClr val="465359"/>
                </a:solidFill>
              </a:rPr>
              <a:t>curve</a:t>
            </a:r>
            <a:endParaRPr lang="fr-FR" dirty="0">
              <a:solidFill>
                <a:srgbClr val="465359"/>
              </a:solidFill>
            </a:endParaRP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93FEE-A388-493B-8AA5-6B38F00C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F5A9D6-3903-4FC8-9627-CC630B60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8653A-9C79-462D-871C-20727E34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2F3258E-CF5E-401B-BCCB-BA028D72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80" y="4269039"/>
            <a:ext cx="342616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07959C-F877-40AE-A8F1-1DD5B0125439}"/>
              </a:ext>
            </a:extLst>
          </p:cNvPr>
          <p:cNvCxnSpPr/>
          <p:nvPr/>
        </p:nvCxnSpPr>
        <p:spPr>
          <a:xfrm flipV="1">
            <a:off x="9734124" y="1833248"/>
            <a:ext cx="0" cy="1841500"/>
          </a:xfrm>
          <a:prstGeom prst="line">
            <a:avLst/>
          </a:prstGeom>
          <a:ln w="9525">
            <a:solidFill>
              <a:srgbClr val="465359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5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32352-8754-4DC9-9FBF-ED76F88B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features sont très importantes (train set et test set)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2D2ED-FD62-4DCF-9F70-FEE7EED3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641850"/>
            <a:ext cx="4397207" cy="1606550"/>
          </a:xfrm>
        </p:spPr>
        <p:txBody>
          <a:bodyPr/>
          <a:lstStyle/>
          <a:p>
            <a:r>
              <a:rPr lang="fr-FR" dirty="0"/>
              <a:t>Les features les plus importantes : </a:t>
            </a:r>
          </a:p>
          <a:p>
            <a:pPr marL="666900" lvl="1" indent="-342900">
              <a:buAutoNum type="arabicParenR"/>
            </a:pPr>
            <a:r>
              <a:rPr lang="fr-FR" dirty="0"/>
              <a:t>la surface des bâtiments </a:t>
            </a:r>
          </a:p>
          <a:p>
            <a:pPr marL="666900" lvl="1" indent="-342900">
              <a:buAutoNum type="arabicParenR"/>
            </a:pPr>
            <a:r>
              <a:rPr lang="fr-FR" dirty="0"/>
              <a:t>ENERGY STAR Score</a:t>
            </a:r>
          </a:p>
          <a:p>
            <a:pPr marL="666900" lvl="1" indent="-342900">
              <a:buFont typeface="Wingdings 2" panose="05020102010507070707" pitchFamily="18" charset="2"/>
              <a:buAutoNum type="arabicParenR"/>
            </a:pPr>
            <a:r>
              <a:rPr lang="fr-FR" dirty="0"/>
              <a:t>% électricité dans le mix énergétique </a:t>
            </a:r>
          </a:p>
          <a:p>
            <a:pPr marL="324000" lvl="1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7EF9B-0189-4063-805B-AA2ED39F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BC38C-F085-421D-B33C-FBA86C21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D1242-6165-4199-B61C-F1481A60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51174F0-2235-4178-862F-470D83A8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094" y="1274064"/>
            <a:ext cx="10982897" cy="32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9690108-2CB9-40E8-B82B-C207114F7D2D}"/>
              </a:ext>
            </a:extLst>
          </p:cNvPr>
          <p:cNvSpPr txBox="1">
            <a:spLocks/>
          </p:cNvSpPr>
          <p:nvPr/>
        </p:nvSpPr>
        <p:spPr>
          <a:xfrm>
            <a:off x="5600701" y="4679842"/>
            <a:ext cx="5865150" cy="1800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Lors de l’EDA nous avons vu que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1"/>
                </a:solidFill>
              </a:rPr>
              <a:t>1) </a:t>
            </a:r>
            <a:r>
              <a:rPr lang="fr-FR" dirty="0"/>
              <a:t>corrélait bien avec target (r = 0.7)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Mais </a:t>
            </a:r>
            <a:r>
              <a:rPr lang="fr-FR" dirty="0">
                <a:solidFill>
                  <a:schemeClr val="accent1"/>
                </a:solidFill>
              </a:rPr>
              <a:t>2) </a:t>
            </a:r>
            <a:r>
              <a:rPr lang="fr-FR" dirty="0"/>
              <a:t>et </a:t>
            </a:r>
            <a:r>
              <a:rPr lang="fr-FR" dirty="0">
                <a:solidFill>
                  <a:schemeClr val="accent1"/>
                </a:solidFill>
              </a:rPr>
              <a:t>3) </a:t>
            </a:r>
            <a:r>
              <a:rPr lang="fr-FR" dirty="0"/>
              <a:t>ne corrélait pas fortement avec target (r = -0.1)</a:t>
            </a:r>
          </a:p>
          <a:p>
            <a:r>
              <a:rPr lang="fr-FR" dirty="0"/>
              <a:t>Hypothèse : des interactions des features </a:t>
            </a:r>
            <a:r>
              <a:rPr lang="fr-FR" dirty="0">
                <a:solidFill>
                  <a:schemeClr val="accent1"/>
                </a:solidFill>
              </a:rPr>
              <a:t>1) </a:t>
            </a:r>
            <a:r>
              <a:rPr lang="fr-FR" dirty="0"/>
              <a:t>et </a:t>
            </a:r>
            <a:r>
              <a:rPr lang="fr-FR" dirty="0">
                <a:solidFill>
                  <a:schemeClr val="accent1"/>
                </a:solidFill>
              </a:rPr>
              <a:t>3)</a:t>
            </a:r>
            <a:r>
              <a:rPr lang="fr-FR" dirty="0"/>
              <a:t> devraient corréler avec target</a:t>
            </a:r>
          </a:p>
        </p:txBody>
      </p:sp>
    </p:spTree>
    <p:extLst>
      <p:ext uri="{BB962C8B-B14F-4D97-AF65-F5344CB8AC3E}">
        <p14:creationId xmlns:p14="http://schemas.microsoft.com/office/powerpoint/2010/main" val="157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96CEC-A9D3-4090-8FF1-E034FEF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modèle performant et prédictif (test set)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0FA4E8-65C6-4033-8CA7-B2EBFC8435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Site Energy Use, test set (R² &gt; 0.88)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691F3A-8AA3-4A0D-9044-B41E3F6B0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GHG émissions, test set (R² &gt; 0.92)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6B980E-4B5A-4BC0-833B-F1629997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0F435-641C-4F3A-B1E6-000AD96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3C8ED6-BDA9-42D4-906F-536D63D4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75E822B-1806-4F0E-849D-F4C2C8DE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975" y="2027936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E888971-A216-4D50-8233-C35A6246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74" y="2027936"/>
            <a:ext cx="350232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6B2A7-CF77-4052-9DE6-B19A92C4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 de la partie modélisation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E136870-6ADD-4560-A4DE-8E798BC8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4000"/>
            <a:ext cx="11029615" cy="4451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Distribution </a:t>
            </a:r>
            <a:r>
              <a:rPr lang="fr-FR" b="1" dirty="0" err="1"/>
              <a:t>lognormale</a:t>
            </a:r>
            <a:r>
              <a:rPr lang="fr-FR" b="1" dirty="0"/>
              <a:t> de target </a:t>
            </a:r>
            <a:r>
              <a:rPr lang="fr-FR" dirty="0"/>
              <a:t>justifie bien le passage au </a:t>
            </a:r>
            <a:r>
              <a:rPr lang="fr-FR" b="1" dirty="0"/>
              <a:t>log pour la régression</a:t>
            </a:r>
          </a:p>
          <a:p>
            <a:pPr>
              <a:lnSpc>
                <a:spcPct val="150000"/>
              </a:lnSpc>
            </a:pPr>
            <a:r>
              <a:rPr lang="fr-FR" dirty="0"/>
              <a:t>Pipeline + GridSearchCV : outils précieux pour la recherche de modèles optimaux (et de ses hyper-params)</a:t>
            </a:r>
          </a:p>
          <a:p>
            <a:pPr>
              <a:lnSpc>
                <a:spcPct val="150000"/>
              </a:lnSpc>
            </a:pPr>
            <a:r>
              <a:rPr lang="fr-FR" dirty="0"/>
              <a:t>Méthodes ensemblistes : </a:t>
            </a:r>
            <a:r>
              <a:rPr lang="fr-FR" b="1" dirty="0"/>
              <a:t>+++</a:t>
            </a:r>
            <a:r>
              <a:rPr lang="fr-FR" dirty="0"/>
              <a:t> amélioration de performance </a:t>
            </a:r>
            <a:r>
              <a:rPr lang="fr-FR" dirty="0">
                <a:sym typeface="Wingdings" panose="05000000000000000000" pitchFamily="2" charset="2"/>
              </a:rPr>
              <a:t>/</a:t>
            </a:r>
            <a:r>
              <a:rPr lang="fr-FR" dirty="0" err="1">
                <a:sym typeface="Wingdings" panose="05000000000000000000" pitchFamily="2" charset="2"/>
              </a:rPr>
              <a:t>baseline</a:t>
            </a:r>
            <a:r>
              <a:rPr lang="fr-FR" dirty="0"/>
              <a:t> </a:t>
            </a:r>
            <a:r>
              <a:rPr lang="fr-FR" sz="1400" dirty="0"/>
              <a:t>(régression linéaire sans pénalité)</a:t>
            </a:r>
          </a:p>
          <a:p>
            <a:pPr>
              <a:lnSpc>
                <a:spcPct val="150000"/>
              </a:lnSpc>
            </a:pPr>
            <a:r>
              <a:rPr lang="fr-FR" b="1" dirty="0"/>
              <a:t>Gradient Boosting </a:t>
            </a:r>
            <a:r>
              <a:rPr lang="fr-FR" dirty="0">
                <a:sym typeface="Wingdings" panose="05000000000000000000" pitchFamily="2" charset="2"/>
              </a:rPr>
              <a:t> bonnes performance et </a:t>
            </a:r>
            <a:r>
              <a:rPr lang="fr-FR" b="1" dirty="0">
                <a:sym typeface="Wingdings" panose="05000000000000000000" pitchFamily="2" charset="2"/>
              </a:rPr>
              <a:t>faible CPU time </a:t>
            </a:r>
            <a:r>
              <a:rPr lang="fr-FR" dirty="0">
                <a:sym typeface="Wingdings" panose="05000000000000000000" pitchFamily="2" charset="2"/>
              </a:rPr>
              <a:t>(R² = +0.15 /</a:t>
            </a:r>
            <a:r>
              <a:rPr lang="fr-FR" dirty="0" err="1">
                <a:sym typeface="Wingdings" panose="05000000000000000000" pitchFamily="2" charset="2"/>
              </a:rPr>
              <a:t>baseline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b="1" dirty="0">
                <a:sym typeface="Wingdings" panose="05000000000000000000" pitchFamily="2" charset="2"/>
              </a:rPr>
              <a:t>Pas d’overfitting flagrant </a:t>
            </a:r>
            <a:r>
              <a:rPr lang="fr-FR" dirty="0">
                <a:sym typeface="Wingdings" panose="05000000000000000000" pitchFamily="2" charset="2"/>
              </a:rPr>
              <a:t>(validation </a:t>
            </a:r>
            <a:r>
              <a:rPr lang="fr-FR" dirty="0" err="1">
                <a:sym typeface="Wingdings" panose="05000000000000000000" pitchFamily="2" charset="2"/>
              </a:rPr>
              <a:t>curve</a:t>
            </a:r>
            <a:r>
              <a:rPr lang="fr-FR" dirty="0">
                <a:sym typeface="Wingdings" panose="05000000000000000000" pitchFamily="2" charset="2"/>
              </a:rPr>
              <a:t>) et</a:t>
            </a:r>
            <a:r>
              <a:rPr lang="fr-FR" b="1" dirty="0">
                <a:sym typeface="Wingdings" panose="05000000000000000000" pitchFamily="2" charset="2"/>
              </a:rPr>
              <a:t> n sample approprié</a:t>
            </a:r>
            <a:r>
              <a:rPr lang="fr-FR" dirty="0">
                <a:sym typeface="Wingdings" panose="05000000000000000000" pitchFamily="2" charset="2"/>
              </a:rPr>
              <a:t> (learning </a:t>
            </a:r>
            <a:r>
              <a:rPr lang="fr-FR" dirty="0" err="1">
                <a:sym typeface="Wingdings" panose="05000000000000000000" pitchFamily="2" charset="2"/>
              </a:rPr>
              <a:t>curve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>
                <a:sym typeface="Wingdings" panose="05000000000000000000" pitchFamily="2" charset="2"/>
              </a:rPr>
              <a:t>Des features en apparence peu corrélées avec target se sont montrées décisives </a:t>
            </a:r>
            <a:br>
              <a:rPr lang="fr-FR" b="1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 peut-être due à leurs interactions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Le modèle développé est capable de prédire les </a:t>
            </a:r>
            <a:r>
              <a:rPr lang="fr-F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targets</a:t>
            </a: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 à hauteur de </a:t>
            </a:r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≈ </a:t>
            </a: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90%.</a:t>
            </a:r>
          </a:p>
          <a:p>
            <a:pPr>
              <a:lnSpc>
                <a:spcPct val="150000"/>
              </a:lnSpc>
            </a:pP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A052DE-0C56-45BE-9B2A-21E42D63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672D45-179D-4F4B-8AD1-FFD4C08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20CDD6-9F4E-4012-88D6-250D84EA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CCF11F5-F1C1-436C-954E-6C5B7168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31" y="5481451"/>
            <a:ext cx="3434546" cy="12697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675782-BC39-46B3-A932-8B05FE8B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Problématique : </a:t>
            </a:r>
            <a:r>
              <a:rPr lang="fr-FR" b="1" i="0" dirty="0">
                <a:effectLst/>
                <a:latin typeface="Montserrat"/>
              </a:rPr>
              <a:t>prédire les émissions de CO</a:t>
            </a:r>
            <a:r>
              <a:rPr lang="fr-FR" b="1" i="0" baseline="-25000" dirty="0">
                <a:effectLst/>
                <a:latin typeface="Montserrat"/>
              </a:rPr>
              <a:t>2</a:t>
            </a:r>
            <a:r>
              <a:rPr lang="fr-FR" b="1" i="0" dirty="0">
                <a:effectLst/>
                <a:latin typeface="Montserrat"/>
              </a:rPr>
              <a:t> et la consommation totale </a:t>
            </a:r>
            <a:br>
              <a:rPr lang="fr-FR" b="1" i="0" dirty="0">
                <a:effectLst/>
                <a:latin typeface="Montserrat"/>
              </a:rPr>
            </a:br>
            <a:r>
              <a:rPr lang="fr-FR" b="1" i="0" dirty="0">
                <a:effectLst/>
                <a:latin typeface="Montserrat"/>
              </a:rPr>
              <a:t>d’énergie </a:t>
            </a:r>
            <a:r>
              <a:rPr lang="fr-FR" b="0" i="0" dirty="0">
                <a:effectLst/>
                <a:latin typeface="Montserrat"/>
              </a:rPr>
              <a:t>de bâtiments de la ville de Seattle (problème de régression)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2E8FB-6226-41FE-9EB1-C73B4413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65C04-FFC1-4CF4-A26D-82CCD1650E0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7F98AD-260B-42EA-8820-20504C54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F3F1DE-0CB0-4087-89DE-2C2AA7D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grpSp>
        <p:nvGrpSpPr>
          <p:cNvPr id="3" name="Groupe 2" descr="Espace réservé du graphique SmartArt">
            <a:extLst>
              <a:ext uri="{FF2B5EF4-FFF2-40B4-BE49-F238E27FC236}">
                <a16:creationId xmlns:a16="http://schemas.microsoft.com/office/drawing/2014/main" id="{F7D2E8D2-CAAF-4D98-BE3A-1A32F99E1929}"/>
              </a:ext>
            </a:extLst>
          </p:cNvPr>
          <p:cNvGrpSpPr/>
          <p:nvPr/>
        </p:nvGrpSpPr>
        <p:grpSpPr>
          <a:xfrm>
            <a:off x="1242425" y="2374889"/>
            <a:ext cx="9974394" cy="3181242"/>
            <a:chOff x="1242425" y="2374889"/>
            <a:chExt cx="9974394" cy="318124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F97A65D-C90B-4B40-B6EC-7CE41F2340F1}"/>
                </a:ext>
              </a:extLst>
            </p:cNvPr>
            <p:cNvSpPr/>
            <p:nvPr/>
          </p:nvSpPr>
          <p:spPr>
            <a:xfrm>
              <a:off x="1768925" y="2374889"/>
              <a:ext cx="1647000" cy="1647000"/>
            </a:xfrm>
            <a:prstGeom prst="ellipse">
              <a:avLst/>
            </a:prstGeom>
            <a:solidFill>
              <a:srgbClr val="46535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Stopwatch">
              <a:extLst>
                <a:ext uri="{FF2B5EF4-FFF2-40B4-BE49-F238E27FC236}">
                  <a16:creationId xmlns:a16="http://schemas.microsoft.com/office/drawing/2014/main" id="{6F3EC98D-78B4-4AB7-B9CC-9C0BC2739C73}"/>
                </a:ext>
              </a:extLst>
            </p:cNvPr>
            <p:cNvSpPr/>
            <p:nvPr/>
          </p:nvSpPr>
          <p:spPr>
            <a:xfrm>
              <a:off x="2119925" y="2725889"/>
              <a:ext cx="945000" cy="945000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285C4C1-B77F-47F3-91E1-A8D4EC2B8430}"/>
                </a:ext>
              </a:extLst>
            </p:cNvPr>
            <p:cNvSpPr/>
            <p:nvPr/>
          </p:nvSpPr>
          <p:spPr>
            <a:xfrm>
              <a:off x="1242425" y="4534889"/>
              <a:ext cx="2700000" cy="1021242"/>
            </a:xfrm>
            <a:custGeom>
              <a:avLst/>
              <a:gdLst>
                <a:gd name="connsiteX0" fmla="*/ 0 w 2700000"/>
                <a:gd name="connsiteY0" fmla="*/ 0 h 1021242"/>
                <a:gd name="connsiteX1" fmla="*/ 2700000 w 2700000"/>
                <a:gd name="connsiteY1" fmla="*/ 0 h 1021242"/>
                <a:gd name="connsiteX2" fmla="*/ 2700000 w 2700000"/>
                <a:gd name="connsiteY2" fmla="*/ 1021242 h 1021242"/>
                <a:gd name="connsiteX3" fmla="*/ 0 w 2700000"/>
                <a:gd name="connsiteY3" fmla="*/ 1021242 h 1021242"/>
                <a:gd name="connsiteX4" fmla="*/ 0 w 2700000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1021242">
                  <a:moveTo>
                    <a:pt x="0" y="0"/>
                  </a:moveTo>
                  <a:lnTo>
                    <a:pt x="2700000" y="0"/>
                  </a:lnTo>
                  <a:lnTo>
                    <a:pt x="2700000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  <a:defRPr cap="all"/>
              </a:pPr>
              <a:r>
                <a:rPr lang="fr-FR" sz="1600" b="1" kern="1200" cap="none" baseline="0" noProof="0" dirty="0"/>
                <a:t>Nettoyage des données</a:t>
              </a:r>
            </a:p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None/>
                <a:defRPr cap="all"/>
              </a:pPr>
              <a:r>
                <a:rPr lang="fr-FR" sz="1400" b="0" kern="1200" cap="none" baseline="0" noProof="0" dirty="0"/>
                <a:t>Forme, valeurs manquantes, nettoyage, imputation </a:t>
              </a:r>
              <a:br>
                <a:rPr lang="fr-FR" sz="1400" kern="1200" cap="none" baseline="0" noProof="0" dirty="0"/>
              </a:br>
              <a:endParaRPr lang="fr-FR" sz="1600" kern="1200" cap="none" baseline="0" noProof="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B6BB996-2CD0-4645-B086-C71F129E68F9}"/>
                </a:ext>
              </a:extLst>
            </p:cNvPr>
            <p:cNvSpPr/>
            <p:nvPr/>
          </p:nvSpPr>
          <p:spPr>
            <a:xfrm>
              <a:off x="5093840" y="2374889"/>
              <a:ext cx="1647000" cy="1647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1CADE4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F3826-6831-437F-8339-62D90D2764F3}"/>
                </a:ext>
              </a:extLst>
            </p:cNvPr>
            <p:cNvSpPr/>
            <p:nvPr/>
          </p:nvSpPr>
          <p:spPr>
            <a:xfrm>
              <a:off x="5478871" y="2743082"/>
              <a:ext cx="923688" cy="922941"/>
            </a:xfrm>
            <a:prstGeom prst="rect">
              <a:avLst/>
            </a:prstGeom>
            <a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A4A0680-F3C5-4EA2-A816-C23F24656F76}"/>
                </a:ext>
              </a:extLst>
            </p:cNvPr>
            <p:cNvSpPr/>
            <p:nvPr/>
          </p:nvSpPr>
          <p:spPr>
            <a:xfrm>
              <a:off x="4414925" y="4534889"/>
              <a:ext cx="3004830" cy="1021242"/>
            </a:xfrm>
            <a:custGeom>
              <a:avLst/>
              <a:gdLst>
                <a:gd name="connsiteX0" fmla="*/ 0 w 3004830"/>
                <a:gd name="connsiteY0" fmla="*/ 0 h 1021242"/>
                <a:gd name="connsiteX1" fmla="*/ 3004830 w 3004830"/>
                <a:gd name="connsiteY1" fmla="*/ 0 h 1021242"/>
                <a:gd name="connsiteX2" fmla="*/ 3004830 w 3004830"/>
                <a:gd name="connsiteY2" fmla="*/ 1021242 h 1021242"/>
                <a:gd name="connsiteX3" fmla="*/ 0 w 3004830"/>
                <a:gd name="connsiteY3" fmla="*/ 1021242 h 1021242"/>
                <a:gd name="connsiteX4" fmla="*/ 0 w 3004830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4830" h="1021242">
                  <a:moveTo>
                    <a:pt x="0" y="0"/>
                  </a:moveTo>
                  <a:lnTo>
                    <a:pt x="3004830" y="0"/>
                  </a:lnTo>
                  <a:lnTo>
                    <a:pt x="3004830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b="1" kern="1200" cap="none" baseline="0" dirty="0"/>
                <a:t>Analyses exploratoire</a:t>
              </a:r>
            </a:p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400" b="0" kern="1200" cap="none" baseline="0" dirty="0"/>
                <a:t>Analyses univariées et bivariées,</a:t>
              </a:r>
              <a:br>
                <a:rPr lang="fr-FR" sz="1400" b="0" kern="1200" cap="none" baseline="0" dirty="0"/>
              </a:br>
              <a:r>
                <a:rPr lang="fr-FR" sz="1400" b="0" kern="1200" cap="none" baseline="0" dirty="0"/>
                <a:t>tests statistiques</a:t>
              </a:r>
            </a:p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fr-FR" sz="1600" b="0" kern="1200" cap="none" baseline="0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3AE34C-96A5-4C99-949A-8B56EA6BED0A}"/>
                </a:ext>
              </a:extLst>
            </p:cNvPr>
            <p:cNvSpPr/>
            <p:nvPr/>
          </p:nvSpPr>
          <p:spPr>
            <a:xfrm>
              <a:off x="8731037" y="2374889"/>
              <a:ext cx="1647000" cy="1647000"/>
            </a:xfrm>
            <a:prstGeom prst="ellipse">
              <a:avLst/>
            </a:prstGeom>
            <a:solidFill>
              <a:srgbClr val="969FA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451051-1C5D-45CC-B37F-60435CF53E50}"/>
                </a:ext>
              </a:extLst>
            </p:cNvPr>
            <p:cNvSpPr/>
            <p:nvPr/>
          </p:nvSpPr>
          <p:spPr>
            <a:xfrm>
              <a:off x="9082037" y="2725889"/>
              <a:ext cx="945000" cy="945000"/>
            </a:xfrm>
            <a:prstGeom prst="rect">
              <a:avLst/>
            </a:prstGeom>
            <a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64B56038-5771-4B85-B4C4-CF475EEC9EA3}"/>
                </a:ext>
              </a:extLst>
            </p:cNvPr>
            <p:cNvSpPr/>
            <p:nvPr/>
          </p:nvSpPr>
          <p:spPr>
            <a:xfrm>
              <a:off x="7892255" y="4534889"/>
              <a:ext cx="3324564" cy="1021242"/>
            </a:xfrm>
            <a:custGeom>
              <a:avLst/>
              <a:gdLst>
                <a:gd name="connsiteX0" fmla="*/ 0 w 3324564"/>
                <a:gd name="connsiteY0" fmla="*/ 0 h 1021242"/>
                <a:gd name="connsiteX1" fmla="*/ 3324564 w 3324564"/>
                <a:gd name="connsiteY1" fmla="*/ 0 h 1021242"/>
                <a:gd name="connsiteX2" fmla="*/ 3324564 w 3324564"/>
                <a:gd name="connsiteY2" fmla="*/ 1021242 h 1021242"/>
                <a:gd name="connsiteX3" fmla="*/ 0 w 3324564"/>
                <a:gd name="connsiteY3" fmla="*/ 1021242 h 1021242"/>
                <a:gd name="connsiteX4" fmla="*/ 0 w 3324564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564" h="1021242">
                  <a:moveTo>
                    <a:pt x="0" y="0"/>
                  </a:moveTo>
                  <a:lnTo>
                    <a:pt x="3324564" y="0"/>
                  </a:lnTo>
                  <a:lnTo>
                    <a:pt x="3324564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b="1" kern="1200" cap="none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Franklin Gothic Book" panose="020B0502020104020203"/>
                  <a:ea typeface="+mn-ea"/>
                  <a:cs typeface="+mn-cs"/>
                </a:rPr>
                <a:t>Modélisation par Machine Learning</a:t>
              </a:r>
            </a:p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400" b="0" kern="1200" cap="none" baseline="0" dirty="0"/>
                <a:t>Recherche de meilleurs algo de régression, cross-validation &amp; learning </a:t>
              </a:r>
              <a:r>
                <a:rPr lang="fr-FR" sz="1400" b="0" kern="1200" cap="none" baseline="0" dirty="0" err="1"/>
                <a:t>curves</a:t>
              </a:r>
              <a:endParaRPr lang="fr-FR" sz="1800" kern="1200" dirty="0"/>
            </a:p>
          </p:txBody>
        </p:sp>
      </p:grpSp>
      <p:pic>
        <p:nvPicPr>
          <p:cNvPr id="12" name="Graphique 11" descr="Nuage de points contour">
            <a:extLst>
              <a:ext uri="{FF2B5EF4-FFF2-40B4-BE49-F238E27FC236}">
                <a16:creationId xmlns:a16="http://schemas.microsoft.com/office/drawing/2014/main" id="{CAB20AD6-15F3-4B5D-A19D-7C16E29C6D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48233" y="591107"/>
            <a:ext cx="1177444" cy="11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295B-F738-4D24-A603-78ACA86D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5700E5-5D22-4CA3-BCFF-E2F3160E3F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Source : </a:t>
            </a:r>
            <a:r>
              <a:rPr lang="fr-FR" b="1" dirty="0" err="1"/>
              <a:t>Kaggle</a:t>
            </a:r>
            <a:r>
              <a:rPr lang="fr-FR" b="1" dirty="0"/>
              <a:t> </a:t>
            </a:r>
            <a:r>
              <a:rPr lang="fr-FR" sz="1200" b="1" dirty="0"/>
              <a:t> </a:t>
            </a:r>
            <a:r>
              <a:rPr lang="fr-FR" sz="1200" dirty="0"/>
              <a:t>(https://www.kaggle.com/city-of-seattle/sea-building-energy-benchmarking#2015-building-energy-benchmarking.csv)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</a:t>
            </a:r>
            <a:r>
              <a:rPr lang="fr-FR" dirty="0" err="1"/>
              <a:t>datasets</a:t>
            </a:r>
            <a:r>
              <a:rPr lang="fr-FR" dirty="0"/>
              <a:t> : données 2015 et 2016 (concaténation)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Format : ~ 7k  lignes x 60 colonnes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Lignes : bâtiments (= </a:t>
            </a:r>
            <a:r>
              <a:rPr lang="fr-FR" dirty="0" err="1"/>
              <a:t>samples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Colonnes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Description bât.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Données </a:t>
            </a:r>
            <a:r>
              <a:rPr lang="fr-FR" dirty="0" err="1"/>
              <a:t>géoloc</a:t>
            </a:r>
            <a:r>
              <a:rPr lang="fr-FR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Mix énergétique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ENERGY STAR 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accent1"/>
                </a:solidFill>
              </a:rPr>
              <a:t>Consommation énergétique et émission GHG  </a:t>
            </a:r>
          </a:p>
          <a:p>
            <a:pPr marL="324000" lvl="1" indent="0">
              <a:buNone/>
            </a:pP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accent1"/>
                </a:solidFill>
              </a:rPr>
              <a:t>targets</a:t>
            </a:r>
            <a:r>
              <a:rPr lang="fr-FR" b="1" dirty="0">
                <a:solidFill>
                  <a:schemeClr val="accent1"/>
                </a:solidFill>
              </a:rPr>
              <a:t> (valeurs numériques)</a:t>
            </a:r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27DE21A-7885-4C27-A47C-13BE087D3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Data type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Valeurs manquantes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6D079-12C2-4BFF-86F5-025470B0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1EA817-EDC6-45A7-85EC-1C9D090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9329A1-4C71-4860-90B5-CA3ED681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7C0E18-F644-4140-949F-7F5A23A8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951" y="1784855"/>
            <a:ext cx="3052597" cy="19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228B08-9311-4D98-87B5-224C40C2F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" t="-7092" b="50111"/>
          <a:stretch/>
        </p:blipFill>
        <p:spPr bwMode="auto">
          <a:xfrm>
            <a:off x="6804904" y="4069074"/>
            <a:ext cx="4805903" cy="2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23D94DC-4C92-44B2-AE94-460B2BEB7B3F}"/>
              </a:ext>
            </a:extLst>
          </p:cNvPr>
          <p:cNvSpPr txBox="1"/>
          <p:nvPr/>
        </p:nvSpPr>
        <p:spPr>
          <a:xfrm rot="16200000">
            <a:off x="6245095" y="4663924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D12149-D7DB-4B2F-8451-ADF91831A22E}"/>
              </a:ext>
            </a:extLst>
          </p:cNvPr>
          <p:cNvSpPr txBox="1"/>
          <p:nvPr/>
        </p:nvSpPr>
        <p:spPr>
          <a:xfrm rot="16200000">
            <a:off x="6247404" y="5497560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8452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9FD58-ED92-4DEF-A363-50578C7E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A9F4F-E283-466E-8E68-C1FF524EFF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Agrégation :</a:t>
            </a:r>
          </a:p>
          <a:p>
            <a:r>
              <a:rPr lang="fr-FR" dirty="0">
                <a:solidFill>
                  <a:srgbClr val="465359"/>
                </a:solidFill>
              </a:rPr>
              <a:t>GHG émissions dans une seule variable</a:t>
            </a:r>
          </a:p>
          <a:p>
            <a:r>
              <a:rPr lang="fr-FR" dirty="0">
                <a:solidFill>
                  <a:srgbClr val="465359"/>
                </a:solidFill>
              </a:rPr>
              <a:t>Mix énergétique : calcul de %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Imputations :</a:t>
            </a:r>
          </a:p>
          <a:p>
            <a:r>
              <a:rPr lang="fr-FR" dirty="0"/>
              <a:t>Données de géolocalisation :</a:t>
            </a:r>
          </a:p>
          <a:p>
            <a:pPr marL="3240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Présentes dans 2015 mais pas dans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Variables importantes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ENERGY STAR Score (NaN = 24%)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Surface de la propriété (NaN = 2%)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err="1">
                <a:sym typeface="Wingdings" panose="05000000000000000000" pitchFamily="2" charset="2"/>
              </a:rPr>
              <a:t>Iterative</a:t>
            </a:r>
            <a:r>
              <a:rPr lang="fr-FR" dirty="0">
                <a:sym typeface="Wingdings" panose="05000000000000000000" pitchFamily="2" charset="2"/>
              </a:rPr>
              <a:t> imputation avec des variables corrélées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Drop :</a:t>
            </a:r>
          </a:p>
          <a:p>
            <a:r>
              <a:rPr lang="fr-FR" dirty="0"/>
              <a:t>Variables jugées non-pertinente avec NaN &gt; 25%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à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A9848C-68A5-4F90-8D75-BD977152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4EB62C-346C-4011-AC99-C5ABE6DE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D6027-190C-4A27-A435-AA5B25D8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DBA69D-2336-49FD-B704-02C76548D4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1867407"/>
            <a:ext cx="5630306" cy="405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8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EADD6-8561-463D-B4EC-28681028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Target / Target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70DAE-AFA8-42AC-82F9-616E1AF70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Distribution de </a:t>
            </a:r>
            <a:r>
              <a:rPr lang="fr-FR" dirty="0" err="1"/>
              <a:t>targets</a:t>
            </a:r>
            <a:r>
              <a:rPr lang="fr-FR" dirty="0"/>
              <a:t>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CBE8F-06A0-4DEF-8182-62D00CD4D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Corrélation </a:t>
            </a:r>
            <a:r>
              <a:rPr lang="fr-FR" dirty="0" err="1"/>
              <a:t>targets</a:t>
            </a:r>
            <a:r>
              <a:rPr lang="fr-FR" dirty="0"/>
              <a:t> (r = 0.88)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C72278-9D41-4A3E-AD83-7509AC22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79697D-4F55-45CE-95B9-A4D5476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464C6D-43DC-4156-B761-E378ABC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348948-8E71-4A03-A721-167E1425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63" y="1867407"/>
            <a:ext cx="37909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CD6C5C6-7245-4017-A821-94DCB31A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8" y="4662288"/>
            <a:ext cx="262978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07FB609-782B-42B6-9C5D-CBED6EB1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98" y="4671986"/>
            <a:ext cx="262978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DE8A28B-6ACD-4F05-B1BA-8B45CB56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2635" y="4617009"/>
            <a:ext cx="242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15D0602-632D-444D-A695-0780DF63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45310" y="4623914"/>
            <a:ext cx="242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0AA7D7F-8282-41B5-9DBA-C3B5B6B9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3707" y="1948369"/>
            <a:ext cx="375224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EF71A-CDDD-440A-8192-BA9CA68E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Target /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104F9-BAB4-4CC4-A976-567E2DBF0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430529"/>
            <a:ext cx="5194767" cy="4379722"/>
          </a:xfrm>
        </p:spPr>
        <p:txBody>
          <a:bodyPr/>
          <a:lstStyle/>
          <a:p>
            <a:r>
              <a:rPr lang="fr-FR" dirty="0"/>
              <a:t>Bonne corrélation avec surface immeuble (r = 0.7)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500" dirty="0"/>
          </a:p>
          <a:p>
            <a:r>
              <a:rPr lang="fr-FR" dirty="0"/>
              <a:t>Faible anti-corrélation </a:t>
            </a:r>
            <a:r>
              <a:rPr lang="fr-FR" dirty="0" err="1"/>
              <a:t>ENERGYSTARScore</a:t>
            </a:r>
            <a:r>
              <a:rPr lang="fr-FR" dirty="0"/>
              <a:t> (r = -0.1)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BC67C4-571B-4DE3-B33A-17CE5FE74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8" y="580582"/>
            <a:ext cx="5194769" cy="4379722"/>
          </a:xfrm>
        </p:spPr>
        <p:txBody>
          <a:bodyPr/>
          <a:lstStyle/>
          <a:p>
            <a:r>
              <a:rPr lang="fr-FR" dirty="0"/>
              <a:t>Faible anti-corrélation mix énergétique (r = -0.1)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Répartition de target dans type de propriétés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117A1F-06B8-4454-98C6-D60B01DA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4BFB53-ABAC-41D1-9F20-1AB84583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FD247F-4D46-450F-B5C1-199E2C4C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4239DF-F585-4B3F-9D65-E67E21A64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78" y="1810257"/>
            <a:ext cx="439448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F873693-9AED-40B3-8FB0-EF04E3CA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78" y="4522676"/>
            <a:ext cx="439448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6AEF255-0A86-4C18-9C17-39E7413B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4459" y="906526"/>
            <a:ext cx="439448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9CB1CCF-FEE0-4010-B597-81D40DCE9CA3}"/>
              </a:ext>
            </a:extLst>
          </p:cNvPr>
          <p:cNvGrpSpPr/>
          <p:nvPr/>
        </p:nvGrpSpPr>
        <p:grpSpPr>
          <a:xfrm>
            <a:off x="6700482" y="3398143"/>
            <a:ext cx="4455703" cy="3459857"/>
            <a:chOff x="6848540" y="3619121"/>
            <a:chExt cx="4025200" cy="3125571"/>
          </a:xfrm>
        </p:grpSpPr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CEC08496-DF92-4F11-94DC-EB98CBABD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540" y="3619121"/>
              <a:ext cx="4025200" cy="312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0EF818B0-8146-44AB-8EAF-96C5B45679A0}"/>
                </a:ext>
              </a:extLst>
            </p:cNvPr>
            <p:cNvSpPr/>
            <p:nvPr/>
          </p:nvSpPr>
          <p:spPr>
            <a:xfrm>
              <a:off x="7494400" y="4823460"/>
              <a:ext cx="3249800" cy="99060"/>
            </a:xfrm>
            <a:prstGeom prst="roundRect">
              <a:avLst/>
            </a:pr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54C9DB2-26CC-4D1A-9E54-9EDF11EFE767}"/>
                </a:ext>
              </a:extLst>
            </p:cNvPr>
            <p:cNvSpPr/>
            <p:nvPr/>
          </p:nvSpPr>
          <p:spPr>
            <a:xfrm>
              <a:off x="7018020" y="5451456"/>
              <a:ext cx="3322320" cy="187344"/>
            </a:xfrm>
            <a:prstGeom prst="roundRect">
              <a:avLst/>
            </a:pr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3574A05-BAD7-4793-9EA4-6319B87B8776}"/>
                </a:ext>
              </a:extLst>
            </p:cNvPr>
            <p:cNvSpPr/>
            <p:nvPr/>
          </p:nvSpPr>
          <p:spPr>
            <a:xfrm>
              <a:off x="6964680" y="6362700"/>
              <a:ext cx="2872740" cy="91694"/>
            </a:xfrm>
            <a:prstGeom prst="roundRect">
              <a:avLst/>
            </a:pr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621DA232-4410-466D-849D-484BF6F22103}"/>
                </a:ext>
              </a:extLst>
            </p:cNvPr>
            <p:cNvSpPr/>
            <p:nvPr/>
          </p:nvSpPr>
          <p:spPr>
            <a:xfrm>
              <a:off x="7485860" y="4465595"/>
              <a:ext cx="2872740" cy="91694"/>
            </a:xfrm>
            <a:prstGeom prst="roundRect">
              <a:avLst/>
            </a:pr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5285F82-9CB4-46F4-9FAC-145934C71EB4}"/>
              </a:ext>
            </a:extLst>
          </p:cNvPr>
          <p:cNvCxnSpPr>
            <a:cxnSpLocks/>
          </p:cNvCxnSpPr>
          <p:nvPr/>
        </p:nvCxnSpPr>
        <p:spPr>
          <a:xfrm>
            <a:off x="3698081" y="4993481"/>
            <a:ext cx="1728788" cy="121443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2DCCBCF-3715-4FAC-AE34-759FBEF3B3E4}"/>
              </a:ext>
            </a:extLst>
          </p:cNvPr>
          <p:cNvCxnSpPr>
            <a:cxnSpLocks/>
          </p:cNvCxnSpPr>
          <p:nvPr/>
        </p:nvCxnSpPr>
        <p:spPr>
          <a:xfrm>
            <a:off x="1490186" y="5209476"/>
            <a:ext cx="1710214" cy="886524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33457-5784-46C6-A8D2-F5C407BB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Target / interaction de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71306-1993-4626-96C5-1F8430C93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Bonne anti-corrélation avec ENERGY STAR Score dans différentes catégories de propriétés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 moyen = -0.31 </a:t>
            </a:r>
            <a:br>
              <a:rPr lang="fr-FR" dirty="0"/>
            </a:br>
            <a:r>
              <a:rPr lang="fr-FR" dirty="0"/>
              <a:t>(&gt; -0.1 pour ENERGY STAR Score sans interaction)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97868A-DE7D-4DBE-B4C7-F2F653FD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1481329"/>
            <a:ext cx="5623561" cy="4379722"/>
          </a:xfrm>
        </p:spPr>
        <p:txBody>
          <a:bodyPr/>
          <a:lstStyle/>
          <a:p>
            <a:r>
              <a:rPr lang="fr-FR" dirty="0"/>
              <a:t>Assez nonne anti-corrélation avec %électricité dans mix énergétique dans différentes catégorie de propriétés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 moyen = -0.21 </a:t>
            </a:r>
            <a:br>
              <a:rPr lang="fr-FR" dirty="0"/>
            </a:br>
            <a:r>
              <a:rPr lang="fr-FR" dirty="0"/>
              <a:t>(&gt; -0.1 %électricité sans interaction)</a:t>
            </a:r>
          </a:p>
          <a:p>
            <a:pPr lvl="1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F6E2E-362C-4211-B1F5-F9C7CDF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EDD78-8086-4B70-9B7F-EC15C72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AC640-D2D6-48E7-AEC4-6E6807C1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5895C-DC0F-4AD9-A3D9-EEF3577EC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8" b="80091"/>
          <a:stretch/>
        </p:blipFill>
        <p:spPr bwMode="auto">
          <a:xfrm>
            <a:off x="9284587" y="5241035"/>
            <a:ext cx="250933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CE6CCD-3F2E-4EFA-A0CC-4549AD98A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1"/>
          <a:stretch/>
        </p:blipFill>
        <p:spPr bwMode="auto">
          <a:xfrm>
            <a:off x="344756" y="5317235"/>
            <a:ext cx="2470883" cy="138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4B955AD1-077E-4A9C-AEB6-800A62243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" t="29532" r="604" b="59828"/>
          <a:stretch/>
        </p:blipFill>
        <p:spPr bwMode="auto">
          <a:xfrm>
            <a:off x="3135679" y="5241035"/>
            <a:ext cx="2470883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13FC706-5E41-4661-B8AB-5454781FC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62"/>
          <a:stretch/>
        </p:blipFill>
        <p:spPr bwMode="auto">
          <a:xfrm>
            <a:off x="6538820" y="5144388"/>
            <a:ext cx="2509330" cy="16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5014DB-97CE-437E-817B-95E499D2C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02" y="2820797"/>
            <a:ext cx="304085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6380D5D-CF8F-4F1B-82E4-A73468E0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59" y="2820797"/>
            <a:ext cx="306383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61710-8663-44FF-A7D0-2818F0A8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données d’explorations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9A6F1-CD06-4E02-AA7D-DB7B44276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347979"/>
            <a:ext cx="5194767" cy="4379722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C1B05-F981-4FE7-B77F-BAFF6E428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1347979"/>
            <a:ext cx="5194769" cy="4379722"/>
          </a:xfrm>
        </p:spPr>
        <p:txBody>
          <a:bodyPr/>
          <a:lstStyle/>
          <a:p>
            <a:r>
              <a:rPr lang="fr-FR" dirty="0"/>
              <a:t>Variables catégorielles</a:t>
            </a:r>
            <a:br>
              <a:rPr lang="fr-FR" dirty="0"/>
            </a:br>
            <a:r>
              <a:rPr lang="fr-FR" dirty="0"/>
              <a:t>(test </a:t>
            </a:r>
            <a:r>
              <a:rPr lang="fr-FR" dirty="0">
                <a:latin typeface="Symbol" panose="05050102010706020507" pitchFamily="18" charset="2"/>
              </a:rPr>
              <a:t>c</a:t>
            </a:r>
            <a:r>
              <a:rPr lang="fr-FR" sz="1400" baseline="30000" dirty="0"/>
              <a:t>2</a:t>
            </a:r>
            <a:r>
              <a:rPr lang="fr-FR" dirty="0"/>
              <a:t> et Cramér’s V)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30AC1F-C0BC-42CF-B7A4-C4FEAFC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C1A829-6981-4ADD-821C-5B2B83BF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C700BA-7595-497D-BB63-9D5B5945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C0E6BD5-A4D4-4CD8-8539-4D87EE587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51" b="50119"/>
          <a:stretch/>
        </p:blipFill>
        <p:spPr bwMode="auto">
          <a:xfrm>
            <a:off x="9657720" y="368911"/>
            <a:ext cx="2534280" cy="25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e 31">
            <a:extLst>
              <a:ext uri="{FF2B5EF4-FFF2-40B4-BE49-F238E27FC236}">
                <a16:creationId xmlns:a16="http://schemas.microsoft.com/office/drawing/2014/main" id="{348930A8-F7BC-4789-BA55-D64C8CDC1ECD}"/>
              </a:ext>
            </a:extLst>
          </p:cNvPr>
          <p:cNvGrpSpPr/>
          <p:nvPr/>
        </p:nvGrpSpPr>
        <p:grpSpPr>
          <a:xfrm>
            <a:off x="6151652" y="2450726"/>
            <a:ext cx="4520565" cy="3969551"/>
            <a:chOff x="6294446" y="2522519"/>
            <a:chExt cx="4520565" cy="3969551"/>
          </a:xfrm>
        </p:grpSpPr>
        <p:pic>
          <p:nvPicPr>
            <p:cNvPr id="24" name="Picture 6">
              <a:extLst>
                <a:ext uri="{FF2B5EF4-FFF2-40B4-BE49-F238E27FC236}">
                  <a16:creationId xmlns:a16="http://schemas.microsoft.com/office/drawing/2014/main" id="{C7AAD683-B83D-4A5F-A4F3-E943B1588D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19"/>
            <a:stretch/>
          </p:blipFill>
          <p:spPr bwMode="auto">
            <a:xfrm>
              <a:off x="6294446" y="2522519"/>
              <a:ext cx="4520565" cy="396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CF63876-4FBD-42FB-AFC0-81416D105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480" y="3671190"/>
              <a:ext cx="0" cy="129705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C044FDE-9889-4808-8692-56B74DB4E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2434" y="3657600"/>
              <a:ext cx="309046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758C8A16-C3E1-42C0-8EFA-48158131C3B7}"/>
              </a:ext>
            </a:extLst>
          </p:cNvPr>
          <p:cNvSpPr txBox="1"/>
          <p:nvPr/>
        </p:nvSpPr>
        <p:spPr>
          <a:xfrm>
            <a:off x="10839304" y="68961"/>
            <a:ext cx="109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p-values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FCE986-A319-4FDC-BDCD-522B288C5745}"/>
              </a:ext>
            </a:extLst>
          </p:cNvPr>
          <p:cNvSpPr txBox="1"/>
          <p:nvPr/>
        </p:nvSpPr>
        <p:spPr>
          <a:xfrm>
            <a:off x="8285544" y="2217598"/>
            <a:ext cx="124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Cramér’s V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E026742-63C6-4A63-83DA-757D0AB405C3}"/>
              </a:ext>
            </a:extLst>
          </p:cNvPr>
          <p:cNvSpPr txBox="1"/>
          <p:nvPr/>
        </p:nvSpPr>
        <p:spPr>
          <a:xfrm>
            <a:off x="10098113" y="5555904"/>
            <a:ext cx="1805940" cy="81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Cramér’s V</a:t>
            </a:r>
          </a:p>
          <a:p>
            <a:r>
              <a:rPr lang="fr-FR" sz="1100" dirty="0"/>
              <a:t>V = 0 pas </a:t>
            </a:r>
            <a:r>
              <a:rPr lang="fr-FR" sz="1100" dirty="0" err="1"/>
              <a:t>dassociation</a:t>
            </a:r>
            <a:endParaRPr lang="fr-FR" sz="1100" dirty="0"/>
          </a:p>
          <a:p>
            <a:r>
              <a:rPr lang="fr-FR" sz="1100" dirty="0"/>
              <a:t>V &gt;0.1 association partielle</a:t>
            </a:r>
          </a:p>
          <a:p>
            <a:r>
              <a:rPr lang="fr-FR" sz="1100" dirty="0"/>
              <a:t>V = 1 association complète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5EDDBD40-E21F-403C-8C17-62E64707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53" y="5292314"/>
            <a:ext cx="1445319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NonResidential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Nonresidential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SPS-District K-12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 Unicode MS"/>
              </a:rPr>
              <a:t>Campus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Multifamily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LR (1-4)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Multifamily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MR (5-9)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Multifamily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HR (10+)</a:t>
            </a:r>
            <a:r>
              <a:rPr kumimoji="0" lang="fr-FR" altLang="fr-F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Accolade fermante 39">
            <a:extLst>
              <a:ext uri="{FF2B5EF4-FFF2-40B4-BE49-F238E27FC236}">
                <a16:creationId xmlns:a16="http://schemas.microsoft.com/office/drawing/2014/main" id="{27625000-CB49-4115-B656-534A1E5623B3}"/>
              </a:ext>
            </a:extLst>
          </p:cNvPr>
          <p:cNvSpPr/>
          <p:nvPr/>
        </p:nvSpPr>
        <p:spPr>
          <a:xfrm>
            <a:off x="7334249" y="5314950"/>
            <a:ext cx="164153" cy="1040003"/>
          </a:xfrm>
          <a:prstGeom prst="rightBrace">
            <a:avLst>
              <a:gd name="adj1" fmla="val 8333"/>
              <a:gd name="adj2" fmla="val 45313"/>
            </a:avLst>
          </a:prstGeom>
          <a:ln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1470A3-2CB2-46B7-B514-0B9398541109}"/>
              </a:ext>
            </a:extLst>
          </p:cNvPr>
          <p:cNvSpPr txBox="1"/>
          <p:nvPr/>
        </p:nvSpPr>
        <p:spPr>
          <a:xfrm>
            <a:off x="672618" y="3370111"/>
            <a:ext cx="6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***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3A2B198-8406-4577-9A53-E688EDE880B2}"/>
              </a:ext>
            </a:extLst>
          </p:cNvPr>
          <p:cNvGrpSpPr/>
          <p:nvPr/>
        </p:nvGrpSpPr>
        <p:grpSpPr>
          <a:xfrm>
            <a:off x="304096" y="1773569"/>
            <a:ext cx="4967512" cy="5029762"/>
            <a:chOff x="1004502" y="2074277"/>
            <a:chExt cx="4708906" cy="476791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82BA7FF-1A1B-4716-AF11-9544EC36FA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45" t="16495"/>
            <a:stretch/>
          </p:blipFill>
          <p:spPr bwMode="auto">
            <a:xfrm>
              <a:off x="1004502" y="2074277"/>
              <a:ext cx="4708906" cy="471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0241AB4-1CB9-4C74-BE4E-BFA24E4E7639}"/>
                </a:ext>
              </a:extLst>
            </p:cNvPr>
            <p:cNvGrpSpPr/>
            <p:nvPr/>
          </p:nvGrpSpPr>
          <p:grpSpPr>
            <a:xfrm>
              <a:off x="2240710" y="3429000"/>
              <a:ext cx="2935308" cy="3413192"/>
              <a:chOff x="2001568" y="3437188"/>
              <a:chExt cx="2935308" cy="3413192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3E503053-1BDA-4C87-89A0-450FBA1F1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9522" y="3672840"/>
                <a:ext cx="1906198" cy="8188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0F06E40-D0C1-4BA3-9AB4-76DAECFE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1568" y="3681028"/>
                <a:ext cx="12006" cy="1766855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57CC1C-7E12-49F4-BF30-44D26A9381B7}"/>
                  </a:ext>
                </a:extLst>
              </p:cNvPr>
              <p:cNvSpPr/>
              <p:nvPr/>
            </p:nvSpPr>
            <p:spPr>
              <a:xfrm>
                <a:off x="4526280" y="6598856"/>
                <a:ext cx="410596" cy="251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Accolade ouvrante 19">
                <a:extLst>
                  <a:ext uri="{FF2B5EF4-FFF2-40B4-BE49-F238E27FC236}">
                    <a16:creationId xmlns:a16="http://schemas.microsoft.com/office/drawing/2014/main" id="{C6ACE3E1-894A-43AE-BA39-ECCC56A68988}"/>
                  </a:ext>
                </a:extLst>
              </p:cNvPr>
              <p:cNvSpPr/>
              <p:nvPr/>
            </p:nvSpPr>
            <p:spPr>
              <a:xfrm>
                <a:off x="3945720" y="3437188"/>
                <a:ext cx="175260" cy="487680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5EE427C5-7AE2-4A56-AFFA-B2D1C926C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" t="933" r="89487" b="78704"/>
            <a:stretch/>
          </p:blipFill>
          <p:spPr bwMode="auto">
            <a:xfrm>
              <a:off x="4746066" y="5678900"/>
              <a:ext cx="546673" cy="114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91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5" grpId="0"/>
      <p:bldP spid="37" grpId="0"/>
      <p:bldP spid="36" grpId="0" animBg="1"/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6B2A7-CF77-4052-9DE6-B19A92C4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 de l’analyse exploratoire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E136870-6ADD-4560-A4DE-8E798BC8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8900"/>
            <a:ext cx="11029615" cy="4616450"/>
          </a:xfrm>
        </p:spPr>
        <p:txBody>
          <a:bodyPr/>
          <a:lstStyle/>
          <a:p>
            <a:r>
              <a:rPr lang="fr-FR" dirty="0"/>
              <a:t>Dataset : assez propre et peu volumineux </a:t>
            </a:r>
            <a:r>
              <a:rPr lang="fr-FR" dirty="0">
                <a:sym typeface="Wingdings" panose="05000000000000000000" pitchFamily="2" charset="2"/>
              </a:rPr>
              <a:t> nettoyage aisé</a:t>
            </a:r>
          </a:p>
          <a:p>
            <a:r>
              <a:rPr lang="fr-FR" dirty="0">
                <a:sym typeface="Wingdings" panose="05000000000000000000" pitchFamily="2" charset="2"/>
              </a:rPr>
              <a:t>Imputation des variables intéressantes via </a:t>
            </a:r>
            <a:r>
              <a:rPr lang="fr-FR" i="1" dirty="0" err="1">
                <a:sym typeface="Wingdings" panose="05000000000000000000" pitchFamily="2" charset="2"/>
              </a:rPr>
              <a:t>iterative</a:t>
            </a:r>
            <a:r>
              <a:rPr lang="fr-FR" i="1" dirty="0">
                <a:sym typeface="Wingdings" panose="05000000000000000000" pitchFamily="2" charset="2"/>
              </a:rPr>
              <a:t> imputer</a:t>
            </a:r>
            <a:r>
              <a:rPr lang="fr-FR" dirty="0">
                <a:sym typeface="Wingdings" panose="05000000000000000000" pitchFamily="2" charset="2"/>
              </a:rPr>
              <a:t> (avec des variables corrélées)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 err="1"/>
              <a:t>Targets</a:t>
            </a:r>
            <a:r>
              <a:rPr lang="fr-FR" dirty="0"/>
              <a:t> : distribution univarié ~ </a:t>
            </a:r>
            <a:r>
              <a:rPr lang="fr-FR" b="1" dirty="0" err="1"/>
              <a:t>lognormale</a:t>
            </a:r>
            <a:r>
              <a:rPr lang="fr-FR" dirty="0"/>
              <a:t> et sont </a:t>
            </a:r>
            <a:r>
              <a:rPr lang="fr-FR" dirty="0">
                <a:sym typeface="Wingdings" panose="05000000000000000000" pitchFamily="2" charset="2"/>
              </a:rPr>
              <a:t>assez </a:t>
            </a:r>
            <a:r>
              <a:rPr lang="fr-FR" b="1" dirty="0">
                <a:sym typeface="Wingdings" panose="05000000000000000000" pitchFamily="2" charset="2"/>
              </a:rPr>
              <a:t>fortement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>
                <a:sym typeface="Wingdings" panose="05000000000000000000" pitchFamily="2" charset="2"/>
              </a:rPr>
              <a:t>corrélées</a:t>
            </a:r>
            <a:r>
              <a:rPr lang="fr-FR" dirty="0">
                <a:sym typeface="Wingdings" panose="05000000000000000000" pitchFamily="2" charset="2"/>
              </a:rPr>
              <a:t> entre elles</a:t>
            </a:r>
          </a:p>
          <a:p>
            <a:r>
              <a:rPr lang="fr-FR" dirty="0" err="1">
                <a:sym typeface="Wingdings" panose="05000000000000000000" pitchFamily="2" charset="2"/>
              </a:rPr>
              <a:t>Feature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>
                <a:sym typeface="Wingdings" panose="05000000000000000000" pitchFamily="2" charset="2"/>
              </a:rPr>
              <a:t>taille des bâtiments  </a:t>
            </a:r>
            <a:r>
              <a:rPr lang="fr-FR" dirty="0">
                <a:sym typeface="Wingdings" panose="05000000000000000000" pitchFamily="2" charset="2"/>
              </a:rPr>
              <a:t>: </a:t>
            </a:r>
            <a:r>
              <a:rPr lang="fr-FR" b="1" dirty="0">
                <a:sym typeface="Wingdings" panose="05000000000000000000" pitchFamily="2" charset="2"/>
              </a:rPr>
              <a:t>meilleures corrélations </a:t>
            </a:r>
            <a:r>
              <a:rPr lang="fr-FR" dirty="0">
                <a:sym typeface="Wingdings" panose="05000000000000000000" pitchFamily="2" charset="2"/>
              </a:rPr>
              <a:t>avec </a:t>
            </a:r>
            <a:r>
              <a:rPr lang="fr-FR" dirty="0" err="1">
                <a:sym typeface="Wingdings" panose="05000000000000000000" pitchFamily="2" charset="2"/>
              </a:rPr>
              <a:t>targets</a:t>
            </a:r>
            <a:r>
              <a:rPr lang="fr-FR" dirty="0">
                <a:sym typeface="Wingdings" panose="05000000000000000000" pitchFamily="2" charset="2"/>
              </a:rPr>
              <a:t> (r = 0.7)</a:t>
            </a:r>
          </a:p>
          <a:p>
            <a:r>
              <a:rPr lang="fr-FR" b="1" dirty="0"/>
              <a:t>Inégale répartition des </a:t>
            </a:r>
            <a:r>
              <a:rPr lang="fr-FR" b="1" dirty="0" err="1"/>
              <a:t>targets</a:t>
            </a:r>
            <a:r>
              <a:rPr lang="fr-FR" b="1" dirty="0"/>
              <a:t> </a:t>
            </a:r>
            <a:r>
              <a:rPr lang="fr-FR" dirty="0"/>
              <a:t>dans </a:t>
            </a:r>
            <a:r>
              <a:rPr lang="fr-FR" b="1" dirty="0"/>
              <a:t>type de propriétés</a:t>
            </a:r>
          </a:p>
          <a:p>
            <a:r>
              <a:rPr lang="fr-FR" b="1" dirty="0"/>
              <a:t>ENERGY STAR Score </a:t>
            </a:r>
            <a:r>
              <a:rPr lang="fr-FR" dirty="0"/>
              <a:t>: corrèle peu avec target</a:t>
            </a:r>
          </a:p>
          <a:p>
            <a:pPr marL="0" indent="0">
              <a:buNone/>
            </a:pPr>
            <a:r>
              <a:rPr lang="fr-FR" dirty="0"/>
              <a:t>	mais anti-corrèle assez bien avec {</a:t>
            </a:r>
            <a:r>
              <a:rPr lang="fr-FR" b="1" dirty="0"/>
              <a:t>énergie / surface corrigé par la météo</a:t>
            </a:r>
            <a:r>
              <a:rPr lang="fr-FR" dirty="0"/>
              <a:t>} (r = -0.5)</a:t>
            </a:r>
          </a:p>
          <a:p>
            <a:r>
              <a:rPr lang="fr-FR" b="1" dirty="0"/>
              <a:t>Variables catégorielles </a:t>
            </a:r>
            <a:r>
              <a:rPr lang="fr-FR" dirty="0">
                <a:sym typeface="Wingdings" panose="05000000000000000000" pitchFamily="2" charset="2"/>
              </a:rPr>
              <a:t> dépendantes entre elles et certaines </a:t>
            </a:r>
            <a:r>
              <a:rPr lang="fr-FR" b="1" dirty="0">
                <a:sym typeface="Wingdings" panose="05000000000000000000" pitchFamily="2" charset="2"/>
              </a:rPr>
              <a:t>fortement associées</a:t>
            </a:r>
          </a:p>
          <a:p>
            <a:endParaRPr lang="fr-F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 Ces observations vont être utile pour implémenter un algorithme de régression ML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A052DE-0C56-45BE-9B2A-21E42D63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24/08/2021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672D45-179D-4F4B-8AD1-FFD4C08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20CDD6-9F4E-4012-88D6-250D84EA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8C7FE865-BC31-4AD1-82E0-995F0CC906D9}" vid="{79D27B12-B1DE-4F66-9B60-F6658B87A60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ModelePPT_2</Template>
  <TotalTime>726</TotalTime>
  <Words>1057</Words>
  <Application>Microsoft Office PowerPoint</Application>
  <PresentationFormat>Grand écran</PresentationFormat>
  <Paragraphs>221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</vt:lpstr>
      <vt:lpstr>Arial Unicode MS</vt:lpstr>
      <vt:lpstr>Calibri</vt:lpstr>
      <vt:lpstr>Courier New</vt:lpstr>
      <vt:lpstr>Franklin Gothic Book</vt:lpstr>
      <vt:lpstr>Franklin Gothic Demi</vt:lpstr>
      <vt:lpstr>Montserrat</vt:lpstr>
      <vt:lpstr>Symbol</vt:lpstr>
      <vt:lpstr>Wingdings</vt:lpstr>
      <vt:lpstr>Wingdings 2</vt:lpstr>
      <vt:lpstr>DividendVTI</vt:lpstr>
      <vt:lpstr>P4: Anticipez les besoins en consommation électrique de bâtiments</vt:lpstr>
      <vt:lpstr>Problématique : prédire les émissions de CO2 et la consommation totale  d’énergie de bâtiments de la ville de Seattle (problème de régression) </vt:lpstr>
      <vt:lpstr>Dataset</vt:lpstr>
      <vt:lpstr>Data cleaning</vt:lpstr>
      <vt:lpstr>Relation Target / Target</vt:lpstr>
      <vt:lpstr>Relation Target / Features</vt:lpstr>
      <vt:lpstr>Relation Target / interaction de features</vt:lpstr>
      <vt:lpstr>Autres données d’explorations</vt:lpstr>
      <vt:lpstr>Conclusions de l’analyse exploratoire</vt:lpstr>
      <vt:lpstr>Approche pour trouver le meilleur modèle de régression</vt:lpstr>
      <vt:lpstr>Validation croisée sur le train set  méthodes ensemblistes +++</vt:lpstr>
      <vt:lpstr>Optimisation du modèle Gradient Boosting sur le train set</vt:lpstr>
      <vt:lpstr>3 features sont très importantes (train set et test set)</vt:lpstr>
      <vt:lpstr>Un modèle performant et prédictif (test set)</vt:lpstr>
      <vt:lpstr>Conclusions de la partie modélisation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P4: Anticipez les besoins en consommation électrique de bâtiments</dc:title>
  <dc:creator>Lerys GRANADO</dc:creator>
  <cp:lastModifiedBy>Lerys GRANADO</cp:lastModifiedBy>
  <cp:revision>13</cp:revision>
  <dcterms:created xsi:type="dcterms:W3CDTF">2021-08-16T13:30:07Z</dcterms:created>
  <dcterms:modified xsi:type="dcterms:W3CDTF">2021-08-24T14:39:38Z</dcterms:modified>
</cp:coreProperties>
</file>