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2" r:id="rId3"/>
    <p:sldId id="264" r:id="rId4"/>
    <p:sldId id="276" r:id="rId5"/>
    <p:sldId id="277" r:id="rId6"/>
    <p:sldId id="281" r:id="rId7"/>
    <p:sldId id="278" r:id="rId8"/>
    <p:sldId id="279" r:id="rId9"/>
    <p:sldId id="271" r:id="rId10"/>
    <p:sldId id="280" r:id="rId11"/>
    <p:sldId id="275" r:id="rId12"/>
    <p:sldId id="265" r:id="rId13"/>
    <p:sldId id="266" r:id="rId14"/>
    <p:sldId id="273" r:id="rId15"/>
    <p:sldId id="268" r:id="rId16"/>
    <p:sldId id="269" r:id="rId17"/>
    <p:sldId id="282" r:id="rId18"/>
    <p:sldId id="272" r:id="rId19"/>
    <p:sldId id="263" r:id="rId20"/>
    <p:sldId id="274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  <a:srgbClr val="465359"/>
    <a:srgbClr val="A0C1D5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85A411-FEA9-47CC-9E0E-8E636CBFE145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0B44E0-73D4-4EB0-83A0-5FCDCB9F70C9}" type="datetime1">
              <a:rPr lang="fr-FR" smtClean="0"/>
              <a:t>06/09/2021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t">
            <a:normAutofit/>
          </a:bodyPr>
          <a:lstStyle>
            <a:lvl1pPr>
              <a:defRPr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5F7963-0B3B-439D-8462-0DA8479CCCFC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2DD5B-4062-456D-896D-B155596A5EF0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24819-0B65-42D6-92C2-478447775170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1908"/>
          </a:xfrm>
        </p:spPr>
        <p:txBody>
          <a:bodyPr rtlCol="0" anchor="t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1359408"/>
            <a:ext cx="11029615" cy="4615942"/>
          </a:xfrm>
        </p:spPr>
        <p:txBody>
          <a:bodyPr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32CCEB-9AF9-45C4-88A2-1D9788999FC7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1"/>
            <a:ext cx="11029615" cy="800354"/>
          </a:xfrm>
        </p:spPr>
        <p:txBody>
          <a:bodyPr rtlCol="0" anchor="t">
            <a:normAutofit/>
          </a:bodyPr>
          <a:lstStyle>
            <a:lvl1pPr algn="l"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3340608"/>
            <a:ext cx="11029615" cy="180136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91D24-9407-4C68-9D88-25AF9965495C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4886"/>
          </a:xfrm>
        </p:spPr>
        <p:txBody>
          <a:bodyPr rtlCol="0" anchor="t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1481329"/>
            <a:ext cx="5194767" cy="437972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1481329"/>
            <a:ext cx="5194769" cy="437972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77824-3E5D-409B-ABCF-0C8E7604856F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1146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151937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295991"/>
            <a:ext cx="5194766" cy="360160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152378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295992"/>
            <a:ext cx="5194771" cy="3565060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9ACC5-0068-42F1-A3FA-10216ED99D86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17558"/>
          </a:xfrm>
        </p:spPr>
        <p:txBody>
          <a:bodyPr rtlCol="0" anchor="ctr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946CF-4D51-4220-B64E-2F597AAC909D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1D142-EB06-4E56-8A97-AF1EB3B6D6C6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017270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121408"/>
            <a:ext cx="3031852" cy="371663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890E0D3E-150B-4FB6-8D81-D56F9EAA4CD4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F5BF2A-D307-4D79-9366-0A6D5D7F5534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1548384"/>
            <a:ext cx="11029616" cy="4439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10CFF1-3275-4113-9260-F175DB148A92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18" Type="http://schemas.openxmlformats.org/officeDocument/2006/relationships/image" Target="../media/image27.png"/><Relationship Id="rId3" Type="http://schemas.openxmlformats.org/officeDocument/2006/relationships/image" Target="../media/image3.svg"/><Relationship Id="rId7" Type="http://schemas.openxmlformats.org/officeDocument/2006/relationships/image" Target="../media/image41.svg"/><Relationship Id="rId12" Type="http://schemas.openxmlformats.org/officeDocument/2006/relationships/image" Target="../media/image10.png"/><Relationship Id="rId17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26.png"/><Relationship Id="rId10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3.svg"/><Relationship Id="rId21" Type="http://schemas.openxmlformats.org/officeDocument/2006/relationships/image" Target="../media/image20.svg"/><Relationship Id="rId7" Type="http://schemas.openxmlformats.org/officeDocument/2006/relationships/image" Target="../media/image7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svg"/><Relationship Id="rId15" Type="http://schemas.openxmlformats.org/officeDocument/2006/relationships/image" Target="../media/image14.svg"/><Relationship Id="rId10" Type="http://schemas.openxmlformats.org/officeDocument/2006/relationships/image" Target="../media/image10.png"/><Relationship Id="rId19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1.svg"/><Relationship Id="rId3" Type="http://schemas.openxmlformats.org/officeDocument/2006/relationships/image" Target="../media/image65.png"/><Relationship Id="rId7" Type="http://schemas.openxmlformats.org/officeDocument/2006/relationships/image" Target="../media/image69.svg"/><Relationship Id="rId12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16.svg"/><Relationship Id="rId5" Type="http://schemas.openxmlformats.org/officeDocument/2006/relationships/image" Target="../media/image67.svg"/><Relationship Id="rId15" Type="http://schemas.openxmlformats.org/officeDocument/2006/relationships/image" Target="../media/image73.svg"/><Relationship Id="rId10" Type="http://schemas.openxmlformats.org/officeDocument/2006/relationships/image" Target="../media/image15.png"/><Relationship Id="rId4" Type="http://schemas.openxmlformats.org/officeDocument/2006/relationships/image" Target="../media/image66.png"/><Relationship Id="rId9" Type="http://schemas.openxmlformats.org/officeDocument/2006/relationships/image" Target="../media/image12.svg"/><Relationship Id="rId1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0.png"/><Relationship Id="rId3" Type="http://schemas.openxmlformats.org/officeDocument/2006/relationships/image" Target="../media/image16.svg"/><Relationship Id="rId7" Type="http://schemas.microsoft.com/office/2007/relationships/hdphoto" Target="../media/hdphoto1.wdp"/><Relationship Id="rId12" Type="http://schemas.openxmlformats.org/officeDocument/2006/relationships/image" Target="../media/image2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7.sv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50EA8A2-C14D-428A-8E0D-AB308E2EC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40" y="-45297"/>
            <a:ext cx="12196039" cy="6884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418718-E7F3-4300-B96E-C7C5A5C6B4C1}"/>
              </a:ext>
            </a:extLst>
          </p:cNvPr>
          <p:cNvSpPr/>
          <p:nvPr/>
        </p:nvSpPr>
        <p:spPr>
          <a:xfrm>
            <a:off x="5539740" y="3268980"/>
            <a:ext cx="6035000" cy="1897233"/>
          </a:xfrm>
          <a:prstGeom prst="rect">
            <a:avLst/>
          </a:prstGeo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903" y="3276727"/>
            <a:ext cx="5481169" cy="1193645"/>
          </a:xfrm>
        </p:spPr>
        <p:txBody>
          <a:bodyPr rtlCol="0" anchor="ctr">
            <a:normAutofit/>
          </a:bodyPr>
          <a:lstStyle/>
          <a:p>
            <a:pPr rtl="0"/>
            <a:r>
              <a:rPr lang="fr" sz="2800" dirty="0">
                <a:solidFill>
                  <a:schemeClr val="bg1"/>
                </a:solidFill>
              </a:rPr>
              <a:t>P6 : </a:t>
            </a:r>
            <a:r>
              <a:rPr lang="fr-FR" sz="2800" dirty="0">
                <a:solidFill>
                  <a:schemeClr val="bg1"/>
                </a:solidFill>
              </a:rPr>
              <a:t>Classifiez automatiquement des biens de consommation</a:t>
            </a:r>
            <a:endParaRPr lang="fr" sz="28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903" y="4644839"/>
            <a:ext cx="5604997" cy="468233"/>
          </a:xfrm>
        </p:spPr>
        <p:txBody>
          <a:bodyPr rtlCol="0" anchor="ctr">
            <a:normAutofit/>
          </a:bodyPr>
          <a:lstStyle/>
          <a:p>
            <a:pPr rtl="0"/>
            <a:r>
              <a:rPr lang="fr" cap="none" dirty="0">
                <a:solidFill>
                  <a:schemeClr val="bg1"/>
                </a:solidFill>
              </a:rPr>
              <a:t>Lérys Granado, PhD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F00A5B-A1AE-436A-A02B-0AA4D7A2D863}"/>
              </a:ext>
            </a:extLst>
          </p:cNvPr>
          <p:cNvCxnSpPr>
            <a:cxnSpLocks/>
          </p:cNvCxnSpPr>
          <p:nvPr/>
        </p:nvCxnSpPr>
        <p:spPr>
          <a:xfrm>
            <a:off x="5786903" y="4557606"/>
            <a:ext cx="54811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F42BE28-AE3B-449B-83D5-A817F65A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bons résultats de Random Forest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0E7DFBE-F4AE-47D7-A7CD-39CC6F5ED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categories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64BDB85-3ABD-4350-8652-16F1B29F94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Testset</a:t>
            </a:r>
            <a:r>
              <a:rPr lang="en-US" dirty="0"/>
              <a:t> accuracy = 93%</a:t>
            </a:r>
          </a:p>
          <a:p>
            <a:r>
              <a:rPr lang="en-US" dirty="0" err="1"/>
              <a:t>Testset</a:t>
            </a:r>
            <a:r>
              <a:rPr lang="en-US" dirty="0"/>
              <a:t> ARI = 84%</a:t>
            </a:r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16A43CE-91BC-4B43-B2DB-42EB2E658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Sub-categories</a:t>
            </a:r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DC6A74BC-3E25-422A-A86A-691546E14C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Testset</a:t>
            </a:r>
            <a:r>
              <a:rPr lang="en-US" dirty="0"/>
              <a:t> accuracy = 82%</a:t>
            </a:r>
          </a:p>
          <a:p>
            <a:r>
              <a:rPr lang="en-US" dirty="0" err="1"/>
              <a:t>Testset</a:t>
            </a:r>
            <a:r>
              <a:rPr lang="en-US" dirty="0"/>
              <a:t> ARI = 86%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D6C1B-49DE-473C-8E16-A57DF6D7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EF47E-1606-4430-A3A5-6BB885FF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FF4E7-B50C-4A31-A434-D07CE9B2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AFCE3B-5351-46B3-9DED-415DA6AE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45" y="3236739"/>
            <a:ext cx="3880099" cy="27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6633C338-85BA-4428-9BCB-623C26EC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50" y="3232006"/>
            <a:ext cx="3600000" cy="272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0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FDAC2-9D0E-4AB0-A542-198743F0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9613707" cy="978704"/>
          </a:xfrm>
        </p:spPr>
        <p:txBody>
          <a:bodyPr>
            <a:normAutofit/>
          </a:bodyPr>
          <a:lstStyle/>
          <a:p>
            <a:r>
              <a:rPr lang="fr-FR" dirty="0"/>
              <a:t>		CV: </a:t>
            </a:r>
            <a:r>
              <a:rPr lang="fr-FR" sz="2200" dirty="0"/>
              <a:t> </a:t>
            </a:r>
            <a:r>
              <a:rPr lang="fr-FR" sz="2200" b="1" dirty="0">
                <a:latin typeface="+mn-lt"/>
              </a:rPr>
              <a:t>moteur de classification </a:t>
            </a:r>
            <a:r>
              <a:rPr lang="fr-FR" sz="2200" dirty="0">
                <a:latin typeface="+mn-lt"/>
              </a:rPr>
              <a:t>d'articles à partir de leurs </a:t>
            </a:r>
            <a:r>
              <a:rPr lang="fr-FR" sz="2200" b="1" dirty="0">
                <a:latin typeface="+mn-lt"/>
              </a:rPr>
              <a:t>images</a:t>
            </a:r>
            <a:endParaRPr lang="fr-FR" sz="220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98F3E-A53B-460F-BDED-B7D9767E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79805-F8B1-4186-9DB2-87B5E51E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18368EC-BB00-4ABA-ADD0-BF885F86F97A}"/>
              </a:ext>
            </a:extLst>
          </p:cNvPr>
          <p:cNvSpPr/>
          <p:nvPr/>
        </p:nvSpPr>
        <p:spPr>
          <a:xfrm>
            <a:off x="719300" y="3201550"/>
            <a:ext cx="1647000" cy="1647000"/>
          </a:xfrm>
          <a:prstGeom prst="ellipse">
            <a:avLst/>
          </a:prstGeom>
          <a:solidFill>
            <a:srgbClr val="465359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5FD782-8B17-4CAD-AA21-E6297E378EBD}"/>
              </a:ext>
            </a:extLst>
          </p:cNvPr>
          <p:cNvSpPr/>
          <p:nvPr/>
        </p:nvSpPr>
        <p:spPr>
          <a:xfrm>
            <a:off x="2960257" y="2262981"/>
            <a:ext cx="1647000" cy="1647000"/>
          </a:xfrm>
          <a:prstGeom prst="ellipse">
            <a:avLst/>
          </a:prstGeom>
          <a:solidFill>
            <a:schemeClr val="accent1"/>
          </a:solidFill>
          <a:ln>
            <a:solidFill>
              <a:srgbClr val="1CADE4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4250EA4-B53D-474D-AD25-4A76931D0E9F}"/>
              </a:ext>
            </a:extLst>
          </p:cNvPr>
          <p:cNvSpPr/>
          <p:nvPr/>
        </p:nvSpPr>
        <p:spPr>
          <a:xfrm>
            <a:off x="9371306" y="4848101"/>
            <a:ext cx="1647000" cy="1647000"/>
          </a:xfrm>
          <a:prstGeom prst="ellipse">
            <a:avLst/>
          </a:prstGeom>
          <a:solidFill>
            <a:srgbClr val="969FA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82F00-73ED-4032-8BD8-5F294C612394}"/>
              </a:ext>
            </a:extLst>
          </p:cNvPr>
          <p:cNvSpPr/>
          <p:nvPr/>
        </p:nvSpPr>
        <p:spPr>
          <a:xfrm>
            <a:off x="9722306" y="4917697"/>
            <a:ext cx="945000" cy="94500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F2206387-AFF6-4908-91B9-CBA12113445D}"/>
              </a:ext>
            </a:extLst>
          </p:cNvPr>
          <p:cNvSpPr/>
          <p:nvPr/>
        </p:nvSpPr>
        <p:spPr>
          <a:xfrm>
            <a:off x="9371306" y="5798757"/>
            <a:ext cx="1647000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Deep</a:t>
            </a: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 </a:t>
            </a:r>
            <a:b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</a:b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Learning</a:t>
            </a:r>
          </a:p>
        </p:txBody>
      </p:sp>
      <p:pic>
        <p:nvPicPr>
          <p:cNvPr id="20" name="Graphique 19" descr="Image contour">
            <a:extLst>
              <a:ext uri="{FF2B5EF4-FFF2-40B4-BE49-F238E27FC236}">
                <a16:creationId xmlns:a16="http://schemas.microsoft.com/office/drawing/2014/main" id="{C79F02FF-04DB-4D93-8A27-038B6327B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600" y="3292759"/>
            <a:ext cx="914400" cy="914400"/>
          </a:xfrm>
          <a:prstGeom prst="rect">
            <a:avLst/>
          </a:prstGeom>
        </p:spPr>
      </p:pic>
      <p:pic>
        <p:nvPicPr>
          <p:cNvPr id="30" name="Graphique 29" descr="Œil contour">
            <a:extLst>
              <a:ext uri="{FF2B5EF4-FFF2-40B4-BE49-F238E27FC236}">
                <a16:creationId xmlns:a16="http://schemas.microsoft.com/office/drawing/2014/main" id="{EC0486EC-9B51-4E91-9221-0ABB99445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6557" y="2379137"/>
            <a:ext cx="914400" cy="914400"/>
          </a:xfrm>
          <a:prstGeom prst="rect">
            <a:avLst/>
          </a:prstGeom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63382F42-547E-4732-A9B4-B88725BDB3CF}"/>
              </a:ext>
            </a:extLst>
          </p:cNvPr>
          <p:cNvSpPr/>
          <p:nvPr/>
        </p:nvSpPr>
        <p:spPr>
          <a:xfrm>
            <a:off x="7279324" y="1545369"/>
            <a:ext cx="1647000" cy="1647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0BEDB32-4387-4D2A-A925-818EAE7B7BED}"/>
              </a:ext>
            </a:extLst>
          </p:cNvPr>
          <p:cNvSpPr/>
          <p:nvPr/>
        </p:nvSpPr>
        <p:spPr>
          <a:xfrm>
            <a:off x="9371306" y="1545369"/>
            <a:ext cx="1647000" cy="1647000"/>
          </a:xfrm>
          <a:prstGeom prst="ellipse">
            <a:avLst/>
          </a:prstGeom>
          <a:solidFill>
            <a:srgbClr val="969FA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26" name="Graphique 25" descr="Forme pyramidale contour">
            <a:extLst>
              <a:ext uri="{FF2B5EF4-FFF2-40B4-BE49-F238E27FC236}">
                <a16:creationId xmlns:a16="http://schemas.microsoft.com/office/drawing/2014/main" id="{8780D677-7B65-4D8E-96F7-E46F922A57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5624" y="1768891"/>
            <a:ext cx="914400" cy="914400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DA25B655-5058-4C54-BE0C-84CCD2B820AC}"/>
              </a:ext>
            </a:extLst>
          </p:cNvPr>
          <p:cNvSpPr/>
          <p:nvPr/>
        </p:nvSpPr>
        <p:spPr>
          <a:xfrm>
            <a:off x="9371306" y="3201550"/>
            <a:ext cx="1647000" cy="1647000"/>
          </a:xfrm>
          <a:prstGeom prst="ellipse">
            <a:avLst/>
          </a:prstGeom>
          <a:solidFill>
            <a:srgbClr val="969FA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6B1C8EC-8E21-414C-87C4-6FC74C288EF4}"/>
              </a:ext>
            </a:extLst>
          </p:cNvPr>
          <p:cNvSpPr/>
          <p:nvPr/>
        </p:nvSpPr>
        <p:spPr>
          <a:xfrm>
            <a:off x="9435807" y="4214084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Classification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1B77C677-82A6-4925-A11B-4427C6128E07}"/>
              </a:ext>
            </a:extLst>
          </p:cNvPr>
          <p:cNvSpPr/>
          <p:nvPr/>
        </p:nvSpPr>
        <p:spPr>
          <a:xfrm>
            <a:off x="9435807" y="2687386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Clustering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3BCD293-5E02-4B72-BD04-C9A5D2D80773}"/>
              </a:ext>
            </a:extLst>
          </p:cNvPr>
          <p:cNvSpPr/>
          <p:nvPr/>
        </p:nvSpPr>
        <p:spPr>
          <a:xfrm>
            <a:off x="5121368" y="2262980"/>
            <a:ext cx="1647000" cy="1647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28" name="Graphique 27" descr="Scène de forêt contour">
            <a:extLst>
              <a:ext uri="{FF2B5EF4-FFF2-40B4-BE49-F238E27FC236}">
                <a16:creationId xmlns:a16="http://schemas.microsoft.com/office/drawing/2014/main" id="{221E796D-675D-4F0D-8DC7-2DFF142524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37606" y="3334567"/>
            <a:ext cx="914400" cy="9144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E6BE606-D4CA-45B5-A311-A57169249856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78" y="2494425"/>
            <a:ext cx="744981" cy="7522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2383FF7-196B-42A4-9C12-75FB60DCF78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316" y="1849967"/>
            <a:ext cx="744981" cy="752249"/>
          </a:xfrm>
          <a:prstGeom prst="rect">
            <a:avLst/>
          </a:prstGeom>
        </p:spPr>
      </p:pic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595D2671-6FB4-4D15-9E3A-2B3EB16D336A}"/>
              </a:ext>
            </a:extLst>
          </p:cNvPr>
          <p:cNvSpPr/>
          <p:nvPr/>
        </p:nvSpPr>
        <p:spPr>
          <a:xfrm>
            <a:off x="7343825" y="2687386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PCA/t-SNE</a:t>
            </a:r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F32E5890-967C-4E09-BBE1-8C83E3DE8C16}"/>
              </a:ext>
            </a:extLst>
          </p:cNvPr>
          <p:cNvSpPr/>
          <p:nvPr/>
        </p:nvSpPr>
        <p:spPr>
          <a:xfrm>
            <a:off x="5185869" y="3242888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Decriptor</a:t>
            </a:r>
            <a:b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</a:b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clustering</a:t>
            </a: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6B048118-4D56-4A95-A617-AB77F68CA955}"/>
              </a:ext>
            </a:extLst>
          </p:cNvPr>
          <p:cNvCxnSpPr>
            <a:cxnSpLocks/>
            <a:stCxn id="8" idx="4"/>
            <a:endCxn id="14" idx="2"/>
          </p:cNvCxnSpPr>
          <p:nvPr/>
        </p:nvCxnSpPr>
        <p:spPr>
          <a:xfrm rot="16200000" flipH="1">
            <a:off x="5045528" y="1345822"/>
            <a:ext cx="823051" cy="7828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E18DDF60-BF47-4423-8B4E-5812EA61CA57}"/>
              </a:ext>
            </a:extLst>
          </p:cNvPr>
          <p:cNvCxnSpPr>
            <a:cxnSpLocks/>
            <a:stCxn id="37" idx="4"/>
            <a:endCxn id="34" idx="2"/>
          </p:cNvCxnSpPr>
          <p:nvPr/>
        </p:nvCxnSpPr>
        <p:spPr>
          <a:xfrm rot="16200000" flipH="1">
            <a:off x="7600552" y="2254296"/>
            <a:ext cx="115070" cy="342643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8765CAB2-FE98-43B3-89DD-C7F7738B17F4}"/>
              </a:ext>
            </a:extLst>
          </p:cNvPr>
          <p:cNvSpPr/>
          <p:nvPr/>
        </p:nvSpPr>
        <p:spPr>
          <a:xfrm>
            <a:off x="3024758" y="3242888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ORB </a:t>
            </a:r>
            <a:r>
              <a:rPr lang="fr-FR" sz="1600" b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</a:rPr>
              <a:t>k</a:t>
            </a:r>
            <a:r>
              <a:rPr lang="fr-FR" sz="1600" b="1" kern="1200" cap="none" baseline="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eypoint</a:t>
            </a: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 </a:t>
            </a:r>
            <a:r>
              <a:rPr lang="fr-FR" sz="1600" b="1" kern="1200" cap="none" baseline="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detection</a:t>
            </a:r>
            <a:endParaRPr lang="fr-FR" sz="1600" b="1" kern="1200" cap="none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2020104020203"/>
              <a:ea typeface="+mn-ea"/>
              <a:cs typeface="+mn-cs"/>
            </a:endParaRP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D8530B1-90F5-4247-823F-7CFB6FACA447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8926324" y="2368869"/>
            <a:ext cx="44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15418503-FF15-405B-8755-A440FC8E397E}"/>
              </a:ext>
            </a:extLst>
          </p:cNvPr>
          <p:cNvCxnSpPr>
            <a:cxnSpLocks/>
            <a:stCxn id="37" idx="7"/>
            <a:endCxn id="32" idx="2"/>
          </p:cNvCxnSpPr>
          <p:nvPr/>
        </p:nvCxnSpPr>
        <p:spPr>
          <a:xfrm rot="5400000" flipH="1" flipV="1">
            <a:off x="6835593" y="2060447"/>
            <a:ext cx="135309" cy="752154"/>
          </a:xfrm>
          <a:prstGeom prst="bentConnector4">
            <a:avLst>
              <a:gd name="adj1" fmla="val 101367"/>
              <a:gd name="adj2" fmla="val 66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BD3DF27C-0AA8-4FCE-909B-B2A047C65929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5400000" flipH="1" flipV="1">
            <a:off x="2193994" y="2435288"/>
            <a:ext cx="115069" cy="1417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orme libre : forme 73">
            <a:extLst>
              <a:ext uri="{FF2B5EF4-FFF2-40B4-BE49-F238E27FC236}">
                <a16:creationId xmlns:a16="http://schemas.microsoft.com/office/drawing/2014/main" id="{D6E7ED65-37C9-4D0A-9F48-53B85B7CEED7}"/>
              </a:ext>
            </a:extLst>
          </p:cNvPr>
          <p:cNvSpPr/>
          <p:nvPr/>
        </p:nvSpPr>
        <p:spPr>
          <a:xfrm>
            <a:off x="783801" y="4173225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schemeClr val="bg1">
                    <a:lumMod val="85000"/>
                  </a:schemeClr>
                </a:solidFill>
                <a:latin typeface="Franklin Gothic Book" panose="020B0502020104020203"/>
                <a:ea typeface="+mn-ea"/>
                <a:cs typeface="+mn-cs"/>
              </a:rPr>
              <a:t>Prétraitements images</a:t>
            </a:r>
          </a:p>
        </p:txBody>
      </p:sp>
      <p:pic>
        <p:nvPicPr>
          <p:cNvPr id="92" name="Graphique 91" descr="Œil contour">
            <a:extLst>
              <a:ext uri="{FF2B5EF4-FFF2-40B4-BE49-F238E27FC236}">
                <a16:creationId xmlns:a16="http://schemas.microsoft.com/office/drawing/2014/main" id="{39973D79-F1C5-4E88-A201-6FA8D944ED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410" y="533049"/>
            <a:ext cx="914400" cy="914400"/>
          </a:xfrm>
          <a:prstGeom prst="rect">
            <a:avLst/>
          </a:prstGeom>
        </p:spPr>
      </p:pic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BFB5F16-69AF-456E-8B97-E6815BFA7FD5}"/>
              </a:ext>
            </a:extLst>
          </p:cNvPr>
          <p:cNvCxnSpPr>
            <a:cxnSpLocks/>
            <a:stCxn id="11" idx="6"/>
            <a:endCxn id="37" idx="2"/>
          </p:cNvCxnSpPr>
          <p:nvPr/>
        </p:nvCxnSpPr>
        <p:spPr>
          <a:xfrm flipV="1">
            <a:off x="4607257" y="3086480"/>
            <a:ext cx="514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D3B23745-55C7-4FF1-BF76-3F58BDE7DB1A}"/>
              </a:ext>
            </a:extLst>
          </p:cNvPr>
          <p:cNvSpPr/>
          <p:nvPr/>
        </p:nvSpPr>
        <p:spPr>
          <a:xfrm>
            <a:off x="3976784" y="2040894"/>
            <a:ext cx="1775055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2020104020203"/>
                <a:ea typeface="+mn-ea"/>
                <a:cs typeface="+mn-cs"/>
              </a:rPr>
              <a:t>Feature</a:t>
            </a:r>
            <a:r>
              <a:rPr lang="fr-FR" sz="1600" b="1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2020104020203"/>
                <a:ea typeface="+mn-ea"/>
                <a:cs typeface="+mn-cs"/>
              </a:rPr>
              <a:t> extraction</a:t>
            </a:r>
          </a:p>
        </p:txBody>
      </p:sp>
      <p:pic>
        <p:nvPicPr>
          <p:cNvPr id="39" name="Image 3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0673680-4E63-45F3-A9BA-65A3BB63ED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67839" y="5115216"/>
            <a:ext cx="1200568" cy="434534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E8007619-EE9E-46E3-B114-813948A2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33" y="5017852"/>
            <a:ext cx="578612" cy="57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22B9818-F6EE-4F47-8974-91CA2F9F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95" y="3342881"/>
            <a:ext cx="1044137" cy="5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CV — Wikipédia">
            <a:extLst>
              <a:ext uri="{FF2B5EF4-FFF2-40B4-BE49-F238E27FC236}">
                <a16:creationId xmlns:a16="http://schemas.microsoft.com/office/drawing/2014/main" id="{26E9852B-D1FA-42B8-BD32-3B7C99A8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56" y="2340249"/>
            <a:ext cx="502570" cy="61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8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8CFC7-FE63-4D4C-81C1-E8AB48DC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C23DC3-ED6F-40F7-B205-A2CB3F558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RGB  et taille variable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B8CCB7-2987-4404-B0AF-A0A31131F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BW et taille = 512 x 512 px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CB9C6C-F9AF-4056-BD75-CF4E96CF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29ACC5-0068-42F1-A3FA-10216ED99D86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B84175-177A-4C8C-80F2-5E34EAA3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294215-466C-4F7A-9A24-5D9BB3D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8BCD55E7-6AD0-4CB1-A08F-4E60E2863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806" y="2195150"/>
            <a:ext cx="1263839" cy="19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84F2E655-BA8C-4B81-8EB1-1B44B213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6" y="4347433"/>
            <a:ext cx="2082800" cy="16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F3B2EB67-48F1-4214-A64C-CCAFE037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97" y="4197730"/>
            <a:ext cx="1795856" cy="193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3ED5E9E8-3E4D-41C7-B26D-F64511595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27" y="2253571"/>
            <a:ext cx="1312558" cy="18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1DD9C69-16EB-4FA2-8C74-D7B8BE57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80" y="2391843"/>
            <a:ext cx="184202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5D9A5E1-2BE6-4A90-9CEB-C0BE30C7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80" y="4280708"/>
            <a:ext cx="184202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B5B2084-2E1A-4583-990C-F4BD4410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31" y="2391843"/>
            <a:ext cx="184202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6FF5519-4B2B-45CC-86EF-50BAF88F0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31" y="4280708"/>
            <a:ext cx="184202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7164AD2-8CCF-44E1-A1A5-B7FB21BAEE91}"/>
              </a:ext>
            </a:extLst>
          </p:cNvPr>
          <p:cNvSpPr/>
          <p:nvPr/>
        </p:nvSpPr>
        <p:spPr>
          <a:xfrm>
            <a:off x="5425440" y="3596640"/>
            <a:ext cx="1073935" cy="982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4" descr="OpenCV — Wikipédia">
            <a:extLst>
              <a:ext uri="{FF2B5EF4-FFF2-40B4-BE49-F238E27FC236}">
                <a16:creationId xmlns:a16="http://schemas.microsoft.com/office/drawing/2014/main" id="{3CB52928-B6F2-4B83-91AB-783B1369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49" y="2878408"/>
            <a:ext cx="502570" cy="61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9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6F85E-82DB-43B4-969D-4A70DF7F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Keypoints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ORB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8A047E-4339-4C14-9E9A-C32A8CAB1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121408"/>
            <a:ext cx="3031852" cy="4073652"/>
          </a:xfrm>
        </p:spPr>
        <p:txBody>
          <a:bodyPr>
            <a:normAutofit/>
          </a:bodyPr>
          <a:lstStyle/>
          <a:p>
            <a:r>
              <a:rPr lang="fr-FR" dirty="0"/>
              <a:t>Par image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512 key-points (max)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512 x 32 descripteurs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r>
              <a:rPr lang="fr-FR" dirty="0"/>
              <a:t>Total : 500k x 32 descripteurs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576F60-BFE0-4DA6-B106-ABFFD3FF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0E0D3E-150B-4FB6-8D81-D56F9EAA4CD4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A53B2B-7FA8-454E-9D05-7B363882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F208A6-922D-4FEA-9262-9A493CD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13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8BE17D-6B86-46A8-BFC2-EA0577CFE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75" y="681408"/>
            <a:ext cx="29818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4F189836-E3FA-4842-853F-57C500BD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54" y="3666788"/>
            <a:ext cx="29818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2E04759E-B106-447E-8DFB-77F098E5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75" y="3666788"/>
            <a:ext cx="29818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6762C6C3-57FC-4ECF-9819-9146874A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54" y="681408"/>
            <a:ext cx="29818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OpenCV — Wikipédia">
            <a:extLst>
              <a:ext uri="{FF2B5EF4-FFF2-40B4-BE49-F238E27FC236}">
                <a16:creationId xmlns:a16="http://schemas.microsoft.com/office/drawing/2014/main" id="{2D4434B1-7277-4CD8-8C26-437916E3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198" y="638197"/>
            <a:ext cx="652601" cy="8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5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BBF1F-308F-4EE9-92A9-3AD85F3F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features par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E2A20-18FB-4F64-A3EB-0A06B838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519371"/>
            <a:ext cx="5339551" cy="557784"/>
          </a:xfrm>
        </p:spPr>
        <p:txBody>
          <a:bodyPr/>
          <a:lstStyle/>
          <a:p>
            <a:r>
              <a:rPr lang="fr-FR" dirty="0">
                <a:latin typeface="+mj-lt"/>
              </a:rPr>
              <a:t>Clustering des descripteurs = créer features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159538-741B-46C8-BD1C-7D4336E29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MiniBatch</a:t>
            </a:r>
            <a:r>
              <a:rPr lang="fr-FR" dirty="0"/>
              <a:t> </a:t>
            </a:r>
            <a:r>
              <a:rPr lang="fr-FR" dirty="0" err="1"/>
              <a:t>Kmeans</a:t>
            </a:r>
            <a:endParaRPr lang="fr-FR" dirty="0"/>
          </a:p>
          <a:p>
            <a:r>
              <a:rPr lang="fr-FR" dirty="0"/>
              <a:t> (500k)</a:t>
            </a:r>
            <a:r>
              <a:rPr lang="fr-FR" baseline="30000" dirty="0"/>
              <a:t>0.5 </a:t>
            </a:r>
            <a:r>
              <a:rPr lang="fr-FR" dirty="0"/>
              <a:t>≈</a:t>
            </a:r>
            <a:r>
              <a:rPr lang="fr-FR" baseline="30000" dirty="0"/>
              <a:t> </a:t>
            </a:r>
            <a:r>
              <a:rPr lang="fr-FR" dirty="0"/>
              <a:t>700 features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4">
                <a:extLst>
                  <a:ext uri="{FF2B5EF4-FFF2-40B4-BE49-F238E27FC236}">
                    <a16:creationId xmlns:a16="http://schemas.microsoft.com/office/drawing/2014/main" id="{A897FCCB-38FC-4F40-94F3-7193CA225AE0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271259" y="1523782"/>
                <a:ext cx="5644348" cy="553373"/>
              </a:xfrm>
            </p:spPr>
            <p:txBody>
              <a:bodyPr/>
              <a:lstStyle/>
              <a:p>
                <a:r>
                  <a:rPr lang="fr-FR" dirty="0">
                    <a:latin typeface="+mj-lt"/>
                  </a:rPr>
                  <a:t>Histogrammes = remplissage features (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fr-FR" dirty="0"/>
                  <a:t> </a:t>
                </a:r>
                <a:r>
                  <a:rPr lang="fr-FR" b="1" dirty="0">
                    <a:latin typeface="+mj-lt"/>
                  </a:rPr>
                  <a:t>BoW</a:t>
                </a:r>
                <a:r>
                  <a:rPr lang="fr-FR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5" name="Espace réservé du texte 4">
                <a:extLst>
                  <a:ext uri="{FF2B5EF4-FFF2-40B4-BE49-F238E27FC236}">
                    <a16:creationId xmlns:a16="http://schemas.microsoft.com/office/drawing/2014/main" id="{A897FCCB-38FC-4F40-94F3-7193CA225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271259" y="1523782"/>
                <a:ext cx="5644348" cy="553373"/>
              </a:xfrm>
              <a:blipFill>
                <a:blip r:embed="rId2"/>
                <a:stretch>
                  <a:fillRect l="-1188"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DAA96C-1AEC-4CB9-8A22-FD3DBC8FD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641" y="2295992"/>
            <a:ext cx="5644348" cy="3565060"/>
          </a:xfrm>
        </p:spPr>
        <p:txBody>
          <a:bodyPr/>
          <a:lstStyle/>
          <a:p>
            <a:r>
              <a:rPr lang="fr-FR" dirty="0"/>
              <a:t>Combien de fois une </a:t>
            </a:r>
            <a:r>
              <a:rPr lang="fr-FR" dirty="0" err="1"/>
              <a:t>feature</a:t>
            </a:r>
            <a:r>
              <a:rPr lang="fr-FR" dirty="0"/>
              <a:t> est présente sur l’image</a:t>
            </a:r>
          </a:p>
          <a:p>
            <a:r>
              <a:rPr lang="fr-FR" dirty="0"/>
              <a:t>1 / image avec toutes les features et leurs comptage</a:t>
            </a:r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21A442-B517-4BF8-91ED-9BB56C4E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29ACC5-0068-42F1-A3FA-10216ED99D86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28D3BB-99FE-44BF-8AD7-66E6A52E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35D7D2-66BE-4222-9480-3C2957F3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AC7C59-8B76-4947-B86E-8FD922DB7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14" y="3229985"/>
            <a:ext cx="2961322" cy="3103421"/>
          </a:xfrm>
          <a:prstGeom prst="roundRect">
            <a:avLst>
              <a:gd name="adj" fmla="val 11938"/>
            </a:avLst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FC152E-EE56-494F-A38F-EF43A73D4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008" y="3229985"/>
            <a:ext cx="3399615" cy="3109715"/>
          </a:xfrm>
          <a:prstGeom prst="roundRect">
            <a:avLst>
              <a:gd name="adj" fmla="val 15332"/>
            </a:avLst>
          </a:prstGeom>
          <a:ln>
            <a:solidFill>
              <a:schemeClr val="tx1"/>
            </a:solidFill>
          </a:ln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AF691AB-8008-4A57-8125-CD7C67CB6C8F}"/>
              </a:ext>
            </a:extLst>
          </p:cNvPr>
          <p:cNvSpPr/>
          <p:nvPr/>
        </p:nvSpPr>
        <p:spPr>
          <a:xfrm>
            <a:off x="5798820" y="4078522"/>
            <a:ext cx="594360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6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6DF74-3E0A-4926-BD23-B516DDE3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Reduction de dimension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4BCAF-32B5-47A8-A28B-04B4764D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107B3E-4B1C-4479-A034-E0D184A60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fr-FR" dirty="0"/>
              <a:t>Linear PCA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Input = 720 </a:t>
            </a:r>
            <a:r>
              <a:rPr lang="fr-FR" sz="1600" dirty="0" err="1">
                <a:solidFill>
                  <a:schemeClr val="bg1">
                    <a:lumMod val="85000"/>
                  </a:schemeClr>
                </a:solidFill>
              </a:rPr>
              <a:t>dim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Output = 590 </a:t>
            </a:r>
            <a:r>
              <a:rPr lang="fr-FR" sz="1600" dirty="0" err="1">
                <a:solidFill>
                  <a:schemeClr val="bg1">
                    <a:lumMod val="85000"/>
                  </a:schemeClr>
                </a:solidFill>
              </a:rPr>
              <a:t>dim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99% variance</a:t>
            </a:r>
          </a:p>
          <a:p>
            <a:pPr lvl="1"/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fr-FR" dirty="0"/>
              <a:t>t-SNE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600" dirty="0" err="1">
                <a:solidFill>
                  <a:schemeClr val="bg1">
                    <a:lumMod val="85000"/>
                  </a:schemeClr>
                </a:solidFill>
              </a:rPr>
              <a:t>Perplexity</a:t>
            </a: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 = 30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Learning rate = 400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Early exaggeration = 20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N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iter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= 2000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7FB296-FE38-42E7-BCC3-0CC3CE1B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0E0D3E-150B-4FB6-8D81-D56F9EAA4CD4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F28C44-8149-4A71-8AFD-CF36C750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C7AEA0-9C8A-41D6-AAB8-A463606F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15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A3579C-E61A-4E1F-A553-917D6BBC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0" y="1790700"/>
            <a:ext cx="4876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4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0523D-BCD6-466C-8C2C-AC4AF6FC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sur l’output de la t-SNE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154CA4-B8A1-4604-A81F-762CF894A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121408"/>
            <a:ext cx="3031852" cy="404317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Accuracy = 0%</a:t>
            </a:r>
          </a:p>
          <a:p>
            <a:r>
              <a:rPr lang="fr-FR" dirty="0"/>
              <a:t>ARI = 3%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69D76D-AC3E-4613-8AD2-FAFCC946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0E0D3E-150B-4FB6-8D81-D56F9EAA4CD4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9CDC4C-CCB1-4982-9DD6-87BF904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ECA869-F5A1-4542-BFF2-EDE64E77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16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8FE602-3395-4E30-AAE2-164A9982D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677876"/>
            <a:ext cx="4973954" cy="30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BB5BAD3-134B-4EE6-B11C-C0FBFD9AE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b="8610"/>
          <a:stretch/>
        </p:blipFill>
        <p:spPr bwMode="auto">
          <a:xfrm>
            <a:off x="5179595" y="4221685"/>
            <a:ext cx="4828095" cy="23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655D65-F3A1-497C-83D6-66C590BC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264" y="3951568"/>
            <a:ext cx="3866216" cy="365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400" dirty="0">
                <a:latin typeface="Symbol" panose="05050102010706020507" pitchFamily="18" charset="2"/>
              </a:rPr>
              <a:t>c</a:t>
            </a:r>
            <a:r>
              <a:rPr lang="fr-FR" sz="1100" baseline="30000" dirty="0"/>
              <a:t>2</a:t>
            </a:r>
            <a:r>
              <a:rPr lang="fr-FR" sz="1400" dirty="0"/>
              <a:t> = 365, p-value = 0 et Cramér’s V = 0.23</a:t>
            </a:r>
          </a:p>
        </p:txBody>
      </p:sp>
      <p:sp>
        <p:nvSpPr>
          <p:cNvPr id="8" name="Étoile : 5 branches 7">
            <a:extLst>
              <a:ext uri="{FF2B5EF4-FFF2-40B4-BE49-F238E27FC236}">
                <a16:creationId xmlns:a16="http://schemas.microsoft.com/office/drawing/2014/main" id="{023F6AE9-8847-4977-8613-38B400975F29}"/>
              </a:ext>
            </a:extLst>
          </p:cNvPr>
          <p:cNvSpPr/>
          <p:nvPr/>
        </p:nvSpPr>
        <p:spPr>
          <a:xfrm>
            <a:off x="6996127" y="5511057"/>
            <a:ext cx="204120" cy="18589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 : 5 branches 11">
            <a:extLst>
              <a:ext uri="{FF2B5EF4-FFF2-40B4-BE49-F238E27FC236}">
                <a16:creationId xmlns:a16="http://schemas.microsoft.com/office/drawing/2014/main" id="{1D0D2CF8-A207-4EE4-A37B-35A43CE657C4}"/>
              </a:ext>
            </a:extLst>
          </p:cNvPr>
          <p:cNvSpPr/>
          <p:nvPr/>
        </p:nvSpPr>
        <p:spPr>
          <a:xfrm>
            <a:off x="8439160" y="5807877"/>
            <a:ext cx="204120" cy="18589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05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9D28B-BB1A-4BC0-AB13-7A542CF9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Random Forest optimisation par validation croisée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1DC0D2-7534-4899-A4B7-E0B1AA02C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121408"/>
            <a:ext cx="3031852" cy="4103696"/>
          </a:xfrm>
        </p:spPr>
        <p:txBody>
          <a:bodyPr>
            <a:normAutofit/>
          </a:bodyPr>
          <a:lstStyle/>
          <a:p>
            <a:r>
              <a:rPr lang="en-US" dirty="0"/>
              <a:t>But : </a:t>
            </a:r>
            <a:r>
              <a:rPr lang="en-US" dirty="0" err="1"/>
              <a:t>prédire</a:t>
            </a:r>
            <a:r>
              <a:rPr lang="en-US" dirty="0"/>
              <a:t> la </a:t>
            </a:r>
            <a:r>
              <a:rPr lang="en-US" dirty="0" err="1"/>
              <a:t>faisabilité</a:t>
            </a:r>
            <a:r>
              <a:rPr lang="en-US" dirty="0"/>
              <a:t> de classification </a:t>
            </a:r>
            <a:r>
              <a:rPr lang="en-US" dirty="0" err="1"/>
              <a:t>en</a:t>
            </a:r>
            <a:r>
              <a:rPr lang="en-US" dirty="0"/>
              <a:t> 7 </a:t>
            </a:r>
            <a:r>
              <a:rPr lang="en-US" dirty="0" err="1"/>
              <a:t>catégories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Hyperparamètre</a:t>
            </a:r>
            <a:r>
              <a:rPr lang="en-US" dirty="0"/>
              <a:t> principal:</a:t>
            </a:r>
          </a:p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d’arbres</a:t>
            </a:r>
            <a:r>
              <a:rPr lang="en-US" dirty="0"/>
              <a:t> : 100-5000</a:t>
            </a:r>
          </a:p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d’arbres</a:t>
            </a:r>
            <a:r>
              <a:rPr lang="en-US" dirty="0"/>
              <a:t> optimal : 1000</a:t>
            </a:r>
          </a:p>
          <a:p>
            <a:endParaRPr lang="en-US" dirty="0"/>
          </a:p>
          <a:p>
            <a:r>
              <a:rPr lang="en-US" dirty="0" err="1"/>
              <a:t>Résultats</a:t>
            </a:r>
            <a:r>
              <a:rPr lang="en-US" dirty="0"/>
              <a:t> (test set) :</a:t>
            </a:r>
          </a:p>
          <a:p>
            <a:r>
              <a:rPr lang="en-US" b="1" dirty="0">
                <a:latin typeface="+mj-lt"/>
              </a:rPr>
              <a:t>Accuracy = 37%</a:t>
            </a:r>
          </a:p>
          <a:p>
            <a:r>
              <a:rPr lang="en-US" b="1" dirty="0">
                <a:latin typeface="+mj-lt"/>
              </a:rPr>
              <a:t>ARI = 10%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23C8E2-55A3-496D-A587-F4CF08F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0E0D3E-150B-4FB6-8D81-D56F9EAA4CD4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D0F9D5-2806-4308-AE37-0E37348D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B02DAA-B71D-4E0D-9DC5-10F07CE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17</a:t>
            </a:fld>
            <a:endParaRPr lang="en-US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9A89F39-B50B-4545-88C7-55F86C84AB23}"/>
              </a:ext>
            </a:extLst>
          </p:cNvPr>
          <p:cNvSpPr/>
          <p:nvPr/>
        </p:nvSpPr>
        <p:spPr>
          <a:xfrm>
            <a:off x="4299406" y="1139568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dirty="0"/>
              <a:t>Images f</a:t>
            </a:r>
            <a:r>
              <a:rPr lang="fr-FR" sz="1300" kern="1200" dirty="0"/>
              <a:t>eatures 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dirty="0"/>
              <a:t>(histogrammes)</a:t>
            </a:r>
            <a:endParaRPr lang="fr-FR" sz="1400" kern="1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7D2DDE5-5E04-48E7-A7CD-55CA1DEA1C96}"/>
              </a:ext>
            </a:extLst>
          </p:cNvPr>
          <p:cNvSpPr/>
          <p:nvPr/>
        </p:nvSpPr>
        <p:spPr>
          <a:xfrm>
            <a:off x="5973880" y="1139568"/>
            <a:ext cx="1445410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Train/test split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(0.8/0.2)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761651D-E06A-4441-B3E2-C8E175AA3898}"/>
              </a:ext>
            </a:extLst>
          </p:cNvPr>
          <p:cNvSpPr/>
          <p:nvPr/>
        </p:nvSpPr>
        <p:spPr>
          <a:xfrm>
            <a:off x="10349052" y="4059192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 err="1"/>
              <a:t>Hyperparam</a:t>
            </a:r>
            <a:r>
              <a:rPr lang="fr-FR" sz="1400" kern="1200" dirty="0"/>
              <a:t> sélection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31AAE57-6DB5-4B63-B794-25E2DAFA9C9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577557" y="1502434"/>
            <a:ext cx="39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F9C0256-6D35-4AFD-A0C1-84419DE53AED}"/>
              </a:ext>
            </a:extLst>
          </p:cNvPr>
          <p:cNvSpPr txBox="1"/>
          <p:nvPr/>
        </p:nvSpPr>
        <p:spPr>
          <a:xfrm>
            <a:off x="9204316" y="3737591"/>
            <a:ext cx="154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465359"/>
                </a:solidFill>
              </a:rPr>
              <a:t>Scoring choisi : </a:t>
            </a:r>
            <a:r>
              <a:rPr lang="fr-FR" sz="1400" dirty="0">
                <a:solidFill>
                  <a:srgbClr val="465359"/>
                </a:solidFill>
              </a:rPr>
              <a:t>Accuracy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181237E-0C0E-4A9D-A32A-9F73910A6C36}"/>
              </a:ext>
            </a:extLst>
          </p:cNvPr>
          <p:cNvSpPr/>
          <p:nvPr/>
        </p:nvSpPr>
        <p:spPr>
          <a:xfrm>
            <a:off x="7758906" y="1139568"/>
            <a:ext cx="1445410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Train set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(80% data)</a:t>
            </a:r>
            <a:endParaRPr lang="fr-FR" sz="1400" kern="12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0AA6269-47CB-4429-9EDF-2EDC288B65B0}"/>
              </a:ext>
            </a:extLst>
          </p:cNvPr>
          <p:cNvSpPr/>
          <p:nvPr/>
        </p:nvSpPr>
        <p:spPr>
          <a:xfrm>
            <a:off x="5973880" y="2565337"/>
            <a:ext cx="1445410" cy="7257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Test set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(20% data)</a:t>
            </a:r>
            <a:endParaRPr lang="fr-FR" sz="1400" kern="12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B851EE-EDB4-4B93-B365-C832DA8BD0C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7419290" y="1502434"/>
            <a:ext cx="33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0F44D1E-5308-48FD-81DA-3E4042DA65E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696321" y="1865300"/>
            <a:ext cx="264" cy="6888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C73C1B6-AF3E-45ED-B532-3D8DD2A12496}"/>
              </a:ext>
            </a:extLst>
          </p:cNvPr>
          <p:cNvSpPr/>
          <p:nvPr/>
        </p:nvSpPr>
        <p:spPr>
          <a:xfrm>
            <a:off x="10172749" y="738028"/>
            <a:ext cx="1670497" cy="3024576"/>
          </a:xfrm>
          <a:custGeom>
            <a:avLst/>
            <a:gdLst>
              <a:gd name="connsiteX0" fmla="*/ 0 w 1551587"/>
              <a:gd name="connsiteY0" fmla="*/ 77579 h 775793"/>
              <a:gd name="connsiteX1" fmla="*/ 77579 w 1551587"/>
              <a:gd name="connsiteY1" fmla="*/ 0 h 775793"/>
              <a:gd name="connsiteX2" fmla="*/ 1474008 w 1551587"/>
              <a:gd name="connsiteY2" fmla="*/ 0 h 775793"/>
              <a:gd name="connsiteX3" fmla="*/ 1551587 w 1551587"/>
              <a:gd name="connsiteY3" fmla="*/ 77579 h 775793"/>
              <a:gd name="connsiteX4" fmla="*/ 1551587 w 1551587"/>
              <a:gd name="connsiteY4" fmla="*/ 698214 h 775793"/>
              <a:gd name="connsiteX5" fmla="*/ 1474008 w 1551587"/>
              <a:gd name="connsiteY5" fmla="*/ 775793 h 775793"/>
              <a:gd name="connsiteX6" fmla="*/ 77579 w 1551587"/>
              <a:gd name="connsiteY6" fmla="*/ 775793 h 775793"/>
              <a:gd name="connsiteX7" fmla="*/ 0 w 1551587"/>
              <a:gd name="connsiteY7" fmla="*/ 698214 h 775793"/>
              <a:gd name="connsiteX8" fmla="*/ 0 w 1551587"/>
              <a:gd name="connsiteY8" fmla="*/ 77579 h 77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587" h="775793">
                <a:moveTo>
                  <a:pt x="0" y="77579"/>
                </a:moveTo>
                <a:cubicBezTo>
                  <a:pt x="0" y="34733"/>
                  <a:pt x="34733" y="0"/>
                  <a:pt x="77579" y="0"/>
                </a:cubicBezTo>
                <a:lnTo>
                  <a:pt x="1474008" y="0"/>
                </a:lnTo>
                <a:cubicBezTo>
                  <a:pt x="1516854" y="0"/>
                  <a:pt x="1551587" y="34733"/>
                  <a:pt x="1551587" y="77579"/>
                </a:cubicBezTo>
                <a:lnTo>
                  <a:pt x="1551587" y="698214"/>
                </a:lnTo>
                <a:cubicBezTo>
                  <a:pt x="1551587" y="741060"/>
                  <a:pt x="1516854" y="775793"/>
                  <a:pt x="1474008" y="775793"/>
                </a:cubicBezTo>
                <a:lnTo>
                  <a:pt x="77579" y="775793"/>
                </a:lnTo>
                <a:cubicBezTo>
                  <a:pt x="34733" y="775793"/>
                  <a:pt x="0" y="741060"/>
                  <a:pt x="0" y="698214"/>
                </a:cubicBezTo>
                <a:lnTo>
                  <a:pt x="0" y="77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dirty="0">
                <a:solidFill>
                  <a:schemeClr val="tx2"/>
                </a:solidFill>
              </a:rPr>
              <a:t>GridSearchCV</a:t>
            </a:r>
            <a:endParaRPr lang="fr-FR" sz="1600" b="1" kern="1200" dirty="0">
              <a:solidFill>
                <a:schemeClr val="tx2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AF01F06-F302-43EC-B648-CD71142911C5}"/>
              </a:ext>
            </a:extLst>
          </p:cNvPr>
          <p:cNvSpPr/>
          <p:nvPr/>
        </p:nvSpPr>
        <p:spPr>
          <a:xfrm>
            <a:off x="10355829" y="1131711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3517" rIns="0" bIns="3351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dirty="0"/>
              <a:t>Train/validation split 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dirty="0"/>
              <a:t>(</a:t>
            </a:r>
            <a:r>
              <a:rPr lang="fr-FR" sz="1200" dirty="0" err="1"/>
              <a:t>stratified</a:t>
            </a:r>
            <a:r>
              <a:rPr lang="fr-FR" sz="1200" dirty="0"/>
              <a:t> </a:t>
            </a:r>
            <a:r>
              <a:rPr lang="fr-FR" sz="1200" dirty="0" err="1"/>
              <a:t>KFold</a:t>
            </a:r>
            <a:r>
              <a:rPr lang="fr-FR" sz="1200" dirty="0"/>
              <a:t>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A2A18329-3A4F-4142-A20D-21DB8732D21B}"/>
              </a:ext>
            </a:extLst>
          </p:cNvPr>
          <p:cNvSpPr/>
          <p:nvPr/>
        </p:nvSpPr>
        <p:spPr>
          <a:xfrm>
            <a:off x="10355829" y="2008981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Model training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(train set)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85295BA-EE59-475E-8E64-BC33F2FDC1B9}"/>
              </a:ext>
            </a:extLst>
          </p:cNvPr>
          <p:cNvSpPr/>
          <p:nvPr/>
        </p:nvSpPr>
        <p:spPr>
          <a:xfrm>
            <a:off x="10355829" y="2886252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Model scoring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50" kern="1200" dirty="0"/>
              <a:t>(validation test)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61D8B71-4AB6-44E9-A91E-5B9BB359409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994905" y="1857443"/>
            <a:ext cx="0" cy="15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1CBA454-DAB8-4DCE-AF42-232D2CAA30A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994905" y="2734713"/>
            <a:ext cx="0" cy="1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32360B9-0ED4-4656-9886-0D6F06EFA472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994904" y="3611984"/>
            <a:ext cx="1" cy="45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DD97776E-FDED-45B3-98AA-9DCA05BD28E2}"/>
              </a:ext>
            </a:extLst>
          </p:cNvPr>
          <p:cNvCxnSpPr>
            <a:stCxn id="23" idx="3"/>
            <a:endCxn id="21" idx="3"/>
          </p:cNvCxnSpPr>
          <p:nvPr/>
        </p:nvCxnSpPr>
        <p:spPr>
          <a:xfrm flipV="1">
            <a:off x="11633980" y="1494577"/>
            <a:ext cx="12700" cy="1754541"/>
          </a:xfrm>
          <a:prstGeom prst="bentConnector3">
            <a:avLst>
              <a:gd name="adj1" fmla="val 10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BECAB51-4469-4337-883F-04C6B47EA199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9204316" y="1494577"/>
            <a:ext cx="1151513" cy="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D01371B-0629-4A5D-A9A4-05AC649924B4}"/>
              </a:ext>
            </a:extLst>
          </p:cNvPr>
          <p:cNvSpPr/>
          <p:nvPr/>
        </p:nvSpPr>
        <p:spPr>
          <a:xfrm>
            <a:off x="10355829" y="5129266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Fit train set</a:t>
            </a:r>
            <a:endParaRPr lang="fr-FR" sz="1400" kern="12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560152D-C1DF-4DBF-96CF-93CD2197A9EA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>
            <a:off x="10988128" y="4784924"/>
            <a:ext cx="6777" cy="34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0FE15132-F4E2-41B8-8806-49110C3B90BE}"/>
              </a:ext>
            </a:extLst>
          </p:cNvPr>
          <p:cNvSpPr/>
          <p:nvPr/>
        </p:nvSpPr>
        <p:spPr>
          <a:xfrm>
            <a:off x="6057510" y="5129266"/>
            <a:ext cx="1278151" cy="7257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 err="1"/>
              <a:t>Predict</a:t>
            </a:r>
            <a:r>
              <a:rPr lang="fr-FR" sz="1400" dirty="0"/>
              <a:t> test set</a:t>
            </a:r>
            <a:endParaRPr lang="fr-FR" sz="1400" kern="1200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42CA3E3-B095-41E0-AFA1-2226E9EBC157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>
          <a:xfrm flipH="1">
            <a:off x="7335661" y="5492132"/>
            <a:ext cx="302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F1C2448-0F83-42F1-9646-79BEB3A69E01}"/>
              </a:ext>
            </a:extLst>
          </p:cNvPr>
          <p:cNvCxnSpPr>
            <a:cxnSpLocks/>
            <a:stCxn id="17" idx="2"/>
            <a:endCxn id="48" idx="0"/>
          </p:cNvCxnSpPr>
          <p:nvPr/>
        </p:nvCxnSpPr>
        <p:spPr>
          <a:xfrm>
            <a:off x="6696585" y="3291069"/>
            <a:ext cx="1" cy="18381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5A07E-8E34-4D1A-B774-A0ECCC8C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Deep</a:t>
            </a:r>
            <a:r>
              <a:rPr lang="fr-FR" dirty="0"/>
              <a:t> Learning avec un CNN pré-entrainé : VGG16 (</a:t>
            </a:r>
            <a:r>
              <a:rPr lang="fr-FR" dirty="0" err="1"/>
              <a:t>keras</a:t>
            </a:r>
            <a:r>
              <a:rPr lang="fr-FR" dirty="0"/>
              <a:t>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E17D1C1-E1E8-49FB-B365-A8CD529D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121408"/>
            <a:ext cx="3179303" cy="398983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Total params: 134 290 000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Non-</a:t>
            </a:r>
            <a:r>
              <a:rPr lang="fr-FR" dirty="0" err="1"/>
              <a:t>trainable</a:t>
            </a:r>
            <a:r>
              <a:rPr lang="fr-FR" dirty="0"/>
              <a:t> params: </a:t>
            </a:r>
            <a:br>
              <a:rPr lang="fr-FR" dirty="0"/>
            </a:br>
            <a:r>
              <a:rPr lang="fr-FR" dirty="0"/>
              <a:t>134 260 000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/>
              <a:t>Trainable</a:t>
            </a:r>
            <a:r>
              <a:rPr lang="fr-FR" b="1" dirty="0"/>
              <a:t> params: </a:t>
            </a:r>
            <a:br>
              <a:rPr lang="fr-FR" b="1" dirty="0"/>
            </a:br>
            <a:r>
              <a:rPr lang="fr-FR" b="1" dirty="0"/>
              <a:t>30 000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Optimizer</a:t>
            </a:r>
            <a:r>
              <a:rPr lang="fr-FR" dirty="0"/>
              <a:t> = Adam 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decaying</a:t>
            </a:r>
            <a:r>
              <a:rPr lang="fr-FR" dirty="0"/>
              <a:t> learning rate, </a:t>
            </a:r>
            <a:br>
              <a:rPr lang="fr-FR" dirty="0"/>
            </a:br>
            <a:r>
              <a:rPr lang="fr-FR" dirty="0"/>
              <a:t>start: 10</a:t>
            </a:r>
            <a:r>
              <a:rPr lang="fr-FR" baseline="30000" dirty="0"/>
              <a:t>-4</a:t>
            </a:r>
            <a:r>
              <a:rPr lang="fr-FR" dirty="0"/>
              <a:t>-10</a:t>
            </a:r>
            <a:r>
              <a:rPr lang="fr-FR" baseline="30000" dirty="0"/>
              <a:t>-5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# </a:t>
            </a:r>
            <a:r>
              <a:rPr lang="fr-FR" dirty="0" err="1"/>
              <a:t>epochs</a:t>
            </a:r>
            <a:r>
              <a:rPr lang="fr-FR" dirty="0"/>
              <a:t> = 20-30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GPU time : 6 s/</a:t>
            </a:r>
            <a:r>
              <a:rPr lang="fr-FR" dirty="0" err="1"/>
              <a:t>epoch</a:t>
            </a:r>
            <a:r>
              <a:rPr lang="fr-FR" dirty="0"/>
              <a:t> (</a:t>
            </a:r>
            <a:r>
              <a:rPr lang="fr-FR" dirty="0" err="1"/>
              <a:t>kaggle</a:t>
            </a:r>
            <a:r>
              <a:rPr lang="fr-F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Scoring =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22044-495D-4B4E-BE8A-8F85C581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86900" y="6456916"/>
            <a:ext cx="963850" cy="365125"/>
          </a:xfrm>
        </p:spPr>
        <p:txBody>
          <a:bodyPr/>
          <a:lstStyle/>
          <a:p>
            <a:pPr rtl="0"/>
            <a:fld id="{0F32CCEB-9AF9-45C4-88A2-1D9788999FC7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436F3-F92B-4625-87A8-4EC510FC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DE5D5-A22E-44BF-813C-48BE9EA7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8194" name="Picture 2" descr="VGG : en quoi consiste ce modèle ? Daniel vous dit tout !">
            <a:extLst>
              <a:ext uri="{FF2B5EF4-FFF2-40B4-BE49-F238E27FC236}">
                <a16:creationId xmlns:a16="http://schemas.microsoft.com/office/drawing/2014/main" id="{944BABA6-B7A9-4FF5-BF11-90B61B69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1789460"/>
            <a:ext cx="8046720" cy="441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9D960D8-2398-4A7E-B1F7-75080CD12578}"/>
              </a:ext>
            </a:extLst>
          </p:cNvPr>
          <p:cNvCxnSpPr>
            <a:cxnSpLocks/>
          </p:cNvCxnSpPr>
          <p:nvPr/>
        </p:nvCxnSpPr>
        <p:spPr>
          <a:xfrm flipV="1">
            <a:off x="10812780" y="4823461"/>
            <a:ext cx="271775" cy="75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FBA08CFB-E5F5-4180-AC98-F9B75CDD91B6}"/>
              </a:ext>
            </a:extLst>
          </p:cNvPr>
          <p:cNvSpPr/>
          <p:nvPr/>
        </p:nvSpPr>
        <p:spPr>
          <a:xfrm rot="5400000">
            <a:off x="7662520" y="3555564"/>
            <a:ext cx="269208" cy="53072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6BDDFEA-0F3F-4C3D-B953-7540A1BA0F96}"/>
              </a:ext>
            </a:extLst>
          </p:cNvPr>
          <p:cNvSpPr txBox="1">
            <a:spLocks/>
          </p:cNvSpPr>
          <p:nvPr/>
        </p:nvSpPr>
        <p:spPr>
          <a:xfrm>
            <a:off x="6652470" y="6365642"/>
            <a:ext cx="2529840" cy="483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dirty="0"/>
              <a:t>Couches pré-entrainées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AC3D8F-060C-421B-840E-4EE5785E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4792" y="4113056"/>
            <a:ext cx="1659526" cy="75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Nouvelle couche output classifier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C75EABE-CCBF-4787-B031-A8275282CBA3}"/>
              </a:ext>
            </a:extLst>
          </p:cNvPr>
          <p:cNvSpPr/>
          <p:nvPr/>
        </p:nvSpPr>
        <p:spPr>
          <a:xfrm>
            <a:off x="4219987" y="730188"/>
            <a:ext cx="1080000" cy="540000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dirty="0"/>
              <a:t>X = RGB images</a:t>
            </a:r>
            <a:br>
              <a:rPr lang="fr-FR" sz="1100" b="1" dirty="0"/>
            </a:br>
            <a:r>
              <a:rPr lang="fr-FR" sz="1100" b="1" dirty="0"/>
              <a:t>224 x 224 px</a:t>
            </a:r>
            <a:endParaRPr lang="fr-FR" sz="1100" b="1" kern="120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540483F-D08E-4970-9522-756742053501}"/>
              </a:ext>
            </a:extLst>
          </p:cNvPr>
          <p:cNvSpPr/>
          <p:nvPr/>
        </p:nvSpPr>
        <p:spPr>
          <a:xfrm>
            <a:off x="6806245" y="730188"/>
            <a:ext cx="1080000" cy="540000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kern="1200" dirty="0"/>
              <a:t>Train/test split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kern="1200" dirty="0"/>
              <a:t>(0.8/0.2)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A281277-D218-4217-92F3-6EC6801A7DEA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5299987" y="1000188"/>
            <a:ext cx="21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8311B3C-9870-463C-ABF2-7FCB75761A50}"/>
              </a:ext>
            </a:extLst>
          </p:cNvPr>
          <p:cNvSpPr/>
          <p:nvPr/>
        </p:nvSpPr>
        <p:spPr>
          <a:xfrm>
            <a:off x="8099374" y="730188"/>
            <a:ext cx="1080000" cy="540000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kern="1200" dirty="0" err="1"/>
              <a:t>One-Hot</a:t>
            </a:r>
            <a:br>
              <a:rPr lang="fr-FR" sz="1100" b="1" kern="1200" dirty="0"/>
            </a:br>
            <a:r>
              <a:rPr lang="fr-FR" sz="1100" b="1" kern="1200" dirty="0" err="1"/>
              <a:t>Encoding</a:t>
            </a:r>
            <a:r>
              <a:rPr lang="fr-FR" sz="1100" b="1" kern="1200" dirty="0"/>
              <a:t> (y)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C8D1DAA-03E4-44BF-8E28-3A78588A942E}"/>
              </a:ext>
            </a:extLst>
          </p:cNvPr>
          <p:cNvSpPr/>
          <p:nvPr/>
        </p:nvSpPr>
        <p:spPr>
          <a:xfrm>
            <a:off x="9392503" y="730188"/>
            <a:ext cx="1080000" cy="540000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kern="1200" dirty="0"/>
              <a:t>Fit train set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dirty="0"/>
              <a:t>(</a:t>
            </a:r>
            <a:r>
              <a:rPr lang="fr-FR" sz="1100" b="1" dirty="0" err="1"/>
              <a:t>with</a:t>
            </a:r>
            <a:r>
              <a:rPr lang="fr-FR" sz="1100" b="1" dirty="0"/>
              <a:t> validation)</a:t>
            </a:r>
            <a:endParaRPr lang="fr-FR" sz="1100" b="1" kern="1200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1E6689D-848F-4D18-BB38-3EF645E7961E}"/>
              </a:ext>
            </a:extLst>
          </p:cNvPr>
          <p:cNvSpPr/>
          <p:nvPr/>
        </p:nvSpPr>
        <p:spPr>
          <a:xfrm>
            <a:off x="10685630" y="730188"/>
            <a:ext cx="1080000" cy="54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kern="1200" dirty="0" err="1"/>
              <a:t>Predict</a:t>
            </a:r>
            <a:r>
              <a:rPr lang="fr-FR" sz="1100" b="1" kern="1200" dirty="0"/>
              <a:t> test set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C816197-4D57-44CD-938A-951DADECA9E6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7886245" y="1000188"/>
            <a:ext cx="21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7865E7B-0CC2-4D5B-8D47-BAE1BCFDEE60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0472503" y="1000188"/>
            <a:ext cx="213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D61E252-A8E1-4F5B-9861-48951BE8D85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9179374" y="1000188"/>
            <a:ext cx="21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9E5D8D5-B8E0-4642-ADE5-9D7FAE701C13}"/>
              </a:ext>
            </a:extLst>
          </p:cNvPr>
          <p:cNvSpPr/>
          <p:nvPr/>
        </p:nvSpPr>
        <p:spPr>
          <a:xfrm>
            <a:off x="5513116" y="730188"/>
            <a:ext cx="1080000" cy="540000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kern="1200" dirty="0" err="1"/>
              <a:t>Preprocessing</a:t>
            </a:r>
            <a:endParaRPr lang="fr-FR" sz="1100" b="1" kern="1200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59873BE-309D-4743-9FE5-F61AC20CDA93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>
            <a:off x="6593116" y="1000188"/>
            <a:ext cx="21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12AB4E7-DED3-42BC-B7A4-2F7B05D0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186" y="1771885"/>
            <a:ext cx="1200568" cy="4345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9927A6E-353C-4257-A681-3F3FAB85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695" y="1651393"/>
            <a:ext cx="635130" cy="6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6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E0D5-370D-46D2-9E3C-7BB0E6B6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modèle bien plus performant que la description ORB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D687A05-76A9-40BC-8973-C6247EE02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Classification en 7 catégories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28CCF-2A0E-4075-A774-7048380198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Score test set :</a:t>
            </a:r>
          </a:p>
          <a:p>
            <a:r>
              <a:rPr lang="en-US" dirty="0"/>
              <a:t>Accuracy = 84%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52C5E1D-3EA6-449C-8F07-02933ACAA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Classification en 62 sous-catégories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747152-B7D4-4B46-A5FA-9EABB84D04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Score test set :</a:t>
            </a:r>
          </a:p>
          <a:p>
            <a:r>
              <a:rPr lang="en-US" dirty="0"/>
              <a:t>Accuracy = 70%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6CAFF-BFB8-4EB9-9025-E7D021C3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52BC7A-49DD-4A3A-8528-AF22B41C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2E17B5-B107-42FD-B1F1-5AAD221D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BF64C-1A8E-4F51-8741-1FCDB0172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17" y="4445981"/>
            <a:ext cx="598418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9B08C7-BA69-463C-9946-27179CEAE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" y="4445981"/>
            <a:ext cx="607376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BFDF46-B503-4FDB-9750-58B5A83C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96" y="2127609"/>
            <a:ext cx="246185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B336713-9E16-4B16-BBB1-2474CC16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422" y="2127609"/>
            <a:ext cx="248041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9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FDAC2-9D0E-4AB0-A542-198743F0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9613707" cy="978704"/>
          </a:xfrm>
        </p:spPr>
        <p:txBody>
          <a:bodyPr>
            <a:normAutofit fontScale="90000"/>
          </a:bodyPr>
          <a:lstStyle/>
          <a:p>
            <a:r>
              <a:rPr lang="fr-FR" dirty="0"/>
              <a:t>Problématique: </a:t>
            </a:r>
            <a:r>
              <a:rPr lang="fr-FR" sz="2200" dirty="0"/>
              <a:t> </a:t>
            </a:r>
            <a:r>
              <a:rPr lang="fr-FR" sz="2200" b="1" dirty="0">
                <a:latin typeface="+mn-lt"/>
              </a:rPr>
              <a:t>étude de faisabilité d'un moteur de </a:t>
            </a:r>
            <a:r>
              <a:rPr lang="fr-FR" sz="2200" b="1" dirty="0"/>
              <a:t>classification</a:t>
            </a:r>
            <a:r>
              <a:rPr lang="fr-FR" sz="2200" b="1" dirty="0">
                <a:latin typeface="+mn-lt"/>
              </a:rPr>
              <a:t> d'articles </a:t>
            </a:r>
            <a:br>
              <a:rPr lang="fr-FR" sz="2200" b="1" dirty="0">
                <a:latin typeface="+mn-lt"/>
              </a:rPr>
            </a:br>
            <a:r>
              <a:rPr lang="fr-FR" sz="2200" b="1" dirty="0">
                <a:latin typeface="+mn-lt"/>
              </a:rPr>
              <a:t>à partir de leurs </a:t>
            </a:r>
            <a:r>
              <a:rPr lang="fr-FR" sz="2200" b="1" dirty="0"/>
              <a:t>descriptions</a:t>
            </a:r>
            <a:r>
              <a:rPr lang="fr-FR" sz="2200" b="1" dirty="0">
                <a:latin typeface="+mn-lt"/>
              </a:rPr>
              <a:t> et </a:t>
            </a:r>
            <a:r>
              <a:rPr lang="fr-FR" sz="2200" b="1" dirty="0"/>
              <a:t>images</a:t>
            </a:r>
            <a:r>
              <a:rPr lang="fr-FR" sz="2200" b="1" dirty="0">
                <a:latin typeface="+mn-lt"/>
              </a:rPr>
              <a:t> dans des </a:t>
            </a:r>
            <a:r>
              <a:rPr lang="fr-FR" sz="2200" b="1" dirty="0"/>
              <a:t>catégories</a:t>
            </a:r>
            <a:r>
              <a:rPr lang="fr-FR" sz="2200" b="1" dirty="0">
                <a:latin typeface="+mn-lt"/>
              </a:rPr>
              <a:t> d’un site de e-commerce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98F3E-A53B-460F-BDED-B7D9767E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79805-F8B1-4186-9DB2-87B5E51E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18368EC-BB00-4ABA-ADD0-BF885F86F97A}"/>
              </a:ext>
            </a:extLst>
          </p:cNvPr>
          <p:cNvSpPr/>
          <p:nvPr/>
        </p:nvSpPr>
        <p:spPr>
          <a:xfrm>
            <a:off x="1824080" y="3541967"/>
            <a:ext cx="1647000" cy="1647000"/>
          </a:xfrm>
          <a:prstGeom prst="ellipse">
            <a:avLst/>
          </a:prstGeom>
          <a:solidFill>
            <a:srgbClr val="465359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4250EA4-B53D-474D-AD25-4A76931D0E9F}"/>
              </a:ext>
            </a:extLst>
          </p:cNvPr>
          <p:cNvSpPr/>
          <p:nvPr/>
        </p:nvSpPr>
        <p:spPr>
          <a:xfrm>
            <a:off x="7996371" y="5032688"/>
            <a:ext cx="1647000" cy="1647000"/>
          </a:xfrm>
          <a:prstGeom prst="ellipse">
            <a:avLst/>
          </a:prstGeom>
          <a:solidFill>
            <a:srgbClr val="969FA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82F00-73ED-4032-8BD8-5F294C612394}"/>
              </a:ext>
            </a:extLst>
          </p:cNvPr>
          <p:cNvSpPr/>
          <p:nvPr/>
        </p:nvSpPr>
        <p:spPr>
          <a:xfrm>
            <a:off x="8347371" y="5102284"/>
            <a:ext cx="945000" cy="94500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F2206387-AFF6-4908-91B9-CBA12113445D}"/>
              </a:ext>
            </a:extLst>
          </p:cNvPr>
          <p:cNvSpPr/>
          <p:nvPr/>
        </p:nvSpPr>
        <p:spPr>
          <a:xfrm>
            <a:off x="7996371" y="5983344"/>
            <a:ext cx="1647000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Deep</a:t>
            </a: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 </a:t>
            </a:r>
            <a:b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</a:b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Learning</a:t>
            </a:r>
          </a:p>
        </p:txBody>
      </p:sp>
      <p:pic>
        <p:nvPicPr>
          <p:cNvPr id="20" name="Graphique 19" descr="Image contour">
            <a:extLst>
              <a:ext uri="{FF2B5EF4-FFF2-40B4-BE49-F238E27FC236}">
                <a16:creationId xmlns:a16="http://schemas.microsoft.com/office/drawing/2014/main" id="{C79F02FF-04DB-4D93-8A27-038B6327B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9150" y="3897952"/>
            <a:ext cx="615689" cy="615689"/>
          </a:xfrm>
          <a:prstGeom prst="rect">
            <a:avLst/>
          </a:prstGeom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63382F42-547E-4732-A9B4-B88725BDB3CF}"/>
              </a:ext>
            </a:extLst>
          </p:cNvPr>
          <p:cNvSpPr/>
          <p:nvPr/>
        </p:nvSpPr>
        <p:spPr>
          <a:xfrm>
            <a:off x="5904389" y="1729956"/>
            <a:ext cx="1647000" cy="1647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0BEDB32-4387-4D2A-A925-818EAE7B7BED}"/>
              </a:ext>
            </a:extLst>
          </p:cNvPr>
          <p:cNvSpPr/>
          <p:nvPr/>
        </p:nvSpPr>
        <p:spPr>
          <a:xfrm>
            <a:off x="7996371" y="1729956"/>
            <a:ext cx="1647000" cy="1647000"/>
          </a:xfrm>
          <a:prstGeom prst="ellipse">
            <a:avLst/>
          </a:prstGeom>
          <a:solidFill>
            <a:srgbClr val="969FA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26" name="Graphique 25" descr="Forme pyramidale contour">
            <a:extLst>
              <a:ext uri="{FF2B5EF4-FFF2-40B4-BE49-F238E27FC236}">
                <a16:creationId xmlns:a16="http://schemas.microsoft.com/office/drawing/2014/main" id="{8780D677-7B65-4D8E-96F7-E46F922A5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0689" y="1953478"/>
            <a:ext cx="914400" cy="914400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DA25B655-5058-4C54-BE0C-84CCD2B820AC}"/>
              </a:ext>
            </a:extLst>
          </p:cNvPr>
          <p:cNvSpPr/>
          <p:nvPr/>
        </p:nvSpPr>
        <p:spPr>
          <a:xfrm>
            <a:off x="7996371" y="3386137"/>
            <a:ext cx="1647000" cy="1647000"/>
          </a:xfrm>
          <a:prstGeom prst="ellipse">
            <a:avLst/>
          </a:prstGeom>
          <a:solidFill>
            <a:srgbClr val="969FA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6B1C8EC-8E21-414C-87C4-6FC74C288EF4}"/>
              </a:ext>
            </a:extLst>
          </p:cNvPr>
          <p:cNvSpPr/>
          <p:nvPr/>
        </p:nvSpPr>
        <p:spPr>
          <a:xfrm>
            <a:off x="8060872" y="4398671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Classification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1B77C677-82A6-4925-A11B-4427C6128E07}"/>
              </a:ext>
            </a:extLst>
          </p:cNvPr>
          <p:cNvSpPr/>
          <p:nvPr/>
        </p:nvSpPr>
        <p:spPr>
          <a:xfrm>
            <a:off x="8060872" y="2871973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Clustering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3BCD293-5E02-4B72-BD04-C9A5D2D80773}"/>
              </a:ext>
            </a:extLst>
          </p:cNvPr>
          <p:cNvSpPr/>
          <p:nvPr/>
        </p:nvSpPr>
        <p:spPr>
          <a:xfrm>
            <a:off x="3746433" y="2447567"/>
            <a:ext cx="1647000" cy="1647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28" name="Graphique 27" descr="Scène de forêt contour">
            <a:extLst>
              <a:ext uri="{FF2B5EF4-FFF2-40B4-BE49-F238E27FC236}">
                <a16:creationId xmlns:a16="http://schemas.microsoft.com/office/drawing/2014/main" id="{221E796D-675D-4F0D-8DC7-2DFF142524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2671" y="3519154"/>
            <a:ext cx="914400" cy="9144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2383FF7-196B-42A4-9C12-75FB60DCF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81" y="2034554"/>
            <a:ext cx="744981" cy="752249"/>
          </a:xfrm>
          <a:prstGeom prst="rect">
            <a:avLst/>
          </a:prstGeom>
        </p:spPr>
      </p:pic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595D2671-6FB4-4D15-9E3A-2B3EB16D336A}"/>
              </a:ext>
            </a:extLst>
          </p:cNvPr>
          <p:cNvSpPr/>
          <p:nvPr/>
        </p:nvSpPr>
        <p:spPr>
          <a:xfrm>
            <a:off x="5968890" y="2871973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PCA/t-SNE</a:t>
            </a:r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F32E5890-967C-4E09-BBE1-8C83E3DE8C16}"/>
              </a:ext>
            </a:extLst>
          </p:cNvPr>
          <p:cNvSpPr/>
          <p:nvPr/>
        </p:nvSpPr>
        <p:spPr>
          <a:xfrm>
            <a:off x="3810934" y="3427475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Feature</a:t>
            </a: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 extraction</a:t>
            </a: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6B048118-4D56-4A95-A617-AB77F68CA955}"/>
              </a:ext>
            </a:extLst>
          </p:cNvPr>
          <p:cNvCxnSpPr>
            <a:cxnSpLocks/>
            <a:stCxn id="8" idx="4"/>
            <a:endCxn id="14" idx="2"/>
          </p:cNvCxnSpPr>
          <p:nvPr/>
        </p:nvCxnSpPr>
        <p:spPr>
          <a:xfrm rot="16200000" flipH="1">
            <a:off x="4988365" y="2848181"/>
            <a:ext cx="667221" cy="5348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E18DDF60-BF47-4423-8B4E-5812EA61CA57}"/>
              </a:ext>
            </a:extLst>
          </p:cNvPr>
          <p:cNvCxnSpPr>
            <a:cxnSpLocks/>
            <a:stCxn id="37" idx="4"/>
            <a:endCxn id="34" idx="2"/>
          </p:cNvCxnSpPr>
          <p:nvPr/>
        </p:nvCxnSpPr>
        <p:spPr>
          <a:xfrm rot="16200000" flipH="1">
            <a:off x="6225617" y="2438883"/>
            <a:ext cx="115070" cy="342643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D8530B1-90F5-4247-823F-7CFB6FACA447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551389" y="2553456"/>
            <a:ext cx="44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15418503-FF15-405B-8755-A440FC8E397E}"/>
              </a:ext>
            </a:extLst>
          </p:cNvPr>
          <p:cNvCxnSpPr>
            <a:cxnSpLocks/>
            <a:stCxn id="37" idx="7"/>
            <a:endCxn id="32" idx="2"/>
          </p:cNvCxnSpPr>
          <p:nvPr/>
        </p:nvCxnSpPr>
        <p:spPr>
          <a:xfrm rot="5400000" flipH="1" flipV="1">
            <a:off x="5460658" y="2245034"/>
            <a:ext cx="135309" cy="752154"/>
          </a:xfrm>
          <a:prstGeom prst="bentConnector4">
            <a:avLst>
              <a:gd name="adj1" fmla="val 101367"/>
              <a:gd name="adj2" fmla="val 66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BD3DF27C-0AA8-4FCE-909B-B2A047C65929}"/>
              </a:ext>
            </a:extLst>
          </p:cNvPr>
          <p:cNvCxnSpPr>
            <a:cxnSpLocks/>
            <a:stCxn id="8" idx="0"/>
            <a:endCxn id="37" idx="2"/>
          </p:cNvCxnSpPr>
          <p:nvPr/>
        </p:nvCxnSpPr>
        <p:spPr>
          <a:xfrm rot="5400000" flipH="1" flipV="1">
            <a:off x="3061556" y="2857091"/>
            <a:ext cx="270900" cy="1098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orme libre : forme 73">
            <a:extLst>
              <a:ext uri="{FF2B5EF4-FFF2-40B4-BE49-F238E27FC236}">
                <a16:creationId xmlns:a16="http://schemas.microsoft.com/office/drawing/2014/main" id="{D6E7ED65-37C9-4D0A-9F48-53B85B7CEED7}"/>
              </a:ext>
            </a:extLst>
          </p:cNvPr>
          <p:cNvSpPr/>
          <p:nvPr/>
        </p:nvSpPr>
        <p:spPr>
          <a:xfrm>
            <a:off x="1888581" y="4513642"/>
            <a:ext cx="1517999" cy="331219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schemeClr val="bg1">
                    <a:lumMod val="85000"/>
                  </a:schemeClr>
                </a:solidFill>
                <a:latin typeface="Franklin Gothic Book" panose="020B0502020104020203"/>
                <a:ea typeface="+mn-ea"/>
                <a:cs typeface="+mn-cs"/>
              </a:rPr>
              <a:t>Prétraitements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43B8A91C-3EC4-4DC0-AADE-782C36ED5F74}"/>
              </a:ext>
            </a:extLst>
          </p:cNvPr>
          <p:cNvSpPr txBox="1"/>
          <p:nvPr/>
        </p:nvSpPr>
        <p:spPr>
          <a:xfrm>
            <a:off x="771381" y="1801905"/>
            <a:ext cx="2616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1: NLP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Part2: CV</a:t>
            </a:r>
          </a:p>
        </p:txBody>
      </p:sp>
      <p:pic>
        <p:nvPicPr>
          <p:cNvPr id="92" name="Graphique 91" descr="Œil contour">
            <a:extLst>
              <a:ext uri="{FF2B5EF4-FFF2-40B4-BE49-F238E27FC236}">
                <a16:creationId xmlns:a16="http://schemas.microsoft.com/office/drawing/2014/main" id="{39973D79-F1C5-4E88-A201-6FA8D944E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49337" y="714173"/>
            <a:ext cx="849843" cy="849843"/>
          </a:xfrm>
          <a:prstGeom prst="rect">
            <a:avLst/>
          </a:prstGeom>
        </p:spPr>
      </p:pic>
      <p:pic>
        <p:nvPicPr>
          <p:cNvPr id="10" name="Graphique 9" descr="Document contour">
            <a:extLst>
              <a:ext uri="{FF2B5EF4-FFF2-40B4-BE49-F238E27FC236}">
                <a16:creationId xmlns:a16="http://schemas.microsoft.com/office/drawing/2014/main" id="{42B9E3DF-5FFE-451A-880A-F3150B4927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3463" y="3844536"/>
            <a:ext cx="615688" cy="615688"/>
          </a:xfrm>
          <a:prstGeom prst="rect">
            <a:avLst/>
          </a:prstGeom>
        </p:spPr>
      </p:pic>
      <p:pic>
        <p:nvPicPr>
          <p:cNvPr id="48" name="Graphique 47" descr="Document contour">
            <a:extLst>
              <a:ext uri="{FF2B5EF4-FFF2-40B4-BE49-F238E27FC236}">
                <a16:creationId xmlns:a16="http://schemas.microsoft.com/office/drawing/2014/main" id="{B45B1BDF-CA23-4E74-8E99-FA15986B8A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85198" y="731600"/>
            <a:ext cx="710208" cy="7102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266106A-BB2D-48DB-8D94-AEEED6D97AD1}"/>
              </a:ext>
            </a:extLst>
          </p:cNvPr>
          <p:cNvSpPr/>
          <p:nvPr/>
        </p:nvSpPr>
        <p:spPr>
          <a:xfrm>
            <a:off x="10012680" y="1729955"/>
            <a:ext cx="1647000" cy="1575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+mj-lt"/>
              </a:rPr>
              <a:t>Non-supervisé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577F36-D9E9-47E4-B03D-1F1F2D649AEE}"/>
              </a:ext>
            </a:extLst>
          </p:cNvPr>
          <p:cNvSpPr/>
          <p:nvPr/>
        </p:nvSpPr>
        <p:spPr>
          <a:xfrm>
            <a:off x="10012680" y="3427475"/>
            <a:ext cx="1647000" cy="325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+mj-lt"/>
              </a:rPr>
              <a:t>Supervisé</a:t>
            </a:r>
          </a:p>
        </p:txBody>
      </p:sp>
      <p:pic>
        <p:nvPicPr>
          <p:cNvPr id="19" name="Graphique 18" descr="Travail contour">
            <a:extLst>
              <a:ext uri="{FF2B5EF4-FFF2-40B4-BE49-F238E27FC236}">
                <a16:creationId xmlns:a16="http://schemas.microsoft.com/office/drawing/2014/main" id="{59EF9F4E-0CF4-4676-B27A-A12783F19F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26192" y="2621111"/>
            <a:ext cx="670565" cy="670565"/>
          </a:xfrm>
          <a:prstGeom prst="rect">
            <a:avLst/>
          </a:prstGeom>
        </p:spPr>
      </p:pic>
      <p:pic>
        <p:nvPicPr>
          <p:cNvPr id="39" name="Graphique 38" descr="Image contour">
            <a:extLst>
              <a:ext uri="{FF2B5EF4-FFF2-40B4-BE49-F238E27FC236}">
                <a16:creationId xmlns:a16="http://schemas.microsoft.com/office/drawing/2014/main" id="{F39D908B-00BA-46A2-ABDF-6BD3EDB910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80200" y="5216517"/>
            <a:ext cx="615689" cy="6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0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6C8D5-1649-4E43-AC5B-7BEB9D7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03" y="702156"/>
            <a:ext cx="7798777" cy="571908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BD7BC-ECFF-4E6C-A58C-67F4B39F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75249-265F-4797-8BE1-DF95285D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B624D2-5C12-4F3B-9833-76C63C5B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AE7F0-22C3-4C68-AF76-4E86F26F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77" y="1173695"/>
            <a:ext cx="8272901" cy="5130965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02989071-B8AF-4F24-B22F-361157ECC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18021"/>
              </p:ext>
            </p:extLst>
          </p:nvPr>
        </p:nvGraphicFramePr>
        <p:xfrm>
          <a:off x="8792946" y="711236"/>
          <a:ext cx="2781300" cy="55324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1927652538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890687414"/>
                    </a:ext>
                  </a:extLst>
                </a:gridCol>
              </a:tblGrid>
              <a:tr h="684276">
                <a:tc>
                  <a:txBody>
                    <a:bodyPr/>
                    <a:lstStyle/>
                    <a:p>
                      <a:pPr algn="l"/>
                      <a:r>
                        <a:rPr lang="fr-FR" b="0" dirty="0">
                          <a:solidFill>
                            <a:srgbClr val="465359"/>
                          </a:solidFill>
                          <a:latin typeface="+mj-lt"/>
                        </a:rPr>
                        <a:t>   NLP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0" dirty="0">
                          <a:solidFill>
                            <a:srgbClr val="465359"/>
                          </a:solidFill>
                          <a:latin typeface="+mj-lt"/>
                        </a:rPr>
                        <a:t>   CV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09262"/>
                  </a:ext>
                </a:extLst>
              </a:tr>
              <a:tr h="684276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rgbClr val="465359"/>
                          </a:solidFill>
                          <a:latin typeface="+mj-lt"/>
                          <a:ea typeface="+mn-ea"/>
                          <a:cs typeface="+mn-cs"/>
                        </a:rPr>
                        <a:t>         Accuracy</a:t>
                      </a:r>
                      <a:endParaRPr lang="fr-FR" sz="1800" dirty="0">
                        <a:solidFill>
                          <a:srgbClr val="465359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b="0" dirty="0">
                        <a:solidFill>
                          <a:srgbClr val="465359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51436"/>
                  </a:ext>
                </a:extLst>
              </a:tr>
              <a:tr h="1409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</a:rPr>
                        <a:t>74%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</a:rPr>
                        <a:t>0% </a:t>
                      </a:r>
                      <a:r>
                        <a:rPr kumimoji="0" lang="fr-FR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(ARI=3%)</a:t>
                      </a:r>
                      <a:endParaRPr kumimoji="0" lang="fr-FR" sz="1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algn="ctr"/>
                      <a:endParaRPr lang="fr-FR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376127"/>
                  </a:ext>
                </a:extLst>
              </a:tr>
              <a:tr h="141840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</a:rPr>
                        <a:t>93%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</a:rPr>
                        <a:t>37%</a:t>
                      </a:r>
                    </a:p>
                    <a:p>
                      <a:pPr algn="ctr"/>
                      <a:endParaRPr lang="fr-FR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80187"/>
                  </a:ext>
                </a:extLst>
              </a:tr>
              <a:tr h="1336502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+mj-lt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</a:rPr>
                        <a:t>84%</a:t>
                      </a:r>
                    </a:p>
                    <a:p>
                      <a:pPr algn="ctr"/>
                      <a:endParaRPr lang="fr-FR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80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61B0FC32-EB2A-4973-B999-FAC06DFD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122" y="4190565"/>
            <a:ext cx="540000" cy="540000"/>
          </a:xfrm>
          <a:prstGeom prst="rect">
            <a:avLst/>
          </a:prstGeom>
        </p:spPr>
      </p:pic>
      <p:pic>
        <p:nvPicPr>
          <p:cNvPr id="45" name="Graphique 44" descr="Visage portant des lunettes de soleil à remplissage uni avec un remplissage uni">
            <a:extLst>
              <a:ext uri="{FF2B5EF4-FFF2-40B4-BE49-F238E27FC236}">
                <a16:creationId xmlns:a16="http://schemas.microsoft.com/office/drawing/2014/main" id="{5410CB71-A87E-403D-A902-45D609312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0932" y="4190565"/>
            <a:ext cx="540000" cy="540000"/>
          </a:xfrm>
          <a:prstGeom prst="rect">
            <a:avLst/>
          </a:prstGeom>
        </p:spPr>
      </p:pic>
      <p:pic>
        <p:nvPicPr>
          <p:cNvPr id="47" name="Graphique 46" descr="Visage triste à remplissage solide avec un remplissage uni">
            <a:extLst>
              <a:ext uri="{FF2B5EF4-FFF2-40B4-BE49-F238E27FC236}">
                <a16:creationId xmlns:a16="http://schemas.microsoft.com/office/drawing/2014/main" id="{CB7CFD78-F091-41E9-B6AE-B978128CEF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8122" y="2759593"/>
            <a:ext cx="540000" cy="540000"/>
          </a:xfrm>
          <a:prstGeom prst="rect">
            <a:avLst/>
          </a:prstGeom>
        </p:spPr>
      </p:pic>
      <p:pic>
        <p:nvPicPr>
          <p:cNvPr id="94" name="Graphique 93" descr="Visage portant des lunettes de soleil à remplissage uni avec un remplissage uni">
            <a:extLst>
              <a:ext uri="{FF2B5EF4-FFF2-40B4-BE49-F238E27FC236}">
                <a16:creationId xmlns:a16="http://schemas.microsoft.com/office/drawing/2014/main" id="{40B7FB9D-1912-43E9-9C80-ABB84BB25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122" y="5579776"/>
            <a:ext cx="540000" cy="540000"/>
          </a:xfrm>
          <a:prstGeom prst="rect">
            <a:avLst/>
          </a:prstGeom>
        </p:spPr>
      </p:pic>
      <p:pic>
        <p:nvPicPr>
          <p:cNvPr id="48" name="Graphique 47" descr="Œil contour">
            <a:extLst>
              <a:ext uri="{FF2B5EF4-FFF2-40B4-BE49-F238E27FC236}">
                <a16:creationId xmlns:a16="http://schemas.microsoft.com/office/drawing/2014/main" id="{311CCC9A-010F-4B00-8B87-0E5D7F576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9880" y="711236"/>
            <a:ext cx="682203" cy="682203"/>
          </a:xfrm>
          <a:prstGeom prst="rect">
            <a:avLst/>
          </a:prstGeom>
        </p:spPr>
      </p:pic>
      <p:pic>
        <p:nvPicPr>
          <p:cNvPr id="49" name="Graphique 48" descr="Document contour">
            <a:extLst>
              <a:ext uri="{FF2B5EF4-FFF2-40B4-BE49-F238E27FC236}">
                <a16:creationId xmlns:a16="http://schemas.microsoft.com/office/drawing/2014/main" id="{6C9A9E45-33F5-49CF-8276-61F8B0AB6B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5813" y="787689"/>
            <a:ext cx="486375" cy="486375"/>
          </a:xfrm>
          <a:prstGeom prst="rect">
            <a:avLst/>
          </a:prstGeom>
        </p:spPr>
      </p:pic>
      <p:pic>
        <p:nvPicPr>
          <p:cNvPr id="14" name="Graphique 13" descr="Mille contour">
            <a:extLst>
              <a:ext uri="{FF2B5EF4-FFF2-40B4-BE49-F238E27FC236}">
                <a16:creationId xmlns:a16="http://schemas.microsoft.com/office/drawing/2014/main" id="{17AD1EE3-74D2-4CBB-A70A-2E417B8C44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50750" y="1473924"/>
            <a:ext cx="540000" cy="540000"/>
          </a:xfrm>
          <a:prstGeom prst="rect">
            <a:avLst/>
          </a:prstGeom>
        </p:spPr>
      </p:pic>
      <p:pic>
        <p:nvPicPr>
          <p:cNvPr id="42" name="Graphique 41" descr="Visage souriant à remplissage solide avec un remplissage uni">
            <a:extLst>
              <a:ext uri="{FF2B5EF4-FFF2-40B4-BE49-F238E27FC236}">
                <a16:creationId xmlns:a16="http://schemas.microsoft.com/office/drawing/2014/main" id="{90BCE31F-AEA2-4B75-9E01-B8D93DE510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90932" y="27595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691F6-9F73-46CE-B8FE-85D5D35B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datas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F22F88-8B51-4583-AB83-2B0F0074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Une table de description</a:t>
            </a:r>
          </a:p>
          <a:p>
            <a:pPr marL="449263" marR="0" lvl="1" indent="-2667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" panose="05000000000000000000" pitchFamily="2" charset="2"/>
              <a:buChar char="q"/>
              <a:tabLst>
                <a:tab pos="541338" algn="l"/>
              </a:tabLst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Parsing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en </a:t>
            </a: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7 catégories et 62 sous-catégories</a:t>
            </a:r>
          </a:p>
          <a:p>
            <a:pPr marL="449263" marR="0" lvl="1" indent="-2667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" panose="05000000000000000000" pitchFamily="2" charset="2"/>
              <a:buChar char="q"/>
              <a:tabLst>
                <a:tab pos="541338" algn="l"/>
              </a:tabLst>
              <a:defRPr/>
            </a:pPr>
            <a:r>
              <a:rPr lang="fr-FR" sz="1300" dirty="0">
                <a:solidFill>
                  <a:prstClr val="white">
                    <a:lumMod val="85000"/>
                  </a:prstClr>
                </a:solidFill>
                <a:latin typeface="Franklin Gothic Book" panose="020B0502020104020203"/>
              </a:rPr>
              <a:t>Catégories : uniformément réparties</a:t>
            </a:r>
          </a:p>
          <a:p>
            <a:pPr marL="449263" marR="0" lvl="1" indent="-2667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" panose="05000000000000000000" pitchFamily="2" charset="2"/>
              <a:buChar char="q"/>
              <a:tabLst>
                <a:tab pos="541338" algn="l"/>
              </a:tabLst>
              <a:defRPr/>
            </a:pP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Sous-catégories : distributions inégales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1050 images</a:t>
            </a:r>
          </a:p>
          <a:p>
            <a:pPr marL="449263" lvl="1" indent="-266700">
              <a:buFont typeface="Wingdings" panose="05000000000000000000" pitchFamily="2" charset="2"/>
              <a:buChar char="q"/>
              <a:tabLst>
                <a:tab pos="541338" algn="l"/>
              </a:tabLst>
            </a:pPr>
            <a:r>
              <a:rPr lang="fr-FR" sz="1400" dirty="0">
                <a:solidFill>
                  <a:schemeClr val="bg1">
                    <a:lumMod val="85000"/>
                  </a:schemeClr>
                </a:solidFill>
              </a:rPr>
              <a:t>Format  .jpg</a:t>
            </a:r>
          </a:p>
          <a:p>
            <a:pPr marL="449263" lvl="1" indent="-266700">
              <a:buFont typeface="Wingdings" panose="05000000000000000000" pitchFamily="2" charset="2"/>
              <a:buChar char="q"/>
              <a:tabLst>
                <a:tab pos="541338" algn="l"/>
              </a:tabLst>
            </a:pPr>
            <a:r>
              <a:rPr lang="fr-FR" sz="1400" dirty="0">
                <a:solidFill>
                  <a:schemeClr val="bg1">
                    <a:lumMod val="85000"/>
                  </a:schemeClr>
                </a:solidFill>
              </a:rPr>
              <a:t>Tailles variables</a:t>
            </a:r>
          </a:p>
          <a:p>
            <a:pPr marL="449263" lvl="1" indent="-266700">
              <a:buFont typeface="Wingdings" panose="05000000000000000000" pitchFamily="2" charset="2"/>
              <a:buChar char="q"/>
              <a:tabLst>
                <a:tab pos="541338" algn="l"/>
              </a:tabLst>
            </a:pPr>
            <a:r>
              <a:rPr lang="fr-FR" sz="1400" dirty="0">
                <a:solidFill>
                  <a:schemeClr val="bg1">
                    <a:lumMod val="85000"/>
                  </a:schemeClr>
                </a:solidFill>
              </a:rPr>
              <a:t>RGB</a:t>
            </a:r>
          </a:p>
          <a:p>
            <a:pPr lvl="1"/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C2C892-1F82-4B18-A608-86736856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0E0D3E-150B-4FB6-8D81-D56F9EAA4CD4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3EA180-4151-45B6-9A18-1D5BDD5F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3E3C1C-C711-4BBF-89B4-1653BABE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FEA2E8-A6DB-4186-8EC0-7561C01F0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50" y="953917"/>
            <a:ext cx="3880099" cy="27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98EDAB-15E1-4E5F-80ED-293964BD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49" y="966932"/>
            <a:ext cx="3600000" cy="272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2B9DE2F-C816-445A-804D-23BB4D67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814" y="4018777"/>
            <a:ext cx="1189279" cy="18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C300F6A-D9C8-4D15-AF12-2A0F06390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2" y="4130713"/>
            <a:ext cx="2082800" cy="16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1A439936-A096-4EDB-AA3A-483E75A3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624" y="3969021"/>
            <a:ext cx="1795856" cy="193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A96958EB-EF80-4C04-8A55-C19532FE4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32" y="4006790"/>
            <a:ext cx="126770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2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FDAC2-9D0E-4AB0-A542-198743F0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9613707" cy="978704"/>
          </a:xfrm>
        </p:spPr>
        <p:txBody>
          <a:bodyPr>
            <a:normAutofit/>
          </a:bodyPr>
          <a:lstStyle/>
          <a:p>
            <a:r>
              <a:rPr lang="fr-FR" dirty="0"/>
              <a:t>		NLP: </a:t>
            </a:r>
            <a:r>
              <a:rPr lang="fr-FR" sz="2200" dirty="0"/>
              <a:t> </a:t>
            </a:r>
            <a:r>
              <a:rPr lang="fr-FR" sz="2200" b="1" dirty="0">
                <a:latin typeface="+mn-lt"/>
              </a:rPr>
              <a:t>moteur de classification </a:t>
            </a:r>
            <a:r>
              <a:rPr lang="fr-FR" sz="2200" dirty="0">
                <a:latin typeface="+mn-lt"/>
              </a:rPr>
              <a:t>d'articles à partir de leurs </a:t>
            </a:r>
            <a:r>
              <a:rPr lang="fr-FR" sz="2200" b="1" dirty="0">
                <a:latin typeface="+mn-lt"/>
              </a:rPr>
              <a:t>descriptions </a:t>
            </a:r>
            <a:endParaRPr lang="fr-FR" sz="220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98F3E-A53B-460F-BDED-B7D9767E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79805-F8B1-4186-9DB2-87B5E51E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45" name="Graphique 44" descr="Document contour">
            <a:extLst>
              <a:ext uri="{FF2B5EF4-FFF2-40B4-BE49-F238E27FC236}">
                <a16:creationId xmlns:a16="http://schemas.microsoft.com/office/drawing/2014/main" id="{B6FFE54C-12BC-4110-82D0-A37316EBD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82" y="615549"/>
            <a:ext cx="710208" cy="710208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05202075-13DE-43CD-A9A7-41BD9D9B151D}"/>
              </a:ext>
            </a:extLst>
          </p:cNvPr>
          <p:cNvGrpSpPr/>
          <p:nvPr/>
        </p:nvGrpSpPr>
        <p:grpSpPr>
          <a:xfrm>
            <a:off x="9375154" y="4451409"/>
            <a:ext cx="1647000" cy="1647000"/>
            <a:chOff x="9312753" y="3233702"/>
            <a:chExt cx="1647000" cy="164700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A25B655-5058-4C54-BE0C-84CCD2B820AC}"/>
                </a:ext>
              </a:extLst>
            </p:cNvPr>
            <p:cNvSpPr/>
            <p:nvPr/>
          </p:nvSpPr>
          <p:spPr>
            <a:xfrm>
              <a:off x="9312753" y="3233702"/>
              <a:ext cx="1647000" cy="1647000"/>
            </a:xfrm>
            <a:prstGeom prst="ellipse">
              <a:avLst/>
            </a:prstGeom>
            <a:solidFill>
              <a:srgbClr val="969FA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06B1C8EC-8E21-414C-87C4-6FC74C288EF4}"/>
                </a:ext>
              </a:extLst>
            </p:cNvPr>
            <p:cNvSpPr/>
            <p:nvPr/>
          </p:nvSpPr>
          <p:spPr>
            <a:xfrm>
              <a:off x="9377254" y="4246236"/>
              <a:ext cx="1517999" cy="331219"/>
            </a:xfrm>
            <a:custGeom>
              <a:avLst/>
              <a:gdLst>
                <a:gd name="connsiteX0" fmla="*/ 0 w 3324564"/>
                <a:gd name="connsiteY0" fmla="*/ 0 h 1021242"/>
                <a:gd name="connsiteX1" fmla="*/ 3324564 w 3324564"/>
                <a:gd name="connsiteY1" fmla="*/ 0 h 1021242"/>
                <a:gd name="connsiteX2" fmla="*/ 3324564 w 3324564"/>
                <a:gd name="connsiteY2" fmla="*/ 1021242 h 1021242"/>
                <a:gd name="connsiteX3" fmla="*/ 0 w 3324564"/>
                <a:gd name="connsiteY3" fmla="*/ 1021242 h 1021242"/>
                <a:gd name="connsiteX4" fmla="*/ 0 w 3324564"/>
                <a:gd name="connsiteY4" fmla="*/ 0 h 102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4564" h="1021242">
                  <a:moveTo>
                    <a:pt x="0" y="0"/>
                  </a:moveTo>
                  <a:lnTo>
                    <a:pt x="3324564" y="0"/>
                  </a:lnTo>
                  <a:lnTo>
                    <a:pt x="3324564" y="1021242"/>
                  </a:lnTo>
                  <a:lnTo>
                    <a:pt x="0" y="10212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600" b="1" kern="1200" cap="none" baseline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Franklin Gothic Book" panose="020B0502020104020203"/>
                  <a:ea typeface="+mn-ea"/>
                  <a:cs typeface="+mn-cs"/>
                </a:rPr>
                <a:t>Classification</a:t>
              </a:r>
            </a:p>
          </p:txBody>
        </p:sp>
        <p:pic>
          <p:nvPicPr>
            <p:cNvPr id="28" name="Graphique 27" descr="Scène de forêt contour">
              <a:extLst>
                <a:ext uri="{FF2B5EF4-FFF2-40B4-BE49-F238E27FC236}">
                  <a16:creationId xmlns:a16="http://schemas.microsoft.com/office/drawing/2014/main" id="{221E796D-675D-4F0D-8DC7-2DFF14252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9053" y="3366719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7E423D-5E71-4683-9021-A12CAD533451}"/>
              </a:ext>
            </a:extLst>
          </p:cNvPr>
          <p:cNvGrpSpPr/>
          <p:nvPr/>
        </p:nvGrpSpPr>
        <p:grpSpPr>
          <a:xfrm>
            <a:off x="9375154" y="1583091"/>
            <a:ext cx="1647000" cy="1647000"/>
            <a:chOff x="9312753" y="1583091"/>
            <a:chExt cx="1647000" cy="1647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0BEDB32-4387-4D2A-A925-818EAE7B7BED}"/>
                </a:ext>
              </a:extLst>
            </p:cNvPr>
            <p:cNvSpPr/>
            <p:nvPr/>
          </p:nvSpPr>
          <p:spPr>
            <a:xfrm>
              <a:off x="9312753" y="1583091"/>
              <a:ext cx="1647000" cy="1647000"/>
            </a:xfrm>
            <a:prstGeom prst="ellipse">
              <a:avLst/>
            </a:prstGeom>
            <a:solidFill>
              <a:srgbClr val="969FA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1B77C677-82A6-4925-A11B-4427C6128E07}"/>
                </a:ext>
              </a:extLst>
            </p:cNvPr>
            <p:cNvSpPr/>
            <p:nvPr/>
          </p:nvSpPr>
          <p:spPr>
            <a:xfrm>
              <a:off x="9377254" y="2719538"/>
              <a:ext cx="1517999" cy="331219"/>
            </a:xfrm>
            <a:custGeom>
              <a:avLst/>
              <a:gdLst>
                <a:gd name="connsiteX0" fmla="*/ 0 w 3324564"/>
                <a:gd name="connsiteY0" fmla="*/ 0 h 1021242"/>
                <a:gd name="connsiteX1" fmla="*/ 3324564 w 3324564"/>
                <a:gd name="connsiteY1" fmla="*/ 0 h 1021242"/>
                <a:gd name="connsiteX2" fmla="*/ 3324564 w 3324564"/>
                <a:gd name="connsiteY2" fmla="*/ 1021242 h 1021242"/>
                <a:gd name="connsiteX3" fmla="*/ 0 w 3324564"/>
                <a:gd name="connsiteY3" fmla="*/ 1021242 h 1021242"/>
                <a:gd name="connsiteX4" fmla="*/ 0 w 3324564"/>
                <a:gd name="connsiteY4" fmla="*/ 0 h 102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4564" h="1021242">
                  <a:moveTo>
                    <a:pt x="0" y="0"/>
                  </a:moveTo>
                  <a:lnTo>
                    <a:pt x="3324564" y="0"/>
                  </a:lnTo>
                  <a:lnTo>
                    <a:pt x="3324564" y="1021242"/>
                  </a:lnTo>
                  <a:lnTo>
                    <a:pt x="0" y="10212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600" b="1" kern="1200" cap="none" baseline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Franklin Gothic Book" panose="020B0502020104020203"/>
                  <a:ea typeface="+mn-ea"/>
                  <a:cs typeface="+mn-cs"/>
                </a:rPr>
                <a:t>Clustering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B2383FF7-196B-42A4-9C12-75FB60DCF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763" y="1882119"/>
              <a:ext cx="744981" cy="752249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334E569-1F80-44F1-9980-2F78149B8875}"/>
              </a:ext>
            </a:extLst>
          </p:cNvPr>
          <p:cNvGrpSpPr/>
          <p:nvPr/>
        </p:nvGrpSpPr>
        <p:grpSpPr>
          <a:xfrm>
            <a:off x="6218775" y="1583091"/>
            <a:ext cx="1647000" cy="1647000"/>
            <a:chOff x="6470392" y="1583091"/>
            <a:chExt cx="1647000" cy="1647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3382F42-547E-4732-A9B4-B88725BDB3CF}"/>
                </a:ext>
              </a:extLst>
            </p:cNvPr>
            <p:cNvSpPr/>
            <p:nvPr/>
          </p:nvSpPr>
          <p:spPr>
            <a:xfrm>
              <a:off x="6470392" y="1583091"/>
              <a:ext cx="1647000" cy="1647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6" name="Graphique 25" descr="Forme pyramidale contour">
              <a:extLst>
                <a:ext uri="{FF2B5EF4-FFF2-40B4-BE49-F238E27FC236}">
                  <a16:creationId xmlns:a16="http://schemas.microsoft.com/office/drawing/2014/main" id="{8780D677-7B65-4D8E-96F7-E46F922A5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36692" y="1806613"/>
              <a:ext cx="914400" cy="914400"/>
            </a:xfrm>
            <a:prstGeom prst="rect">
              <a:avLst/>
            </a:prstGeom>
          </p:spPr>
        </p:pic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95D2671-6FB4-4D15-9E3A-2B3EB16D336A}"/>
                </a:ext>
              </a:extLst>
            </p:cNvPr>
            <p:cNvSpPr/>
            <p:nvPr/>
          </p:nvSpPr>
          <p:spPr>
            <a:xfrm>
              <a:off x="6534893" y="2725108"/>
              <a:ext cx="1517999" cy="331219"/>
            </a:xfrm>
            <a:custGeom>
              <a:avLst/>
              <a:gdLst>
                <a:gd name="connsiteX0" fmla="*/ 0 w 3324564"/>
                <a:gd name="connsiteY0" fmla="*/ 0 h 1021242"/>
                <a:gd name="connsiteX1" fmla="*/ 3324564 w 3324564"/>
                <a:gd name="connsiteY1" fmla="*/ 0 h 1021242"/>
                <a:gd name="connsiteX2" fmla="*/ 3324564 w 3324564"/>
                <a:gd name="connsiteY2" fmla="*/ 1021242 h 1021242"/>
                <a:gd name="connsiteX3" fmla="*/ 0 w 3324564"/>
                <a:gd name="connsiteY3" fmla="*/ 1021242 h 1021242"/>
                <a:gd name="connsiteX4" fmla="*/ 0 w 3324564"/>
                <a:gd name="connsiteY4" fmla="*/ 0 h 102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4564" h="1021242">
                  <a:moveTo>
                    <a:pt x="0" y="0"/>
                  </a:moveTo>
                  <a:lnTo>
                    <a:pt x="3324564" y="0"/>
                  </a:lnTo>
                  <a:lnTo>
                    <a:pt x="3324564" y="1021242"/>
                  </a:lnTo>
                  <a:lnTo>
                    <a:pt x="0" y="10212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600" b="1" kern="1200" cap="none" baseline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Franklin Gothic Book" panose="020B0502020104020203"/>
                  <a:ea typeface="+mn-ea"/>
                  <a:cs typeface="+mn-cs"/>
                </a:rPr>
                <a:t>t-SNE</a:t>
              </a:r>
            </a:p>
          </p:txBody>
        </p:sp>
      </p:grp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E18DDF60-BF47-4423-8B4E-5812EA61CA57}"/>
              </a:ext>
            </a:extLst>
          </p:cNvPr>
          <p:cNvCxnSpPr>
            <a:cxnSpLocks/>
            <a:stCxn id="47" idx="4"/>
            <a:endCxn id="34" idx="2"/>
          </p:cNvCxnSpPr>
          <p:nvPr/>
        </p:nvCxnSpPr>
        <p:spPr>
          <a:xfrm rot="16200000" flipH="1">
            <a:off x="6351933" y="2251687"/>
            <a:ext cx="615679" cy="543076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D8530B1-90F5-4247-823F-7CFB6FACA447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865775" y="2406591"/>
            <a:ext cx="1509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15418503-FF15-405B-8755-A440FC8E397E}"/>
              </a:ext>
            </a:extLst>
          </p:cNvPr>
          <p:cNvCxnSpPr>
            <a:cxnSpLocks/>
            <a:stCxn id="47" idx="0"/>
            <a:endCxn id="32" idx="2"/>
          </p:cNvCxnSpPr>
          <p:nvPr/>
        </p:nvCxnSpPr>
        <p:spPr>
          <a:xfrm rot="5400000" flipH="1" flipV="1">
            <a:off x="4778764" y="1572219"/>
            <a:ext cx="605639" cy="2274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2B9818-F6EE-4F47-8974-91CA2F9F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181" y="3635437"/>
            <a:ext cx="1044137" cy="5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B50F6637-1908-4DFE-A419-05AF0EC62C14}"/>
              </a:ext>
            </a:extLst>
          </p:cNvPr>
          <p:cNvGrpSpPr/>
          <p:nvPr/>
        </p:nvGrpSpPr>
        <p:grpSpPr>
          <a:xfrm>
            <a:off x="424500" y="3060244"/>
            <a:ext cx="1647000" cy="1647000"/>
            <a:chOff x="1232247" y="3233702"/>
            <a:chExt cx="1647000" cy="164700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18368EC-BB00-4ABA-ADD0-BF885F86F97A}"/>
                </a:ext>
              </a:extLst>
            </p:cNvPr>
            <p:cNvSpPr/>
            <p:nvPr/>
          </p:nvSpPr>
          <p:spPr>
            <a:xfrm>
              <a:off x="1232247" y="3233702"/>
              <a:ext cx="1647000" cy="1647000"/>
            </a:xfrm>
            <a:prstGeom prst="ellipse">
              <a:avLst/>
            </a:prstGeom>
            <a:solidFill>
              <a:srgbClr val="465359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D6E7ED65-37C9-4D0A-9F48-53B85B7CEED7}"/>
                </a:ext>
              </a:extLst>
            </p:cNvPr>
            <p:cNvSpPr/>
            <p:nvPr/>
          </p:nvSpPr>
          <p:spPr>
            <a:xfrm>
              <a:off x="1296748" y="4205377"/>
              <a:ext cx="1517999" cy="331219"/>
            </a:xfrm>
            <a:custGeom>
              <a:avLst/>
              <a:gdLst>
                <a:gd name="connsiteX0" fmla="*/ 0 w 3324564"/>
                <a:gd name="connsiteY0" fmla="*/ 0 h 1021242"/>
                <a:gd name="connsiteX1" fmla="*/ 3324564 w 3324564"/>
                <a:gd name="connsiteY1" fmla="*/ 0 h 1021242"/>
                <a:gd name="connsiteX2" fmla="*/ 3324564 w 3324564"/>
                <a:gd name="connsiteY2" fmla="*/ 1021242 h 1021242"/>
                <a:gd name="connsiteX3" fmla="*/ 0 w 3324564"/>
                <a:gd name="connsiteY3" fmla="*/ 1021242 h 1021242"/>
                <a:gd name="connsiteX4" fmla="*/ 0 w 3324564"/>
                <a:gd name="connsiteY4" fmla="*/ 0 h 102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4564" h="1021242">
                  <a:moveTo>
                    <a:pt x="0" y="0"/>
                  </a:moveTo>
                  <a:lnTo>
                    <a:pt x="3324564" y="0"/>
                  </a:lnTo>
                  <a:lnTo>
                    <a:pt x="3324564" y="1021242"/>
                  </a:lnTo>
                  <a:lnTo>
                    <a:pt x="0" y="10212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600" b="1" kern="1200" cap="none" baseline="0" dirty="0" err="1">
                  <a:solidFill>
                    <a:schemeClr val="bg1">
                      <a:lumMod val="85000"/>
                    </a:schemeClr>
                  </a:solidFill>
                  <a:latin typeface="Franklin Gothic Book" panose="020B0502020104020203"/>
                  <a:ea typeface="+mn-ea"/>
                  <a:cs typeface="+mn-cs"/>
                </a:rPr>
                <a:t>Tokenization</a:t>
              </a:r>
              <a:endParaRPr lang="fr-FR" sz="1600" b="1" kern="1200" cap="none" baseline="0" dirty="0">
                <a:solidFill>
                  <a:schemeClr val="bg1">
                    <a:lumMod val="85000"/>
                  </a:schemeClr>
                </a:solidFill>
                <a:latin typeface="Franklin Gothic Book" panose="020B0502020104020203"/>
                <a:ea typeface="+mn-ea"/>
                <a:cs typeface="+mn-cs"/>
              </a:endParaRPr>
            </a:p>
          </p:txBody>
        </p:sp>
        <p:pic>
          <p:nvPicPr>
            <p:cNvPr id="4" name="Graphique 3" descr="Hashtag contour">
              <a:extLst>
                <a:ext uri="{FF2B5EF4-FFF2-40B4-BE49-F238E27FC236}">
                  <a16:creationId xmlns:a16="http://schemas.microsoft.com/office/drawing/2014/main" id="{4231E0B0-1285-49D2-B48B-9AD626D1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20319" y="3522456"/>
              <a:ext cx="608185" cy="608185"/>
            </a:xfrm>
            <a:prstGeom prst="rect">
              <a:avLst/>
            </a:prstGeom>
          </p:spPr>
        </p:pic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76CCFA6E-F3B6-4C81-B521-1ADFA784A8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11" y="2590086"/>
            <a:ext cx="825913" cy="89845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B781C48B-3C0A-4265-962C-E10B94DC4D42}"/>
              </a:ext>
            </a:extLst>
          </p:cNvPr>
          <p:cNvGrpSpPr/>
          <p:nvPr/>
        </p:nvGrpSpPr>
        <p:grpSpPr>
          <a:xfrm>
            <a:off x="3120891" y="3012230"/>
            <a:ext cx="1647000" cy="1647000"/>
            <a:chOff x="3653998" y="2295134"/>
            <a:chExt cx="1647000" cy="164700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BE9BE5D-CC48-4B8E-9D88-AABEFCB50FAA}"/>
                </a:ext>
              </a:extLst>
            </p:cNvPr>
            <p:cNvSpPr/>
            <p:nvPr/>
          </p:nvSpPr>
          <p:spPr>
            <a:xfrm>
              <a:off x="3653998" y="2295134"/>
              <a:ext cx="1647000" cy="1647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CEF816FF-2240-47EE-87AC-F48E316E6EA3}"/>
                </a:ext>
              </a:extLst>
            </p:cNvPr>
            <p:cNvSpPr/>
            <p:nvPr/>
          </p:nvSpPr>
          <p:spPr>
            <a:xfrm>
              <a:off x="3718499" y="3323982"/>
              <a:ext cx="1517999" cy="331219"/>
            </a:xfrm>
            <a:custGeom>
              <a:avLst/>
              <a:gdLst>
                <a:gd name="connsiteX0" fmla="*/ 0 w 3324564"/>
                <a:gd name="connsiteY0" fmla="*/ 0 h 1021242"/>
                <a:gd name="connsiteX1" fmla="*/ 3324564 w 3324564"/>
                <a:gd name="connsiteY1" fmla="*/ 0 h 1021242"/>
                <a:gd name="connsiteX2" fmla="*/ 3324564 w 3324564"/>
                <a:gd name="connsiteY2" fmla="*/ 1021242 h 1021242"/>
                <a:gd name="connsiteX3" fmla="*/ 0 w 3324564"/>
                <a:gd name="connsiteY3" fmla="*/ 1021242 h 1021242"/>
                <a:gd name="connsiteX4" fmla="*/ 0 w 3324564"/>
                <a:gd name="connsiteY4" fmla="*/ 0 h 102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4564" h="1021242">
                  <a:moveTo>
                    <a:pt x="0" y="0"/>
                  </a:moveTo>
                  <a:lnTo>
                    <a:pt x="3324564" y="0"/>
                  </a:lnTo>
                  <a:lnTo>
                    <a:pt x="3324564" y="1021242"/>
                  </a:lnTo>
                  <a:lnTo>
                    <a:pt x="0" y="10212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600" b="1" kern="1200" cap="none" baseline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Franklin Gothic Book" panose="020B0502020104020203"/>
                  <a:ea typeface="+mn-ea"/>
                  <a:cs typeface="+mn-cs"/>
                </a:rPr>
                <a:t>Bag-of-</a:t>
              </a:r>
              <a:r>
                <a:rPr lang="fr-FR" sz="1600" b="1" kern="1200" cap="none" baseline="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Franklin Gothic Book" panose="020B0502020104020203"/>
                  <a:ea typeface="+mn-ea"/>
                  <a:cs typeface="+mn-cs"/>
                </a:rPr>
                <a:t>Words</a:t>
              </a:r>
              <a:endPara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endParaRPr>
            </a:p>
          </p:txBody>
        </p:sp>
        <p:pic>
          <p:nvPicPr>
            <p:cNvPr id="13" name="Graphique 12" descr="Sac à dos contour">
              <a:extLst>
                <a:ext uri="{FF2B5EF4-FFF2-40B4-BE49-F238E27FC236}">
                  <a16:creationId xmlns:a16="http://schemas.microsoft.com/office/drawing/2014/main" id="{C7FE12A3-D10E-4964-A1E6-47334C10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00937" y="2551630"/>
              <a:ext cx="753122" cy="753122"/>
            </a:xfrm>
            <a:prstGeom prst="rect">
              <a:avLst/>
            </a:prstGeom>
          </p:spPr>
        </p:pic>
      </p:grp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C475AAD-3CD3-4F2C-AFC2-39F1C28DB510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071500" y="3883744"/>
            <a:ext cx="1045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5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1E69-80D2-48E8-A868-1F48005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data et </a:t>
            </a:r>
            <a:r>
              <a:rPr lang="fr-FR" dirty="0" err="1"/>
              <a:t>BoW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49092-C8A6-4BE3-AA53-BD3EF99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A65FFB-DF7F-4218-9BBA-D459B980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834A7-9505-432D-810D-26BD9BA4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367641-E32A-4B99-B143-95646DBB442F}"/>
              </a:ext>
            </a:extLst>
          </p:cNvPr>
          <p:cNvSpPr txBox="1"/>
          <p:nvPr/>
        </p:nvSpPr>
        <p:spPr>
          <a:xfrm>
            <a:off x="201353" y="1458325"/>
            <a:ext cx="2844799" cy="4908947"/>
          </a:xfrm>
          <a:prstGeom prst="roundRect">
            <a:avLst>
              <a:gd name="adj" fmla="val 906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'Key Features of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Elegance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Polyester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Multicolor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Abstract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Eyelet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Curtain Floral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Curtain,Elegance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Polyester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Multicolor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Abstract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Eyelet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Curtain (213 cm in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Height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Pack of 2) Price: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 899 This curtain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enhances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the look of the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interiors.This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curtain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made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100% high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quality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polyester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fabric.It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features an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eyelet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style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stitch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Metal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Ring.It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makes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the room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environment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romantic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loving.This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curtain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wrinkle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and anti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shrinkage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and have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elegant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apparance.Give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your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home a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bright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modernistic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appeal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these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designs. The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surreal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attention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sure to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steal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hearts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These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contemporary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eyelet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valance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curtains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slide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smoothly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when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draw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them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apart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first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thing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in the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morning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welcome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bright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sun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rays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want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wish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good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morning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to the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whole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world and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when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draw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them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close in the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evening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most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special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moments of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joyous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beauty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given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by the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soothing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Bring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home the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elegant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curtain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softly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filters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light in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your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room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the right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amount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of sunlight.,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Specifications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Elegance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Polyester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Multicolor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Abstract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Eyelet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Curtain (213 cm in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Height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Pack of 2) General Brand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Elegance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Designed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Type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Eyelet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Model Name Abstract Polyester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Curtain Set Of 2 Model ID Duster25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Multicolor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Dimensions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Length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213 cm In the Box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Number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of Contents in Sales Package Pack of 2 Sales Package 2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Curtains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Body &amp; Design </a:t>
            </a:r>
            <a:r>
              <a:rPr lang="fr-FR" sz="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Material</a:t>
            </a:r>
            <a:r>
              <a:rPr lang="fr-FR" sz="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Polyester'</a:t>
            </a:r>
            <a:endParaRPr lang="fr-FR" sz="800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090EB86C-4132-4ABE-8C4E-00F15100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525" y="1359408"/>
            <a:ext cx="5545676" cy="4615942"/>
          </a:xfrm>
        </p:spPr>
        <p:txBody>
          <a:bodyPr/>
          <a:lstStyle/>
          <a:p>
            <a:r>
              <a:rPr lang="fr-FR" dirty="0"/>
              <a:t>Bag-of-</a:t>
            </a:r>
            <a:r>
              <a:rPr lang="fr-FR" dirty="0" err="1"/>
              <a:t>Words</a:t>
            </a:r>
            <a:r>
              <a:rPr lang="fr-FR" dirty="0"/>
              <a:t> (</a:t>
            </a:r>
            <a:r>
              <a:rPr lang="fr-FR" dirty="0" err="1"/>
              <a:t>BoW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BD60854-8611-44ED-9961-9A12CF678DE0}"/>
              </a:ext>
            </a:extLst>
          </p:cNvPr>
          <p:cNvGrpSpPr/>
          <p:nvPr/>
        </p:nvGrpSpPr>
        <p:grpSpPr>
          <a:xfrm>
            <a:off x="3313654" y="2156855"/>
            <a:ext cx="8584594" cy="571908"/>
            <a:chOff x="349182" y="1975202"/>
            <a:chExt cx="8584594" cy="571908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498F39A1-0AB2-457B-B0C5-BF02C51E2B7B}"/>
                </a:ext>
              </a:extLst>
            </p:cNvPr>
            <p:cNvSpPr/>
            <p:nvPr/>
          </p:nvSpPr>
          <p:spPr>
            <a:xfrm>
              <a:off x="349182" y="1975202"/>
              <a:ext cx="1424940" cy="57190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+mj-lt"/>
                </a:rPr>
                <a:t>Minuscules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E612CC9-E112-4831-8A8F-0699054783A6}"/>
                </a:ext>
              </a:extLst>
            </p:cNvPr>
            <p:cNvSpPr/>
            <p:nvPr/>
          </p:nvSpPr>
          <p:spPr>
            <a:xfrm>
              <a:off x="2139095" y="1975202"/>
              <a:ext cx="1424940" cy="57190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+mj-lt"/>
                </a:rPr>
                <a:t>Ponctuation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F26EDF0E-870B-4E39-8608-3B88DDF44B67}"/>
                </a:ext>
              </a:extLst>
            </p:cNvPr>
            <p:cNvSpPr/>
            <p:nvPr/>
          </p:nvSpPr>
          <p:spPr>
            <a:xfrm>
              <a:off x="3929008" y="1975202"/>
              <a:ext cx="1424940" cy="57190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400" dirty="0" err="1">
                  <a:latin typeface="+mj-lt"/>
                </a:rPr>
                <a:t>Stemmatisation</a:t>
              </a:r>
              <a:endParaRPr lang="fr-FR" sz="1400" dirty="0">
                <a:latin typeface="+mj-lt"/>
              </a:endParaRPr>
            </a:p>
            <a:p>
              <a:pPr algn="ctr"/>
              <a:r>
                <a:rPr lang="fr-FR" sz="1400" dirty="0">
                  <a:latin typeface="+mj-lt"/>
                </a:rPr>
                <a:t>(radicaux)</a:t>
              </a: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D5EE1718-0D1B-49BF-949A-06E939B14CC7}"/>
                </a:ext>
              </a:extLst>
            </p:cNvPr>
            <p:cNvCxnSpPr>
              <a:cxnSpLocks/>
            </p:cNvCxnSpPr>
            <p:nvPr/>
          </p:nvCxnSpPr>
          <p:spPr>
            <a:xfrm>
              <a:off x="1774122" y="2261156"/>
              <a:ext cx="364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086A63C-AB29-41AE-83A3-33FA7E01CFE6}"/>
                </a:ext>
              </a:extLst>
            </p:cNvPr>
            <p:cNvCxnSpPr>
              <a:cxnSpLocks/>
            </p:cNvCxnSpPr>
            <p:nvPr/>
          </p:nvCxnSpPr>
          <p:spPr>
            <a:xfrm>
              <a:off x="3564035" y="2261156"/>
              <a:ext cx="364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F8988B9-6E64-4E49-8BC4-4308FED3EB03}"/>
                </a:ext>
              </a:extLst>
            </p:cNvPr>
            <p:cNvCxnSpPr>
              <a:cxnSpLocks/>
              <a:stCxn id="17" idx="3"/>
              <a:endCxn id="32" idx="1"/>
            </p:cNvCxnSpPr>
            <p:nvPr/>
          </p:nvCxnSpPr>
          <p:spPr>
            <a:xfrm>
              <a:off x="5353948" y="2261156"/>
              <a:ext cx="364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B3C85164-7B88-4839-B508-60F0503C2802}"/>
                </a:ext>
              </a:extLst>
            </p:cNvPr>
            <p:cNvSpPr/>
            <p:nvPr/>
          </p:nvSpPr>
          <p:spPr>
            <a:xfrm>
              <a:off x="7508836" y="1975202"/>
              <a:ext cx="1424940" cy="57190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>
                  <a:latin typeface="+mj-lt"/>
                </a:rPr>
                <a:t>Tokens</a:t>
              </a:r>
              <a:endParaRPr lang="fr-FR" sz="1400" dirty="0">
                <a:latin typeface="+mj-lt"/>
              </a:endParaRP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DE35D3B3-C53E-4235-9523-BE964C1B228F}"/>
                </a:ext>
              </a:extLst>
            </p:cNvPr>
            <p:cNvSpPr/>
            <p:nvPr/>
          </p:nvSpPr>
          <p:spPr>
            <a:xfrm>
              <a:off x="5718921" y="1975202"/>
              <a:ext cx="1424940" cy="57190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+mj-lt"/>
                </a:rPr>
                <a:t>Stop </a:t>
              </a:r>
              <a:r>
                <a:rPr lang="fr-FR" sz="1400" dirty="0" err="1">
                  <a:latin typeface="+mj-lt"/>
                </a:rPr>
                <a:t>words</a:t>
              </a:r>
              <a:endParaRPr lang="fr-FR" sz="1400" dirty="0">
                <a:latin typeface="+mj-lt"/>
              </a:endParaRP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C59E97-532E-44A7-B6A8-A01B0B4ED18A}"/>
                </a:ext>
              </a:extLst>
            </p:cNvPr>
            <p:cNvCxnSpPr>
              <a:cxnSpLocks/>
              <a:stCxn id="32" idx="3"/>
              <a:endCxn id="28" idx="1"/>
            </p:cNvCxnSpPr>
            <p:nvPr/>
          </p:nvCxnSpPr>
          <p:spPr>
            <a:xfrm>
              <a:off x="7143861" y="2261156"/>
              <a:ext cx="3649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B61399A3-AB4D-4E0B-8743-6917AA806DA0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21" y="2009775"/>
              <a:ext cx="1362917" cy="4953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C7336C9-48D6-424F-A139-F0D2B43B5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6656" y="1975202"/>
              <a:ext cx="1360929" cy="5298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01FE476-4065-4ADF-96F5-E7D32BD621FC}"/>
                </a:ext>
              </a:extLst>
            </p:cNvPr>
            <p:cNvCxnSpPr>
              <a:cxnSpLocks/>
            </p:cNvCxnSpPr>
            <p:nvPr/>
          </p:nvCxnSpPr>
          <p:spPr>
            <a:xfrm>
              <a:off x="2150900" y="2009775"/>
              <a:ext cx="1362917" cy="4953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CF7ACC1-B9DB-4D59-B0C2-CF395541B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635" y="1975202"/>
              <a:ext cx="1360929" cy="5298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594007-B32D-439A-B4F4-7F492189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71" y="3358569"/>
            <a:ext cx="8799102" cy="25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39F308FA-4F96-40BE-B4AE-5105114371C4}"/>
              </a:ext>
            </a:extLst>
          </p:cNvPr>
          <p:cNvSpPr txBox="1"/>
          <p:nvPr/>
        </p:nvSpPr>
        <p:spPr>
          <a:xfrm>
            <a:off x="9928819" y="3459856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Fréquence &lt; 20%</a:t>
            </a:r>
          </a:p>
        </p:txBody>
      </p:sp>
    </p:spTree>
    <p:extLst>
      <p:ext uri="{BB962C8B-B14F-4D97-AF65-F5344CB8AC3E}">
        <p14:creationId xmlns:p14="http://schemas.microsoft.com/office/powerpoint/2010/main" val="232710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E6E0C-F7DD-49D1-864F-56294ECB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8BAC2D6-2D51-46D3-ADB1-43D1AF348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8BAC2D6-2D51-46D3-ADB1-43D1AF348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69794-1E95-409B-8399-A1B5C48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711A0-020A-4F58-9BB2-49C9BCB1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F2884-7B4F-42CA-980C-012514E6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4D7E1E-AE09-47C9-A011-C0D5CD01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5" y="3104710"/>
            <a:ext cx="9491663" cy="27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7ACD179-0A35-42DA-8557-C5CDA89F3866}"/>
                  </a:ext>
                </a:extLst>
              </p:cNvPr>
              <p:cNvSpPr txBox="1"/>
              <p:nvPr/>
            </p:nvSpPr>
            <p:spPr>
              <a:xfrm>
                <a:off x="8049896" y="554855"/>
                <a:ext cx="3688080" cy="991810"/>
              </a:xfrm>
              <a:prstGeom prst="rect">
                <a:avLst/>
              </a:prstGeom>
              <a:ln w="12700">
                <a:solidFill>
                  <a:srgbClr val="969FA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defTabSz="541338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	# apparition du mot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dans le doc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defTabSz="541338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	# mot dans le doc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1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tabLst>
                    <a:tab pos="541338" algn="l"/>
                  </a:tabLst>
                </a:pP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FR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	# total de doc</a:t>
                </a:r>
              </a:p>
              <a:p>
                <a:pPr>
                  <a:tabLst>
                    <a:tab pos="5413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	# doc contenant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7ACD179-0A35-42DA-8557-C5CDA89F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896" y="554855"/>
                <a:ext cx="3688080" cy="991810"/>
              </a:xfrm>
              <a:prstGeom prst="rect">
                <a:avLst/>
              </a:prstGeom>
              <a:blipFill>
                <a:blip r:embed="rId4"/>
                <a:stretch>
                  <a:fillRect t="-606" b="-4242"/>
                </a:stretch>
              </a:blipFill>
              <a:ln w="12700">
                <a:solidFill>
                  <a:srgbClr val="969FA7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4367785-C7A6-4D26-9129-B9C8B4554EB4}"/>
              </a:ext>
            </a:extLst>
          </p:cNvPr>
          <p:cNvSpPr/>
          <p:nvPr/>
        </p:nvSpPr>
        <p:spPr>
          <a:xfrm>
            <a:off x="2770589" y="2085540"/>
            <a:ext cx="998806" cy="773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E2F4F-191B-4995-9FC6-DA7172FAD087}"/>
              </a:ext>
            </a:extLst>
          </p:cNvPr>
          <p:cNvSpPr/>
          <p:nvPr/>
        </p:nvSpPr>
        <p:spPr>
          <a:xfrm>
            <a:off x="3981450" y="2085540"/>
            <a:ext cx="1095375" cy="773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F2DAA8B-4C16-4828-AF39-7F1F81E4CB3F}"/>
                  </a:ext>
                </a:extLst>
              </p:cNvPr>
              <p:cNvSpPr txBox="1"/>
              <p:nvPr/>
            </p:nvSpPr>
            <p:spPr>
              <a:xfrm>
                <a:off x="93197" y="2215862"/>
                <a:ext cx="517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Importance du mot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fr-FR" sz="1400" dirty="0"/>
                  <a:t> dans :                  </a:t>
                </a:r>
                <a:r>
                  <a:rPr lang="fr-FR" b="1" dirty="0">
                    <a:solidFill>
                      <a:schemeClr val="accent1"/>
                    </a:solidFill>
                  </a:rPr>
                  <a:t>doc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fr-FR" sz="1400" dirty="0"/>
                  <a:t>               </a:t>
                </a:r>
                <a:r>
                  <a:rPr lang="fr-FR" b="1" dirty="0">
                    <a:solidFill>
                      <a:schemeClr val="accent5"/>
                    </a:solidFill>
                  </a:rPr>
                  <a:t>corpus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</a:t>
                </a:r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F2DAA8B-4C16-4828-AF39-7F1F81E4C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7" y="2215862"/>
                <a:ext cx="5179256" cy="369332"/>
              </a:xfrm>
              <a:prstGeom prst="rect">
                <a:avLst/>
              </a:prstGeom>
              <a:blipFill>
                <a:blip r:embed="rId5"/>
                <a:stretch>
                  <a:fillRect l="-35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83D17A2-F256-40AE-8528-0B76AC39E209}"/>
              </a:ext>
            </a:extLst>
          </p:cNvPr>
          <p:cNvSpPr/>
          <p:nvPr/>
        </p:nvSpPr>
        <p:spPr>
          <a:xfrm rot="17624232">
            <a:off x="3608859" y="2362512"/>
            <a:ext cx="150395" cy="120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97C7361-9629-479F-8F90-7195A932EEFE}"/>
              </a:ext>
            </a:extLst>
          </p:cNvPr>
          <p:cNvSpPr/>
          <p:nvPr/>
        </p:nvSpPr>
        <p:spPr>
          <a:xfrm rot="4124232">
            <a:off x="4945868" y="2363671"/>
            <a:ext cx="150395" cy="1203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33C269-E7E6-46B1-A564-5318DA463F6D}"/>
              </a:ext>
            </a:extLst>
          </p:cNvPr>
          <p:cNvSpPr/>
          <p:nvPr/>
        </p:nvSpPr>
        <p:spPr>
          <a:xfrm>
            <a:off x="4411801" y="1730275"/>
            <a:ext cx="241479" cy="213672"/>
          </a:xfrm>
          <a:prstGeom prst="round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8E8F18F-EFF2-4CFF-876C-3339533B89AA}"/>
              </a:ext>
            </a:extLst>
          </p:cNvPr>
          <p:cNvSpPr/>
          <p:nvPr/>
        </p:nvSpPr>
        <p:spPr>
          <a:xfrm>
            <a:off x="3357238" y="1467127"/>
            <a:ext cx="241479" cy="213672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D33AD9D-A261-47CE-8182-880E3A8DF5C6}"/>
              </a:ext>
            </a:extLst>
          </p:cNvPr>
          <p:cNvSpPr/>
          <p:nvPr/>
        </p:nvSpPr>
        <p:spPr>
          <a:xfrm>
            <a:off x="8128013" y="619157"/>
            <a:ext cx="241479" cy="213672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3EA300B-50F0-440D-85F3-772469D9E2E6}"/>
              </a:ext>
            </a:extLst>
          </p:cNvPr>
          <p:cNvSpPr/>
          <p:nvPr/>
        </p:nvSpPr>
        <p:spPr>
          <a:xfrm>
            <a:off x="8128013" y="1291343"/>
            <a:ext cx="241479" cy="213672"/>
          </a:xfrm>
          <a:prstGeom prst="round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32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95A4F-982D-4BF5-942B-C92EB3F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 réduction (t-SNE) et clustering (K-</a:t>
            </a:r>
            <a:r>
              <a:rPr lang="fr-FR" dirty="0" err="1"/>
              <a:t>means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B216C-BB56-4EBD-AD98-081ED5C6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85DB0-1AA5-46F9-B8A8-2AB3B292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FFB6C-7A05-457E-9B4A-A56EB84E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9CE26-378D-4569-8098-963F16D4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1FE5A1-9A3D-4477-9765-7AD556B9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54" y="2194297"/>
            <a:ext cx="10039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4A0F-C908-491D-8627-B70F2DE3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7E3C7-FF1F-4E23-A404-973430AC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9408"/>
            <a:ext cx="3720097" cy="4345202"/>
          </a:xfrm>
        </p:spPr>
        <p:txBody>
          <a:bodyPr/>
          <a:lstStyle/>
          <a:p>
            <a:r>
              <a:rPr lang="fr-FR" dirty="0"/>
              <a:t>Accuracy = 74% (après recalage)</a:t>
            </a:r>
          </a:p>
          <a:p>
            <a:r>
              <a:rPr lang="fr-FR" dirty="0"/>
              <a:t>ARI = 50%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D096E-2945-4009-A17D-8B45ABD5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27BE8-09AF-4565-94B4-A3571C4B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A6F728-8D21-4C8A-8892-F234C6B4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5053E2-ACAC-4EB7-9556-05ACB045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31" y="1064664"/>
            <a:ext cx="6096952" cy="486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3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9D28B-BB1A-4BC0-AB13-7A542CF9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Random Forest optimisation par validation croisée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1DC0D2-7534-4899-A4B7-E0B1AA02C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121408"/>
            <a:ext cx="3031852" cy="4103696"/>
          </a:xfrm>
        </p:spPr>
        <p:txBody>
          <a:bodyPr>
            <a:normAutofit/>
          </a:bodyPr>
          <a:lstStyle/>
          <a:p>
            <a:r>
              <a:rPr lang="en-US" dirty="0"/>
              <a:t>But : </a:t>
            </a:r>
            <a:r>
              <a:rPr lang="en-US" dirty="0" err="1"/>
              <a:t>prédire</a:t>
            </a:r>
            <a:r>
              <a:rPr lang="en-US" dirty="0"/>
              <a:t> la </a:t>
            </a:r>
            <a:r>
              <a:rPr lang="en-US" dirty="0" err="1"/>
              <a:t>faisabilité</a:t>
            </a:r>
            <a:r>
              <a:rPr lang="en-US" dirty="0"/>
              <a:t> de classification </a:t>
            </a:r>
            <a:r>
              <a:rPr lang="en-US" dirty="0" err="1"/>
              <a:t>en</a:t>
            </a:r>
            <a:r>
              <a:rPr lang="en-US" dirty="0"/>
              <a:t> 7 categories </a:t>
            </a:r>
            <a:r>
              <a:rPr lang="en-US" dirty="0" err="1"/>
              <a:t>puis</a:t>
            </a:r>
            <a:r>
              <a:rPr lang="en-US" dirty="0"/>
              <a:t> 62 sous-cat.</a:t>
            </a:r>
          </a:p>
          <a:p>
            <a:endParaRPr lang="en-US" dirty="0"/>
          </a:p>
          <a:p>
            <a:r>
              <a:rPr lang="en-US" dirty="0"/>
              <a:t>Hyperparameter </a:t>
            </a:r>
            <a:r>
              <a:rPr lang="en-US" dirty="0" err="1"/>
              <a:t>testé</a:t>
            </a:r>
            <a:r>
              <a:rPr lang="en-US" dirty="0"/>
              <a:t> :</a:t>
            </a:r>
          </a:p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d’arbres</a:t>
            </a:r>
            <a:r>
              <a:rPr lang="en-US" dirty="0"/>
              <a:t> = 100 à 5000</a:t>
            </a:r>
          </a:p>
          <a:p>
            <a:endParaRPr lang="en-US" dirty="0"/>
          </a:p>
          <a:p>
            <a:r>
              <a:rPr lang="en-US" dirty="0"/>
              <a:t>CPU time = 1 à 45 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23C8E2-55A3-496D-A587-F4CF08F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0E0D3E-150B-4FB6-8D81-D56F9EAA4CD4}" type="datetime1">
              <a:rPr lang="fr-FR" smtClean="0"/>
              <a:t>06/09/2021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D0F9D5-2806-4308-AE37-0E37348D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B02DAA-B71D-4E0D-9DC5-10F07CE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9</a:t>
            </a:fld>
            <a:endParaRPr lang="en-US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9A89F39-B50B-4545-88C7-55F86C84AB23}"/>
              </a:ext>
            </a:extLst>
          </p:cNvPr>
          <p:cNvSpPr/>
          <p:nvPr/>
        </p:nvSpPr>
        <p:spPr>
          <a:xfrm>
            <a:off x="4299406" y="1139568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dirty="0" err="1"/>
              <a:t>BoW</a:t>
            </a:r>
            <a:endParaRPr lang="fr-FR" sz="1400" kern="1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7D2DDE5-5E04-48E7-A7CD-55CA1DEA1C96}"/>
              </a:ext>
            </a:extLst>
          </p:cNvPr>
          <p:cNvSpPr/>
          <p:nvPr/>
        </p:nvSpPr>
        <p:spPr>
          <a:xfrm>
            <a:off x="5973880" y="1139568"/>
            <a:ext cx="1445410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Train/test split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761651D-E06A-4441-B3E2-C8E175AA3898}"/>
              </a:ext>
            </a:extLst>
          </p:cNvPr>
          <p:cNvSpPr/>
          <p:nvPr/>
        </p:nvSpPr>
        <p:spPr>
          <a:xfrm>
            <a:off x="10349052" y="4059192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 err="1"/>
              <a:t>Hyperparam</a:t>
            </a:r>
            <a:r>
              <a:rPr lang="fr-FR" sz="1400" kern="1200" dirty="0"/>
              <a:t> sélection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31AAE57-6DB5-4B63-B794-25E2DAFA9C9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577557" y="1502434"/>
            <a:ext cx="39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F9C0256-6D35-4AFD-A0C1-84419DE53AED}"/>
              </a:ext>
            </a:extLst>
          </p:cNvPr>
          <p:cNvSpPr txBox="1"/>
          <p:nvPr/>
        </p:nvSpPr>
        <p:spPr>
          <a:xfrm>
            <a:off x="9204316" y="3737591"/>
            <a:ext cx="154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465359"/>
                </a:solidFill>
              </a:rPr>
              <a:t>Scoring choisi : </a:t>
            </a:r>
            <a:r>
              <a:rPr lang="fr-FR" sz="1400" dirty="0">
                <a:solidFill>
                  <a:srgbClr val="465359"/>
                </a:solidFill>
              </a:rPr>
              <a:t>Accuracy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181237E-0C0E-4A9D-A32A-9F73910A6C36}"/>
              </a:ext>
            </a:extLst>
          </p:cNvPr>
          <p:cNvSpPr/>
          <p:nvPr/>
        </p:nvSpPr>
        <p:spPr>
          <a:xfrm>
            <a:off x="7758906" y="1139568"/>
            <a:ext cx="1445410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Train set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(80% data)</a:t>
            </a:r>
            <a:endParaRPr lang="fr-FR" sz="1400" kern="12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0AA6269-47CB-4429-9EDF-2EDC288B65B0}"/>
              </a:ext>
            </a:extLst>
          </p:cNvPr>
          <p:cNvSpPr/>
          <p:nvPr/>
        </p:nvSpPr>
        <p:spPr>
          <a:xfrm>
            <a:off x="5973880" y="2565337"/>
            <a:ext cx="1445410" cy="7257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Test set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(20% data)</a:t>
            </a:r>
            <a:endParaRPr lang="fr-FR" sz="1400" kern="12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B851EE-EDB4-4B93-B365-C832DA8BD0C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7419290" y="1502434"/>
            <a:ext cx="33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0F44D1E-5308-48FD-81DA-3E4042DA65E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696321" y="1865300"/>
            <a:ext cx="264" cy="6888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C73C1B6-AF3E-45ED-B532-3D8DD2A12496}"/>
              </a:ext>
            </a:extLst>
          </p:cNvPr>
          <p:cNvSpPr/>
          <p:nvPr/>
        </p:nvSpPr>
        <p:spPr>
          <a:xfrm>
            <a:off x="10172749" y="738028"/>
            <a:ext cx="1670497" cy="3024576"/>
          </a:xfrm>
          <a:custGeom>
            <a:avLst/>
            <a:gdLst>
              <a:gd name="connsiteX0" fmla="*/ 0 w 1551587"/>
              <a:gd name="connsiteY0" fmla="*/ 77579 h 775793"/>
              <a:gd name="connsiteX1" fmla="*/ 77579 w 1551587"/>
              <a:gd name="connsiteY1" fmla="*/ 0 h 775793"/>
              <a:gd name="connsiteX2" fmla="*/ 1474008 w 1551587"/>
              <a:gd name="connsiteY2" fmla="*/ 0 h 775793"/>
              <a:gd name="connsiteX3" fmla="*/ 1551587 w 1551587"/>
              <a:gd name="connsiteY3" fmla="*/ 77579 h 775793"/>
              <a:gd name="connsiteX4" fmla="*/ 1551587 w 1551587"/>
              <a:gd name="connsiteY4" fmla="*/ 698214 h 775793"/>
              <a:gd name="connsiteX5" fmla="*/ 1474008 w 1551587"/>
              <a:gd name="connsiteY5" fmla="*/ 775793 h 775793"/>
              <a:gd name="connsiteX6" fmla="*/ 77579 w 1551587"/>
              <a:gd name="connsiteY6" fmla="*/ 775793 h 775793"/>
              <a:gd name="connsiteX7" fmla="*/ 0 w 1551587"/>
              <a:gd name="connsiteY7" fmla="*/ 698214 h 775793"/>
              <a:gd name="connsiteX8" fmla="*/ 0 w 1551587"/>
              <a:gd name="connsiteY8" fmla="*/ 77579 h 77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587" h="775793">
                <a:moveTo>
                  <a:pt x="0" y="77579"/>
                </a:moveTo>
                <a:cubicBezTo>
                  <a:pt x="0" y="34733"/>
                  <a:pt x="34733" y="0"/>
                  <a:pt x="77579" y="0"/>
                </a:cubicBezTo>
                <a:lnTo>
                  <a:pt x="1474008" y="0"/>
                </a:lnTo>
                <a:cubicBezTo>
                  <a:pt x="1516854" y="0"/>
                  <a:pt x="1551587" y="34733"/>
                  <a:pt x="1551587" y="77579"/>
                </a:cubicBezTo>
                <a:lnTo>
                  <a:pt x="1551587" y="698214"/>
                </a:lnTo>
                <a:cubicBezTo>
                  <a:pt x="1551587" y="741060"/>
                  <a:pt x="1516854" y="775793"/>
                  <a:pt x="1474008" y="775793"/>
                </a:cubicBezTo>
                <a:lnTo>
                  <a:pt x="77579" y="775793"/>
                </a:lnTo>
                <a:cubicBezTo>
                  <a:pt x="34733" y="775793"/>
                  <a:pt x="0" y="741060"/>
                  <a:pt x="0" y="698214"/>
                </a:cubicBezTo>
                <a:lnTo>
                  <a:pt x="0" y="77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22" tIns="35422" rIns="35422" bIns="35422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dirty="0">
                <a:solidFill>
                  <a:schemeClr val="tx2"/>
                </a:solidFill>
              </a:rPr>
              <a:t>GridSearchCV</a:t>
            </a:r>
            <a:endParaRPr lang="fr-FR" sz="1600" b="1" kern="1200" dirty="0">
              <a:solidFill>
                <a:schemeClr val="tx2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AF01F06-F302-43EC-B648-CD71142911C5}"/>
              </a:ext>
            </a:extLst>
          </p:cNvPr>
          <p:cNvSpPr/>
          <p:nvPr/>
        </p:nvSpPr>
        <p:spPr>
          <a:xfrm>
            <a:off x="10355829" y="1131711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33517" rIns="0" bIns="3351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dirty="0"/>
              <a:t>Train/validation split 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dirty="0"/>
              <a:t>(</a:t>
            </a:r>
            <a:r>
              <a:rPr lang="fr-FR" sz="1200" dirty="0" err="1"/>
              <a:t>stratified</a:t>
            </a:r>
            <a:r>
              <a:rPr lang="fr-FR" sz="1200" dirty="0"/>
              <a:t> </a:t>
            </a:r>
            <a:r>
              <a:rPr lang="fr-FR" sz="1200" dirty="0" err="1"/>
              <a:t>KFold</a:t>
            </a:r>
            <a:r>
              <a:rPr lang="fr-FR" sz="1200" dirty="0"/>
              <a:t>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A2A18329-3A4F-4142-A20D-21DB8732D21B}"/>
              </a:ext>
            </a:extLst>
          </p:cNvPr>
          <p:cNvSpPr/>
          <p:nvPr/>
        </p:nvSpPr>
        <p:spPr>
          <a:xfrm>
            <a:off x="10355829" y="2008981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Model training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dirty="0"/>
              <a:t>(train set)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85295BA-EE59-475E-8E64-BC33F2FDC1B9}"/>
              </a:ext>
            </a:extLst>
          </p:cNvPr>
          <p:cNvSpPr/>
          <p:nvPr/>
        </p:nvSpPr>
        <p:spPr>
          <a:xfrm>
            <a:off x="10355829" y="2886252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Model scoring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50" kern="1200" dirty="0"/>
              <a:t>(validation test)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61D8B71-4AB6-44E9-A91E-5B9BB359409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994905" y="1857443"/>
            <a:ext cx="0" cy="15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1CBA454-DAB8-4DCE-AF42-232D2CAA30A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994905" y="2734713"/>
            <a:ext cx="0" cy="1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32360B9-0ED4-4656-9886-0D6F06EFA472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994904" y="3611984"/>
            <a:ext cx="1" cy="45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DD97776E-FDED-45B3-98AA-9DCA05BD28E2}"/>
              </a:ext>
            </a:extLst>
          </p:cNvPr>
          <p:cNvCxnSpPr>
            <a:stCxn id="23" idx="3"/>
            <a:endCxn id="21" idx="3"/>
          </p:cNvCxnSpPr>
          <p:nvPr/>
        </p:nvCxnSpPr>
        <p:spPr>
          <a:xfrm flipV="1">
            <a:off x="11633980" y="1494577"/>
            <a:ext cx="12700" cy="1754541"/>
          </a:xfrm>
          <a:prstGeom prst="bentConnector3">
            <a:avLst>
              <a:gd name="adj1" fmla="val 10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BECAB51-4469-4337-883F-04C6B47EA199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9204316" y="1494577"/>
            <a:ext cx="1151513" cy="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D01371B-0629-4A5D-A9A4-05AC649924B4}"/>
              </a:ext>
            </a:extLst>
          </p:cNvPr>
          <p:cNvSpPr/>
          <p:nvPr/>
        </p:nvSpPr>
        <p:spPr>
          <a:xfrm>
            <a:off x="10355829" y="5129266"/>
            <a:ext cx="1278151" cy="725732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/>
              <a:t>Fit train set</a:t>
            </a:r>
            <a:endParaRPr lang="fr-FR" sz="1400" kern="12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560152D-C1DF-4DBF-96CF-93CD2197A9EA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>
            <a:off x="10988128" y="4784924"/>
            <a:ext cx="6777" cy="34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0FE15132-F4E2-41B8-8806-49110C3B90BE}"/>
              </a:ext>
            </a:extLst>
          </p:cNvPr>
          <p:cNvSpPr/>
          <p:nvPr/>
        </p:nvSpPr>
        <p:spPr>
          <a:xfrm>
            <a:off x="6057510" y="5129266"/>
            <a:ext cx="1278151" cy="7257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17" tIns="33517" rIns="33517" bIns="3351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dirty="0" err="1"/>
              <a:t>Predict</a:t>
            </a:r>
            <a:r>
              <a:rPr lang="fr-FR" sz="1400" dirty="0"/>
              <a:t> test set</a:t>
            </a:r>
            <a:endParaRPr lang="fr-FR" sz="1400" kern="1200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42CA3E3-B095-41E0-AFA1-2226E9EBC157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>
          <a:xfrm flipH="1">
            <a:off x="7335661" y="5492132"/>
            <a:ext cx="302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F1C2448-0F83-42F1-9646-79BEB3A69E01}"/>
              </a:ext>
            </a:extLst>
          </p:cNvPr>
          <p:cNvCxnSpPr>
            <a:cxnSpLocks/>
            <a:stCxn id="17" idx="2"/>
            <a:endCxn id="48" idx="0"/>
          </p:cNvCxnSpPr>
          <p:nvPr/>
        </p:nvCxnSpPr>
        <p:spPr>
          <a:xfrm>
            <a:off x="6696585" y="3291069"/>
            <a:ext cx="1" cy="18381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44" grpId="0" animBg="1"/>
      <p:bldP spid="48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8C7FE865-BC31-4AD1-82E0-995F0CC906D9}" vid="{79D27B12-B1DE-4F66-9B60-F6658B87A60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ModelePPT_2</Template>
  <TotalTime>1274</TotalTime>
  <Words>1125</Words>
  <Application>Microsoft Office PowerPoint</Application>
  <PresentationFormat>Grand écran</PresentationFormat>
  <Paragraphs>249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Calibri</vt:lpstr>
      <vt:lpstr>Cambria Math</vt:lpstr>
      <vt:lpstr>Courier New</vt:lpstr>
      <vt:lpstr>Franklin Gothic Book</vt:lpstr>
      <vt:lpstr>Franklin Gothic Demi</vt:lpstr>
      <vt:lpstr>Symbol</vt:lpstr>
      <vt:lpstr>Wingdings</vt:lpstr>
      <vt:lpstr>Wingdings 2</vt:lpstr>
      <vt:lpstr>DividendVTI</vt:lpstr>
      <vt:lpstr>P6 : Classifiez automatiquement des biens de consommation</vt:lpstr>
      <vt:lpstr>Problématique:  étude de faisabilité d'un moteur de classification d'articles  à partir de leurs descriptions et images dans des catégories d’un site de e-commerce</vt:lpstr>
      <vt:lpstr>Présentation des datas</vt:lpstr>
      <vt:lpstr>  NLP:  moteur de classification d'articles à partir de leurs descriptions </vt:lpstr>
      <vt:lpstr>Description data et BoW</vt:lpstr>
      <vt:lpstr>TF-IDF</vt:lpstr>
      <vt:lpstr>Dim réduction (t-SNE) et clustering (K-means)</vt:lpstr>
      <vt:lpstr>Résultats</vt:lpstr>
      <vt:lpstr>Random Forest optimisation par validation croisée</vt:lpstr>
      <vt:lpstr>Les bons résultats de Random Forest</vt:lpstr>
      <vt:lpstr>  CV:  moteur de classification d'articles à partir de leurs images</vt:lpstr>
      <vt:lpstr>Prétraitement des images</vt:lpstr>
      <vt:lpstr>Keypoints detection using ORB</vt:lpstr>
      <vt:lpstr>Création des features par image</vt:lpstr>
      <vt:lpstr>Reduction de dimension</vt:lpstr>
      <vt:lpstr>Clustering sur l’output de la t-SNE</vt:lpstr>
      <vt:lpstr>Random Forest optimisation par validation croisée</vt:lpstr>
      <vt:lpstr>Deep Learning avec un CNN pré-entrainé : VGG16 (keras)</vt:lpstr>
      <vt:lpstr>Un modèle bien plus performant que la description ORB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P6 : Classifiez automatiquement des biens de consommation</dc:title>
  <dc:creator>Lerys GRANADO</dc:creator>
  <cp:lastModifiedBy>Lerys GRANADO</cp:lastModifiedBy>
  <cp:revision>13</cp:revision>
  <dcterms:created xsi:type="dcterms:W3CDTF">2021-08-26T16:04:35Z</dcterms:created>
  <dcterms:modified xsi:type="dcterms:W3CDTF">2021-09-06T16:29:44Z</dcterms:modified>
</cp:coreProperties>
</file>