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F6A6A"/>
    <a:srgbClr val="3A90E3"/>
    <a:srgbClr val="FF7C80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85A411-FEA9-47CC-9E0E-8E636CBFE145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0B44E0-73D4-4EB0-83A0-5FCDCB9F70C9}" type="datetime1">
              <a:rPr lang="fr-FR" smtClean="0"/>
              <a:t>14/09/2021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t">
            <a:normAutofit/>
          </a:bodyPr>
          <a:lstStyle>
            <a:lvl1pPr>
              <a:defRPr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F7963-0B3B-439D-8462-0DA8479CCCFC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2DD5B-4062-456D-896D-B155596A5EF0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24819-0B65-42D6-92C2-478447775170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1908"/>
          </a:xfrm>
        </p:spPr>
        <p:txBody>
          <a:bodyPr rtlCol="0" anchor="t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1359408"/>
            <a:ext cx="11029615" cy="4615942"/>
          </a:xfrm>
        </p:spPr>
        <p:txBody>
          <a:bodyPr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32CCEB-9AF9-45C4-88A2-1D9788999FC7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1"/>
            <a:ext cx="11029615" cy="800354"/>
          </a:xfrm>
        </p:spPr>
        <p:txBody>
          <a:bodyPr rtlCol="0" anchor="t">
            <a:normAutofit/>
          </a:bodyPr>
          <a:lstStyle>
            <a:lvl1pPr algn="l"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3340608"/>
            <a:ext cx="11029615" cy="180136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91D24-9407-4C68-9D88-25AF9965495C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4886"/>
          </a:xfrm>
        </p:spPr>
        <p:txBody>
          <a:bodyPr rtlCol="0" anchor="t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1481329"/>
            <a:ext cx="5194767" cy="437972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1481329"/>
            <a:ext cx="5194769" cy="437972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77824-3E5D-409B-ABCF-0C8E7604856F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11462"/>
          </a:xfrm>
        </p:spPr>
        <p:txBody>
          <a:bodyPr rtlCol="0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151937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295991"/>
            <a:ext cx="5194766" cy="360160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152378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295992"/>
            <a:ext cx="5194771" cy="3565060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9ACC5-0068-42F1-A3FA-10216ED99D86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617558"/>
          </a:xfrm>
        </p:spPr>
        <p:txBody>
          <a:bodyPr rtlCol="0" anchor="ctr"/>
          <a:lstStyle>
            <a:lvl1pPr>
              <a:defRPr cap="none" baseline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946CF-4D51-4220-B64E-2F597AAC909D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1D142-EB06-4E56-8A97-AF1EB3B6D6C6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17270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121408"/>
            <a:ext cx="3031852" cy="371663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90E0D3E-150B-4FB6-8D81-D56F9EAA4CD4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F5BF2A-D307-4D79-9366-0A6D5D7F5534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6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1548384"/>
            <a:ext cx="11029616" cy="4439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10CFF1-3275-4113-9260-F175DB148A92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none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0EA8A2-C14D-428A-8E0D-AB308E2EC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40" y="-45297"/>
            <a:ext cx="12196039" cy="6884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418718-E7F3-4300-B96E-C7C5A5C6B4C1}"/>
              </a:ext>
            </a:extLst>
          </p:cNvPr>
          <p:cNvSpPr/>
          <p:nvPr/>
        </p:nvSpPr>
        <p:spPr>
          <a:xfrm>
            <a:off x="5539740" y="3268980"/>
            <a:ext cx="6035000" cy="1897233"/>
          </a:xfrm>
          <a:prstGeom prst="rect">
            <a:avLst/>
          </a:prstGeo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903" y="3276727"/>
            <a:ext cx="5481169" cy="1193645"/>
          </a:xfrm>
        </p:spPr>
        <p:txBody>
          <a:bodyPr rtlCol="0" anchor="ctr">
            <a:normAutofit/>
          </a:bodyPr>
          <a:lstStyle/>
          <a:p>
            <a:pPr rtl="0"/>
            <a:r>
              <a:rPr lang="fr" sz="2800" dirty="0">
                <a:solidFill>
                  <a:schemeClr val="bg1"/>
                </a:solidFill>
              </a:rPr>
              <a:t>P7: </a:t>
            </a:r>
            <a:r>
              <a:rPr lang="fr-FR" sz="2800" dirty="0">
                <a:solidFill>
                  <a:schemeClr val="bg1"/>
                </a:solidFill>
              </a:rPr>
              <a:t>Implémentez un modèle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de scoring (dashboard interactif)</a:t>
            </a:r>
            <a:endParaRPr lang="fr" sz="2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903" y="4644839"/>
            <a:ext cx="5604997" cy="468233"/>
          </a:xfrm>
        </p:spPr>
        <p:txBody>
          <a:bodyPr rtlCol="0" anchor="ctr">
            <a:normAutofit/>
          </a:bodyPr>
          <a:lstStyle/>
          <a:p>
            <a:pPr rtl="0"/>
            <a:r>
              <a:rPr lang="fr" cap="none" dirty="0">
                <a:solidFill>
                  <a:schemeClr val="bg1"/>
                </a:solidFill>
              </a:rPr>
              <a:t>Lérys Granado, PhD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F00A5B-A1AE-436A-A02B-0AA4D7A2D863}"/>
              </a:ext>
            </a:extLst>
          </p:cNvPr>
          <p:cNvCxnSpPr>
            <a:cxnSpLocks/>
          </p:cNvCxnSpPr>
          <p:nvPr/>
        </p:nvCxnSpPr>
        <p:spPr>
          <a:xfrm>
            <a:off x="5786903" y="4557606"/>
            <a:ext cx="54811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75782-BC39-46B3-A932-8B05FE8B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563125" cy="924126"/>
          </a:xfrm>
        </p:spPr>
        <p:txBody>
          <a:bodyPr>
            <a:normAutofit fontScale="90000"/>
          </a:bodyPr>
          <a:lstStyle/>
          <a:p>
            <a:r>
              <a:rPr lang="fr-FR" dirty="0"/>
              <a:t>Problématique : </a:t>
            </a:r>
            <a:r>
              <a:rPr lang="fr-FR" dirty="0">
                <a:latin typeface="+mn-lt"/>
              </a:rPr>
              <a:t>développer un modèle de </a:t>
            </a:r>
            <a:r>
              <a:rPr lang="fr-FR" dirty="0"/>
              <a:t>scoring de la probabilité</a:t>
            </a:r>
            <a:r>
              <a:rPr lang="fr-FR" dirty="0">
                <a:latin typeface="+mn-lt"/>
              </a:rPr>
              <a:t> de défaut de paiement du client et un </a:t>
            </a:r>
            <a:r>
              <a:rPr lang="fr-FR" dirty="0"/>
              <a:t>dashboard</a:t>
            </a:r>
            <a:r>
              <a:rPr lang="fr-FR" dirty="0">
                <a:latin typeface="+mn-lt"/>
              </a:rPr>
              <a:t> interactif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2E8FB-6226-41FE-9EB1-C73B4413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65C04-FFC1-4CF4-A26D-82CCD1650E0F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7F98AD-260B-42EA-8820-20504C54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F3F1DE-0CB0-4087-89DE-2C2AA7D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7D7A901-76EA-4863-A922-74915475FA6D}"/>
              </a:ext>
            </a:extLst>
          </p:cNvPr>
          <p:cNvGrpSpPr/>
          <p:nvPr/>
        </p:nvGrpSpPr>
        <p:grpSpPr>
          <a:xfrm>
            <a:off x="813024" y="2420334"/>
            <a:ext cx="1647000" cy="1647000"/>
            <a:chOff x="696423" y="2338068"/>
            <a:chExt cx="1647000" cy="16470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CD34975-2E54-4984-A7F2-0F3813224508}"/>
                </a:ext>
              </a:extLst>
            </p:cNvPr>
            <p:cNvSpPr/>
            <p:nvPr/>
          </p:nvSpPr>
          <p:spPr>
            <a:xfrm>
              <a:off x="696423" y="2338068"/>
              <a:ext cx="1647000" cy="1647000"/>
            </a:xfrm>
            <a:prstGeom prst="ellipse">
              <a:avLst/>
            </a:prstGeom>
            <a:solidFill>
              <a:srgbClr val="465359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Stopwatch">
              <a:extLst>
                <a:ext uri="{FF2B5EF4-FFF2-40B4-BE49-F238E27FC236}">
                  <a16:creationId xmlns:a16="http://schemas.microsoft.com/office/drawing/2014/main" id="{898996D8-D7A4-4A82-A3E1-993F4F9AD227}"/>
                </a:ext>
              </a:extLst>
            </p:cNvPr>
            <p:cNvSpPr/>
            <p:nvPr/>
          </p:nvSpPr>
          <p:spPr>
            <a:xfrm>
              <a:off x="1047423" y="2689068"/>
              <a:ext cx="945000" cy="945000"/>
            </a:xfrm>
            <a:prstGeom prst="rect">
              <a:avLst/>
            </a:prstGeom>
            <a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B1463EC-6E38-4500-ACC8-C09C91666BF0}"/>
              </a:ext>
            </a:extLst>
          </p:cNvPr>
          <p:cNvSpPr/>
          <p:nvPr/>
        </p:nvSpPr>
        <p:spPr>
          <a:xfrm>
            <a:off x="286524" y="4559280"/>
            <a:ext cx="2700000" cy="1021242"/>
          </a:xfrm>
          <a:custGeom>
            <a:avLst/>
            <a:gdLst>
              <a:gd name="connsiteX0" fmla="*/ 0 w 2700000"/>
              <a:gd name="connsiteY0" fmla="*/ 0 h 1021242"/>
              <a:gd name="connsiteX1" fmla="*/ 2700000 w 2700000"/>
              <a:gd name="connsiteY1" fmla="*/ 0 h 1021242"/>
              <a:gd name="connsiteX2" fmla="*/ 2700000 w 2700000"/>
              <a:gd name="connsiteY2" fmla="*/ 1021242 h 1021242"/>
              <a:gd name="connsiteX3" fmla="*/ 0 w 2700000"/>
              <a:gd name="connsiteY3" fmla="*/ 1021242 h 1021242"/>
              <a:gd name="connsiteX4" fmla="*/ 0 w 2700000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000" h="1021242">
                <a:moveTo>
                  <a:pt x="0" y="0"/>
                </a:moveTo>
                <a:lnTo>
                  <a:pt x="2700000" y="0"/>
                </a:lnTo>
                <a:lnTo>
                  <a:pt x="2700000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cap="all"/>
            </a:pPr>
            <a:r>
              <a:rPr lang="fr-FR" sz="1600" b="1" kern="1200" cap="none" baseline="0" noProof="0" dirty="0"/>
              <a:t>Présentation des données</a:t>
            </a:r>
          </a:p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  <a:defRPr cap="all"/>
            </a:pPr>
            <a:r>
              <a:rPr lang="fr-FR" sz="1400" b="0" kern="1200" cap="none" baseline="0" noProof="0" dirty="0"/>
              <a:t>Approche, forme, </a:t>
            </a:r>
            <a:br>
              <a:rPr lang="fr-FR" sz="1400" dirty="0"/>
            </a:br>
            <a:r>
              <a:rPr lang="fr-FR" sz="1400" b="0" kern="1200" cap="none" baseline="0" noProof="0" dirty="0"/>
              <a:t>valeurs manquantes</a:t>
            </a:r>
            <a:br>
              <a:rPr lang="fr-FR" sz="1400" kern="1200" cap="none" baseline="0" noProof="0" dirty="0"/>
            </a:br>
            <a:endParaRPr lang="fr-FR" sz="1600" kern="1200" cap="none" baseline="0" noProof="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BCF7380-0DC9-430D-8CF1-3BE54D9BF5D0}"/>
              </a:ext>
            </a:extLst>
          </p:cNvPr>
          <p:cNvGrpSpPr/>
          <p:nvPr/>
        </p:nvGrpSpPr>
        <p:grpSpPr>
          <a:xfrm>
            <a:off x="3839598" y="2420334"/>
            <a:ext cx="1647000" cy="1647000"/>
            <a:chOff x="4021338" y="2338068"/>
            <a:chExt cx="1647000" cy="16470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FAF9D90-BCD8-4DB6-9A80-CAECC8E3560D}"/>
                </a:ext>
              </a:extLst>
            </p:cNvPr>
            <p:cNvSpPr/>
            <p:nvPr/>
          </p:nvSpPr>
          <p:spPr>
            <a:xfrm>
              <a:off x="4021338" y="2338068"/>
              <a:ext cx="1647000" cy="1647000"/>
            </a:xfrm>
            <a:prstGeom prst="ellipse">
              <a:avLst/>
            </a:prstGeom>
            <a:solidFill>
              <a:srgbClr val="969FA7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C3E82D-1FBD-45DA-AE26-8B242993BBA6}"/>
                </a:ext>
              </a:extLst>
            </p:cNvPr>
            <p:cNvSpPr/>
            <p:nvPr/>
          </p:nvSpPr>
          <p:spPr>
            <a:xfrm>
              <a:off x="4406369" y="2706261"/>
              <a:ext cx="923688" cy="922941"/>
            </a:xfrm>
            <a:prstGeom prst="rect">
              <a:avLst/>
            </a:prstGeom>
            <a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AEA2F0E6-6D37-4346-B313-3774D42E7786}"/>
              </a:ext>
            </a:extLst>
          </p:cNvPr>
          <p:cNvSpPr/>
          <p:nvPr/>
        </p:nvSpPr>
        <p:spPr>
          <a:xfrm>
            <a:off x="3160683" y="4559280"/>
            <a:ext cx="3004830" cy="1021242"/>
          </a:xfrm>
          <a:custGeom>
            <a:avLst/>
            <a:gdLst>
              <a:gd name="connsiteX0" fmla="*/ 0 w 3004830"/>
              <a:gd name="connsiteY0" fmla="*/ 0 h 1021242"/>
              <a:gd name="connsiteX1" fmla="*/ 3004830 w 3004830"/>
              <a:gd name="connsiteY1" fmla="*/ 0 h 1021242"/>
              <a:gd name="connsiteX2" fmla="*/ 3004830 w 3004830"/>
              <a:gd name="connsiteY2" fmla="*/ 1021242 h 1021242"/>
              <a:gd name="connsiteX3" fmla="*/ 0 w 3004830"/>
              <a:gd name="connsiteY3" fmla="*/ 1021242 h 1021242"/>
              <a:gd name="connsiteX4" fmla="*/ 0 w 3004830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830" h="1021242">
                <a:moveTo>
                  <a:pt x="0" y="0"/>
                </a:moveTo>
                <a:lnTo>
                  <a:pt x="3004830" y="0"/>
                </a:lnTo>
                <a:lnTo>
                  <a:pt x="3004830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/>
              <a:t>Brève analyse exploratoire</a:t>
            </a:r>
          </a:p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400" dirty="0"/>
              <a:t>Target, a</a:t>
            </a:r>
            <a:r>
              <a:rPr lang="fr-FR" sz="1400" b="0" kern="1200" cap="none" baseline="0" dirty="0"/>
              <a:t>nalyses univariées et bivariées</a:t>
            </a:r>
            <a:endParaRPr lang="fr-FR" sz="1600" b="0" kern="1200" cap="none" baseline="0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19C5AC5-A36E-4DE8-B9A9-9A998AE84363}"/>
              </a:ext>
            </a:extLst>
          </p:cNvPr>
          <p:cNvGrpSpPr/>
          <p:nvPr/>
        </p:nvGrpSpPr>
        <p:grpSpPr>
          <a:xfrm>
            <a:off x="7005429" y="2420334"/>
            <a:ext cx="1647000" cy="1647000"/>
            <a:chOff x="7658535" y="2338068"/>
            <a:chExt cx="1647000" cy="1647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453BAC8-A683-4118-ADD2-6E12021B7861}"/>
                </a:ext>
              </a:extLst>
            </p:cNvPr>
            <p:cNvSpPr/>
            <p:nvPr/>
          </p:nvSpPr>
          <p:spPr>
            <a:xfrm>
              <a:off x="7658535" y="2338068"/>
              <a:ext cx="1647000" cy="1647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A3C0B-FA15-4AFE-A1A9-2A5BD22ABB62}"/>
                </a:ext>
              </a:extLst>
            </p:cNvPr>
            <p:cNvSpPr/>
            <p:nvPr/>
          </p:nvSpPr>
          <p:spPr>
            <a:xfrm>
              <a:off x="8009535" y="2689068"/>
              <a:ext cx="945000" cy="945000"/>
            </a:xfrm>
            <a:prstGeom prst="rect">
              <a:avLst/>
            </a:prstGeom>
            <a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CC5D44-7AC3-4E39-9905-5B2CE631379A}"/>
              </a:ext>
            </a:extLst>
          </p:cNvPr>
          <p:cNvSpPr/>
          <p:nvPr/>
        </p:nvSpPr>
        <p:spPr>
          <a:xfrm>
            <a:off x="9231467" y="4559280"/>
            <a:ext cx="2907211" cy="1021242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>
                  <a:glow rad="101600">
                    <a:srgbClr val="FF7C80">
                      <a:alpha val="36000"/>
                    </a:srgbClr>
                  </a:glow>
                </a:effectLst>
                <a:latin typeface="Franklin Gothic Book" panose="020B0502020104020203"/>
                <a:ea typeface="+mn-ea"/>
                <a:cs typeface="+mn-cs"/>
              </a:rPr>
              <a:t>Dashboard Interactif</a:t>
            </a:r>
          </a:p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400" b="0" kern="1200" cap="none" baseline="0" dirty="0">
                <a:effectLst>
                  <a:glow rad="101600">
                    <a:srgbClr val="FF7C80">
                      <a:alpha val="36000"/>
                    </a:srgbClr>
                  </a:glow>
                </a:effectLst>
              </a:rPr>
              <a:t>Présentation live,</a:t>
            </a:r>
            <a:br>
              <a:rPr lang="fr-FR" sz="1400" b="0" kern="1200" cap="none" baseline="0" dirty="0">
                <a:effectLst>
                  <a:glow rad="101600">
                    <a:srgbClr val="FF7C80">
                      <a:alpha val="36000"/>
                    </a:srgbClr>
                  </a:glow>
                </a:effectLst>
              </a:rPr>
            </a:br>
            <a:r>
              <a:rPr lang="fr-FR" sz="1400" b="0" kern="1200" cap="none" baseline="0" dirty="0">
                <a:effectLst>
                  <a:glow rad="101600">
                    <a:srgbClr val="FF7C80">
                      <a:alpha val="36000"/>
                    </a:srgbClr>
                  </a:glow>
                </a:effectLst>
              </a:rPr>
              <a:t>découverte code</a:t>
            </a:r>
            <a:endParaRPr lang="fr-FR" sz="1800" kern="1200" dirty="0">
              <a:effectLst>
                <a:glow rad="101600">
                  <a:srgbClr val="FF7C80">
                    <a:alpha val="36000"/>
                  </a:srgbClr>
                </a:glow>
              </a:effectLst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A2BFDF3-40DD-433B-8C92-546E72BE1965}"/>
              </a:ext>
            </a:extLst>
          </p:cNvPr>
          <p:cNvGrpSpPr/>
          <p:nvPr/>
        </p:nvGrpSpPr>
        <p:grpSpPr>
          <a:xfrm>
            <a:off x="9861572" y="2420334"/>
            <a:ext cx="1647000" cy="1647000"/>
            <a:chOff x="9985031" y="2378098"/>
            <a:chExt cx="1647000" cy="1647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176E713-8E46-4941-AA2B-4DB81ADA874C}"/>
                </a:ext>
              </a:extLst>
            </p:cNvPr>
            <p:cNvSpPr/>
            <p:nvPr/>
          </p:nvSpPr>
          <p:spPr>
            <a:xfrm>
              <a:off x="9985031" y="2378098"/>
              <a:ext cx="1647000" cy="1647000"/>
            </a:xfrm>
            <a:prstGeom prst="ellipse">
              <a:avLst/>
            </a:prstGeom>
            <a:solidFill>
              <a:srgbClr val="FF7C80"/>
            </a:solidFill>
            <a:effectLst>
              <a:glow rad="101600">
                <a:srgbClr val="FF7C80">
                  <a:alpha val="60000"/>
                </a:srgbClr>
              </a:glow>
            </a:effectLst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2" name="Graphique 21" descr="Ethernet contour">
              <a:extLst>
                <a:ext uri="{FF2B5EF4-FFF2-40B4-BE49-F238E27FC236}">
                  <a16:creationId xmlns:a16="http://schemas.microsoft.com/office/drawing/2014/main" id="{42A66E7C-391E-4060-A370-6AA85A69B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51331" y="2744398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3C2D62D3-237F-416E-B16C-B0BDD7BC1639}"/>
              </a:ext>
            </a:extLst>
          </p:cNvPr>
          <p:cNvSpPr/>
          <p:nvPr/>
        </p:nvSpPr>
        <p:spPr>
          <a:xfrm>
            <a:off x="6375324" y="4559280"/>
            <a:ext cx="2907211" cy="1021242"/>
          </a:xfrm>
          <a:custGeom>
            <a:avLst/>
            <a:gdLst>
              <a:gd name="connsiteX0" fmla="*/ 0 w 3324564"/>
              <a:gd name="connsiteY0" fmla="*/ 0 h 1021242"/>
              <a:gd name="connsiteX1" fmla="*/ 3324564 w 3324564"/>
              <a:gd name="connsiteY1" fmla="*/ 0 h 1021242"/>
              <a:gd name="connsiteX2" fmla="*/ 3324564 w 3324564"/>
              <a:gd name="connsiteY2" fmla="*/ 1021242 h 1021242"/>
              <a:gd name="connsiteX3" fmla="*/ 0 w 3324564"/>
              <a:gd name="connsiteY3" fmla="*/ 1021242 h 1021242"/>
              <a:gd name="connsiteX4" fmla="*/ 0 w 3324564"/>
              <a:gd name="connsiteY4" fmla="*/ 0 h 102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4564" h="1021242">
                <a:moveTo>
                  <a:pt x="0" y="0"/>
                </a:moveTo>
                <a:lnTo>
                  <a:pt x="3324564" y="0"/>
                </a:lnTo>
                <a:lnTo>
                  <a:pt x="3324564" y="1021242"/>
                </a:lnTo>
                <a:lnTo>
                  <a:pt x="0" y="10212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600" b="1" kern="1200" cap="none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Franklin Gothic Book" panose="020B0502020104020203"/>
                <a:ea typeface="+mn-ea"/>
                <a:cs typeface="+mn-cs"/>
              </a:rPr>
              <a:t>Machine Learning</a:t>
            </a:r>
          </a:p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fr-FR" sz="1400" b="0" kern="1200" cap="none" baseline="0" dirty="0"/>
              <a:t>Gradient Boosting, cross-validation,</a:t>
            </a:r>
            <a:br>
              <a:rPr lang="fr-FR" sz="1400" b="0" kern="1200" cap="none" baseline="0" dirty="0"/>
            </a:br>
            <a:r>
              <a:rPr lang="fr-FR" sz="1400" b="0" kern="1200" cap="none" baseline="0" dirty="0"/>
              <a:t>analyse des prédictions</a:t>
            </a:r>
            <a:endParaRPr lang="fr-FR" sz="1800" kern="1200" dirty="0"/>
          </a:p>
        </p:txBody>
      </p:sp>
      <p:pic>
        <p:nvPicPr>
          <p:cNvPr id="26" name="Graphique 25" descr="Dé contour">
            <a:extLst>
              <a:ext uri="{FF2B5EF4-FFF2-40B4-BE49-F238E27FC236}">
                <a16:creationId xmlns:a16="http://schemas.microsoft.com/office/drawing/2014/main" id="{CA06AFCC-F484-497B-A1CE-517FA41C4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90382" y="7385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DA09D-034E-45C2-A3CF-4478068F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FA48D9-81ED-4585-994F-CF1180BDB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Kaggle</a:t>
            </a:r>
            <a:r>
              <a:rPr lang="fr-FR" dirty="0"/>
              <a:t> compétition</a:t>
            </a:r>
            <a:br>
              <a:rPr lang="fr-FR" dirty="0"/>
            </a:br>
            <a:r>
              <a:rPr lang="fr-FR" sz="7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https://www.kaggle.com/c/home-credit-default-risk/data</a:t>
            </a:r>
            <a:endParaRPr lang="fr-FR" sz="7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Plusieurs fichier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+ simple : travail sur les application train et test sets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CBD6BC-0C70-430B-8121-93CF2729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0E0D3E-150B-4FB6-8D81-D56F9EAA4CD4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391BFF-F460-40D0-AF05-5C835D61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A2B77B-2A91-46D9-AEA6-93647537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D82B8C-51D6-4B3F-B623-6CF27B17F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53" y="669926"/>
            <a:ext cx="5920740" cy="379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4CA4DB-B2DA-48D1-86B4-969FF7839FF7}"/>
              </a:ext>
            </a:extLst>
          </p:cNvPr>
          <p:cNvSpPr/>
          <p:nvPr/>
        </p:nvSpPr>
        <p:spPr>
          <a:xfrm>
            <a:off x="7056120" y="708660"/>
            <a:ext cx="1478280" cy="708660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B47FF0-C9F9-42DF-9213-E2C20F400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42" y="4887559"/>
            <a:ext cx="8012958" cy="156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673FA-68B1-4642-99E2-97A3F369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train data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CA06A04-8A01-4579-B6E1-9B8EC1C0C9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300+k lignes : </a:t>
            </a:r>
            <a:r>
              <a:rPr lang="fr-FR" dirty="0" err="1"/>
              <a:t>samples</a:t>
            </a:r>
            <a:r>
              <a:rPr lang="fr-FR" dirty="0"/>
              <a:t> (=clients)</a:t>
            </a:r>
          </a:p>
          <a:p>
            <a:r>
              <a:rPr lang="fr-FR" dirty="0"/>
              <a:t>100+ colonnes : target + features</a:t>
            </a:r>
          </a:p>
          <a:p>
            <a:r>
              <a:rPr lang="fr-FR" dirty="0"/>
              <a:t>Data type (après </a:t>
            </a:r>
            <a:r>
              <a:rPr lang="fr-FR" dirty="0" err="1"/>
              <a:t>red</a:t>
            </a:r>
            <a:r>
              <a:rPr lang="fr-FR" dirty="0"/>
              <a:t>. précision) :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8C3683A-9049-49AF-8836-5CDC7E93A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Valeurs manquantes : total = 24%. </a:t>
            </a:r>
            <a:br>
              <a:rPr lang="fr-FR" dirty="0"/>
            </a:br>
            <a:r>
              <a:rPr lang="fr-FR" dirty="0"/>
              <a:t>Représentées en clair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C84BA-8B68-425B-ACDA-65A7B48F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32CCEB-9AF9-45C4-88A2-1D9788999FC7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19271-8D4B-4710-8D5F-4D2D31E1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7B4AD6-B3D5-49B6-BF68-B299D6E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1BD6AC-34BE-4CEE-BFAD-4A4EDF9E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779935"/>
            <a:ext cx="2496382" cy="16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9214F2-6907-4776-A2F0-94C562121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r="7522" b="40249"/>
          <a:stretch/>
        </p:blipFill>
        <p:spPr bwMode="auto">
          <a:xfrm>
            <a:off x="6390624" y="2136859"/>
            <a:ext cx="5608400" cy="10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1C2F5DA-BC95-46BE-84AE-4C684387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46" y="3328733"/>
            <a:ext cx="8260993" cy="33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9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1E28F-89EC-4106-BF9D-A899D2A5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Brève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8C02F-964F-4D69-9E88-FCEFECBD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Target très inégalement distribuée </a:t>
            </a:r>
            <a:br>
              <a:rPr lang="fr-FR" dirty="0"/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3A90E3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Client solvable = 0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,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BF6A6A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Client non-solvable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325ED-74DF-4214-8AFF-1B4ECA94E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559309"/>
            <a:ext cx="5194769" cy="4379722"/>
          </a:xfrm>
        </p:spPr>
        <p:txBody>
          <a:bodyPr>
            <a:normAutofit/>
          </a:bodyPr>
          <a:lstStyle/>
          <a:p>
            <a:r>
              <a:rPr lang="fr-FR" dirty="0"/>
              <a:t>Distribution de target dans qqs num features:</a:t>
            </a:r>
            <a:br>
              <a:rPr lang="fr-FR" dirty="0"/>
            </a:br>
            <a:r>
              <a:rPr lang="fr-FR" sz="1200" dirty="0">
                <a:latin typeface="+mj-lt"/>
              </a:rPr>
              <a:t>dont moyennes &gt; ± 15%</a:t>
            </a:r>
          </a:p>
          <a:p>
            <a:endParaRPr lang="fr-FR" sz="1200" dirty="0">
              <a:latin typeface="+mj-lt"/>
            </a:endParaRPr>
          </a:p>
          <a:p>
            <a:endParaRPr lang="fr-FR" sz="1200" dirty="0">
              <a:latin typeface="+mj-lt"/>
            </a:endParaRPr>
          </a:p>
          <a:p>
            <a:endParaRPr lang="fr-FR" sz="1200" dirty="0">
              <a:latin typeface="+mj-lt"/>
            </a:endParaRPr>
          </a:p>
          <a:p>
            <a:endParaRPr lang="fr-FR" sz="1200" dirty="0">
              <a:latin typeface="+mj-lt"/>
            </a:endParaRPr>
          </a:p>
          <a:p>
            <a:endParaRPr lang="fr-FR" sz="1200" dirty="0">
              <a:latin typeface="+mj-lt"/>
            </a:endParaRPr>
          </a:p>
          <a:p>
            <a:endParaRPr lang="fr-FR" sz="1200" dirty="0">
              <a:latin typeface="+mj-lt"/>
            </a:endParaRPr>
          </a:p>
          <a:p>
            <a:endParaRPr lang="fr-FR" sz="1200" dirty="0">
              <a:latin typeface="+mj-lt"/>
            </a:endParaRPr>
          </a:p>
          <a:p>
            <a:endParaRPr lang="fr-FR" sz="1200" dirty="0">
              <a:latin typeface="+mj-lt"/>
            </a:endParaRPr>
          </a:p>
          <a:p>
            <a:endParaRPr lang="fr-FR" sz="1200" dirty="0">
              <a:latin typeface="+mj-lt"/>
            </a:endParaRPr>
          </a:p>
          <a:p>
            <a:pPr marL="0" indent="0">
              <a:buNone/>
            </a:pPr>
            <a:endParaRPr lang="fr-FR" sz="1200" dirty="0">
              <a:latin typeface="+mj-lt"/>
            </a:endParaRPr>
          </a:p>
          <a:p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Statistique de Cramer : association target / cat feat</a:t>
            </a:r>
            <a:endParaRPr lang="fr-FR" dirty="0">
              <a:latin typeface="+mj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F95B61-1155-469F-8ED4-BD65455F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76D759-C705-4C1C-8B99-81870D1E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Lérys Granado, PhD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1F6EB-B0CA-41F3-AB76-8A9758B0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52C5F3-8EB6-4D84-9E7A-199DC078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4" y="2559304"/>
            <a:ext cx="40386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E35649-DC34-485D-9403-0C49EA999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90" y="1164386"/>
            <a:ext cx="2160000" cy="14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7D89E27-BFA4-400F-A567-4E90B429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035" y="1149517"/>
            <a:ext cx="2160000" cy="149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070F897-D8AA-4D21-BDF9-1EC397FD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90" y="2767440"/>
            <a:ext cx="2160000" cy="149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2B2055E-D5E6-4063-B273-F14B7234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40" y="2665287"/>
            <a:ext cx="2160000" cy="16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4E3831A-68C8-4E9B-ACD7-CC7BE59F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49" y="4721785"/>
            <a:ext cx="4870371" cy="210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7CFF8B9A-1A75-414A-B8C9-626DC3AE4236}"/>
              </a:ext>
            </a:extLst>
          </p:cNvPr>
          <p:cNvSpPr/>
          <p:nvPr/>
        </p:nvSpPr>
        <p:spPr>
          <a:xfrm rot="20474675">
            <a:off x="2483515" y="3863390"/>
            <a:ext cx="985157" cy="1174735"/>
          </a:xfrm>
          <a:prstGeom prst="arc">
            <a:avLst>
              <a:gd name="adj1" fmla="val 16913571"/>
              <a:gd name="adj2" fmla="val 10336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3CF018-ADEA-4C02-962B-B3BFB266CC7D}"/>
              </a:ext>
            </a:extLst>
          </p:cNvPr>
          <p:cNvSpPr txBox="1"/>
          <p:nvPr/>
        </p:nvSpPr>
        <p:spPr>
          <a:xfrm>
            <a:off x="3232271" y="3732361"/>
            <a:ext cx="52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x 10</a:t>
            </a:r>
          </a:p>
        </p:txBody>
      </p:sp>
    </p:spTree>
    <p:extLst>
      <p:ext uri="{BB962C8B-B14F-4D97-AF65-F5344CB8AC3E}">
        <p14:creationId xmlns:p14="http://schemas.microsoft.com/office/powerpoint/2010/main" val="227717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81F2D-48DA-42EE-99FF-6C209FE4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Corrélation de variables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C7D31-E766-4E3D-BDF3-542DF8A147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B8FD4E-22AD-4AB6-A601-902E61895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8D6F86-D5B1-4C75-B4FF-BCC424CE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B1F6E-412C-4CDE-8ACD-ED680051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A422A-B3F4-41BE-BBA5-25F2CF6E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6CC892-43EE-408C-82E5-4B704C33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03" y="1388340"/>
            <a:ext cx="6535737" cy="5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52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CB7A0-1DCC-4B6B-AB21-54976FD0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26212-CC44-4E83-A95F-33929584C5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Méthodes ensemblistes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Bagging  à considérer en cas d’overfitting</a:t>
            </a:r>
          </a:p>
          <a:p>
            <a:pPr lvl="1"/>
            <a:r>
              <a:rPr lang="fr-FR" dirty="0">
                <a:latin typeface="+mj-lt"/>
                <a:sym typeface="Wingdings" panose="05000000000000000000" pitchFamily="2" charset="2"/>
              </a:rPr>
              <a:t>Boosting  palier à l’</a:t>
            </a:r>
            <a:r>
              <a:rPr lang="fr-FR" dirty="0" err="1">
                <a:latin typeface="+mj-lt"/>
                <a:sym typeface="Wingdings" panose="05000000000000000000" pitchFamily="2" charset="2"/>
              </a:rPr>
              <a:t>underfitting</a:t>
            </a:r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324000" lvl="1" indent="0">
              <a:buNone/>
            </a:pPr>
            <a:endParaRPr lang="fr-FR" dirty="0">
              <a:latin typeface="+mj-lt"/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Méthodes de gradient boosting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0AF1DF-4D8D-4D7E-8FB9-5BE51E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077824-3E5D-409B-ABCF-0C8E7604856F}" type="datetime1">
              <a:rPr lang="fr-FR" smtClean="0"/>
              <a:t>14/09/2021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B9658-898E-405C-B310-6B76A379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73CE6-CF30-4DB4-B86D-86DB209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B2EBE71-9D08-4B5C-978D-62580980D6E5}"/>
              </a:ext>
            </a:extLst>
          </p:cNvPr>
          <p:cNvGrpSpPr/>
          <p:nvPr/>
        </p:nvGrpSpPr>
        <p:grpSpPr>
          <a:xfrm>
            <a:off x="4203920" y="848406"/>
            <a:ext cx="1715164" cy="389033"/>
            <a:chOff x="3662834" y="1445163"/>
            <a:chExt cx="1715164" cy="389033"/>
          </a:xfrm>
          <a:solidFill>
            <a:srgbClr val="404040"/>
          </a:solidFill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34D717D-016A-4E3C-9B49-EE53DF4E038A}"/>
                </a:ext>
              </a:extLst>
            </p:cNvPr>
            <p:cNvSpPr/>
            <p:nvPr/>
          </p:nvSpPr>
          <p:spPr>
            <a:xfrm>
              <a:off x="3890561" y="1767776"/>
              <a:ext cx="132840" cy="66420"/>
            </a:xfrm>
            <a:custGeom>
              <a:avLst/>
              <a:gdLst>
                <a:gd name="connsiteX0" fmla="*/ 0 w 132840"/>
                <a:gd name="connsiteY0" fmla="*/ 0 h 66420"/>
                <a:gd name="connsiteX1" fmla="*/ 132841 w 132840"/>
                <a:gd name="connsiteY1" fmla="*/ 0 h 66420"/>
                <a:gd name="connsiteX2" fmla="*/ 132841 w 132840"/>
                <a:gd name="connsiteY2" fmla="*/ 66420 h 66420"/>
                <a:gd name="connsiteX3" fmla="*/ 0 w 132840"/>
                <a:gd name="connsiteY3" fmla="*/ 66420 h 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40" h="66420">
                  <a:moveTo>
                    <a:pt x="0" y="0"/>
                  </a:moveTo>
                  <a:lnTo>
                    <a:pt x="132841" y="0"/>
                  </a:lnTo>
                  <a:lnTo>
                    <a:pt x="132841" y="66420"/>
                  </a:lnTo>
                  <a:lnTo>
                    <a:pt x="0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BE54DD05-77C4-42DD-A374-B0FB47044A56}"/>
                </a:ext>
              </a:extLst>
            </p:cNvPr>
            <p:cNvSpPr/>
            <p:nvPr/>
          </p:nvSpPr>
          <p:spPr>
            <a:xfrm>
              <a:off x="3696074" y="1603528"/>
              <a:ext cx="294184" cy="157800"/>
            </a:xfrm>
            <a:custGeom>
              <a:avLst/>
              <a:gdLst>
                <a:gd name="connsiteX0" fmla="*/ 251418 w 294184"/>
                <a:gd name="connsiteY0" fmla="*/ 59873 h 157800"/>
                <a:gd name="connsiteX1" fmla="*/ 251418 w 294184"/>
                <a:gd name="connsiteY1" fmla="*/ 128191 h 157800"/>
                <a:gd name="connsiteX2" fmla="*/ 241930 w 294184"/>
                <a:gd name="connsiteY2" fmla="*/ 118703 h 157800"/>
                <a:gd name="connsiteX3" fmla="*/ 230164 w 294184"/>
                <a:gd name="connsiteY3" fmla="*/ 118703 h 157800"/>
                <a:gd name="connsiteX4" fmla="*/ 230164 w 294184"/>
                <a:gd name="connsiteY4" fmla="*/ 130469 h 157800"/>
                <a:gd name="connsiteX5" fmla="*/ 255071 w 294184"/>
                <a:gd name="connsiteY5" fmla="*/ 155376 h 157800"/>
                <a:gd name="connsiteX6" fmla="*/ 266837 w 294184"/>
                <a:gd name="connsiteY6" fmla="*/ 155376 h 157800"/>
                <a:gd name="connsiteX7" fmla="*/ 291745 w 294184"/>
                <a:gd name="connsiteY7" fmla="*/ 130469 h 157800"/>
                <a:gd name="connsiteX8" fmla="*/ 291721 w 294184"/>
                <a:gd name="connsiteY8" fmla="*/ 118632 h 157800"/>
                <a:gd name="connsiteX9" fmla="*/ 279884 w 294184"/>
                <a:gd name="connsiteY9" fmla="*/ 118655 h 157800"/>
                <a:gd name="connsiteX10" fmla="*/ 270395 w 294184"/>
                <a:gd name="connsiteY10" fmla="*/ 128144 h 157800"/>
                <a:gd name="connsiteX11" fmla="*/ 270395 w 294184"/>
                <a:gd name="connsiteY11" fmla="*/ 40896 h 157800"/>
                <a:gd name="connsiteX12" fmla="*/ 189742 w 294184"/>
                <a:gd name="connsiteY12" fmla="*/ 40896 h 157800"/>
                <a:gd name="connsiteX13" fmla="*/ 147043 w 294184"/>
                <a:gd name="connsiteY13" fmla="*/ 0 h 157800"/>
                <a:gd name="connsiteX14" fmla="*/ 104345 w 294184"/>
                <a:gd name="connsiteY14" fmla="*/ 40896 h 157800"/>
                <a:gd name="connsiteX15" fmla="*/ 23691 w 294184"/>
                <a:gd name="connsiteY15" fmla="*/ 40896 h 157800"/>
                <a:gd name="connsiteX16" fmla="*/ 23691 w 294184"/>
                <a:gd name="connsiteY16" fmla="*/ 128191 h 157800"/>
                <a:gd name="connsiteX17" fmla="*/ 14203 w 294184"/>
                <a:gd name="connsiteY17" fmla="*/ 118703 h 157800"/>
                <a:gd name="connsiteX18" fmla="*/ 2437 w 294184"/>
                <a:gd name="connsiteY18" fmla="*/ 118703 h 157800"/>
                <a:gd name="connsiteX19" fmla="*/ 2437 w 294184"/>
                <a:gd name="connsiteY19" fmla="*/ 130469 h 157800"/>
                <a:gd name="connsiteX20" fmla="*/ 27344 w 294184"/>
                <a:gd name="connsiteY20" fmla="*/ 155376 h 157800"/>
                <a:gd name="connsiteX21" fmla="*/ 39110 w 294184"/>
                <a:gd name="connsiteY21" fmla="*/ 155376 h 157800"/>
                <a:gd name="connsiteX22" fmla="*/ 64018 w 294184"/>
                <a:gd name="connsiteY22" fmla="*/ 130469 h 157800"/>
                <a:gd name="connsiteX23" fmla="*/ 63994 w 294184"/>
                <a:gd name="connsiteY23" fmla="*/ 118632 h 157800"/>
                <a:gd name="connsiteX24" fmla="*/ 52157 w 294184"/>
                <a:gd name="connsiteY24" fmla="*/ 118655 h 157800"/>
                <a:gd name="connsiteX25" fmla="*/ 42668 w 294184"/>
                <a:gd name="connsiteY25" fmla="*/ 128144 h 157800"/>
                <a:gd name="connsiteX26" fmla="*/ 42668 w 294184"/>
                <a:gd name="connsiteY26" fmla="*/ 59873 h 157800"/>
                <a:gd name="connsiteX27" fmla="*/ 104345 w 294184"/>
                <a:gd name="connsiteY27" fmla="*/ 59873 h 157800"/>
                <a:gd name="connsiteX28" fmla="*/ 147043 w 294184"/>
                <a:gd name="connsiteY28" fmla="*/ 102572 h 157800"/>
                <a:gd name="connsiteX29" fmla="*/ 189742 w 294184"/>
                <a:gd name="connsiteY29" fmla="*/ 59873 h 157800"/>
                <a:gd name="connsiteX30" fmla="*/ 251418 w 294184"/>
                <a:gd name="connsiteY30" fmla="*/ 59873 h 1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4184" h="157800">
                  <a:moveTo>
                    <a:pt x="251418" y="59873"/>
                  </a:moveTo>
                  <a:lnTo>
                    <a:pt x="251418" y="128191"/>
                  </a:lnTo>
                  <a:lnTo>
                    <a:pt x="241930" y="118703"/>
                  </a:lnTo>
                  <a:cubicBezTo>
                    <a:pt x="238681" y="115454"/>
                    <a:pt x="233413" y="115454"/>
                    <a:pt x="230164" y="118703"/>
                  </a:cubicBezTo>
                  <a:cubicBezTo>
                    <a:pt x="226915" y="121952"/>
                    <a:pt x="226915" y="127220"/>
                    <a:pt x="230164" y="130469"/>
                  </a:cubicBezTo>
                  <a:lnTo>
                    <a:pt x="255071" y="155376"/>
                  </a:lnTo>
                  <a:cubicBezTo>
                    <a:pt x="258327" y="158609"/>
                    <a:pt x="263581" y="158609"/>
                    <a:pt x="266837" y="155376"/>
                  </a:cubicBezTo>
                  <a:lnTo>
                    <a:pt x="291745" y="130469"/>
                  </a:lnTo>
                  <a:cubicBezTo>
                    <a:pt x="295007" y="127193"/>
                    <a:pt x="294997" y="121894"/>
                    <a:pt x="291721" y="118632"/>
                  </a:cubicBezTo>
                  <a:cubicBezTo>
                    <a:pt x="288446" y="115369"/>
                    <a:pt x="283146" y="115380"/>
                    <a:pt x="279884" y="118655"/>
                  </a:cubicBezTo>
                  <a:lnTo>
                    <a:pt x="270395" y="128144"/>
                  </a:lnTo>
                  <a:lnTo>
                    <a:pt x="270395" y="40896"/>
                  </a:lnTo>
                  <a:lnTo>
                    <a:pt x="189742" y="40896"/>
                  </a:lnTo>
                  <a:lnTo>
                    <a:pt x="147043" y="0"/>
                  </a:lnTo>
                  <a:lnTo>
                    <a:pt x="104345" y="40896"/>
                  </a:lnTo>
                  <a:lnTo>
                    <a:pt x="23691" y="40896"/>
                  </a:lnTo>
                  <a:lnTo>
                    <a:pt x="23691" y="128191"/>
                  </a:lnTo>
                  <a:lnTo>
                    <a:pt x="14203" y="118703"/>
                  </a:lnTo>
                  <a:cubicBezTo>
                    <a:pt x="10954" y="115454"/>
                    <a:pt x="5686" y="115454"/>
                    <a:pt x="2437" y="118703"/>
                  </a:cubicBezTo>
                  <a:cubicBezTo>
                    <a:pt x="-812" y="121952"/>
                    <a:pt x="-812" y="127220"/>
                    <a:pt x="2437" y="130469"/>
                  </a:cubicBezTo>
                  <a:lnTo>
                    <a:pt x="27344" y="155376"/>
                  </a:lnTo>
                  <a:cubicBezTo>
                    <a:pt x="30600" y="158609"/>
                    <a:pt x="35854" y="158609"/>
                    <a:pt x="39110" y="155376"/>
                  </a:cubicBezTo>
                  <a:lnTo>
                    <a:pt x="64018" y="130469"/>
                  </a:lnTo>
                  <a:cubicBezTo>
                    <a:pt x="67280" y="127193"/>
                    <a:pt x="67270" y="121894"/>
                    <a:pt x="63994" y="118632"/>
                  </a:cubicBezTo>
                  <a:cubicBezTo>
                    <a:pt x="60719" y="115369"/>
                    <a:pt x="55419" y="115380"/>
                    <a:pt x="52157" y="118655"/>
                  </a:cubicBezTo>
                  <a:lnTo>
                    <a:pt x="42668" y="128144"/>
                  </a:lnTo>
                  <a:lnTo>
                    <a:pt x="42668" y="59873"/>
                  </a:lnTo>
                  <a:lnTo>
                    <a:pt x="104345" y="59873"/>
                  </a:lnTo>
                  <a:lnTo>
                    <a:pt x="147043" y="102572"/>
                  </a:lnTo>
                  <a:lnTo>
                    <a:pt x="189742" y="59873"/>
                  </a:lnTo>
                  <a:lnTo>
                    <a:pt x="251418" y="59873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71026D65-AFC3-447A-A670-BAE4B0993B1B}"/>
                </a:ext>
              </a:extLst>
            </p:cNvPr>
            <p:cNvSpPr/>
            <p:nvPr/>
          </p:nvSpPr>
          <p:spPr>
            <a:xfrm>
              <a:off x="3662834" y="1767776"/>
              <a:ext cx="132840" cy="66420"/>
            </a:xfrm>
            <a:custGeom>
              <a:avLst/>
              <a:gdLst>
                <a:gd name="connsiteX0" fmla="*/ 0 w 132840"/>
                <a:gd name="connsiteY0" fmla="*/ 0 h 66420"/>
                <a:gd name="connsiteX1" fmla="*/ 132841 w 132840"/>
                <a:gd name="connsiteY1" fmla="*/ 0 h 66420"/>
                <a:gd name="connsiteX2" fmla="*/ 132841 w 132840"/>
                <a:gd name="connsiteY2" fmla="*/ 66420 h 66420"/>
                <a:gd name="connsiteX3" fmla="*/ 0 w 132840"/>
                <a:gd name="connsiteY3" fmla="*/ 66420 h 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40" h="66420">
                  <a:moveTo>
                    <a:pt x="0" y="0"/>
                  </a:moveTo>
                  <a:lnTo>
                    <a:pt x="132841" y="0"/>
                  </a:lnTo>
                  <a:lnTo>
                    <a:pt x="132841" y="66420"/>
                  </a:lnTo>
                  <a:lnTo>
                    <a:pt x="0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150C4577-F280-4D44-B968-DCA0C44BFE1B}"/>
                </a:ext>
              </a:extLst>
            </p:cNvPr>
            <p:cNvSpPr/>
            <p:nvPr/>
          </p:nvSpPr>
          <p:spPr>
            <a:xfrm>
              <a:off x="3776697" y="1445163"/>
              <a:ext cx="132840" cy="150067"/>
            </a:xfrm>
            <a:custGeom>
              <a:avLst/>
              <a:gdLst>
                <a:gd name="connsiteX0" fmla="*/ 57454 w 132840"/>
                <a:gd name="connsiteY0" fmla="*/ 121027 h 150067"/>
                <a:gd name="connsiteX1" fmla="*/ 47443 w 132840"/>
                <a:gd name="connsiteY1" fmla="*/ 110969 h 150067"/>
                <a:gd name="connsiteX2" fmla="*/ 35677 w 132840"/>
                <a:gd name="connsiteY2" fmla="*/ 110969 h 150067"/>
                <a:gd name="connsiteX3" fmla="*/ 35677 w 132840"/>
                <a:gd name="connsiteY3" fmla="*/ 122735 h 150067"/>
                <a:gd name="connsiteX4" fmla="*/ 60585 w 132840"/>
                <a:gd name="connsiteY4" fmla="*/ 147643 h 150067"/>
                <a:gd name="connsiteX5" fmla="*/ 72351 w 132840"/>
                <a:gd name="connsiteY5" fmla="*/ 147643 h 150067"/>
                <a:gd name="connsiteX6" fmla="*/ 97258 w 132840"/>
                <a:gd name="connsiteY6" fmla="*/ 122735 h 150067"/>
                <a:gd name="connsiteX7" fmla="*/ 97211 w 132840"/>
                <a:gd name="connsiteY7" fmla="*/ 110922 h 150067"/>
                <a:gd name="connsiteX8" fmla="*/ 85398 w 132840"/>
                <a:gd name="connsiteY8" fmla="*/ 110969 h 150067"/>
                <a:gd name="connsiteX9" fmla="*/ 76383 w 132840"/>
                <a:gd name="connsiteY9" fmla="*/ 120031 h 150067"/>
                <a:gd name="connsiteX10" fmla="*/ 76383 w 132840"/>
                <a:gd name="connsiteY10" fmla="*/ 66420 h 150067"/>
                <a:gd name="connsiteX11" fmla="*/ 132841 w 132840"/>
                <a:gd name="connsiteY11" fmla="*/ 66420 h 150067"/>
                <a:gd name="connsiteX12" fmla="*/ 132841 w 132840"/>
                <a:gd name="connsiteY12" fmla="*/ 0 h 150067"/>
                <a:gd name="connsiteX13" fmla="*/ 0 w 132840"/>
                <a:gd name="connsiteY13" fmla="*/ 0 h 150067"/>
                <a:gd name="connsiteX14" fmla="*/ 0 w 132840"/>
                <a:gd name="connsiteY14" fmla="*/ 66420 h 150067"/>
                <a:gd name="connsiteX15" fmla="*/ 57454 w 132840"/>
                <a:gd name="connsiteY15" fmla="*/ 66420 h 15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2840" h="150067">
                  <a:moveTo>
                    <a:pt x="57454" y="121027"/>
                  </a:moveTo>
                  <a:lnTo>
                    <a:pt x="47443" y="110969"/>
                  </a:lnTo>
                  <a:cubicBezTo>
                    <a:pt x="44194" y="107721"/>
                    <a:pt x="38926" y="107721"/>
                    <a:pt x="35677" y="110969"/>
                  </a:cubicBezTo>
                  <a:cubicBezTo>
                    <a:pt x="32428" y="114218"/>
                    <a:pt x="32428" y="119486"/>
                    <a:pt x="35677" y="122735"/>
                  </a:cubicBezTo>
                  <a:lnTo>
                    <a:pt x="60585" y="147643"/>
                  </a:lnTo>
                  <a:cubicBezTo>
                    <a:pt x="63841" y="150875"/>
                    <a:pt x="69095" y="150875"/>
                    <a:pt x="72351" y="147643"/>
                  </a:cubicBezTo>
                  <a:lnTo>
                    <a:pt x="97258" y="122735"/>
                  </a:lnTo>
                  <a:cubicBezTo>
                    <a:pt x="100507" y="119460"/>
                    <a:pt x="100486" y="114171"/>
                    <a:pt x="97211" y="110922"/>
                  </a:cubicBezTo>
                  <a:cubicBezTo>
                    <a:pt x="93935" y="107673"/>
                    <a:pt x="88647" y="107694"/>
                    <a:pt x="85398" y="110969"/>
                  </a:cubicBezTo>
                  <a:lnTo>
                    <a:pt x="76383" y="120031"/>
                  </a:lnTo>
                  <a:lnTo>
                    <a:pt x="76383" y="66420"/>
                  </a:lnTo>
                  <a:lnTo>
                    <a:pt x="132841" y="66420"/>
                  </a:lnTo>
                  <a:lnTo>
                    <a:pt x="132841" y="0"/>
                  </a:lnTo>
                  <a:lnTo>
                    <a:pt x="0" y="0"/>
                  </a:lnTo>
                  <a:lnTo>
                    <a:pt x="0" y="66420"/>
                  </a:lnTo>
                  <a:lnTo>
                    <a:pt x="57454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DDD82580-DFC8-4989-8A5B-BFBD1D6DDB3B}"/>
                </a:ext>
              </a:extLst>
            </p:cNvPr>
            <p:cNvSpPr/>
            <p:nvPr/>
          </p:nvSpPr>
          <p:spPr>
            <a:xfrm>
              <a:off x="4086517" y="1552050"/>
              <a:ext cx="190500" cy="17526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7C7799A6-97DE-4CBB-95EB-E1E6CD9F9F99}"/>
                </a:ext>
              </a:extLst>
            </p:cNvPr>
            <p:cNvSpPr/>
            <p:nvPr/>
          </p:nvSpPr>
          <p:spPr>
            <a:xfrm>
              <a:off x="4763815" y="1552050"/>
              <a:ext cx="190500" cy="17526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39C5B32D-DEB9-416C-9313-B726A5F1C6B7}"/>
                </a:ext>
              </a:extLst>
            </p:cNvPr>
            <p:cNvSpPr/>
            <p:nvPr/>
          </p:nvSpPr>
          <p:spPr>
            <a:xfrm>
              <a:off x="4567859" y="1767776"/>
              <a:ext cx="132840" cy="66420"/>
            </a:xfrm>
            <a:custGeom>
              <a:avLst/>
              <a:gdLst>
                <a:gd name="connsiteX0" fmla="*/ 0 w 132840"/>
                <a:gd name="connsiteY0" fmla="*/ 0 h 66420"/>
                <a:gd name="connsiteX1" fmla="*/ 132841 w 132840"/>
                <a:gd name="connsiteY1" fmla="*/ 0 h 66420"/>
                <a:gd name="connsiteX2" fmla="*/ 132841 w 132840"/>
                <a:gd name="connsiteY2" fmla="*/ 66420 h 66420"/>
                <a:gd name="connsiteX3" fmla="*/ 0 w 132840"/>
                <a:gd name="connsiteY3" fmla="*/ 66420 h 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40" h="66420">
                  <a:moveTo>
                    <a:pt x="0" y="0"/>
                  </a:moveTo>
                  <a:lnTo>
                    <a:pt x="132841" y="0"/>
                  </a:lnTo>
                  <a:lnTo>
                    <a:pt x="132841" y="66420"/>
                  </a:lnTo>
                  <a:lnTo>
                    <a:pt x="0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11011190-CADD-4ECB-B1BF-5F4B67F7DE7E}"/>
                </a:ext>
              </a:extLst>
            </p:cNvPr>
            <p:cNvSpPr/>
            <p:nvPr/>
          </p:nvSpPr>
          <p:spPr>
            <a:xfrm>
              <a:off x="4373372" y="1603528"/>
              <a:ext cx="294184" cy="157800"/>
            </a:xfrm>
            <a:custGeom>
              <a:avLst/>
              <a:gdLst>
                <a:gd name="connsiteX0" fmla="*/ 251418 w 294184"/>
                <a:gd name="connsiteY0" fmla="*/ 59873 h 157800"/>
                <a:gd name="connsiteX1" fmla="*/ 251418 w 294184"/>
                <a:gd name="connsiteY1" fmla="*/ 128191 h 157800"/>
                <a:gd name="connsiteX2" fmla="*/ 241930 w 294184"/>
                <a:gd name="connsiteY2" fmla="*/ 118703 h 157800"/>
                <a:gd name="connsiteX3" fmla="*/ 230164 w 294184"/>
                <a:gd name="connsiteY3" fmla="*/ 118703 h 157800"/>
                <a:gd name="connsiteX4" fmla="*/ 230164 w 294184"/>
                <a:gd name="connsiteY4" fmla="*/ 130469 h 157800"/>
                <a:gd name="connsiteX5" fmla="*/ 255071 w 294184"/>
                <a:gd name="connsiteY5" fmla="*/ 155376 h 157800"/>
                <a:gd name="connsiteX6" fmla="*/ 266837 w 294184"/>
                <a:gd name="connsiteY6" fmla="*/ 155376 h 157800"/>
                <a:gd name="connsiteX7" fmla="*/ 291745 w 294184"/>
                <a:gd name="connsiteY7" fmla="*/ 130469 h 157800"/>
                <a:gd name="connsiteX8" fmla="*/ 291721 w 294184"/>
                <a:gd name="connsiteY8" fmla="*/ 118632 h 157800"/>
                <a:gd name="connsiteX9" fmla="*/ 279884 w 294184"/>
                <a:gd name="connsiteY9" fmla="*/ 118655 h 157800"/>
                <a:gd name="connsiteX10" fmla="*/ 270395 w 294184"/>
                <a:gd name="connsiteY10" fmla="*/ 128144 h 157800"/>
                <a:gd name="connsiteX11" fmla="*/ 270395 w 294184"/>
                <a:gd name="connsiteY11" fmla="*/ 40896 h 157800"/>
                <a:gd name="connsiteX12" fmla="*/ 189742 w 294184"/>
                <a:gd name="connsiteY12" fmla="*/ 40896 h 157800"/>
                <a:gd name="connsiteX13" fmla="*/ 147043 w 294184"/>
                <a:gd name="connsiteY13" fmla="*/ 0 h 157800"/>
                <a:gd name="connsiteX14" fmla="*/ 104345 w 294184"/>
                <a:gd name="connsiteY14" fmla="*/ 40896 h 157800"/>
                <a:gd name="connsiteX15" fmla="*/ 23691 w 294184"/>
                <a:gd name="connsiteY15" fmla="*/ 40896 h 157800"/>
                <a:gd name="connsiteX16" fmla="*/ 23691 w 294184"/>
                <a:gd name="connsiteY16" fmla="*/ 128191 h 157800"/>
                <a:gd name="connsiteX17" fmla="*/ 14203 w 294184"/>
                <a:gd name="connsiteY17" fmla="*/ 118703 h 157800"/>
                <a:gd name="connsiteX18" fmla="*/ 2437 w 294184"/>
                <a:gd name="connsiteY18" fmla="*/ 118703 h 157800"/>
                <a:gd name="connsiteX19" fmla="*/ 2437 w 294184"/>
                <a:gd name="connsiteY19" fmla="*/ 130469 h 157800"/>
                <a:gd name="connsiteX20" fmla="*/ 27344 w 294184"/>
                <a:gd name="connsiteY20" fmla="*/ 155376 h 157800"/>
                <a:gd name="connsiteX21" fmla="*/ 39110 w 294184"/>
                <a:gd name="connsiteY21" fmla="*/ 155376 h 157800"/>
                <a:gd name="connsiteX22" fmla="*/ 64018 w 294184"/>
                <a:gd name="connsiteY22" fmla="*/ 130469 h 157800"/>
                <a:gd name="connsiteX23" fmla="*/ 63994 w 294184"/>
                <a:gd name="connsiteY23" fmla="*/ 118632 h 157800"/>
                <a:gd name="connsiteX24" fmla="*/ 52157 w 294184"/>
                <a:gd name="connsiteY24" fmla="*/ 118655 h 157800"/>
                <a:gd name="connsiteX25" fmla="*/ 42668 w 294184"/>
                <a:gd name="connsiteY25" fmla="*/ 128144 h 157800"/>
                <a:gd name="connsiteX26" fmla="*/ 42668 w 294184"/>
                <a:gd name="connsiteY26" fmla="*/ 59873 h 157800"/>
                <a:gd name="connsiteX27" fmla="*/ 104345 w 294184"/>
                <a:gd name="connsiteY27" fmla="*/ 59873 h 157800"/>
                <a:gd name="connsiteX28" fmla="*/ 147043 w 294184"/>
                <a:gd name="connsiteY28" fmla="*/ 102572 h 157800"/>
                <a:gd name="connsiteX29" fmla="*/ 189742 w 294184"/>
                <a:gd name="connsiteY29" fmla="*/ 59873 h 157800"/>
                <a:gd name="connsiteX30" fmla="*/ 251418 w 294184"/>
                <a:gd name="connsiteY30" fmla="*/ 59873 h 1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4184" h="157800">
                  <a:moveTo>
                    <a:pt x="251418" y="59873"/>
                  </a:moveTo>
                  <a:lnTo>
                    <a:pt x="251418" y="128191"/>
                  </a:lnTo>
                  <a:lnTo>
                    <a:pt x="241930" y="118703"/>
                  </a:lnTo>
                  <a:cubicBezTo>
                    <a:pt x="238681" y="115454"/>
                    <a:pt x="233413" y="115454"/>
                    <a:pt x="230164" y="118703"/>
                  </a:cubicBezTo>
                  <a:cubicBezTo>
                    <a:pt x="226915" y="121952"/>
                    <a:pt x="226915" y="127220"/>
                    <a:pt x="230164" y="130469"/>
                  </a:cubicBezTo>
                  <a:lnTo>
                    <a:pt x="255071" y="155376"/>
                  </a:lnTo>
                  <a:cubicBezTo>
                    <a:pt x="258327" y="158609"/>
                    <a:pt x="263581" y="158609"/>
                    <a:pt x="266837" y="155376"/>
                  </a:cubicBezTo>
                  <a:lnTo>
                    <a:pt x="291745" y="130469"/>
                  </a:lnTo>
                  <a:cubicBezTo>
                    <a:pt x="295007" y="127193"/>
                    <a:pt x="294997" y="121894"/>
                    <a:pt x="291721" y="118632"/>
                  </a:cubicBezTo>
                  <a:cubicBezTo>
                    <a:pt x="288446" y="115369"/>
                    <a:pt x="283146" y="115380"/>
                    <a:pt x="279884" y="118655"/>
                  </a:cubicBezTo>
                  <a:lnTo>
                    <a:pt x="270395" y="128144"/>
                  </a:lnTo>
                  <a:lnTo>
                    <a:pt x="270395" y="40896"/>
                  </a:lnTo>
                  <a:lnTo>
                    <a:pt x="189742" y="40896"/>
                  </a:lnTo>
                  <a:lnTo>
                    <a:pt x="147043" y="0"/>
                  </a:lnTo>
                  <a:lnTo>
                    <a:pt x="104345" y="40896"/>
                  </a:lnTo>
                  <a:lnTo>
                    <a:pt x="23691" y="40896"/>
                  </a:lnTo>
                  <a:lnTo>
                    <a:pt x="23691" y="128191"/>
                  </a:lnTo>
                  <a:lnTo>
                    <a:pt x="14203" y="118703"/>
                  </a:lnTo>
                  <a:cubicBezTo>
                    <a:pt x="10954" y="115454"/>
                    <a:pt x="5686" y="115454"/>
                    <a:pt x="2437" y="118703"/>
                  </a:cubicBezTo>
                  <a:cubicBezTo>
                    <a:pt x="-812" y="121952"/>
                    <a:pt x="-812" y="127220"/>
                    <a:pt x="2437" y="130469"/>
                  </a:cubicBezTo>
                  <a:lnTo>
                    <a:pt x="27344" y="155376"/>
                  </a:lnTo>
                  <a:cubicBezTo>
                    <a:pt x="30600" y="158609"/>
                    <a:pt x="35854" y="158609"/>
                    <a:pt x="39110" y="155376"/>
                  </a:cubicBezTo>
                  <a:lnTo>
                    <a:pt x="64018" y="130469"/>
                  </a:lnTo>
                  <a:cubicBezTo>
                    <a:pt x="67280" y="127193"/>
                    <a:pt x="67270" y="121894"/>
                    <a:pt x="63994" y="118632"/>
                  </a:cubicBezTo>
                  <a:cubicBezTo>
                    <a:pt x="60719" y="115369"/>
                    <a:pt x="55419" y="115380"/>
                    <a:pt x="52157" y="118655"/>
                  </a:cubicBezTo>
                  <a:lnTo>
                    <a:pt x="42668" y="128144"/>
                  </a:lnTo>
                  <a:lnTo>
                    <a:pt x="42668" y="59873"/>
                  </a:lnTo>
                  <a:lnTo>
                    <a:pt x="104345" y="59873"/>
                  </a:lnTo>
                  <a:lnTo>
                    <a:pt x="147043" y="102572"/>
                  </a:lnTo>
                  <a:lnTo>
                    <a:pt x="189742" y="59873"/>
                  </a:lnTo>
                  <a:lnTo>
                    <a:pt x="251418" y="59873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A8A84141-83B2-413A-B364-60886B4E53B4}"/>
                </a:ext>
              </a:extLst>
            </p:cNvPr>
            <p:cNvSpPr/>
            <p:nvPr/>
          </p:nvSpPr>
          <p:spPr>
            <a:xfrm>
              <a:off x="4340132" y="1767776"/>
              <a:ext cx="132840" cy="66420"/>
            </a:xfrm>
            <a:custGeom>
              <a:avLst/>
              <a:gdLst>
                <a:gd name="connsiteX0" fmla="*/ 0 w 132840"/>
                <a:gd name="connsiteY0" fmla="*/ 0 h 66420"/>
                <a:gd name="connsiteX1" fmla="*/ 132841 w 132840"/>
                <a:gd name="connsiteY1" fmla="*/ 0 h 66420"/>
                <a:gd name="connsiteX2" fmla="*/ 132841 w 132840"/>
                <a:gd name="connsiteY2" fmla="*/ 66420 h 66420"/>
                <a:gd name="connsiteX3" fmla="*/ 0 w 132840"/>
                <a:gd name="connsiteY3" fmla="*/ 66420 h 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40" h="66420">
                  <a:moveTo>
                    <a:pt x="0" y="0"/>
                  </a:moveTo>
                  <a:lnTo>
                    <a:pt x="132841" y="0"/>
                  </a:lnTo>
                  <a:lnTo>
                    <a:pt x="132841" y="66420"/>
                  </a:lnTo>
                  <a:lnTo>
                    <a:pt x="0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47281492-CE07-422B-AB9E-407DF9AE85F7}"/>
                </a:ext>
              </a:extLst>
            </p:cNvPr>
            <p:cNvSpPr/>
            <p:nvPr/>
          </p:nvSpPr>
          <p:spPr>
            <a:xfrm>
              <a:off x="4453995" y="1445163"/>
              <a:ext cx="132840" cy="150067"/>
            </a:xfrm>
            <a:custGeom>
              <a:avLst/>
              <a:gdLst>
                <a:gd name="connsiteX0" fmla="*/ 57454 w 132840"/>
                <a:gd name="connsiteY0" fmla="*/ 121027 h 150067"/>
                <a:gd name="connsiteX1" fmla="*/ 47443 w 132840"/>
                <a:gd name="connsiteY1" fmla="*/ 110969 h 150067"/>
                <a:gd name="connsiteX2" fmla="*/ 35677 w 132840"/>
                <a:gd name="connsiteY2" fmla="*/ 110969 h 150067"/>
                <a:gd name="connsiteX3" fmla="*/ 35677 w 132840"/>
                <a:gd name="connsiteY3" fmla="*/ 122735 h 150067"/>
                <a:gd name="connsiteX4" fmla="*/ 60585 w 132840"/>
                <a:gd name="connsiteY4" fmla="*/ 147643 h 150067"/>
                <a:gd name="connsiteX5" fmla="*/ 72351 w 132840"/>
                <a:gd name="connsiteY5" fmla="*/ 147643 h 150067"/>
                <a:gd name="connsiteX6" fmla="*/ 97258 w 132840"/>
                <a:gd name="connsiteY6" fmla="*/ 122735 h 150067"/>
                <a:gd name="connsiteX7" fmla="*/ 97211 w 132840"/>
                <a:gd name="connsiteY7" fmla="*/ 110922 h 150067"/>
                <a:gd name="connsiteX8" fmla="*/ 85398 w 132840"/>
                <a:gd name="connsiteY8" fmla="*/ 110969 h 150067"/>
                <a:gd name="connsiteX9" fmla="*/ 76383 w 132840"/>
                <a:gd name="connsiteY9" fmla="*/ 120031 h 150067"/>
                <a:gd name="connsiteX10" fmla="*/ 76383 w 132840"/>
                <a:gd name="connsiteY10" fmla="*/ 66420 h 150067"/>
                <a:gd name="connsiteX11" fmla="*/ 132841 w 132840"/>
                <a:gd name="connsiteY11" fmla="*/ 66420 h 150067"/>
                <a:gd name="connsiteX12" fmla="*/ 132841 w 132840"/>
                <a:gd name="connsiteY12" fmla="*/ 0 h 150067"/>
                <a:gd name="connsiteX13" fmla="*/ 0 w 132840"/>
                <a:gd name="connsiteY13" fmla="*/ 0 h 150067"/>
                <a:gd name="connsiteX14" fmla="*/ 0 w 132840"/>
                <a:gd name="connsiteY14" fmla="*/ 66420 h 150067"/>
                <a:gd name="connsiteX15" fmla="*/ 57454 w 132840"/>
                <a:gd name="connsiteY15" fmla="*/ 66420 h 15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2840" h="150067">
                  <a:moveTo>
                    <a:pt x="57454" y="121027"/>
                  </a:moveTo>
                  <a:lnTo>
                    <a:pt x="47443" y="110969"/>
                  </a:lnTo>
                  <a:cubicBezTo>
                    <a:pt x="44194" y="107721"/>
                    <a:pt x="38926" y="107721"/>
                    <a:pt x="35677" y="110969"/>
                  </a:cubicBezTo>
                  <a:cubicBezTo>
                    <a:pt x="32428" y="114218"/>
                    <a:pt x="32428" y="119486"/>
                    <a:pt x="35677" y="122735"/>
                  </a:cubicBezTo>
                  <a:lnTo>
                    <a:pt x="60585" y="147643"/>
                  </a:lnTo>
                  <a:cubicBezTo>
                    <a:pt x="63841" y="150875"/>
                    <a:pt x="69095" y="150875"/>
                    <a:pt x="72351" y="147643"/>
                  </a:cubicBezTo>
                  <a:lnTo>
                    <a:pt x="97258" y="122735"/>
                  </a:lnTo>
                  <a:cubicBezTo>
                    <a:pt x="100507" y="119460"/>
                    <a:pt x="100486" y="114171"/>
                    <a:pt x="97211" y="110922"/>
                  </a:cubicBezTo>
                  <a:cubicBezTo>
                    <a:pt x="93935" y="107673"/>
                    <a:pt x="88647" y="107694"/>
                    <a:pt x="85398" y="110969"/>
                  </a:cubicBezTo>
                  <a:lnTo>
                    <a:pt x="76383" y="120031"/>
                  </a:lnTo>
                  <a:lnTo>
                    <a:pt x="76383" y="66420"/>
                  </a:lnTo>
                  <a:lnTo>
                    <a:pt x="132841" y="66420"/>
                  </a:lnTo>
                  <a:lnTo>
                    <a:pt x="132841" y="0"/>
                  </a:lnTo>
                  <a:lnTo>
                    <a:pt x="0" y="0"/>
                  </a:lnTo>
                  <a:lnTo>
                    <a:pt x="0" y="66420"/>
                  </a:lnTo>
                  <a:lnTo>
                    <a:pt x="57454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A89F489-E19D-4A57-8005-84FA36E46D64}"/>
                </a:ext>
              </a:extLst>
            </p:cNvPr>
            <p:cNvSpPr/>
            <p:nvPr/>
          </p:nvSpPr>
          <p:spPr>
            <a:xfrm>
              <a:off x="5245158" y="1767776"/>
              <a:ext cx="132840" cy="66420"/>
            </a:xfrm>
            <a:custGeom>
              <a:avLst/>
              <a:gdLst>
                <a:gd name="connsiteX0" fmla="*/ 0 w 132840"/>
                <a:gd name="connsiteY0" fmla="*/ 0 h 66420"/>
                <a:gd name="connsiteX1" fmla="*/ 132841 w 132840"/>
                <a:gd name="connsiteY1" fmla="*/ 0 h 66420"/>
                <a:gd name="connsiteX2" fmla="*/ 132841 w 132840"/>
                <a:gd name="connsiteY2" fmla="*/ 66420 h 66420"/>
                <a:gd name="connsiteX3" fmla="*/ 0 w 132840"/>
                <a:gd name="connsiteY3" fmla="*/ 66420 h 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40" h="66420">
                  <a:moveTo>
                    <a:pt x="0" y="0"/>
                  </a:moveTo>
                  <a:lnTo>
                    <a:pt x="132841" y="0"/>
                  </a:lnTo>
                  <a:lnTo>
                    <a:pt x="132841" y="66420"/>
                  </a:lnTo>
                  <a:lnTo>
                    <a:pt x="0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CD716AE9-6B2F-4C6C-919D-429B7307BFFA}"/>
                </a:ext>
              </a:extLst>
            </p:cNvPr>
            <p:cNvSpPr/>
            <p:nvPr/>
          </p:nvSpPr>
          <p:spPr>
            <a:xfrm>
              <a:off x="5050671" y="1603528"/>
              <a:ext cx="294184" cy="157800"/>
            </a:xfrm>
            <a:custGeom>
              <a:avLst/>
              <a:gdLst>
                <a:gd name="connsiteX0" fmla="*/ 251418 w 294184"/>
                <a:gd name="connsiteY0" fmla="*/ 59873 h 157800"/>
                <a:gd name="connsiteX1" fmla="*/ 251418 w 294184"/>
                <a:gd name="connsiteY1" fmla="*/ 128191 h 157800"/>
                <a:gd name="connsiteX2" fmla="*/ 241930 w 294184"/>
                <a:gd name="connsiteY2" fmla="*/ 118703 h 157800"/>
                <a:gd name="connsiteX3" fmla="*/ 230164 w 294184"/>
                <a:gd name="connsiteY3" fmla="*/ 118703 h 157800"/>
                <a:gd name="connsiteX4" fmla="*/ 230164 w 294184"/>
                <a:gd name="connsiteY4" fmla="*/ 130469 h 157800"/>
                <a:gd name="connsiteX5" fmla="*/ 255071 w 294184"/>
                <a:gd name="connsiteY5" fmla="*/ 155376 h 157800"/>
                <a:gd name="connsiteX6" fmla="*/ 266837 w 294184"/>
                <a:gd name="connsiteY6" fmla="*/ 155376 h 157800"/>
                <a:gd name="connsiteX7" fmla="*/ 291745 w 294184"/>
                <a:gd name="connsiteY7" fmla="*/ 130469 h 157800"/>
                <a:gd name="connsiteX8" fmla="*/ 291721 w 294184"/>
                <a:gd name="connsiteY8" fmla="*/ 118632 h 157800"/>
                <a:gd name="connsiteX9" fmla="*/ 279884 w 294184"/>
                <a:gd name="connsiteY9" fmla="*/ 118655 h 157800"/>
                <a:gd name="connsiteX10" fmla="*/ 270395 w 294184"/>
                <a:gd name="connsiteY10" fmla="*/ 128144 h 157800"/>
                <a:gd name="connsiteX11" fmla="*/ 270395 w 294184"/>
                <a:gd name="connsiteY11" fmla="*/ 40896 h 157800"/>
                <a:gd name="connsiteX12" fmla="*/ 189742 w 294184"/>
                <a:gd name="connsiteY12" fmla="*/ 40896 h 157800"/>
                <a:gd name="connsiteX13" fmla="*/ 147043 w 294184"/>
                <a:gd name="connsiteY13" fmla="*/ 0 h 157800"/>
                <a:gd name="connsiteX14" fmla="*/ 104345 w 294184"/>
                <a:gd name="connsiteY14" fmla="*/ 40896 h 157800"/>
                <a:gd name="connsiteX15" fmla="*/ 23691 w 294184"/>
                <a:gd name="connsiteY15" fmla="*/ 40896 h 157800"/>
                <a:gd name="connsiteX16" fmla="*/ 23691 w 294184"/>
                <a:gd name="connsiteY16" fmla="*/ 128191 h 157800"/>
                <a:gd name="connsiteX17" fmla="*/ 14203 w 294184"/>
                <a:gd name="connsiteY17" fmla="*/ 118703 h 157800"/>
                <a:gd name="connsiteX18" fmla="*/ 2437 w 294184"/>
                <a:gd name="connsiteY18" fmla="*/ 118703 h 157800"/>
                <a:gd name="connsiteX19" fmla="*/ 2437 w 294184"/>
                <a:gd name="connsiteY19" fmla="*/ 130469 h 157800"/>
                <a:gd name="connsiteX20" fmla="*/ 27344 w 294184"/>
                <a:gd name="connsiteY20" fmla="*/ 155376 h 157800"/>
                <a:gd name="connsiteX21" fmla="*/ 39110 w 294184"/>
                <a:gd name="connsiteY21" fmla="*/ 155376 h 157800"/>
                <a:gd name="connsiteX22" fmla="*/ 64018 w 294184"/>
                <a:gd name="connsiteY22" fmla="*/ 130469 h 157800"/>
                <a:gd name="connsiteX23" fmla="*/ 63994 w 294184"/>
                <a:gd name="connsiteY23" fmla="*/ 118632 h 157800"/>
                <a:gd name="connsiteX24" fmla="*/ 52157 w 294184"/>
                <a:gd name="connsiteY24" fmla="*/ 118655 h 157800"/>
                <a:gd name="connsiteX25" fmla="*/ 42668 w 294184"/>
                <a:gd name="connsiteY25" fmla="*/ 128144 h 157800"/>
                <a:gd name="connsiteX26" fmla="*/ 42668 w 294184"/>
                <a:gd name="connsiteY26" fmla="*/ 59873 h 157800"/>
                <a:gd name="connsiteX27" fmla="*/ 104345 w 294184"/>
                <a:gd name="connsiteY27" fmla="*/ 59873 h 157800"/>
                <a:gd name="connsiteX28" fmla="*/ 147043 w 294184"/>
                <a:gd name="connsiteY28" fmla="*/ 102572 h 157800"/>
                <a:gd name="connsiteX29" fmla="*/ 189742 w 294184"/>
                <a:gd name="connsiteY29" fmla="*/ 59873 h 157800"/>
                <a:gd name="connsiteX30" fmla="*/ 251418 w 294184"/>
                <a:gd name="connsiteY30" fmla="*/ 59873 h 1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4184" h="157800">
                  <a:moveTo>
                    <a:pt x="251418" y="59873"/>
                  </a:moveTo>
                  <a:lnTo>
                    <a:pt x="251418" y="128191"/>
                  </a:lnTo>
                  <a:lnTo>
                    <a:pt x="241930" y="118703"/>
                  </a:lnTo>
                  <a:cubicBezTo>
                    <a:pt x="238681" y="115454"/>
                    <a:pt x="233413" y="115454"/>
                    <a:pt x="230164" y="118703"/>
                  </a:cubicBezTo>
                  <a:cubicBezTo>
                    <a:pt x="226915" y="121952"/>
                    <a:pt x="226915" y="127220"/>
                    <a:pt x="230164" y="130469"/>
                  </a:cubicBezTo>
                  <a:lnTo>
                    <a:pt x="255071" y="155376"/>
                  </a:lnTo>
                  <a:cubicBezTo>
                    <a:pt x="258327" y="158609"/>
                    <a:pt x="263581" y="158609"/>
                    <a:pt x="266837" y="155376"/>
                  </a:cubicBezTo>
                  <a:lnTo>
                    <a:pt x="291745" y="130469"/>
                  </a:lnTo>
                  <a:cubicBezTo>
                    <a:pt x="295007" y="127193"/>
                    <a:pt x="294997" y="121894"/>
                    <a:pt x="291721" y="118632"/>
                  </a:cubicBezTo>
                  <a:cubicBezTo>
                    <a:pt x="288446" y="115369"/>
                    <a:pt x="283146" y="115380"/>
                    <a:pt x="279884" y="118655"/>
                  </a:cubicBezTo>
                  <a:lnTo>
                    <a:pt x="270395" y="128144"/>
                  </a:lnTo>
                  <a:lnTo>
                    <a:pt x="270395" y="40896"/>
                  </a:lnTo>
                  <a:lnTo>
                    <a:pt x="189742" y="40896"/>
                  </a:lnTo>
                  <a:lnTo>
                    <a:pt x="147043" y="0"/>
                  </a:lnTo>
                  <a:lnTo>
                    <a:pt x="104345" y="40896"/>
                  </a:lnTo>
                  <a:lnTo>
                    <a:pt x="23691" y="40896"/>
                  </a:lnTo>
                  <a:lnTo>
                    <a:pt x="23691" y="128191"/>
                  </a:lnTo>
                  <a:lnTo>
                    <a:pt x="14203" y="118703"/>
                  </a:lnTo>
                  <a:cubicBezTo>
                    <a:pt x="10954" y="115454"/>
                    <a:pt x="5686" y="115454"/>
                    <a:pt x="2437" y="118703"/>
                  </a:cubicBezTo>
                  <a:cubicBezTo>
                    <a:pt x="-812" y="121952"/>
                    <a:pt x="-812" y="127220"/>
                    <a:pt x="2437" y="130469"/>
                  </a:cubicBezTo>
                  <a:lnTo>
                    <a:pt x="27344" y="155376"/>
                  </a:lnTo>
                  <a:cubicBezTo>
                    <a:pt x="30600" y="158609"/>
                    <a:pt x="35854" y="158609"/>
                    <a:pt x="39110" y="155376"/>
                  </a:cubicBezTo>
                  <a:lnTo>
                    <a:pt x="64018" y="130469"/>
                  </a:lnTo>
                  <a:cubicBezTo>
                    <a:pt x="67280" y="127193"/>
                    <a:pt x="67270" y="121894"/>
                    <a:pt x="63994" y="118632"/>
                  </a:cubicBezTo>
                  <a:cubicBezTo>
                    <a:pt x="60719" y="115369"/>
                    <a:pt x="55419" y="115380"/>
                    <a:pt x="52157" y="118655"/>
                  </a:cubicBezTo>
                  <a:lnTo>
                    <a:pt x="42668" y="128144"/>
                  </a:lnTo>
                  <a:lnTo>
                    <a:pt x="42668" y="59873"/>
                  </a:lnTo>
                  <a:lnTo>
                    <a:pt x="104345" y="59873"/>
                  </a:lnTo>
                  <a:lnTo>
                    <a:pt x="147043" y="102572"/>
                  </a:lnTo>
                  <a:lnTo>
                    <a:pt x="189742" y="59873"/>
                  </a:lnTo>
                  <a:lnTo>
                    <a:pt x="251418" y="59873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59530169-5B80-4795-981F-2215214B1BEA}"/>
                </a:ext>
              </a:extLst>
            </p:cNvPr>
            <p:cNvSpPr/>
            <p:nvPr/>
          </p:nvSpPr>
          <p:spPr>
            <a:xfrm>
              <a:off x="5017431" y="1767776"/>
              <a:ext cx="132840" cy="66420"/>
            </a:xfrm>
            <a:custGeom>
              <a:avLst/>
              <a:gdLst>
                <a:gd name="connsiteX0" fmla="*/ 0 w 132840"/>
                <a:gd name="connsiteY0" fmla="*/ 0 h 66420"/>
                <a:gd name="connsiteX1" fmla="*/ 132841 w 132840"/>
                <a:gd name="connsiteY1" fmla="*/ 0 h 66420"/>
                <a:gd name="connsiteX2" fmla="*/ 132841 w 132840"/>
                <a:gd name="connsiteY2" fmla="*/ 66420 h 66420"/>
                <a:gd name="connsiteX3" fmla="*/ 0 w 132840"/>
                <a:gd name="connsiteY3" fmla="*/ 66420 h 6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40" h="66420">
                  <a:moveTo>
                    <a:pt x="0" y="0"/>
                  </a:moveTo>
                  <a:lnTo>
                    <a:pt x="132841" y="0"/>
                  </a:lnTo>
                  <a:lnTo>
                    <a:pt x="132841" y="66420"/>
                  </a:lnTo>
                  <a:lnTo>
                    <a:pt x="0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45556275-E416-4E6B-ABAD-3E2835935BE6}"/>
                </a:ext>
              </a:extLst>
            </p:cNvPr>
            <p:cNvSpPr/>
            <p:nvPr/>
          </p:nvSpPr>
          <p:spPr>
            <a:xfrm>
              <a:off x="5131294" y="1445163"/>
              <a:ext cx="132840" cy="150067"/>
            </a:xfrm>
            <a:custGeom>
              <a:avLst/>
              <a:gdLst>
                <a:gd name="connsiteX0" fmla="*/ 57454 w 132840"/>
                <a:gd name="connsiteY0" fmla="*/ 121027 h 150067"/>
                <a:gd name="connsiteX1" fmla="*/ 47443 w 132840"/>
                <a:gd name="connsiteY1" fmla="*/ 110969 h 150067"/>
                <a:gd name="connsiteX2" fmla="*/ 35677 w 132840"/>
                <a:gd name="connsiteY2" fmla="*/ 110969 h 150067"/>
                <a:gd name="connsiteX3" fmla="*/ 35677 w 132840"/>
                <a:gd name="connsiteY3" fmla="*/ 122735 h 150067"/>
                <a:gd name="connsiteX4" fmla="*/ 60585 w 132840"/>
                <a:gd name="connsiteY4" fmla="*/ 147643 h 150067"/>
                <a:gd name="connsiteX5" fmla="*/ 72351 w 132840"/>
                <a:gd name="connsiteY5" fmla="*/ 147643 h 150067"/>
                <a:gd name="connsiteX6" fmla="*/ 97258 w 132840"/>
                <a:gd name="connsiteY6" fmla="*/ 122735 h 150067"/>
                <a:gd name="connsiteX7" fmla="*/ 97211 w 132840"/>
                <a:gd name="connsiteY7" fmla="*/ 110922 h 150067"/>
                <a:gd name="connsiteX8" fmla="*/ 85398 w 132840"/>
                <a:gd name="connsiteY8" fmla="*/ 110969 h 150067"/>
                <a:gd name="connsiteX9" fmla="*/ 76383 w 132840"/>
                <a:gd name="connsiteY9" fmla="*/ 120031 h 150067"/>
                <a:gd name="connsiteX10" fmla="*/ 76383 w 132840"/>
                <a:gd name="connsiteY10" fmla="*/ 66420 h 150067"/>
                <a:gd name="connsiteX11" fmla="*/ 132841 w 132840"/>
                <a:gd name="connsiteY11" fmla="*/ 66420 h 150067"/>
                <a:gd name="connsiteX12" fmla="*/ 132841 w 132840"/>
                <a:gd name="connsiteY12" fmla="*/ 0 h 150067"/>
                <a:gd name="connsiteX13" fmla="*/ 0 w 132840"/>
                <a:gd name="connsiteY13" fmla="*/ 0 h 150067"/>
                <a:gd name="connsiteX14" fmla="*/ 0 w 132840"/>
                <a:gd name="connsiteY14" fmla="*/ 66420 h 150067"/>
                <a:gd name="connsiteX15" fmla="*/ 57454 w 132840"/>
                <a:gd name="connsiteY15" fmla="*/ 66420 h 15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2840" h="150067">
                  <a:moveTo>
                    <a:pt x="57454" y="121027"/>
                  </a:moveTo>
                  <a:lnTo>
                    <a:pt x="47443" y="110969"/>
                  </a:lnTo>
                  <a:cubicBezTo>
                    <a:pt x="44194" y="107721"/>
                    <a:pt x="38926" y="107721"/>
                    <a:pt x="35677" y="110969"/>
                  </a:cubicBezTo>
                  <a:cubicBezTo>
                    <a:pt x="32428" y="114218"/>
                    <a:pt x="32428" y="119486"/>
                    <a:pt x="35677" y="122735"/>
                  </a:cubicBezTo>
                  <a:lnTo>
                    <a:pt x="60585" y="147643"/>
                  </a:lnTo>
                  <a:cubicBezTo>
                    <a:pt x="63841" y="150875"/>
                    <a:pt x="69095" y="150875"/>
                    <a:pt x="72351" y="147643"/>
                  </a:cubicBezTo>
                  <a:lnTo>
                    <a:pt x="97258" y="122735"/>
                  </a:lnTo>
                  <a:cubicBezTo>
                    <a:pt x="100507" y="119460"/>
                    <a:pt x="100486" y="114171"/>
                    <a:pt x="97211" y="110922"/>
                  </a:cubicBezTo>
                  <a:cubicBezTo>
                    <a:pt x="93935" y="107673"/>
                    <a:pt x="88647" y="107694"/>
                    <a:pt x="85398" y="110969"/>
                  </a:cubicBezTo>
                  <a:lnTo>
                    <a:pt x="76383" y="120031"/>
                  </a:lnTo>
                  <a:lnTo>
                    <a:pt x="76383" y="66420"/>
                  </a:lnTo>
                  <a:lnTo>
                    <a:pt x="132841" y="66420"/>
                  </a:lnTo>
                  <a:lnTo>
                    <a:pt x="132841" y="0"/>
                  </a:lnTo>
                  <a:lnTo>
                    <a:pt x="0" y="0"/>
                  </a:lnTo>
                  <a:lnTo>
                    <a:pt x="0" y="66420"/>
                  </a:lnTo>
                  <a:lnTo>
                    <a:pt x="57454" y="66420"/>
                  </a:lnTo>
                  <a:close/>
                </a:path>
              </a:pathLst>
            </a:custGeom>
            <a:grpFill/>
            <a:ln w="4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5122" name="Picture 2" descr="Scikit-learn — Wikipédia">
            <a:extLst>
              <a:ext uri="{FF2B5EF4-FFF2-40B4-BE49-F238E27FC236}">
                <a16:creationId xmlns:a16="http://schemas.microsoft.com/office/drawing/2014/main" id="{76AEB2D1-40AD-43FE-9CD1-6D336C07B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6" y="3504471"/>
            <a:ext cx="851431" cy="45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a star des algorithmes de ML : XGBoost - datacorner par Benoit Cayla">
            <a:extLst>
              <a:ext uri="{FF2B5EF4-FFF2-40B4-BE49-F238E27FC236}">
                <a16:creationId xmlns:a16="http://schemas.microsoft.com/office/drawing/2014/main" id="{D171F69B-87BB-42ED-A274-2F626A8C9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0" t="37769" r="30880" b="32158"/>
          <a:stretch/>
        </p:blipFill>
        <p:spPr bwMode="auto">
          <a:xfrm>
            <a:off x="1984001" y="3555161"/>
            <a:ext cx="1148855" cy="4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A6609F58-E3A4-4E30-88B2-3742198C2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0329" y="3579611"/>
            <a:ext cx="1537626" cy="34820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3BB10E4-4623-45E2-9349-9FD9C0ABDBFF}"/>
              </a:ext>
            </a:extLst>
          </p:cNvPr>
          <p:cNvSpPr txBox="1"/>
          <p:nvPr/>
        </p:nvSpPr>
        <p:spPr>
          <a:xfrm>
            <a:off x="1214009" y="5628071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Trop lents…</a:t>
            </a:r>
          </a:p>
        </p:txBody>
      </p:sp>
      <p:pic>
        <p:nvPicPr>
          <p:cNvPr id="5128" name="Picture 8" descr="What is LightGBM, How to implement it? How to fine tune the parameters? |  by Pushkar Mandot | Medium">
            <a:extLst>
              <a:ext uri="{FF2B5EF4-FFF2-40B4-BE49-F238E27FC236}">
                <a16:creationId xmlns:a16="http://schemas.microsoft.com/office/drawing/2014/main" id="{1A09988A-7098-4D8A-B38C-9CE43043E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15"/>
          <a:stretch/>
        </p:blipFill>
        <p:spPr bwMode="auto">
          <a:xfrm>
            <a:off x="910115" y="4007569"/>
            <a:ext cx="2017196" cy="132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D61BAE4-44EE-4C7C-ADD1-DB8EC8F72150}"/>
              </a:ext>
            </a:extLst>
          </p:cNvPr>
          <p:cNvCxnSpPr>
            <a:cxnSpLocks/>
          </p:cNvCxnSpPr>
          <p:nvPr/>
        </p:nvCxnSpPr>
        <p:spPr>
          <a:xfrm>
            <a:off x="3550920" y="3753713"/>
            <a:ext cx="0" cy="21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Qu&amp;#39;est-ce que LightGBM, comment le mettre en œuvre? Comment affiner les  paramètres?">
            <a:extLst>
              <a:ext uri="{FF2B5EF4-FFF2-40B4-BE49-F238E27FC236}">
                <a16:creationId xmlns:a16="http://schemas.microsoft.com/office/drawing/2014/main" id="{C8220F5B-9E23-455E-9D52-287709D93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0"/>
          <a:stretch/>
        </p:blipFill>
        <p:spPr bwMode="auto">
          <a:xfrm>
            <a:off x="3862805" y="4104833"/>
            <a:ext cx="2885343" cy="14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AFADDEC-1912-481E-A4C4-7DED6A6D9F9C}"/>
              </a:ext>
            </a:extLst>
          </p:cNvPr>
          <p:cNvSpPr txBox="1"/>
          <p:nvPr/>
        </p:nvSpPr>
        <p:spPr>
          <a:xfrm>
            <a:off x="4106525" y="5628071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Gain performances !!!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7FCD3188-2517-4F94-A6E3-CC661477D24E}"/>
              </a:ext>
            </a:extLst>
          </p:cNvPr>
          <p:cNvSpPr txBox="1">
            <a:spLocks/>
          </p:cNvSpPr>
          <p:nvPr/>
        </p:nvSpPr>
        <p:spPr>
          <a:xfrm>
            <a:off x="7303752" y="1692343"/>
            <a:ext cx="4710915" cy="4542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latin typeface="+mj-lt"/>
                <a:sym typeface="Wingdings" panose="05000000000000000000" pitchFamily="2" charset="2"/>
              </a:rPr>
              <a:t>Mon approche (</a:t>
            </a:r>
            <a:r>
              <a:rPr lang="fr-FR" b="1" dirty="0" err="1">
                <a:latin typeface="+mj-lt"/>
                <a:sym typeface="Wingdings" panose="05000000000000000000" pitchFamily="2" charset="2"/>
              </a:rPr>
              <a:t>RandomizedSearchCV</a:t>
            </a:r>
            <a:r>
              <a:rPr lang="fr-FR" b="1" dirty="0">
                <a:latin typeface="+mj-lt"/>
                <a:sym typeface="Wingdings" panose="05000000000000000000" pitchFamily="2" charset="2"/>
              </a:rPr>
              <a:t>)</a:t>
            </a:r>
          </a:p>
          <a:p>
            <a:r>
              <a:rPr lang="fr-FR" dirty="0">
                <a:sym typeface="Wingdings" panose="05000000000000000000" pitchFamily="2" charset="2"/>
              </a:rPr>
              <a:t>Train/test split (80/20)</a:t>
            </a: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Pas d’équilibrage de distribution de target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Preprocessing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Num: simple imputer (médiane) + standard </a:t>
            </a:r>
            <a:r>
              <a:rPr lang="fr-FR" dirty="0" err="1">
                <a:sym typeface="Wingdings" panose="05000000000000000000" pitchFamily="2" charset="2"/>
              </a:rPr>
              <a:t>scaler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Cat: One-Hot-Encoder</a:t>
            </a:r>
          </a:p>
          <a:p>
            <a:pPr marL="3240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Recherche randomisée d’</a:t>
            </a:r>
            <a:r>
              <a:rPr lang="fr-FR" dirty="0" err="1">
                <a:sym typeface="Wingdings" panose="05000000000000000000" pitchFamily="2" charset="2"/>
              </a:rPr>
              <a:t>hyperparams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En appliquant un poids sur classe 1 (= 10)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Validation-croisée (3 </a:t>
            </a:r>
            <a:r>
              <a:rPr lang="fr-FR" dirty="0" err="1">
                <a:sym typeface="Wingdings" panose="05000000000000000000" pitchFamily="2" charset="2"/>
              </a:rPr>
              <a:t>folds</a:t>
            </a:r>
            <a:r>
              <a:rPr lang="fr-FR" dirty="0">
                <a:sym typeface="Wingdings" panose="05000000000000000000" pitchFamily="2" charset="2"/>
              </a:rPr>
              <a:t> stratifiés)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Scoring : AUC-ROC, </a:t>
            </a:r>
            <a:r>
              <a:rPr lang="fr-FR" dirty="0" err="1">
                <a:sym typeface="Wingdings" panose="05000000000000000000" pitchFamily="2" charset="2"/>
              </a:rPr>
              <a:t>recall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78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33025-9626-4CF0-A074-29CBF2BF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CV et prédictions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251AA3C-7C51-4631-BA0E-7EF20FA97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Performances du modèle en CV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9794EE2-6621-4BE9-9989-FF5BCD6A6F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Best </a:t>
            </a:r>
            <a:r>
              <a:rPr lang="fr-FR" dirty="0" err="1"/>
              <a:t>estimator</a:t>
            </a:r>
            <a:r>
              <a:rPr lang="fr-FR" dirty="0"/>
              <a:t>:</a:t>
            </a:r>
          </a:p>
          <a:p>
            <a:pPr lvl="1"/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056AE22-21D0-42E2-9470-A03B674C0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0964" y="660697"/>
            <a:ext cx="5194770" cy="553373"/>
          </a:xfrm>
        </p:spPr>
        <p:txBody>
          <a:bodyPr/>
          <a:lstStyle/>
          <a:p>
            <a:r>
              <a:rPr lang="fr-FR" dirty="0">
                <a:latin typeface="+mj-lt"/>
              </a:rPr>
              <a:t>Analyses détaillées des prédictions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44D9929D-EC2E-4AEF-B98C-3A074C5576A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611658"/>
              </p:ext>
            </p:extLst>
          </p:nvPr>
        </p:nvGraphicFramePr>
        <p:xfrm>
          <a:off x="876300" y="2834640"/>
          <a:ext cx="3329940" cy="3162297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22545251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285743535"/>
                    </a:ext>
                  </a:extLst>
                </a:gridCol>
              </a:tblGrid>
              <a:tr h="300555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Fit time</a:t>
                      </a: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41 ± 1 s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2809996363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Score time</a:t>
                      </a: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8 ± 0  s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3794286067"/>
                  </a:ext>
                </a:extLst>
              </a:tr>
              <a:tr h="352804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Col sample by </a:t>
                      </a:r>
                      <a:r>
                        <a:rPr lang="fr-FR" sz="1100" b="0" dirty="0" err="1">
                          <a:latin typeface="+mj-lt"/>
                        </a:rPr>
                        <a:t>tree</a:t>
                      </a:r>
                      <a:endParaRPr lang="fr-FR" sz="1100" b="0" dirty="0">
                        <a:latin typeface="+mj-lt"/>
                      </a:endParaRP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0.6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1383147174"/>
                  </a:ext>
                </a:extLst>
              </a:tr>
              <a:tr h="352804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Min </a:t>
                      </a:r>
                      <a:r>
                        <a:rPr lang="fr-FR" sz="1100" b="0" dirty="0" err="1">
                          <a:latin typeface="+mj-lt"/>
                        </a:rPr>
                        <a:t>child</a:t>
                      </a:r>
                      <a:r>
                        <a:rPr lang="fr-FR" sz="1100" b="0" dirty="0">
                          <a:latin typeface="+mj-lt"/>
                        </a:rPr>
                        <a:t> </a:t>
                      </a:r>
                      <a:r>
                        <a:rPr lang="fr-FR" sz="1100" b="0" dirty="0" err="1">
                          <a:latin typeface="+mj-lt"/>
                        </a:rPr>
                        <a:t>samples</a:t>
                      </a:r>
                      <a:endParaRPr lang="fr-FR" sz="1100" b="0" dirty="0">
                        <a:latin typeface="+mj-lt"/>
                      </a:endParaRP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260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3070161274"/>
                  </a:ext>
                </a:extLst>
              </a:tr>
              <a:tr h="352804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Min </a:t>
                      </a:r>
                      <a:r>
                        <a:rPr lang="fr-FR" sz="1100" b="0" dirty="0" err="1">
                          <a:latin typeface="+mj-lt"/>
                        </a:rPr>
                        <a:t>child</a:t>
                      </a:r>
                      <a:r>
                        <a:rPr lang="fr-FR" sz="1100" b="0" dirty="0">
                          <a:latin typeface="+mj-lt"/>
                        </a:rPr>
                        <a:t> </a:t>
                      </a:r>
                      <a:r>
                        <a:rPr lang="fr-FR" sz="1100" b="0" dirty="0" err="1">
                          <a:latin typeface="+mj-lt"/>
                        </a:rPr>
                        <a:t>weight</a:t>
                      </a:r>
                      <a:endParaRPr lang="fr-FR" sz="1100" b="0" dirty="0">
                        <a:latin typeface="+mj-lt"/>
                      </a:endParaRP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1829745818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Num </a:t>
                      </a:r>
                      <a:r>
                        <a:rPr lang="fr-FR" sz="1100" b="0" dirty="0" err="1">
                          <a:latin typeface="+mj-lt"/>
                        </a:rPr>
                        <a:t>leaves</a:t>
                      </a:r>
                      <a:endParaRPr lang="fr-FR" sz="1100" b="0" dirty="0">
                        <a:latin typeface="+mj-lt"/>
                      </a:endParaRP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68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74393704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Reg alpha</a:t>
                      </a: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100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1505644487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Reg lambda</a:t>
                      </a: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50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164327228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err="1">
                          <a:latin typeface="+mj-lt"/>
                        </a:rPr>
                        <a:t>Subsample</a:t>
                      </a:r>
                      <a:endParaRPr lang="fr-FR" sz="1100" b="0" dirty="0">
                        <a:latin typeface="+mj-lt"/>
                      </a:endParaRP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0.6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405676810"/>
                  </a:ext>
                </a:extLst>
              </a:tr>
              <a:tr h="300555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>
                          <a:latin typeface="+mj-lt"/>
                        </a:rPr>
                        <a:t>AUC-ROC</a:t>
                      </a:r>
                    </a:p>
                  </a:txBody>
                  <a:tcPr marL="19169" marR="19169" marT="9585" marB="95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75% ±  1%</a:t>
                      </a:r>
                    </a:p>
                  </a:txBody>
                  <a:tcPr marL="19169" marR="19169" marT="9585" marB="9585" anchor="ctr"/>
                </a:tc>
                <a:extLst>
                  <a:ext uri="{0D108BD9-81ED-4DB2-BD59-A6C34878D82A}">
                    <a16:rowId xmlns:a16="http://schemas.microsoft.com/office/drawing/2014/main" val="3319458490"/>
                  </a:ext>
                </a:extLst>
              </a:tr>
            </a:tbl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745E72-0CA3-4B59-AB8D-826A9B3A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Lérys Granado, PhD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FC37D0-AAB3-4E2D-8A0C-CB6F4145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5342" y="6423914"/>
            <a:ext cx="165468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Espace réservé du contenu 8">
            <a:extLst>
              <a:ext uri="{FF2B5EF4-FFF2-40B4-BE49-F238E27FC236}">
                <a16:creationId xmlns:a16="http://schemas.microsoft.com/office/drawing/2014/main" id="{AE43DA98-BD81-4EF8-BD74-05B0B3768040}"/>
              </a:ext>
            </a:extLst>
          </p:cNvPr>
          <p:cNvSpPr txBox="1">
            <a:spLocks/>
          </p:cNvSpPr>
          <p:nvPr/>
        </p:nvSpPr>
        <p:spPr>
          <a:xfrm>
            <a:off x="6430968" y="1231681"/>
            <a:ext cx="5194766" cy="3601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G-mean = 69% et H-mean (F1) = 26% </a:t>
            </a:r>
          </a:p>
          <a:p>
            <a:pPr lvl="1"/>
            <a:endParaRPr lang="fr-FR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97D6B575-27C8-4A67-AF42-3065022B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28" y="1740385"/>
            <a:ext cx="45624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8600447-C3BA-4C67-B866-AAE098CE6712}"/>
              </a:ext>
            </a:extLst>
          </p:cNvPr>
          <p:cNvGrpSpPr/>
          <p:nvPr/>
        </p:nvGrpSpPr>
        <p:grpSpPr>
          <a:xfrm>
            <a:off x="9344708" y="4291691"/>
            <a:ext cx="1163256" cy="1083196"/>
            <a:chOff x="9387666" y="4543123"/>
            <a:chExt cx="1163256" cy="1083196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C60E9D-35FE-4996-A7D5-98A2D6FB3BBC}"/>
                </a:ext>
              </a:extLst>
            </p:cNvPr>
            <p:cNvSpPr txBox="1"/>
            <p:nvPr/>
          </p:nvSpPr>
          <p:spPr>
            <a:xfrm>
              <a:off x="10151454" y="5318542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TN</a:t>
              </a:r>
              <a:endPara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E146CB3-DAAD-4096-B76D-36E4869C7D1E}"/>
                </a:ext>
              </a:extLst>
            </p:cNvPr>
            <p:cNvSpPr txBox="1"/>
            <p:nvPr/>
          </p:nvSpPr>
          <p:spPr>
            <a:xfrm>
              <a:off x="9387666" y="5318542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+mj-lt"/>
                </a:rPr>
                <a:t>FP</a:t>
              </a:r>
              <a:endParaRPr lang="fr-FR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5926D54-FDF7-4D79-8A7C-DC452506F8D5}"/>
                </a:ext>
              </a:extLst>
            </p:cNvPr>
            <p:cNvSpPr txBox="1"/>
            <p:nvPr/>
          </p:nvSpPr>
          <p:spPr>
            <a:xfrm>
              <a:off x="9387666" y="4543123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+mj-lt"/>
                </a:rPr>
                <a:t>TP</a:t>
              </a:r>
              <a:endParaRPr lang="fr-FR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59AEDB3-883E-40E5-A919-D59A017482C2}"/>
                </a:ext>
              </a:extLst>
            </p:cNvPr>
            <p:cNvSpPr txBox="1"/>
            <p:nvPr/>
          </p:nvSpPr>
          <p:spPr>
            <a:xfrm>
              <a:off x="10151454" y="45431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+mj-lt"/>
                </a:rPr>
                <a:t>FN</a:t>
              </a:r>
              <a:endParaRPr lang="fr-FR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348BC6E-B6DC-4575-9BDC-4343A5822AC1}"/>
              </a:ext>
            </a:extLst>
          </p:cNvPr>
          <p:cNvSpPr txBox="1"/>
          <p:nvPr/>
        </p:nvSpPr>
        <p:spPr>
          <a:xfrm>
            <a:off x="10962416" y="4445579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Recall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 TP/(TP+FN)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32FFEF-FAB8-4C98-98A2-0580ACE0AF4B}"/>
              </a:ext>
            </a:extLst>
          </p:cNvPr>
          <p:cNvSpPr txBox="1"/>
          <p:nvPr/>
        </p:nvSpPr>
        <p:spPr>
          <a:xfrm>
            <a:off x="9285995" y="6359337"/>
            <a:ext cx="1016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Precision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 TP/(TP+FP)</a:t>
            </a:r>
          </a:p>
        </p:txBody>
      </p:sp>
    </p:spTree>
    <p:extLst>
      <p:ext uri="{BB962C8B-B14F-4D97-AF65-F5344CB8AC3E}">
        <p14:creationId xmlns:p14="http://schemas.microsoft.com/office/powerpoint/2010/main" val="39107830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8C7FE865-BC31-4AD1-82E0-995F0CC906D9}" vid="{79D27B12-B1DE-4F66-9B60-F6658B87A60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ModelePPT_2</Template>
  <TotalTime>159</TotalTime>
  <Words>409</Words>
  <Application>Microsoft Office PowerPoint</Application>
  <PresentationFormat>Grand écran</PresentationFormat>
  <Paragraphs>112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 2</vt:lpstr>
      <vt:lpstr>DividendVTI</vt:lpstr>
      <vt:lpstr>P7: Implémentez un modèle  de scoring (dashboard interactif)</vt:lpstr>
      <vt:lpstr>Problématique : développer un modèle de scoring de la probabilité de défaut de paiement du client et un dashboard interactif</vt:lpstr>
      <vt:lpstr>Data</vt:lpstr>
      <vt:lpstr>Présentation de train data</vt:lpstr>
      <vt:lpstr>Brève EDA</vt:lpstr>
      <vt:lpstr>Corrélation de variables numériques</vt:lpstr>
      <vt:lpstr>Sélection de modèle</vt:lpstr>
      <vt:lpstr>Résultats CV et prédictions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P7: Implémentez un modèle  de scoring (dashboard interactif)</dc:title>
  <dc:creator>Lerys GRANADO</dc:creator>
  <cp:lastModifiedBy>Lerys GRANADO</cp:lastModifiedBy>
  <cp:revision>4</cp:revision>
  <dcterms:created xsi:type="dcterms:W3CDTF">2021-09-14T11:13:03Z</dcterms:created>
  <dcterms:modified xsi:type="dcterms:W3CDTF">2021-09-14T13:54:26Z</dcterms:modified>
</cp:coreProperties>
</file>