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1" r:id="rId3"/>
    <p:sldId id="262" r:id="rId4"/>
    <p:sldId id="263" r:id="rId5"/>
    <p:sldId id="266" r:id="rId6"/>
    <p:sldId id="265" r:id="rId7"/>
    <p:sldId id="269" r:id="rId8"/>
    <p:sldId id="267" r:id="rId9"/>
    <p:sldId id="268" r:id="rId10"/>
    <p:sldId id="264" r:id="rId1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969FA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26" autoAdjust="0"/>
    <p:restoredTop sz="94660"/>
  </p:normalViewPr>
  <p:slideViewPr>
    <p:cSldViewPr snapToGrid="0">
      <p:cViewPr>
        <p:scale>
          <a:sx n="150" d="100"/>
          <a:sy n="150" d="100"/>
        </p:scale>
        <p:origin x="16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585A411-FEA9-47CC-9E0E-8E636CBFE145}" type="datetime1">
              <a:rPr lang="fr-FR" smtClean="0"/>
              <a:t>21/09/2021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20B44E0-73D4-4EB0-83A0-5FCDCB9F70C9}" type="datetime1">
              <a:rPr lang="fr-FR" smtClean="0"/>
              <a:t>21/09/2021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t">
            <a:normAutofit/>
          </a:bodyPr>
          <a:lstStyle>
            <a:lvl1pPr>
              <a:defRPr sz="36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5F7963-0B3B-439D-8462-0DA8479CCCFC}" type="datetime1">
              <a:rPr lang="fr-FR" smtClean="0"/>
              <a:t>21/09/2021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52DD5B-4062-456D-896D-B155596A5EF0}" type="datetime1">
              <a:rPr lang="fr-FR" smtClean="0"/>
              <a:t>21/09/2021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 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324819-0B65-42D6-92C2-478447775170}" type="datetime1">
              <a:rPr lang="fr-FR" smtClean="0"/>
              <a:t>21/09/2021</a:t>
            </a:fld>
            <a:endParaRPr lang="en-US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1908"/>
          </a:xfrm>
        </p:spPr>
        <p:txBody>
          <a:bodyPr rtlCol="0" anchor="t"/>
          <a:lstStyle>
            <a:lvl1pPr>
              <a:defRPr cap="none" baseline="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1192" y="1359408"/>
            <a:ext cx="11029615" cy="4615942"/>
          </a:xfrm>
        </p:spPr>
        <p:txBody>
          <a:bodyPr rtlCol="0" anchor="t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32CCEB-9AF9-45C4-88A2-1D9788999FC7}" type="datetime1">
              <a:rPr lang="fr-FR" smtClean="0"/>
              <a:t>21/09/2021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2393951"/>
            <a:ext cx="11029615" cy="800354"/>
          </a:xfrm>
        </p:spPr>
        <p:txBody>
          <a:bodyPr rtlCol="0" anchor="t">
            <a:normAutofit/>
          </a:bodyPr>
          <a:lstStyle>
            <a:lvl1pPr algn="l">
              <a:defRPr sz="36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3340608"/>
            <a:ext cx="11029615" cy="1801365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B91D24-9407-4C68-9D88-25AF9965495C}" type="datetime1">
              <a:rPr lang="fr-FR" smtClean="0"/>
              <a:t>21/09/2021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74886"/>
          </a:xfrm>
        </p:spPr>
        <p:txBody>
          <a:bodyPr rtlCol="0" anchor="t"/>
          <a:lstStyle>
            <a:lvl1pPr>
              <a:defRPr cap="none" baseline="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81193" y="1481329"/>
            <a:ext cx="5194767" cy="4379722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16039" y="1481329"/>
            <a:ext cx="5194769" cy="4379722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077824-3E5D-409B-ABCF-0C8E7604856F}" type="datetime1">
              <a:rPr lang="fr-FR" smtClean="0"/>
              <a:t>21/09/2021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611462"/>
          </a:xfrm>
        </p:spPr>
        <p:txBody>
          <a:bodyPr rtlCol="0"/>
          <a:lstStyle>
            <a:lvl1pPr>
              <a:defRPr cap="none" baseline="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1" y="151937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81194" y="2295991"/>
            <a:ext cx="5194766" cy="3601608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16039" y="152378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16037" y="2295992"/>
            <a:ext cx="5194771" cy="3565060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29ACC5-0068-42F1-A3FA-10216ED99D86}" type="datetime1">
              <a:rPr lang="fr-FR" smtClean="0"/>
              <a:t>21/09/2021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617558"/>
          </a:xfrm>
        </p:spPr>
        <p:txBody>
          <a:bodyPr rtlCol="0" anchor="ctr"/>
          <a:lstStyle>
            <a:lvl1pPr>
              <a:defRPr cap="none" baseline="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4946CF-4D51-4220-B64E-2F597AAC909D}" type="datetime1">
              <a:rPr lang="fr-FR" smtClean="0"/>
              <a:t>21/09/2021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1D142-EB06-4E56-8A97-AF1EB3B6D6C6}" type="datetime1">
              <a:rPr lang="fr-FR" smtClean="0"/>
              <a:t>21/09/2021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7857" y="933451"/>
            <a:ext cx="3031852" cy="1017270"/>
          </a:xfrm>
        </p:spPr>
        <p:txBody>
          <a:bodyPr rtlCol="0"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67857" y="2121408"/>
            <a:ext cx="3031852" cy="3716638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890E0D3E-150B-4FB6-8D81-D56F9EAA4CD4}" type="datetime1">
              <a:rPr lang="fr-FR" smtClean="0"/>
              <a:t>21/09/2021</a:t>
            </a:fld>
            <a:endParaRPr lang="en-US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F5BF2A-D307-4D79-9366-0A6D5D7F5534}" type="datetime1">
              <a:rPr lang="fr-FR" smtClean="0"/>
              <a:t>21/09/2021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635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1548384"/>
            <a:ext cx="11029616" cy="44396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10CFF1-3275-4113-9260-F175DB148A92}" type="datetime1">
              <a:rPr lang="fr-FR" smtClean="0"/>
              <a:t>21/09/2021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none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4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svg"/><Relationship Id="rId9" Type="http://schemas.openxmlformats.org/officeDocument/2006/relationships/image" Target="../media/image5.png"/><Relationship Id="rId14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17.png"/><Relationship Id="rId7" Type="http://schemas.openxmlformats.org/officeDocument/2006/relationships/image" Target="../media/image24.jpg"/><Relationship Id="rId12" Type="http://schemas.openxmlformats.org/officeDocument/2006/relationships/image" Target="../media/image22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5.png"/><Relationship Id="rId5" Type="http://schemas.openxmlformats.org/officeDocument/2006/relationships/image" Target="../media/image21.png"/><Relationship Id="rId10" Type="http://schemas.openxmlformats.org/officeDocument/2006/relationships/image" Target="../media/image27.jpg"/><Relationship Id="rId4" Type="http://schemas.openxmlformats.org/officeDocument/2006/relationships/image" Target="../media/image18.svg"/><Relationship Id="rId9" Type="http://schemas.openxmlformats.org/officeDocument/2006/relationships/image" Target="../media/image2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50EA8A2-C14D-428A-8E0D-AB308E2EC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040" y="-45297"/>
            <a:ext cx="12196039" cy="68848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418718-E7F3-4300-B96E-C7C5A5C6B4C1}"/>
              </a:ext>
            </a:extLst>
          </p:cNvPr>
          <p:cNvSpPr/>
          <p:nvPr/>
        </p:nvSpPr>
        <p:spPr>
          <a:xfrm>
            <a:off x="5539740" y="3268980"/>
            <a:ext cx="6035000" cy="1897233"/>
          </a:xfrm>
          <a:prstGeom prst="rect">
            <a:avLst/>
          </a:prstGeom>
          <a:solidFill>
            <a:schemeClr val="dk1">
              <a:alpha val="7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903" y="3276727"/>
            <a:ext cx="5481169" cy="1193645"/>
          </a:xfrm>
        </p:spPr>
        <p:txBody>
          <a:bodyPr rtlCol="0" anchor="ctr">
            <a:normAutofit/>
          </a:bodyPr>
          <a:lstStyle/>
          <a:p>
            <a:pPr rtl="0"/>
            <a:r>
              <a:rPr lang="fr" sz="2800" dirty="0">
                <a:solidFill>
                  <a:schemeClr val="bg1"/>
                </a:solidFill>
              </a:rPr>
              <a:t>P8 : </a:t>
            </a:r>
            <a:r>
              <a:rPr lang="fr-FR" sz="2800" dirty="0">
                <a:solidFill>
                  <a:schemeClr val="bg1"/>
                </a:solidFill>
              </a:rPr>
              <a:t>Déployez un modèle dans le cloud (Big Data)</a:t>
            </a:r>
            <a:endParaRPr lang="fr" sz="280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6903" y="4644839"/>
            <a:ext cx="5604997" cy="468233"/>
          </a:xfrm>
        </p:spPr>
        <p:txBody>
          <a:bodyPr rtlCol="0" anchor="ctr">
            <a:normAutofit/>
          </a:bodyPr>
          <a:lstStyle/>
          <a:p>
            <a:pPr rtl="0"/>
            <a:r>
              <a:rPr lang="fr" cap="none" dirty="0">
                <a:solidFill>
                  <a:schemeClr val="bg1"/>
                </a:solidFill>
              </a:rPr>
              <a:t>Lérys Granado, PhD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9F00A5B-A1AE-436A-A02B-0AA4D7A2D863}"/>
              </a:ext>
            </a:extLst>
          </p:cNvPr>
          <p:cNvCxnSpPr>
            <a:cxnSpLocks/>
          </p:cNvCxnSpPr>
          <p:nvPr/>
        </p:nvCxnSpPr>
        <p:spPr>
          <a:xfrm>
            <a:off x="5786903" y="4557606"/>
            <a:ext cx="54811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582ED6-935C-4894-8D01-6993F16F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Checklists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84B6E3-77AA-4578-9950-BC105CDEA6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Setup environnement cloud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EFDB33-72AF-47E2-9BAB-E8CACC0775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sélectionner  la bonne instance (EC2 ou </a:t>
            </a:r>
            <a:r>
              <a:rPr lang="fr-FR" dirty="0" err="1"/>
              <a:t>SageMaker</a:t>
            </a:r>
            <a:r>
              <a:rPr lang="fr-FR" dirty="0"/>
              <a:t>), avec la bonne mémoire et suffisamment de stockage</a:t>
            </a:r>
          </a:p>
          <a:p>
            <a:r>
              <a:rPr lang="fr-FR" dirty="0"/>
              <a:t>créer un groupe de sécurité (configurer </a:t>
            </a:r>
            <a:r>
              <a:rPr lang="fr-FR" dirty="0" err="1"/>
              <a:t>ssh</a:t>
            </a:r>
            <a:r>
              <a:rPr lang="fr-FR" dirty="0"/>
              <a:t> particulièrement),</a:t>
            </a:r>
          </a:p>
          <a:p>
            <a:r>
              <a:rPr lang="fr-FR" dirty="0"/>
              <a:t>associer une </a:t>
            </a:r>
            <a:r>
              <a:rPr lang="fr-FR" dirty="0" err="1"/>
              <a:t>Elastic</a:t>
            </a:r>
            <a:r>
              <a:rPr lang="fr-FR" dirty="0"/>
              <a:t> IP à l'EC2 afin de conserver une IP publique statique (pour pas le changer à chaque redémarrage de l'instance)</a:t>
            </a:r>
          </a:p>
          <a:p>
            <a:r>
              <a:rPr lang="fr-FR" dirty="0"/>
              <a:t>installer </a:t>
            </a:r>
            <a:r>
              <a:rPr lang="fr-FR" dirty="0" err="1"/>
              <a:t>PuttY</a:t>
            </a:r>
            <a:r>
              <a:rPr lang="fr-FR" dirty="0"/>
              <a:t> (convertir clé .</a:t>
            </a:r>
            <a:r>
              <a:rPr lang="fr-FR" dirty="0" err="1"/>
              <a:t>pem</a:t>
            </a:r>
            <a:r>
              <a:rPr lang="fr-FR" dirty="0"/>
              <a:t> en .</a:t>
            </a:r>
            <a:r>
              <a:rPr lang="fr-FR" dirty="0" err="1"/>
              <a:t>ppk</a:t>
            </a:r>
            <a:r>
              <a:rPr lang="fr-FR" dirty="0"/>
              <a:t>, setup la </a:t>
            </a:r>
            <a:r>
              <a:rPr lang="fr-FR" dirty="0" err="1"/>
              <a:t>connextion</a:t>
            </a:r>
            <a:r>
              <a:rPr lang="fr-FR" dirty="0"/>
              <a:t> </a:t>
            </a:r>
            <a:r>
              <a:rPr lang="fr-FR" dirty="0" err="1"/>
              <a:t>ssh</a:t>
            </a:r>
            <a:r>
              <a:rPr lang="fr-FR" dirty="0"/>
              <a:t>, attention au </a:t>
            </a:r>
            <a:r>
              <a:rPr lang="fr-FR" dirty="0" err="1"/>
              <a:t>username</a:t>
            </a:r>
            <a:r>
              <a:rPr lang="fr-FR" dirty="0"/>
              <a:t> = "ec2-user" ou "</a:t>
            </a:r>
            <a:r>
              <a:rPr lang="fr-FR" dirty="0" err="1"/>
              <a:t>ubuntu</a:t>
            </a:r>
            <a:r>
              <a:rPr lang="fr-FR" dirty="0"/>
              <a:t>"),</a:t>
            </a:r>
          </a:p>
          <a:p>
            <a:r>
              <a:rPr lang="fr-FR" dirty="0"/>
              <a:t>créer un </a:t>
            </a:r>
            <a:r>
              <a:rPr lang="fr-FR" dirty="0" err="1"/>
              <a:t>bucket</a:t>
            </a:r>
            <a:r>
              <a:rPr lang="fr-FR" dirty="0"/>
              <a:t> S3 (et setup les autorisations/droits en .</a:t>
            </a:r>
            <a:r>
              <a:rPr lang="fr-FR" dirty="0" err="1"/>
              <a:t>json</a:t>
            </a:r>
            <a:r>
              <a:rPr lang="fr-FR" dirty="0"/>
              <a:t>, grâce au générateur de stratégie),</a:t>
            </a:r>
          </a:p>
          <a:p>
            <a:r>
              <a:rPr lang="fr-FR" dirty="0"/>
              <a:t>créer un AMI user et bien garder les clés </a:t>
            </a:r>
            <a:r>
              <a:rPr lang="fr-FR" dirty="0" err="1"/>
              <a:t>access</a:t>
            </a:r>
            <a:r>
              <a:rPr lang="fr-FR" dirty="0"/>
              <a:t> et secret   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FF8DFD3-7788-4A86-932B-7CAAFC2A1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Setup </a:t>
            </a:r>
            <a:r>
              <a:rPr lang="fr-FR" dirty="0" err="1"/>
              <a:t>pyspark</a:t>
            </a:r>
            <a:r>
              <a:rPr lang="fr-FR" dirty="0"/>
              <a:t> sur EC2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B77FB9-356E-48D5-9D7D-D2EB2D69B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6037" y="2295992"/>
            <a:ext cx="5194771" cy="4325788"/>
          </a:xfrm>
        </p:spPr>
        <p:txBody>
          <a:bodyPr>
            <a:normAutofit fontScale="92500" lnSpcReduction="10000"/>
          </a:bodyPr>
          <a:lstStyle/>
          <a:p>
            <a:r>
              <a:rPr lang="fr-FR" sz="1400" dirty="0"/>
              <a:t>télécharger puis </a:t>
            </a:r>
            <a:r>
              <a:rPr lang="fr-FR" sz="1400" dirty="0" err="1"/>
              <a:t>bash</a:t>
            </a:r>
            <a:r>
              <a:rPr lang="fr-FR" sz="1400" dirty="0"/>
              <a:t> anaconda, https://repo.anaconda.com/archive/Anaconda3-2021.05-Linux-x86_64.sh vraiment faire attention aux versions, </a:t>
            </a:r>
          </a:p>
          <a:p>
            <a:r>
              <a:rPr lang="fr-FR" sz="1400" dirty="0"/>
              <a:t>installer java </a:t>
            </a:r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apt</a:t>
            </a:r>
            <a:r>
              <a:rPr lang="fr-FR" sz="1400" dirty="0"/>
              <a:t> </a:t>
            </a:r>
            <a:r>
              <a:rPr lang="fr-FR" sz="1400" dirty="0" err="1"/>
              <a:t>install</a:t>
            </a:r>
            <a:r>
              <a:rPr lang="fr-FR" sz="1400" dirty="0"/>
              <a:t> openjdk-8-jre-headless, vraiment faire attention aux versions, </a:t>
            </a:r>
          </a:p>
          <a:p>
            <a:r>
              <a:rPr lang="fr-FR" sz="1400" dirty="0"/>
              <a:t>installer scala </a:t>
            </a:r>
          </a:p>
          <a:p>
            <a:r>
              <a:rPr lang="fr-FR" sz="1400" dirty="0"/>
              <a:t>télécharger puis décompresser spark-3.0.3-hadoop-2.7, vraiment faire attention aux versions, </a:t>
            </a:r>
          </a:p>
          <a:p>
            <a:r>
              <a:rPr lang="fr-FR" sz="1400" dirty="0"/>
              <a:t>gérer les </a:t>
            </a:r>
            <a:r>
              <a:rPr lang="fr-FR" sz="1400" dirty="0" err="1"/>
              <a:t>credentials</a:t>
            </a:r>
            <a:r>
              <a:rPr lang="fr-FR" sz="1400" dirty="0"/>
              <a:t> </a:t>
            </a:r>
            <a:r>
              <a:rPr lang="fr-FR" sz="1400" dirty="0" err="1"/>
              <a:t>jupyter</a:t>
            </a:r>
            <a:r>
              <a:rPr lang="fr-FR" sz="1400" dirty="0"/>
              <a:t>,</a:t>
            </a:r>
          </a:p>
          <a:p>
            <a:r>
              <a:rPr lang="fr-FR" sz="1400" dirty="0"/>
              <a:t>envoyer tout ça dans le </a:t>
            </a:r>
            <a:r>
              <a:rPr lang="fr-FR" sz="1400" dirty="0" err="1"/>
              <a:t>path</a:t>
            </a:r>
            <a:r>
              <a:rPr lang="fr-FR" sz="1400" dirty="0"/>
              <a:t>, </a:t>
            </a:r>
          </a:p>
          <a:p>
            <a:r>
              <a:rPr lang="fr-FR" sz="1400" dirty="0"/>
              <a:t>gérer les </a:t>
            </a:r>
            <a:r>
              <a:rPr lang="fr-FR" sz="1400" dirty="0" err="1"/>
              <a:t>crédentials</a:t>
            </a:r>
            <a:r>
              <a:rPr lang="fr-FR" sz="1400" dirty="0"/>
              <a:t> du S3 via les clés données par le AMI user (fichier .</a:t>
            </a:r>
            <a:r>
              <a:rPr lang="fr-FR" sz="1400" dirty="0" err="1"/>
              <a:t>aws</a:t>
            </a:r>
            <a:r>
              <a:rPr lang="fr-FR" sz="1400" dirty="0"/>
              <a:t>), ou </a:t>
            </a:r>
            <a:r>
              <a:rPr lang="fr-FR" sz="1400" dirty="0" err="1"/>
              <a:t>aws</a:t>
            </a:r>
            <a:r>
              <a:rPr lang="fr-FR" sz="1400" dirty="0"/>
              <a:t> configure (le cas échéant installer </a:t>
            </a:r>
            <a:r>
              <a:rPr lang="fr-FR" sz="1400" dirty="0" err="1"/>
              <a:t>awscli</a:t>
            </a:r>
            <a:r>
              <a:rPr lang="fr-FR" sz="1400" dirty="0"/>
              <a:t> : </a:t>
            </a:r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apt</a:t>
            </a:r>
            <a:r>
              <a:rPr lang="fr-FR" sz="1400" dirty="0"/>
              <a:t> </a:t>
            </a:r>
            <a:r>
              <a:rPr lang="fr-FR" sz="1400" dirty="0" err="1"/>
              <a:t>install</a:t>
            </a:r>
            <a:r>
              <a:rPr lang="fr-FR" sz="1400" dirty="0"/>
              <a:t> </a:t>
            </a:r>
            <a:r>
              <a:rPr lang="fr-FR" sz="1400" dirty="0" err="1"/>
              <a:t>awscli</a:t>
            </a:r>
            <a:r>
              <a:rPr lang="fr-FR" sz="1400" dirty="0"/>
              <a:t>),</a:t>
            </a:r>
          </a:p>
          <a:p>
            <a:r>
              <a:rPr lang="fr-FR" sz="1400" dirty="0"/>
              <a:t>ajouter tous les </a:t>
            </a:r>
            <a:r>
              <a:rPr lang="fr-FR" sz="1400" dirty="0" err="1"/>
              <a:t>pkgs</a:t>
            </a:r>
            <a:r>
              <a:rPr lang="fr-FR" sz="1400" dirty="0"/>
              <a:t> nécessaires (entre-autre </a:t>
            </a:r>
            <a:r>
              <a:rPr lang="fr-FR" sz="1400" dirty="0" err="1"/>
              <a:t>tensorflow</a:t>
            </a:r>
            <a:r>
              <a:rPr lang="fr-FR" sz="1400" dirty="0"/>
              <a:t>, py4j), </a:t>
            </a:r>
          </a:p>
          <a:p>
            <a:r>
              <a:rPr lang="fr-FR" sz="1400" dirty="0"/>
              <a:t>ajuster le swap RAM de l'instance pour éviter les memory crashes.</a:t>
            </a:r>
          </a:p>
          <a:p>
            <a:endParaRPr lang="fr-FR" sz="140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D3F04DD-EB51-4BF5-B8FB-213D1ECB5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429ACC5-0068-42F1-A3FA-10216ED99D86}" type="datetime1">
              <a:rPr lang="fr-FR" smtClean="0"/>
              <a:t>21/09/2021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5010918-E7F4-4B2A-8DBA-FCFA13DA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Lérys Granado, PhD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886E8A1-5902-4D59-8B58-8EC13B1D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6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75782-BC39-46B3-A932-8B05FE8B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9526635" cy="1000897"/>
          </a:xfrm>
        </p:spPr>
        <p:txBody>
          <a:bodyPr>
            <a:normAutofit/>
          </a:bodyPr>
          <a:lstStyle/>
          <a:p>
            <a:r>
              <a:rPr lang="fr-FR" dirty="0"/>
              <a:t>Problématique : </a:t>
            </a:r>
            <a:r>
              <a:rPr lang="fr-FR" sz="2200" dirty="0">
                <a:latin typeface="+mn-lt"/>
              </a:rPr>
              <a:t>développer dans un </a:t>
            </a:r>
            <a:r>
              <a:rPr lang="fr-FR" sz="2200" dirty="0"/>
              <a:t>environnement Big Data </a:t>
            </a:r>
            <a:r>
              <a:rPr lang="fr-FR" sz="2200" dirty="0">
                <a:latin typeface="+mn-lt"/>
              </a:rPr>
              <a:t>et</a:t>
            </a:r>
            <a:r>
              <a:rPr lang="fr-FR" sz="2200" dirty="0"/>
              <a:t> </a:t>
            </a:r>
            <a:r>
              <a:rPr lang="fr-FR" sz="2200" dirty="0">
                <a:latin typeface="+mn-lt"/>
              </a:rPr>
              <a:t>une </a:t>
            </a:r>
            <a:r>
              <a:rPr lang="fr-FR" sz="2200" dirty="0" err="1">
                <a:latin typeface="+mn-lt"/>
              </a:rPr>
              <a:t>PoC</a:t>
            </a:r>
            <a:r>
              <a:rPr lang="fr-FR" sz="2200" dirty="0">
                <a:latin typeface="+mn-lt"/>
              </a:rPr>
              <a:t> qui comprendra le </a:t>
            </a:r>
            <a:r>
              <a:rPr lang="fr-FR" sz="2200" dirty="0" err="1"/>
              <a:t>preprocessing</a:t>
            </a:r>
            <a:r>
              <a:rPr lang="fr-FR" sz="2200" dirty="0">
                <a:latin typeface="+mn-lt"/>
              </a:rPr>
              <a:t> et une étape de </a:t>
            </a:r>
            <a:r>
              <a:rPr lang="fr-FR" sz="2200" dirty="0"/>
              <a:t>réduction de dimension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02E8FB-6226-41FE-9EB1-C73B4413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DD65C04-FFC1-4CF4-A26D-82CCD1650E0F}" type="datetime1">
              <a:rPr lang="fr-FR" smtClean="0"/>
              <a:t>21/09/2021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7F98AD-260B-42EA-8820-20504C54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F3F1DE-0CB0-4087-89DE-2C2AA7D4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Lérys Granado, PhD</a:t>
            </a:r>
          </a:p>
        </p:txBody>
      </p:sp>
      <p:pic>
        <p:nvPicPr>
          <p:cNvPr id="11" name="Espace réservé du contenu 7" descr="Télécharger du cloud contour">
            <a:extLst>
              <a:ext uri="{FF2B5EF4-FFF2-40B4-BE49-F238E27FC236}">
                <a16:creationId xmlns:a16="http://schemas.microsoft.com/office/drawing/2014/main" id="{4A3B16BE-DBF8-42B7-ADD3-E86A44C7A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7355" y="746726"/>
            <a:ext cx="914400" cy="914400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6C74FC62-0461-4574-8DCE-B6F832F8CCFD}"/>
              </a:ext>
            </a:extLst>
          </p:cNvPr>
          <p:cNvSpPr/>
          <p:nvPr/>
        </p:nvSpPr>
        <p:spPr>
          <a:xfrm>
            <a:off x="2997549" y="2178427"/>
            <a:ext cx="2499360" cy="2499360"/>
          </a:xfrm>
          <a:prstGeom prst="ellipse">
            <a:avLst/>
          </a:prstGeom>
          <a:solidFill>
            <a:srgbClr val="969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 descr="Une image contenant texte, clipart, graphiques vectoriels&#10;&#10;Description générée automatiquement">
            <a:extLst>
              <a:ext uri="{FF2B5EF4-FFF2-40B4-BE49-F238E27FC236}">
                <a16:creationId xmlns:a16="http://schemas.microsoft.com/office/drawing/2014/main" id="{A4B5119F-26C1-4CB5-898B-6EEC6A7A134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79" y="2915544"/>
            <a:ext cx="2326370" cy="1221344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5E0FCCC9-CB4B-4998-A407-7E1313722FE5}"/>
              </a:ext>
            </a:extLst>
          </p:cNvPr>
          <p:cNvSpPr/>
          <p:nvPr/>
        </p:nvSpPr>
        <p:spPr>
          <a:xfrm>
            <a:off x="6847491" y="2198607"/>
            <a:ext cx="2499360" cy="24993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B488B0E-66DF-481C-889A-E67A95E6544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635" y="2792732"/>
            <a:ext cx="1758824" cy="1270751"/>
          </a:xfrm>
          <a:prstGeom prst="rect">
            <a:avLst/>
          </a:prstGeom>
        </p:spPr>
      </p:pic>
      <p:pic>
        <p:nvPicPr>
          <p:cNvPr id="19" name="Graphique 18" descr="Forme pyramidale contour">
            <a:extLst>
              <a:ext uri="{FF2B5EF4-FFF2-40B4-BE49-F238E27FC236}">
                <a16:creationId xmlns:a16="http://schemas.microsoft.com/office/drawing/2014/main" id="{DE72FA6E-C93D-45F5-AF36-3AB5A98870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9298" y="3372744"/>
            <a:ext cx="914400" cy="914400"/>
          </a:xfrm>
          <a:prstGeom prst="rect">
            <a:avLst/>
          </a:prstGeom>
        </p:spPr>
      </p:pic>
      <p:pic>
        <p:nvPicPr>
          <p:cNvPr id="21" name="Graphique 20" descr="Schéma de réseau contour">
            <a:extLst>
              <a:ext uri="{FF2B5EF4-FFF2-40B4-BE49-F238E27FC236}">
                <a16:creationId xmlns:a16="http://schemas.microsoft.com/office/drawing/2014/main" id="{733AE491-98C4-4FEF-88C5-55B6E1EC31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7321267" y="2559681"/>
            <a:ext cx="914400" cy="914400"/>
          </a:xfrm>
          <a:prstGeom prst="rect">
            <a:avLst/>
          </a:prstGeom>
        </p:spPr>
      </p:pic>
      <p:pic>
        <p:nvPicPr>
          <p:cNvPr id="23" name="Graphique 22" descr="Serveur contour">
            <a:extLst>
              <a:ext uri="{FF2B5EF4-FFF2-40B4-BE49-F238E27FC236}">
                <a16:creationId xmlns:a16="http://schemas.microsoft.com/office/drawing/2014/main" id="{5BB3FBB4-D5EB-4120-8108-5AAA76B3D2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95731" y="3211952"/>
            <a:ext cx="914400" cy="914400"/>
          </a:xfrm>
          <a:prstGeom prst="rect">
            <a:avLst/>
          </a:prstGeom>
        </p:spPr>
      </p:pic>
      <p:pic>
        <p:nvPicPr>
          <p:cNvPr id="27" name="Graphique 26" descr="Informatique hébergé contour">
            <a:extLst>
              <a:ext uri="{FF2B5EF4-FFF2-40B4-BE49-F238E27FC236}">
                <a16:creationId xmlns:a16="http://schemas.microsoft.com/office/drawing/2014/main" id="{90B0588E-412C-452B-8A33-BD7A674CB7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87700" y="2458344"/>
            <a:ext cx="914400" cy="914400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F4FB78DE-4069-439C-93F6-2AA9FBBF2A08}"/>
              </a:ext>
            </a:extLst>
          </p:cNvPr>
          <p:cNvSpPr txBox="1"/>
          <p:nvPr/>
        </p:nvSpPr>
        <p:spPr>
          <a:xfrm>
            <a:off x="2898719" y="4949259"/>
            <a:ext cx="269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+mj-lt"/>
              </a:rPr>
              <a:t>Set up solution Big Data </a:t>
            </a:r>
          </a:p>
          <a:p>
            <a:pPr algn="ctr"/>
            <a:r>
              <a:rPr lang="fr-FR" dirty="0">
                <a:latin typeface="+mj-lt"/>
              </a:rPr>
              <a:t>dans le cloud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8FC0B8C-FCEE-470E-BD59-DCCA2D2B2163}"/>
              </a:ext>
            </a:extLst>
          </p:cNvPr>
          <p:cNvSpPr txBox="1"/>
          <p:nvPr/>
        </p:nvSpPr>
        <p:spPr>
          <a:xfrm>
            <a:off x="6723350" y="4949259"/>
            <a:ext cx="2823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>
                <a:latin typeface="+mj-lt"/>
              </a:rPr>
              <a:t>PoC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preprocessing</a:t>
            </a:r>
            <a:r>
              <a:rPr lang="fr-FR" dirty="0">
                <a:latin typeface="+mj-lt"/>
              </a:rPr>
              <a:t> et PCA</a:t>
            </a:r>
          </a:p>
          <a:p>
            <a:pPr algn="ctr"/>
            <a:r>
              <a:rPr lang="fr-FR" dirty="0">
                <a:latin typeface="+mj-lt"/>
              </a:rPr>
              <a:t>sur qqs images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92212FB-A94A-4DE0-9451-5BDC629999DC}"/>
              </a:ext>
            </a:extLst>
          </p:cNvPr>
          <p:cNvSpPr txBox="1"/>
          <p:nvPr/>
        </p:nvSpPr>
        <p:spPr>
          <a:xfrm>
            <a:off x="553990" y="1518387"/>
            <a:ext cx="211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rgbClr val="404040"/>
                </a:solidFill>
                <a:latin typeface="+mj-lt"/>
              </a:rPr>
              <a:t>Données = images </a:t>
            </a:r>
          </a:p>
        </p:txBody>
      </p:sp>
    </p:spTree>
    <p:extLst>
      <p:ext uri="{BB962C8B-B14F-4D97-AF65-F5344CB8AC3E}">
        <p14:creationId xmlns:p14="http://schemas.microsoft.com/office/powerpoint/2010/main" val="211351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71CA15B8-C2DA-41FC-B2F4-05286D8ABB67}"/>
              </a:ext>
            </a:extLst>
          </p:cNvPr>
          <p:cNvSpPr/>
          <p:nvPr/>
        </p:nvSpPr>
        <p:spPr>
          <a:xfrm>
            <a:off x="1573329" y="2298890"/>
            <a:ext cx="9854599" cy="4206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B7A6D27-921E-4F34-A742-37D967F2940F}"/>
              </a:ext>
            </a:extLst>
          </p:cNvPr>
          <p:cNvSpPr/>
          <p:nvPr/>
        </p:nvSpPr>
        <p:spPr>
          <a:xfrm>
            <a:off x="2896744" y="2424870"/>
            <a:ext cx="4735303" cy="39568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84E4FE5-A1F4-45F2-9819-CB94944CEBD3}"/>
              </a:ext>
            </a:extLst>
          </p:cNvPr>
          <p:cNvSpPr/>
          <p:nvPr/>
        </p:nvSpPr>
        <p:spPr>
          <a:xfrm>
            <a:off x="8228940" y="951129"/>
            <a:ext cx="3192752" cy="13508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78CBE3F2-3DBC-4518-9D49-E43580EA7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3781563" cy="571908"/>
          </a:xfrm>
        </p:spPr>
        <p:txBody>
          <a:bodyPr/>
          <a:lstStyle/>
          <a:p>
            <a:r>
              <a:rPr lang="fr-FR" dirty="0"/>
              <a:t>Environnement cloud</a:t>
            </a:r>
          </a:p>
        </p:txBody>
      </p:sp>
      <p:pic>
        <p:nvPicPr>
          <p:cNvPr id="18" name="Picture 6" descr="Augmentation de la puissance de calcul dans AWS | Implémentations |  Solutions AWS">
            <a:extLst>
              <a:ext uri="{FF2B5EF4-FFF2-40B4-BE49-F238E27FC236}">
                <a16:creationId xmlns:a16="http://schemas.microsoft.com/office/drawing/2014/main" id="{509BAD05-56D8-4E6D-81D2-F1384BA6B6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22" t="46398" r="41549" b="43527"/>
          <a:stretch/>
        </p:blipFill>
        <p:spPr bwMode="auto">
          <a:xfrm>
            <a:off x="5293730" y="3584518"/>
            <a:ext cx="769617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phique 14" descr="Ordinateur contour">
            <a:extLst>
              <a:ext uri="{FF2B5EF4-FFF2-40B4-BE49-F238E27FC236}">
                <a16:creationId xmlns:a16="http://schemas.microsoft.com/office/drawing/2014/main" id="{25CF6CCE-9ADB-4CED-9871-0E0A870711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-8917"/>
          <a:stretch/>
        </p:blipFill>
        <p:spPr>
          <a:xfrm>
            <a:off x="5234570" y="1243367"/>
            <a:ext cx="914400" cy="995934"/>
          </a:xfrm>
          <a:prstGeom prst="rect">
            <a:avLst/>
          </a:prstGeom>
        </p:spPr>
      </p:pic>
      <p:pic>
        <p:nvPicPr>
          <p:cNvPr id="23" name="Graphique 22" descr="Base de données contour">
            <a:extLst>
              <a:ext uri="{FF2B5EF4-FFF2-40B4-BE49-F238E27FC236}">
                <a16:creationId xmlns:a16="http://schemas.microsoft.com/office/drawing/2014/main" id="{ED362457-2FE7-4BA7-B37B-F1B8494FCF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25919" y="1059319"/>
            <a:ext cx="788041" cy="788041"/>
          </a:xfrm>
          <a:prstGeom prst="rect">
            <a:avLst/>
          </a:prstGeom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264CEC1-3010-4111-888F-9B23F6070324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691770" y="2239301"/>
            <a:ext cx="6236" cy="26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476E6CC8-616F-43F1-8A37-65B8CC8305F0}"/>
              </a:ext>
            </a:extLst>
          </p:cNvPr>
          <p:cNvCxnSpPr>
            <a:cxnSpLocks/>
            <a:stCxn id="1026" idx="2"/>
            <a:endCxn id="18" idx="0"/>
          </p:cNvCxnSpPr>
          <p:nvPr/>
        </p:nvCxnSpPr>
        <p:spPr>
          <a:xfrm flipH="1">
            <a:off x="5678539" y="3309640"/>
            <a:ext cx="325" cy="27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6" descr="Augmentation de la puissance de calcul dans AWS | Implémentations |  Solutions AWS">
            <a:extLst>
              <a:ext uri="{FF2B5EF4-FFF2-40B4-BE49-F238E27FC236}">
                <a16:creationId xmlns:a16="http://schemas.microsoft.com/office/drawing/2014/main" id="{4BE23E53-2CEA-4FAC-9B5A-1ED248756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22" t="46398" r="41127" b="43527"/>
          <a:stretch/>
        </p:blipFill>
        <p:spPr bwMode="auto">
          <a:xfrm>
            <a:off x="3872563" y="5603885"/>
            <a:ext cx="439876" cy="38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Augmentation de la puissance de calcul dans AWS | Implémentations |  Solutions AWS">
            <a:extLst>
              <a:ext uri="{FF2B5EF4-FFF2-40B4-BE49-F238E27FC236}">
                <a16:creationId xmlns:a16="http://schemas.microsoft.com/office/drawing/2014/main" id="{ED59659A-6FC3-4108-B9D7-2285A126B9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22" t="46398" r="41127" b="43527"/>
          <a:stretch/>
        </p:blipFill>
        <p:spPr bwMode="auto">
          <a:xfrm>
            <a:off x="5474754" y="5603885"/>
            <a:ext cx="439876" cy="38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Augmentation de la puissance de calcul dans AWS | Implémentations |  Solutions AWS">
            <a:extLst>
              <a:ext uri="{FF2B5EF4-FFF2-40B4-BE49-F238E27FC236}">
                <a16:creationId xmlns:a16="http://schemas.microsoft.com/office/drawing/2014/main" id="{78A23D62-40B8-4BFD-BADA-EBCD4CA22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22" t="46398" r="41127" b="43527"/>
          <a:stretch/>
        </p:blipFill>
        <p:spPr bwMode="auto">
          <a:xfrm>
            <a:off x="6278679" y="5603885"/>
            <a:ext cx="439876" cy="38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Augmentation de la puissance de calcul dans AWS | Implémentations |  Solutions AWS">
            <a:extLst>
              <a:ext uri="{FF2B5EF4-FFF2-40B4-BE49-F238E27FC236}">
                <a16:creationId xmlns:a16="http://schemas.microsoft.com/office/drawing/2014/main" id="{3E384CCB-A9CE-4B27-9537-9DAF369271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22" t="46398" r="41127" b="43527"/>
          <a:stretch/>
        </p:blipFill>
        <p:spPr bwMode="auto">
          <a:xfrm>
            <a:off x="7069129" y="5603885"/>
            <a:ext cx="439876" cy="38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C96E1136-659F-4A3B-B17A-BA2A4B4A03F0}"/>
              </a:ext>
            </a:extLst>
          </p:cNvPr>
          <p:cNvCxnSpPr>
            <a:cxnSpLocks/>
            <a:stCxn id="18" idx="2"/>
            <a:endCxn id="155" idx="0"/>
          </p:cNvCxnSpPr>
          <p:nvPr/>
        </p:nvCxnSpPr>
        <p:spPr>
          <a:xfrm rot="5400000">
            <a:off x="4593847" y="3797514"/>
            <a:ext cx="577689" cy="159169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 : en angle 48">
            <a:extLst>
              <a:ext uri="{FF2B5EF4-FFF2-40B4-BE49-F238E27FC236}">
                <a16:creationId xmlns:a16="http://schemas.microsoft.com/office/drawing/2014/main" id="{B883DFAE-FF05-4999-A091-029B2C4DF37C}"/>
              </a:ext>
            </a:extLst>
          </p:cNvPr>
          <p:cNvCxnSpPr>
            <a:cxnSpLocks/>
            <a:stCxn id="18" idx="2"/>
            <a:endCxn id="156" idx="0"/>
          </p:cNvCxnSpPr>
          <p:nvPr/>
        </p:nvCxnSpPr>
        <p:spPr>
          <a:xfrm rot="5400000">
            <a:off x="4993247" y="4196914"/>
            <a:ext cx="577689" cy="792897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 : en angle 52">
            <a:extLst>
              <a:ext uri="{FF2B5EF4-FFF2-40B4-BE49-F238E27FC236}">
                <a16:creationId xmlns:a16="http://schemas.microsoft.com/office/drawing/2014/main" id="{10227B9A-B9ED-47A2-A0E7-4D9187E1957B}"/>
              </a:ext>
            </a:extLst>
          </p:cNvPr>
          <p:cNvCxnSpPr>
            <a:cxnSpLocks/>
            <a:stCxn id="18" idx="2"/>
            <a:endCxn id="157" idx="0"/>
          </p:cNvCxnSpPr>
          <p:nvPr/>
        </p:nvCxnSpPr>
        <p:spPr>
          <a:xfrm rot="16200000" flipH="1">
            <a:off x="5396310" y="4586746"/>
            <a:ext cx="577689" cy="1323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eur : en angle 55">
            <a:extLst>
              <a:ext uri="{FF2B5EF4-FFF2-40B4-BE49-F238E27FC236}">
                <a16:creationId xmlns:a16="http://schemas.microsoft.com/office/drawing/2014/main" id="{DF1D9539-FCCB-40C8-8A0D-91E838A8586C}"/>
              </a:ext>
            </a:extLst>
          </p:cNvPr>
          <p:cNvCxnSpPr>
            <a:cxnSpLocks/>
            <a:stCxn id="18" idx="2"/>
            <a:endCxn id="158" idx="0"/>
          </p:cNvCxnSpPr>
          <p:nvPr/>
        </p:nvCxnSpPr>
        <p:spPr>
          <a:xfrm rot="16200000" flipH="1">
            <a:off x="5777940" y="4205117"/>
            <a:ext cx="577689" cy="77649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eur : en angle 61">
            <a:extLst>
              <a:ext uri="{FF2B5EF4-FFF2-40B4-BE49-F238E27FC236}">
                <a16:creationId xmlns:a16="http://schemas.microsoft.com/office/drawing/2014/main" id="{B0C27A37-E818-4A77-A4E0-88AE500BDC8A}"/>
              </a:ext>
            </a:extLst>
          </p:cNvPr>
          <p:cNvCxnSpPr>
            <a:cxnSpLocks/>
            <a:endCxn id="46" idx="0"/>
          </p:cNvCxnSpPr>
          <p:nvPr/>
        </p:nvCxnSpPr>
        <p:spPr>
          <a:xfrm rot="5400000">
            <a:off x="7143222" y="5458039"/>
            <a:ext cx="291692" cy="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1CCA6CEF-846A-4B1F-826F-247C22BEE110}"/>
              </a:ext>
            </a:extLst>
          </p:cNvPr>
          <p:cNvCxnSpPr>
            <a:cxnSpLocks/>
            <a:endCxn id="45" idx="0"/>
          </p:cNvCxnSpPr>
          <p:nvPr/>
        </p:nvCxnSpPr>
        <p:spPr>
          <a:xfrm rot="5400000">
            <a:off x="6352772" y="5458039"/>
            <a:ext cx="291692" cy="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eur : en angle 67">
            <a:extLst>
              <a:ext uri="{FF2B5EF4-FFF2-40B4-BE49-F238E27FC236}">
                <a16:creationId xmlns:a16="http://schemas.microsoft.com/office/drawing/2014/main" id="{5745F1B9-7A7E-4664-8D16-F24706F6CB1B}"/>
              </a:ext>
            </a:extLst>
          </p:cNvPr>
          <p:cNvCxnSpPr>
            <a:cxnSpLocks/>
            <a:endCxn id="44" idx="0"/>
          </p:cNvCxnSpPr>
          <p:nvPr/>
        </p:nvCxnSpPr>
        <p:spPr>
          <a:xfrm rot="5400000">
            <a:off x="5548847" y="5458039"/>
            <a:ext cx="291692" cy="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eur : en angle 70">
            <a:extLst>
              <a:ext uri="{FF2B5EF4-FFF2-40B4-BE49-F238E27FC236}">
                <a16:creationId xmlns:a16="http://schemas.microsoft.com/office/drawing/2014/main" id="{B794F58F-1FF7-480F-9D42-57014F3C1059}"/>
              </a:ext>
            </a:extLst>
          </p:cNvPr>
          <p:cNvCxnSpPr>
            <a:cxnSpLocks/>
          </p:cNvCxnSpPr>
          <p:nvPr/>
        </p:nvCxnSpPr>
        <p:spPr>
          <a:xfrm rot="5400000">
            <a:off x="4744921" y="5458039"/>
            <a:ext cx="291692" cy="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eur : en angle 73">
            <a:extLst>
              <a:ext uri="{FF2B5EF4-FFF2-40B4-BE49-F238E27FC236}">
                <a16:creationId xmlns:a16="http://schemas.microsoft.com/office/drawing/2014/main" id="{29C829AB-A0D1-4F86-ABCC-2E402E3253E0}"/>
              </a:ext>
            </a:extLst>
          </p:cNvPr>
          <p:cNvCxnSpPr>
            <a:cxnSpLocks/>
            <a:endCxn id="41" idx="0"/>
          </p:cNvCxnSpPr>
          <p:nvPr/>
        </p:nvCxnSpPr>
        <p:spPr>
          <a:xfrm rot="5400000">
            <a:off x="3946656" y="5458039"/>
            <a:ext cx="291692" cy="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4" name="Picture 10" descr="Pour fêter ses 15 ans, AWS S3 annonce 100 billions d&amp;#39;objets stockés | DCmag">
            <a:extLst>
              <a:ext uri="{FF2B5EF4-FFF2-40B4-BE49-F238E27FC236}">
                <a16:creationId xmlns:a16="http://schemas.microsoft.com/office/drawing/2014/main" id="{F000F11B-0CEE-4EC7-851D-E2C445885A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5" r="25202"/>
          <a:stretch/>
        </p:blipFill>
        <p:spPr bwMode="auto">
          <a:xfrm>
            <a:off x="8231068" y="2658890"/>
            <a:ext cx="1012292" cy="117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e 76">
            <a:extLst>
              <a:ext uri="{FF2B5EF4-FFF2-40B4-BE49-F238E27FC236}">
                <a16:creationId xmlns:a16="http://schemas.microsoft.com/office/drawing/2014/main" id="{BA4B053A-2761-41A7-81B4-5068759FACB3}"/>
              </a:ext>
            </a:extLst>
          </p:cNvPr>
          <p:cNvGrpSpPr/>
          <p:nvPr/>
        </p:nvGrpSpPr>
        <p:grpSpPr>
          <a:xfrm>
            <a:off x="1765062" y="2372983"/>
            <a:ext cx="767613" cy="1092446"/>
            <a:chOff x="1090680" y="2937891"/>
            <a:chExt cx="907556" cy="1291609"/>
          </a:xfrm>
        </p:grpSpPr>
        <p:pic>
          <p:nvPicPr>
            <p:cNvPr id="1036" name="Picture 12" descr="Que sont les utilisateurs AWS IAM et comment les gérez-vous? - CloudSavvy IT">
              <a:extLst>
                <a:ext uri="{FF2B5EF4-FFF2-40B4-BE49-F238E27FC236}">
                  <a16:creationId xmlns:a16="http://schemas.microsoft.com/office/drawing/2014/main" id="{17368FFE-0AF8-4ED3-B84B-FD1514ACF8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68" t="11890" r="37637" b="16981"/>
            <a:stretch/>
          </p:blipFill>
          <p:spPr bwMode="auto">
            <a:xfrm>
              <a:off x="1172009" y="2937891"/>
              <a:ext cx="813335" cy="995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5D79600C-1D8C-45A1-90F4-7969B08AB272}"/>
                </a:ext>
              </a:extLst>
            </p:cNvPr>
            <p:cNvSpPr txBox="1"/>
            <p:nvPr/>
          </p:nvSpPr>
          <p:spPr>
            <a:xfrm>
              <a:off x="1090680" y="3921723"/>
              <a:ext cx="9075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>
                  <a:latin typeface="+mj-lt"/>
                </a:rPr>
                <a:t>AWS IAM</a:t>
              </a:r>
            </a:p>
          </p:txBody>
        </p:sp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75C752A9-8950-4EBE-AC03-AAF7DB5BBFCD}"/>
              </a:ext>
            </a:extLst>
          </p:cNvPr>
          <p:cNvSpPr txBox="1"/>
          <p:nvPr/>
        </p:nvSpPr>
        <p:spPr>
          <a:xfrm>
            <a:off x="5419099" y="1973640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+mj-lt"/>
              </a:rPr>
              <a:t>User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B3EFEA80-B1B4-4E7F-8AC0-8DA873ADC270}"/>
              </a:ext>
            </a:extLst>
          </p:cNvPr>
          <p:cNvSpPr txBox="1"/>
          <p:nvPr/>
        </p:nvSpPr>
        <p:spPr>
          <a:xfrm>
            <a:off x="4664015" y="2933511"/>
            <a:ext cx="74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>
                <a:latin typeface="+mj-lt"/>
              </a:rPr>
              <a:t>EC2</a:t>
            </a:r>
          </a:p>
          <a:p>
            <a:pPr algn="ctr"/>
            <a:r>
              <a:rPr lang="fr-FR" sz="1400" b="1" dirty="0">
                <a:latin typeface="+mj-lt"/>
              </a:rPr>
              <a:t>Master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572B3D12-4E94-4D71-A6CF-D82E271E5A26}"/>
              </a:ext>
            </a:extLst>
          </p:cNvPr>
          <p:cNvSpPr txBox="1"/>
          <p:nvPr/>
        </p:nvSpPr>
        <p:spPr>
          <a:xfrm>
            <a:off x="3147046" y="4862072"/>
            <a:ext cx="693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>
                <a:latin typeface="+mj-lt"/>
              </a:rPr>
              <a:t>EC2</a:t>
            </a:r>
          </a:p>
          <a:p>
            <a:pPr algn="ctr"/>
            <a:r>
              <a:rPr lang="fr-FR" sz="1400" b="1" dirty="0">
                <a:latin typeface="+mj-lt"/>
              </a:rPr>
              <a:t>Slaves</a:t>
            </a:r>
          </a:p>
        </p:txBody>
      </p: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21922789-D7B6-4DA0-9ADE-B5CE668B2D9A}"/>
              </a:ext>
            </a:extLst>
          </p:cNvPr>
          <p:cNvCxnSpPr>
            <a:cxnSpLocks/>
            <a:stCxn id="1026" idx="3"/>
            <a:endCxn id="1034" idx="1"/>
          </p:cNvCxnSpPr>
          <p:nvPr/>
        </p:nvCxnSpPr>
        <p:spPr>
          <a:xfrm>
            <a:off x="6158173" y="2910443"/>
            <a:ext cx="2072895" cy="33665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ZoneTexte 94">
            <a:extLst>
              <a:ext uri="{FF2B5EF4-FFF2-40B4-BE49-F238E27FC236}">
                <a16:creationId xmlns:a16="http://schemas.microsoft.com/office/drawing/2014/main" id="{A8F8B4C0-8520-48A6-9D81-1DC859842308}"/>
              </a:ext>
            </a:extLst>
          </p:cNvPr>
          <p:cNvSpPr txBox="1"/>
          <p:nvPr/>
        </p:nvSpPr>
        <p:spPr>
          <a:xfrm>
            <a:off x="4688645" y="3656551"/>
            <a:ext cx="774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>
                <a:latin typeface="+mj-lt"/>
              </a:rPr>
              <a:t>Python </a:t>
            </a:r>
          </a:p>
          <a:p>
            <a:pPr algn="ctr"/>
            <a:r>
              <a:rPr lang="fr-FR" sz="1400" b="1" dirty="0">
                <a:latin typeface="+mj-lt"/>
              </a:rPr>
              <a:t>script</a:t>
            </a:r>
          </a:p>
        </p:txBody>
      </p:sp>
      <p:pic>
        <p:nvPicPr>
          <p:cNvPr id="96" name="Image 95">
            <a:extLst>
              <a:ext uri="{FF2B5EF4-FFF2-40B4-BE49-F238E27FC236}">
                <a16:creationId xmlns:a16="http://schemas.microsoft.com/office/drawing/2014/main" id="{A5DC22D9-B54D-4143-80B9-5407B2692CA1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973" y="4019641"/>
            <a:ext cx="860017" cy="621363"/>
          </a:xfrm>
          <a:prstGeom prst="rect">
            <a:avLst/>
          </a:prstGeom>
        </p:spPr>
      </p:pic>
      <p:sp>
        <p:nvSpPr>
          <p:cNvPr id="98" name="ZoneTexte 97">
            <a:extLst>
              <a:ext uri="{FF2B5EF4-FFF2-40B4-BE49-F238E27FC236}">
                <a16:creationId xmlns:a16="http://schemas.microsoft.com/office/drawing/2014/main" id="{7A5C83E1-0F10-4A90-B736-B94C7EC99934}"/>
              </a:ext>
            </a:extLst>
          </p:cNvPr>
          <p:cNvSpPr txBox="1"/>
          <p:nvPr/>
        </p:nvSpPr>
        <p:spPr>
          <a:xfrm>
            <a:off x="8292119" y="1849638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+mj-lt"/>
              </a:rPr>
              <a:t>Dataset</a:t>
            </a:r>
          </a:p>
        </p:txBody>
      </p:sp>
      <p:pic>
        <p:nvPicPr>
          <p:cNvPr id="100" name="Picture 12" descr="Que sont les utilisateurs AWS IAM et comment les gérez-vous? - CloudSavvy IT">
            <a:extLst>
              <a:ext uri="{FF2B5EF4-FFF2-40B4-BE49-F238E27FC236}">
                <a16:creationId xmlns:a16="http://schemas.microsoft.com/office/drawing/2014/main" id="{640A9210-9A71-4618-8319-1186CB48E8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8" t="11890" r="37637" b="16981"/>
          <a:stretch/>
        </p:blipFill>
        <p:spPr bwMode="auto">
          <a:xfrm rot="5400000" flipV="1">
            <a:off x="7052584" y="2688217"/>
            <a:ext cx="316886" cy="46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1006CB17-F5D7-4C1E-A852-014B58556696}"/>
              </a:ext>
            </a:extLst>
          </p:cNvPr>
          <p:cNvCxnSpPr>
            <a:cxnSpLocks/>
          </p:cNvCxnSpPr>
          <p:nvPr/>
        </p:nvCxnSpPr>
        <p:spPr>
          <a:xfrm>
            <a:off x="8686140" y="2127528"/>
            <a:ext cx="8434" cy="64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ZoneTexte 107">
            <a:extLst>
              <a:ext uri="{FF2B5EF4-FFF2-40B4-BE49-F238E27FC236}">
                <a16:creationId xmlns:a16="http://schemas.microsoft.com/office/drawing/2014/main" id="{0DC76DC2-9469-4027-97F4-2ACB9F2152D6}"/>
              </a:ext>
            </a:extLst>
          </p:cNvPr>
          <p:cNvSpPr txBox="1"/>
          <p:nvPr/>
        </p:nvSpPr>
        <p:spPr>
          <a:xfrm>
            <a:off x="8261360" y="3617895"/>
            <a:ext cx="982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+mj-lt"/>
              </a:rPr>
              <a:t>S3 </a:t>
            </a:r>
            <a:r>
              <a:rPr lang="fr-FR" sz="1400" b="1" dirty="0" err="1">
                <a:latin typeface="+mj-lt"/>
              </a:rPr>
              <a:t>bucket</a:t>
            </a:r>
            <a:endParaRPr lang="fr-FR" sz="1400" b="1" dirty="0">
              <a:latin typeface="+mj-lt"/>
            </a:endParaRPr>
          </a:p>
        </p:txBody>
      </p:sp>
      <p:cxnSp>
        <p:nvCxnSpPr>
          <p:cNvPr id="109" name="Connecteur : en angle 108">
            <a:extLst>
              <a:ext uri="{FF2B5EF4-FFF2-40B4-BE49-F238E27FC236}">
                <a16:creationId xmlns:a16="http://schemas.microsoft.com/office/drawing/2014/main" id="{39FE5E5E-4178-4069-98CA-DFF4C58A1D17}"/>
              </a:ext>
            </a:extLst>
          </p:cNvPr>
          <p:cNvCxnSpPr>
            <a:cxnSpLocks/>
            <a:stCxn id="15" idx="1"/>
            <a:endCxn id="1036" idx="0"/>
          </p:cNvCxnSpPr>
          <p:nvPr/>
        </p:nvCxnSpPr>
        <p:spPr>
          <a:xfrm rot="10800000" flipV="1">
            <a:off x="2177812" y="1741333"/>
            <a:ext cx="3056759" cy="631649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3" name="Picture 6" descr="Augmentation de la puissance de calcul dans AWS | Implémentations |  Solutions AWS">
            <a:extLst>
              <a:ext uri="{FF2B5EF4-FFF2-40B4-BE49-F238E27FC236}">
                <a16:creationId xmlns:a16="http://schemas.microsoft.com/office/drawing/2014/main" id="{9DC949CB-F2A4-48DB-9724-F7109F0B7D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22" t="46398" r="41127" b="43527"/>
          <a:stretch/>
        </p:blipFill>
        <p:spPr bwMode="auto">
          <a:xfrm>
            <a:off x="4670828" y="5603885"/>
            <a:ext cx="439876" cy="38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B69D3FB5-04E9-456D-BE7B-23AACCE4E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283" y="1418018"/>
            <a:ext cx="1522746" cy="58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Image 115" descr="Une image contenant texte, clipart, graphiques vectoriels&#10;&#10;Description générée automatiquement">
            <a:extLst>
              <a:ext uri="{FF2B5EF4-FFF2-40B4-BE49-F238E27FC236}">
                <a16:creationId xmlns:a16="http://schemas.microsoft.com/office/drawing/2014/main" id="{BDD34C26-C39C-460D-B523-ED33F959E40C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374" y="5361993"/>
            <a:ext cx="2326370" cy="1221344"/>
          </a:xfrm>
          <a:prstGeom prst="rect">
            <a:avLst/>
          </a:prstGeom>
        </p:spPr>
      </p:pic>
      <p:pic>
        <p:nvPicPr>
          <p:cNvPr id="117" name="Espace réservé du contenu 7" descr="Télécharger du cloud contour">
            <a:extLst>
              <a:ext uri="{FF2B5EF4-FFF2-40B4-BE49-F238E27FC236}">
                <a16:creationId xmlns:a16="http://schemas.microsoft.com/office/drawing/2014/main" id="{17F7F60F-FFDF-4291-A63A-0208E6669F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48354" y="5520881"/>
            <a:ext cx="914400" cy="914400"/>
          </a:xfrm>
          <a:prstGeom prst="rect">
            <a:avLst/>
          </a:prstGeom>
        </p:spPr>
      </p:pic>
      <p:pic>
        <p:nvPicPr>
          <p:cNvPr id="118" name="Espace réservé du contenu 7" descr="Télécharger du cloud contour">
            <a:extLst>
              <a:ext uri="{FF2B5EF4-FFF2-40B4-BE49-F238E27FC236}">
                <a16:creationId xmlns:a16="http://schemas.microsoft.com/office/drawing/2014/main" id="{1893524A-687A-4BF3-A648-D19262ABC8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47988" y="885335"/>
            <a:ext cx="515885" cy="515885"/>
          </a:xfrm>
          <a:prstGeom prst="rect">
            <a:avLst/>
          </a:prstGeom>
        </p:spPr>
      </p:pic>
      <p:sp>
        <p:nvSpPr>
          <p:cNvPr id="119" name="ZoneTexte 118">
            <a:extLst>
              <a:ext uri="{FF2B5EF4-FFF2-40B4-BE49-F238E27FC236}">
                <a16:creationId xmlns:a16="http://schemas.microsoft.com/office/drawing/2014/main" id="{BD9362D0-72D9-4006-AC60-4AB7175BD4F4}"/>
              </a:ext>
            </a:extLst>
          </p:cNvPr>
          <p:cNvSpPr txBox="1"/>
          <p:nvPr/>
        </p:nvSpPr>
        <p:spPr>
          <a:xfrm>
            <a:off x="3241619" y="1458627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Setup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2F8CDD0B-4CAC-4800-A8D3-7D0B581FA758}"/>
              </a:ext>
            </a:extLst>
          </p:cNvPr>
          <p:cNvSpPr txBox="1"/>
          <p:nvPr/>
        </p:nvSpPr>
        <p:spPr>
          <a:xfrm>
            <a:off x="5737830" y="2225073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Setup</a:t>
            </a:r>
          </a:p>
        </p:txBody>
      </p:sp>
      <p:cxnSp>
        <p:nvCxnSpPr>
          <p:cNvPr id="121" name="Connecteur : en angle 120">
            <a:extLst>
              <a:ext uri="{FF2B5EF4-FFF2-40B4-BE49-F238E27FC236}">
                <a16:creationId xmlns:a16="http://schemas.microsoft.com/office/drawing/2014/main" id="{DB2DBB1D-18DD-4EA7-9F41-B65908F6A84A}"/>
              </a:ext>
            </a:extLst>
          </p:cNvPr>
          <p:cNvCxnSpPr>
            <a:cxnSpLocks/>
            <a:stCxn id="18" idx="2"/>
            <a:endCxn id="159" idx="0"/>
          </p:cNvCxnSpPr>
          <p:nvPr/>
        </p:nvCxnSpPr>
        <p:spPr>
          <a:xfrm rot="16200000" flipH="1">
            <a:off x="6186211" y="3796845"/>
            <a:ext cx="577689" cy="159303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necteur : en angle 123">
            <a:extLst>
              <a:ext uri="{FF2B5EF4-FFF2-40B4-BE49-F238E27FC236}">
                <a16:creationId xmlns:a16="http://schemas.microsoft.com/office/drawing/2014/main" id="{06845857-4EA4-47B2-BFFF-05CF69A83C72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22028" y="3588745"/>
            <a:ext cx="3389118" cy="1944959"/>
          </a:xfrm>
          <a:prstGeom prst="bentConnector4">
            <a:avLst>
              <a:gd name="adj1" fmla="val 171"/>
              <a:gd name="adj2" fmla="val 216816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omponents of AWS EC2 | by AWS and More | Medium">
            <a:extLst>
              <a:ext uri="{FF2B5EF4-FFF2-40B4-BE49-F238E27FC236}">
                <a16:creationId xmlns:a16="http://schemas.microsoft.com/office/drawing/2014/main" id="{850EC6BF-16BD-4C0E-8CC9-99BC628BF8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8" t="5699" r="20022" b="13112"/>
          <a:stretch/>
        </p:blipFill>
        <p:spPr bwMode="auto">
          <a:xfrm>
            <a:off x="5199554" y="2511245"/>
            <a:ext cx="958619" cy="79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ZoneTexte 132">
            <a:extLst>
              <a:ext uri="{FF2B5EF4-FFF2-40B4-BE49-F238E27FC236}">
                <a16:creationId xmlns:a16="http://schemas.microsoft.com/office/drawing/2014/main" id="{471D5EEB-3E92-4AC1-A03A-97E6C1139959}"/>
              </a:ext>
            </a:extLst>
          </p:cNvPr>
          <p:cNvSpPr txBox="1"/>
          <p:nvPr/>
        </p:nvSpPr>
        <p:spPr>
          <a:xfrm>
            <a:off x="3024951" y="3946742"/>
            <a:ext cx="1037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collect</a:t>
            </a:r>
            <a:endParaRPr lang="fr-FR" sz="1200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cxnSp>
        <p:nvCxnSpPr>
          <p:cNvPr id="138" name="Connecteur : en angle 137">
            <a:extLst>
              <a:ext uri="{FF2B5EF4-FFF2-40B4-BE49-F238E27FC236}">
                <a16:creationId xmlns:a16="http://schemas.microsoft.com/office/drawing/2014/main" id="{837B5EBA-3F15-4943-9BCF-39042FACF564}"/>
              </a:ext>
            </a:extLst>
          </p:cNvPr>
          <p:cNvCxnSpPr>
            <a:cxnSpLocks/>
          </p:cNvCxnSpPr>
          <p:nvPr/>
        </p:nvCxnSpPr>
        <p:spPr>
          <a:xfrm rot="5400000">
            <a:off x="7143221" y="6058966"/>
            <a:ext cx="291692" cy="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necteur : en angle 138">
            <a:extLst>
              <a:ext uri="{FF2B5EF4-FFF2-40B4-BE49-F238E27FC236}">
                <a16:creationId xmlns:a16="http://schemas.microsoft.com/office/drawing/2014/main" id="{B25C9109-FED6-496A-8F89-2C19AD959CB2}"/>
              </a:ext>
            </a:extLst>
          </p:cNvPr>
          <p:cNvCxnSpPr>
            <a:cxnSpLocks/>
          </p:cNvCxnSpPr>
          <p:nvPr/>
        </p:nvCxnSpPr>
        <p:spPr>
          <a:xfrm rot="5400000">
            <a:off x="6352771" y="6058966"/>
            <a:ext cx="291692" cy="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necteur : en angle 139">
            <a:extLst>
              <a:ext uri="{FF2B5EF4-FFF2-40B4-BE49-F238E27FC236}">
                <a16:creationId xmlns:a16="http://schemas.microsoft.com/office/drawing/2014/main" id="{C9DCC553-6421-476D-B77F-15CA49FB1E09}"/>
              </a:ext>
            </a:extLst>
          </p:cNvPr>
          <p:cNvCxnSpPr>
            <a:cxnSpLocks/>
          </p:cNvCxnSpPr>
          <p:nvPr/>
        </p:nvCxnSpPr>
        <p:spPr>
          <a:xfrm rot="5400000">
            <a:off x="5548846" y="6058966"/>
            <a:ext cx="291692" cy="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necteur : en angle 140">
            <a:extLst>
              <a:ext uri="{FF2B5EF4-FFF2-40B4-BE49-F238E27FC236}">
                <a16:creationId xmlns:a16="http://schemas.microsoft.com/office/drawing/2014/main" id="{77AB9073-F683-47CF-A79A-81732641A0CF}"/>
              </a:ext>
            </a:extLst>
          </p:cNvPr>
          <p:cNvCxnSpPr>
            <a:cxnSpLocks/>
          </p:cNvCxnSpPr>
          <p:nvPr/>
        </p:nvCxnSpPr>
        <p:spPr>
          <a:xfrm rot="5400000">
            <a:off x="4744920" y="6058966"/>
            <a:ext cx="291692" cy="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Connecteur : en angle 141">
            <a:extLst>
              <a:ext uri="{FF2B5EF4-FFF2-40B4-BE49-F238E27FC236}">
                <a16:creationId xmlns:a16="http://schemas.microsoft.com/office/drawing/2014/main" id="{4A74F9C2-E15C-4C80-90D9-F19DEF8A9EA5}"/>
              </a:ext>
            </a:extLst>
          </p:cNvPr>
          <p:cNvCxnSpPr>
            <a:cxnSpLocks/>
          </p:cNvCxnSpPr>
          <p:nvPr/>
        </p:nvCxnSpPr>
        <p:spPr>
          <a:xfrm rot="5400000">
            <a:off x="3946655" y="6058966"/>
            <a:ext cx="291692" cy="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ZoneTexte 148">
            <a:extLst>
              <a:ext uri="{FF2B5EF4-FFF2-40B4-BE49-F238E27FC236}">
                <a16:creationId xmlns:a16="http://schemas.microsoft.com/office/drawing/2014/main" id="{47DE6C8C-4AE1-426E-B36B-95BA9C81C6DA}"/>
              </a:ext>
            </a:extLst>
          </p:cNvPr>
          <p:cNvSpPr txBox="1"/>
          <p:nvPr/>
        </p:nvSpPr>
        <p:spPr>
          <a:xfrm>
            <a:off x="2889701" y="2419276"/>
            <a:ext cx="1251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>
                <a:latin typeface="+mj-lt"/>
              </a:rPr>
              <a:t>Cluster Spark</a:t>
            </a:r>
          </a:p>
        </p:txBody>
      </p:sp>
      <p:cxnSp>
        <p:nvCxnSpPr>
          <p:cNvPr id="150" name="Connecteur droit avec flèche 149">
            <a:extLst>
              <a:ext uri="{FF2B5EF4-FFF2-40B4-BE49-F238E27FC236}">
                <a16:creationId xmlns:a16="http://schemas.microsoft.com/office/drawing/2014/main" id="{FE11802F-F8F1-4EC6-96A1-A6D6176A603F}"/>
              </a:ext>
            </a:extLst>
          </p:cNvPr>
          <p:cNvCxnSpPr>
            <a:cxnSpLocks/>
          </p:cNvCxnSpPr>
          <p:nvPr/>
        </p:nvCxnSpPr>
        <p:spPr>
          <a:xfrm>
            <a:off x="6242760" y="1861291"/>
            <a:ext cx="2173495" cy="103383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4" name="Graphique 153" descr="Base de données contour">
            <a:extLst>
              <a:ext uri="{FF2B5EF4-FFF2-40B4-BE49-F238E27FC236}">
                <a16:creationId xmlns:a16="http://schemas.microsoft.com/office/drawing/2014/main" id="{DC22AB55-6F22-4FAF-AE4E-B850528F05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53582" y="2874249"/>
            <a:ext cx="788041" cy="788041"/>
          </a:xfrm>
          <a:prstGeom prst="rect">
            <a:avLst/>
          </a:prstGeom>
        </p:spPr>
      </p:pic>
      <p:pic>
        <p:nvPicPr>
          <p:cNvPr id="155" name="Picture 2" descr="Components of AWS EC2 | by AWS and More | Medium">
            <a:extLst>
              <a:ext uri="{FF2B5EF4-FFF2-40B4-BE49-F238E27FC236}">
                <a16:creationId xmlns:a16="http://schemas.microsoft.com/office/drawing/2014/main" id="{4AAE16F8-3848-464A-8D1A-D912268D29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8" t="5699" r="20022" b="13112"/>
          <a:stretch/>
        </p:blipFill>
        <p:spPr bwMode="auto">
          <a:xfrm>
            <a:off x="3807693" y="4882207"/>
            <a:ext cx="558299" cy="46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 descr="Components of AWS EC2 | by AWS and More | Medium">
            <a:extLst>
              <a:ext uri="{FF2B5EF4-FFF2-40B4-BE49-F238E27FC236}">
                <a16:creationId xmlns:a16="http://schemas.microsoft.com/office/drawing/2014/main" id="{B0DEF254-9E39-4BEE-B0A0-97BFC3337D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8" t="5699" r="20022" b="13112"/>
          <a:stretch/>
        </p:blipFill>
        <p:spPr bwMode="auto">
          <a:xfrm>
            <a:off x="4606492" y="4882207"/>
            <a:ext cx="558299" cy="46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 descr="Components of AWS EC2 | by AWS and More | Medium">
            <a:extLst>
              <a:ext uri="{FF2B5EF4-FFF2-40B4-BE49-F238E27FC236}">
                <a16:creationId xmlns:a16="http://schemas.microsoft.com/office/drawing/2014/main" id="{F0299269-EECA-4F3F-9F80-B95B3BA55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8" t="5699" r="20022" b="13112"/>
          <a:stretch/>
        </p:blipFill>
        <p:spPr bwMode="auto">
          <a:xfrm>
            <a:off x="5412620" y="4882207"/>
            <a:ext cx="558299" cy="46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2" descr="Components of AWS EC2 | by AWS and More | Medium">
            <a:extLst>
              <a:ext uri="{FF2B5EF4-FFF2-40B4-BE49-F238E27FC236}">
                <a16:creationId xmlns:a16="http://schemas.microsoft.com/office/drawing/2014/main" id="{465D46D0-DC2C-4E80-B5F6-CD6653AC29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8" t="5699" r="20022" b="13112"/>
          <a:stretch/>
        </p:blipFill>
        <p:spPr bwMode="auto">
          <a:xfrm>
            <a:off x="6175879" y="4882207"/>
            <a:ext cx="558299" cy="46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2" descr="Components of AWS EC2 | by AWS and More | Medium">
            <a:extLst>
              <a:ext uri="{FF2B5EF4-FFF2-40B4-BE49-F238E27FC236}">
                <a16:creationId xmlns:a16="http://schemas.microsoft.com/office/drawing/2014/main" id="{B21F303F-D88B-484E-8354-4CD1B72B93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8" t="5699" r="20022" b="13112"/>
          <a:stretch/>
        </p:blipFill>
        <p:spPr bwMode="auto">
          <a:xfrm>
            <a:off x="6992422" y="4882207"/>
            <a:ext cx="558299" cy="46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ZoneTexte 164">
            <a:extLst>
              <a:ext uri="{FF2B5EF4-FFF2-40B4-BE49-F238E27FC236}">
                <a16:creationId xmlns:a16="http://schemas.microsoft.com/office/drawing/2014/main" id="{C49E9BCD-A1DB-4EDC-9F1F-69DB78770B90}"/>
              </a:ext>
            </a:extLst>
          </p:cNvPr>
          <p:cNvSpPr txBox="1"/>
          <p:nvPr/>
        </p:nvSpPr>
        <p:spPr>
          <a:xfrm>
            <a:off x="4294768" y="4321190"/>
            <a:ext cx="1471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parallelize</a:t>
            </a:r>
            <a:endParaRPr lang="fr-FR" sz="1200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43EE0DB5-0FB6-4E29-BE2C-B0E768893995}"/>
              </a:ext>
            </a:extLst>
          </p:cNvPr>
          <p:cNvSpPr txBox="1"/>
          <p:nvPr/>
        </p:nvSpPr>
        <p:spPr>
          <a:xfrm>
            <a:off x="3265660" y="5644695"/>
            <a:ext cx="697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maps</a:t>
            </a:r>
            <a:endParaRPr lang="fr-FR" sz="1200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D4FE935E-3AE7-4FF8-ACA4-E3CADB7B6D42}"/>
              </a:ext>
            </a:extLst>
          </p:cNvPr>
          <p:cNvSpPr txBox="1"/>
          <p:nvPr/>
        </p:nvSpPr>
        <p:spPr>
          <a:xfrm rot="1609323">
            <a:off x="6597620" y="2057792"/>
            <a:ext cx="1550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Setup droits .</a:t>
            </a:r>
            <a:r>
              <a:rPr lang="fr-FR" sz="1400" i="1" dirty="0" err="1"/>
              <a:t>json</a:t>
            </a:r>
            <a:endParaRPr lang="fr-FR" sz="1400" i="1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48F9B39A-F600-4C0E-A789-79499D9CA8B9}"/>
              </a:ext>
            </a:extLst>
          </p:cNvPr>
          <p:cNvSpPr txBox="1"/>
          <p:nvPr/>
        </p:nvSpPr>
        <p:spPr>
          <a:xfrm>
            <a:off x="6718555" y="4975760"/>
            <a:ext cx="273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…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5055B099-7EDF-463B-A6CB-80DBBB8C9683}"/>
              </a:ext>
            </a:extLst>
          </p:cNvPr>
          <p:cNvSpPr txBox="1"/>
          <p:nvPr/>
        </p:nvSpPr>
        <p:spPr>
          <a:xfrm>
            <a:off x="6724050" y="5612615"/>
            <a:ext cx="273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5382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025B74-FEBB-4185-A949-36571E66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AWS Infrastructure as a Service (IaaS)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65C58-64D1-45F0-BF8A-F3BFCAF4B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951" y="1761860"/>
            <a:ext cx="3819694" cy="557784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fr-FR" sz="2800" dirty="0">
                <a:latin typeface="+mj-lt"/>
              </a:rPr>
              <a:t>IAM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99BF8C-38FA-4D39-BE57-D611B0AB9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4953" y="2583646"/>
            <a:ext cx="3819693" cy="3601608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fr-FR" dirty="0"/>
              <a:t>Création d’un user &lt;USER&gt;</a:t>
            </a:r>
          </a:p>
          <a:p>
            <a:pPr lvl="1"/>
            <a:r>
              <a:rPr lang="fr-FR" dirty="0"/>
              <a:t>Adresse ARN</a:t>
            </a:r>
          </a:p>
          <a:p>
            <a:r>
              <a:rPr lang="fr-FR" dirty="0"/>
              <a:t>Paire de clés:</a:t>
            </a:r>
          </a:p>
          <a:p>
            <a:pPr lvl="1"/>
            <a:r>
              <a:rPr lang="fr-FR" dirty="0"/>
              <a:t>Clé </a:t>
            </a:r>
            <a:r>
              <a:rPr lang="fr-FR" dirty="0" err="1"/>
              <a:t>access</a:t>
            </a:r>
            <a:endParaRPr lang="fr-FR" dirty="0"/>
          </a:p>
          <a:p>
            <a:pPr lvl="1"/>
            <a:r>
              <a:rPr lang="fr-FR" dirty="0"/>
              <a:t>Clé secret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48B1383-5288-467E-8884-FC473E0DA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07273" y="1766271"/>
            <a:ext cx="3819695" cy="553373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fr-FR" sz="2800" dirty="0">
                <a:latin typeface="+mj-lt"/>
              </a:rPr>
              <a:t>EC2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B6127C-30EB-4B73-8A6F-EE61015B5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07273" y="2579236"/>
            <a:ext cx="3819696" cy="3601608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fr-FR" dirty="0"/>
              <a:t>Set up de l’instance</a:t>
            </a:r>
          </a:p>
          <a:p>
            <a:r>
              <a:rPr lang="fr-FR" dirty="0"/>
              <a:t>Choix de solution</a:t>
            </a:r>
          </a:p>
          <a:p>
            <a:pPr lvl="1"/>
            <a:r>
              <a:rPr lang="fr-FR" dirty="0"/>
              <a:t>Taille: t2.medium</a:t>
            </a:r>
          </a:p>
          <a:p>
            <a:pPr lvl="1"/>
            <a:r>
              <a:rPr lang="fr-FR" dirty="0"/>
              <a:t>Stockage: 30 Go</a:t>
            </a:r>
          </a:p>
          <a:p>
            <a:pPr lvl="1"/>
            <a:r>
              <a:rPr lang="fr-FR" dirty="0"/>
              <a:t>OS: Linux 18.x, 64-bits</a:t>
            </a:r>
          </a:p>
          <a:p>
            <a:r>
              <a:rPr lang="fr-FR" dirty="0"/>
              <a:t>Groupe de sécurité (TCP SSH)</a:t>
            </a:r>
          </a:p>
          <a:p>
            <a:r>
              <a:rPr lang="fr-FR" dirty="0"/>
              <a:t>Set up une </a:t>
            </a:r>
            <a:r>
              <a:rPr lang="fr-FR" dirty="0" err="1"/>
              <a:t>Elastic</a:t>
            </a:r>
            <a:r>
              <a:rPr lang="fr-FR" dirty="0"/>
              <a:t> IP (IP statique)</a:t>
            </a:r>
          </a:p>
          <a:p>
            <a:r>
              <a:rPr lang="fr-FR" dirty="0"/>
              <a:t>Si l’utilisateur utilise </a:t>
            </a:r>
            <a:r>
              <a:rPr lang="fr-FR" dirty="0" err="1"/>
              <a:t>windows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Communication à l’instance via </a:t>
            </a:r>
            <a:r>
              <a:rPr lang="fr-FR" dirty="0" err="1"/>
              <a:t>PuttY</a:t>
            </a:r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2AC1A9D-BCCA-4DF8-AE6A-DD61036A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429ACC5-0068-42F1-A3FA-10216ED99D86}" type="datetime1">
              <a:rPr lang="fr-FR" smtClean="0"/>
              <a:t>21/09/2021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C4C9B5B-8BC0-495D-82B5-3C689BEA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Lérys Granado, PhD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9305E96-E8B3-4DF2-88E1-74D9CC70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61A0B29B-19F1-48D3-B9DD-6D1140D9DCB1}"/>
              </a:ext>
            </a:extLst>
          </p:cNvPr>
          <p:cNvSpPr txBox="1">
            <a:spLocks/>
          </p:cNvSpPr>
          <p:nvPr/>
        </p:nvSpPr>
        <p:spPr>
          <a:xfrm>
            <a:off x="8229597" y="1766271"/>
            <a:ext cx="3819695" cy="55337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dirty="0">
                <a:latin typeface="+mj-lt"/>
              </a:rPr>
              <a:t>S3</a:t>
            </a:r>
          </a:p>
        </p:txBody>
      </p:sp>
      <p:sp>
        <p:nvSpPr>
          <p:cNvPr id="11" name="Espace réservé du contenu 5">
            <a:extLst>
              <a:ext uri="{FF2B5EF4-FFF2-40B4-BE49-F238E27FC236}">
                <a16:creationId xmlns:a16="http://schemas.microsoft.com/office/drawing/2014/main" id="{5E7AA33F-7730-42F6-8372-F2674CE236F7}"/>
              </a:ext>
            </a:extLst>
          </p:cNvPr>
          <p:cNvSpPr txBox="1">
            <a:spLocks/>
          </p:cNvSpPr>
          <p:nvPr/>
        </p:nvSpPr>
        <p:spPr>
          <a:xfrm>
            <a:off x="8229597" y="2601920"/>
            <a:ext cx="3819696" cy="35650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Création du </a:t>
            </a:r>
            <a:r>
              <a:rPr lang="fr-FR" dirty="0" err="1"/>
              <a:t>bucket</a:t>
            </a:r>
            <a:endParaRPr lang="fr-FR" dirty="0"/>
          </a:p>
          <a:p>
            <a:r>
              <a:rPr lang="fr-FR" dirty="0" err="1"/>
              <a:t>Upload</a:t>
            </a:r>
            <a:r>
              <a:rPr lang="fr-FR" dirty="0"/>
              <a:t> des données dans des dossiers (= objets)</a:t>
            </a:r>
          </a:p>
          <a:p>
            <a:r>
              <a:rPr lang="fr-FR" dirty="0"/>
              <a:t>Gestion des droits </a:t>
            </a:r>
            <a:br>
              <a:rPr lang="fr-FR" dirty="0"/>
            </a:br>
            <a:r>
              <a:rPr lang="fr-FR" dirty="0">
                <a:sym typeface="Wingdings" panose="05000000000000000000" pitchFamily="2" charset="2"/>
              </a:rPr>
              <a:t> création d’une stratégie .</a:t>
            </a:r>
            <a:r>
              <a:rPr lang="fr-FR" dirty="0" err="1">
                <a:sym typeface="Wingdings" panose="05000000000000000000" pitchFamily="2" charset="2"/>
              </a:rPr>
              <a:t>json</a:t>
            </a:r>
            <a:r>
              <a:rPr lang="fr-FR" dirty="0">
                <a:sym typeface="Wingdings" panose="05000000000000000000" pitchFamily="2" charset="2"/>
              </a:rPr>
              <a:t> </a:t>
            </a:r>
            <a:br>
              <a:rPr lang="fr-FR" dirty="0">
                <a:sym typeface="Wingdings" panose="05000000000000000000" pitchFamily="2" charset="2"/>
              </a:rPr>
            </a:br>
            <a:r>
              <a:rPr lang="fr-FR" dirty="0">
                <a:sym typeface="Wingdings" panose="05000000000000000000" pitchFamily="2" charset="2"/>
              </a:rPr>
              <a:t>(via un générateur) : 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accorde tous les droits à IAM &lt;USER&gt;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accorde droit « </a:t>
            </a:r>
            <a:r>
              <a:rPr lang="fr-FR" dirty="0" err="1">
                <a:sym typeface="Wingdings" panose="05000000000000000000" pitchFamily="2" charset="2"/>
              </a:rPr>
              <a:t>GetObject</a:t>
            </a:r>
            <a:r>
              <a:rPr lang="fr-FR" dirty="0">
                <a:sym typeface="Wingdings" panose="05000000000000000000" pitchFamily="2" charset="2"/>
              </a:rPr>
              <a:t> » public</a:t>
            </a:r>
            <a:endParaRPr lang="fr-FR" dirty="0"/>
          </a:p>
        </p:txBody>
      </p:sp>
      <p:pic>
        <p:nvPicPr>
          <p:cNvPr id="12" name="Picture 12" descr="Que sont les utilisateurs AWS IAM et comment les gérez-vous? - CloudSavvy IT">
            <a:extLst>
              <a:ext uri="{FF2B5EF4-FFF2-40B4-BE49-F238E27FC236}">
                <a16:creationId xmlns:a16="http://schemas.microsoft.com/office/drawing/2014/main" id="{B4672C61-1C6F-4079-9264-B5B01022BD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8" t="11890" r="37637" b="16981"/>
          <a:stretch/>
        </p:blipFill>
        <p:spPr bwMode="auto">
          <a:xfrm>
            <a:off x="820390" y="1580707"/>
            <a:ext cx="687921" cy="84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omponents of AWS EC2 | by AWS and More | Medium">
            <a:extLst>
              <a:ext uri="{FF2B5EF4-FFF2-40B4-BE49-F238E27FC236}">
                <a16:creationId xmlns:a16="http://schemas.microsoft.com/office/drawing/2014/main" id="{B51E5D42-A8CA-4B38-A00D-1ABA592A56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8" t="5699" r="20022" b="13112"/>
          <a:stretch/>
        </p:blipFill>
        <p:spPr bwMode="auto">
          <a:xfrm>
            <a:off x="4437455" y="1490888"/>
            <a:ext cx="1187247" cy="98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Pour fêter ses 15 ans, AWS S3 annonce 100 billions d&amp;#39;objets stockés | DCmag">
            <a:extLst>
              <a:ext uri="{FF2B5EF4-FFF2-40B4-BE49-F238E27FC236}">
                <a16:creationId xmlns:a16="http://schemas.microsoft.com/office/drawing/2014/main" id="{2B811F12-A783-424C-827C-EBFF163EAC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5" r="25202"/>
          <a:stretch/>
        </p:blipFill>
        <p:spPr bwMode="auto">
          <a:xfrm>
            <a:off x="8662407" y="1509699"/>
            <a:ext cx="1012292" cy="117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51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nsorFlow 1.0 vs 2.0, Part 3: tf.keras | by Yusup | AI³ | Theory,  Practice, Business | Medium">
            <a:extLst>
              <a:ext uri="{FF2B5EF4-FFF2-40B4-BE49-F238E27FC236}">
                <a16:creationId xmlns:a16="http://schemas.microsoft.com/office/drawing/2014/main" id="{2A11B89E-5E0D-4647-A802-470E1EEF7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349" y="1292093"/>
            <a:ext cx="2361401" cy="132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424719C-7DF3-4E4E-9C12-6556690E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PoC</a:t>
            </a:r>
            <a:r>
              <a:rPr lang="fr-FR" dirty="0"/>
              <a:t> </a:t>
            </a:r>
            <a:r>
              <a:rPr lang="fr-FR" dirty="0" err="1"/>
              <a:t>preprocessing</a:t>
            </a:r>
            <a:r>
              <a:rPr lang="fr-FR" dirty="0"/>
              <a:t> et PCA sur qqs images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C4DF6F-F7B5-4745-A8F5-34B0120A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32CCEB-9AF9-45C4-88A2-1D9788999FC7}" type="datetime1">
              <a:rPr lang="fr-FR" smtClean="0"/>
              <a:t>21/09/2021</a:t>
            </a:fld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ABE42B-5BEF-4802-88E0-97F966B0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B7AA667-AF7B-434B-8E75-B3977E725660}"/>
              </a:ext>
            </a:extLst>
          </p:cNvPr>
          <p:cNvSpPr/>
          <p:nvPr/>
        </p:nvSpPr>
        <p:spPr>
          <a:xfrm>
            <a:off x="502920" y="2598420"/>
            <a:ext cx="2072640" cy="8305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Setup </a:t>
            </a:r>
            <a:r>
              <a:rPr lang="fr-FR" dirty="0" err="1"/>
              <a:t>spark</a:t>
            </a:r>
            <a:r>
              <a:rPr lang="fr-FR" dirty="0"/>
              <a:t> session /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850CC08D-64FA-4B69-87C8-D665F787B036}"/>
              </a:ext>
            </a:extLst>
          </p:cNvPr>
          <p:cNvSpPr/>
          <p:nvPr/>
        </p:nvSpPr>
        <p:spPr>
          <a:xfrm>
            <a:off x="3509273" y="2598420"/>
            <a:ext cx="2072640" cy="8305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Import données</a:t>
            </a:r>
          </a:p>
        </p:txBody>
      </p:sp>
      <p:pic>
        <p:nvPicPr>
          <p:cNvPr id="19" name="Graphique 18" descr="Base de données contour">
            <a:extLst>
              <a:ext uri="{FF2B5EF4-FFF2-40B4-BE49-F238E27FC236}">
                <a16:creationId xmlns:a16="http://schemas.microsoft.com/office/drawing/2014/main" id="{197F737A-1055-4A36-9944-2216CD0BB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1573" y="4481742"/>
            <a:ext cx="788041" cy="788041"/>
          </a:xfrm>
          <a:prstGeom prst="rect">
            <a:avLst/>
          </a:prstGeom>
        </p:spPr>
      </p:pic>
      <p:pic>
        <p:nvPicPr>
          <p:cNvPr id="20" name="Picture 16">
            <a:extLst>
              <a:ext uri="{FF2B5EF4-FFF2-40B4-BE49-F238E27FC236}">
                <a16:creationId xmlns:a16="http://schemas.microsoft.com/office/drawing/2014/main" id="{130A3C81-E831-4378-8ED7-148987082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065" y="6077746"/>
            <a:ext cx="1012289" cy="39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que 20" descr="Base de données contour">
            <a:extLst>
              <a:ext uri="{FF2B5EF4-FFF2-40B4-BE49-F238E27FC236}">
                <a16:creationId xmlns:a16="http://schemas.microsoft.com/office/drawing/2014/main" id="{802FC1DD-A4FF-4C0A-A588-A30E3A15F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5197" y="5841435"/>
            <a:ext cx="788041" cy="788041"/>
          </a:xfrm>
          <a:prstGeom prst="rect">
            <a:avLst/>
          </a:prstGeom>
        </p:spPr>
      </p:pic>
      <p:pic>
        <p:nvPicPr>
          <p:cNvPr id="22" name="Picture 10" descr="Pour fêter ses 15 ans, AWS S3 annonce 100 billions d&amp;#39;objets stockés | DCmag">
            <a:extLst>
              <a:ext uri="{FF2B5EF4-FFF2-40B4-BE49-F238E27FC236}">
                <a16:creationId xmlns:a16="http://schemas.microsoft.com/office/drawing/2014/main" id="{469BEF49-BB0C-4430-AB31-B449EFF44C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5" r="25202"/>
          <a:stretch/>
        </p:blipFill>
        <p:spPr bwMode="auto">
          <a:xfrm>
            <a:off x="3129050" y="4323417"/>
            <a:ext cx="1012292" cy="117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E0723EA4-47EB-474C-A13C-243C0666625D}"/>
              </a:ext>
            </a:extLst>
          </p:cNvPr>
          <p:cNvSpPr/>
          <p:nvPr/>
        </p:nvSpPr>
        <p:spPr>
          <a:xfrm>
            <a:off x="9521980" y="720185"/>
            <a:ext cx="2072640" cy="8305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ResNet50 </a:t>
            </a:r>
          </a:p>
        </p:txBody>
      </p:sp>
      <p:pic>
        <p:nvPicPr>
          <p:cNvPr id="15" name="Image 14" descr="Une image contenant fruit, abricot&#10;&#10;Description générée automatiquement">
            <a:extLst>
              <a:ext uri="{FF2B5EF4-FFF2-40B4-BE49-F238E27FC236}">
                <a16:creationId xmlns:a16="http://schemas.microsoft.com/office/drawing/2014/main" id="{212D40D1-C86D-4BBF-AB6C-5D86D2EA06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9" y="4675391"/>
            <a:ext cx="720000" cy="720000"/>
          </a:xfrm>
          <a:prstGeom prst="rect">
            <a:avLst/>
          </a:prstGeom>
        </p:spPr>
      </p:pic>
      <p:pic>
        <p:nvPicPr>
          <p:cNvPr id="25" name="Image 24" descr="Une image contenant fruit, melon, melon d’Espagne&#10;&#10;Description générée automatiquement">
            <a:extLst>
              <a:ext uri="{FF2B5EF4-FFF2-40B4-BE49-F238E27FC236}">
                <a16:creationId xmlns:a16="http://schemas.microsoft.com/office/drawing/2014/main" id="{912FE50D-7488-46A2-A250-69AAC5844D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958" y="4607208"/>
            <a:ext cx="720000" cy="720000"/>
          </a:xfrm>
          <a:prstGeom prst="rect">
            <a:avLst/>
          </a:prstGeom>
        </p:spPr>
      </p:pic>
      <p:pic>
        <p:nvPicPr>
          <p:cNvPr id="27" name="Image 26" descr="Une image contenant pomme, fruit&#10;&#10;Description générée automatiquement">
            <a:extLst>
              <a:ext uri="{FF2B5EF4-FFF2-40B4-BE49-F238E27FC236}">
                <a16:creationId xmlns:a16="http://schemas.microsoft.com/office/drawing/2014/main" id="{7253D1F0-001A-4D25-9BF4-32BCC02B17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00" y="5707829"/>
            <a:ext cx="720000" cy="72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50D7052-D0DD-4718-BE7F-44B3806FA5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1" y="5694195"/>
            <a:ext cx="720000" cy="720000"/>
          </a:xfrm>
          <a:prstGeom prst="rect">
            <a:avLst/>
          </a:prstGeom>
        </p:spPr>
      </p:pic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B31F85DE-7020-4735-A300-008DC0F9FEED}"/>
              </a:ext>
            </a:extLst>
          </p:cNvPr>
          <p:cNvSpPr/>
          <p:nvPr/>
        </p:nvSpPr>
        <p:spPr>
          <a:xfrm>
            <a:off x="6515626" y="2598420"/>
            <a:ext cx="2072640" cy="8305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Preprocessing</a:t>
            </a:r>
            <a:endParaRPr lang="fr-FR" dirty="0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A9DC2A48-A4ED-48BA-A8A8-3AFF22A14184}"/>
              </a:ext>
            </a:extLst>
          </p:cNvPr>
          <p:cNvSpPr/>
          <p:nvPr/>
        </p:nvSpPr>
        <p:spPr>
          <a:xfrm>
            <a:off x="9538721" y="3922776"/>
            <a:ext cx="2072640" cy="8305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Postprocessing</a:t>
            </a:r>
            <a:endParaRPr lang="fr-FR" dirty="0"/>
          </a:p>
          <a:p>
            <a:pPr algn="ctr"/>
            <a:r>
              <a:rPr lang="fr-FR" dirty="0"/>
              <a:t>(standard </a:t>
            </a:r>
            <a:r>
              <a:rPr lang="fr-FR" dirty="0" err="1"/>
              <a:t>scaler</a:t>
            </a:r>
            <a:r>
              <a:rPr lang="fr-FR" dirty="0"/>
              <a:t>)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29BC583C-3682-4163-8886-83D947A61065}"/>
              </a:ext>
            </a:extLst>
          </p:cNvPr>
          <p:cNvSpPr/>
          <p:nvPr/>
        </p:nvSpPr>
        <p:spPr>
          <a:xfrm>
            <a:off x="9538721" y="2598420"/>
            <a:ext cx="2072640" cy="8305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Extraction de features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2E63F227-5224-4539-BAA9-0A5BB5C84E9E}"/>
              </a:ext>
            </a:extLst>
          </p:cNvPr>
          <p:cNvSpPr/>
          <p:nvPr/>
        </p:nvSpPr>
        <p:spPr>
          <a:xfrm>
            <a:off x="9538721" y="5317427"/>
            <a:ext cx="2072640" cy="8305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PCA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A99ED53-EDC8-49F7-AD39-8705FA0FB840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2575560" y="3013710"/>
            <a:ext cx="933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A40A7F96-AD67-4C5F-AEBC-DF5C56A672B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581913" y="3013710"/>
            <a:ext cx="933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5EB5E48A-A932-4884-B05D-BDB7A1AE655E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8588266" y="3013710"/>
            <a:ext cx="950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1C39E317-2512-489B-8281-731F465591C8}"/>
              </a:ext>
            </a:extLst>
          </p:cNvPr>
          <p:cNvCxnSpPr>
            <a:cxnSpLocks/>
          </p:cNvCxnSpPr>
          <p:nvPr/>
        </p:nvCxnSpPr>
        <p:spPr>
          <a:xfrm>
            <a:off x="10575041" y="3429000"/>
            <a:ext cx="0" cy="49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545EDF82-4785-464B-BFCA-3366D47E1F49}"/>
              </a:ext>
            </a:extLst>
          </p:cNvPr>
          <p:cNvCxnSpPr>
            <a:cxnSpLocks/>
          </p:cNvCxnSpPr>
          <p:nvPr/>
        </p:nvCxnSpPr>
        <p:spPr>
          <a:xfrm>
            <a:off x="8588266" y="3013710"/>
            <a:ext cx="933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A0AC0433-EC18-4586-8F1E-1DF48BE96AA6}"/>
              </a:ext>
            </a:extLst>
          </p:cNvPr>
          <p:cNvCxnSpPr>
            <a:cxnSpLocks/>
          </p:cNvCxnSpPr>
          <p:nvPr/>
        </p:nvCxnSpPr>
        <p:spPr>
          <a:xfrm>
            <a:off x="10575041" y="4753356"/>
            <a:ext cx="0" cy="56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DC69F6A5-FC72-4234-B88D-1015ACFDE988}"/>
              </a:ext>
            </a:extLst>
          </p:cNvPr>
          <p:cNvCxnSpPr>
            <a:cxnSpLocks/>
            <a:stCxn id="23" idx="1"/>
            <a:endCxn id="30" idx="0"/>
          </p:cNvCxnSpPr>
          <p:nvPr/>
        </p:nvCxnSpPr>
        <p:spPr>
          <a:xfrm rot="10800000" flipV="1">
            <a:off x="7551946" y="1135474"/>
            <a:ext cx="1970034" cy="14629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Image 57">
            <a:extLst>
              <a:ext uri="{FF2B5EF4-FFF2-40B4-BE49-F238E27FC236}">
                <a16:creationId xmlns:a16="http://schemas.microsoft.com/office/drawing/2014/main" id="{F3669F58-928C-435A-B281-394CAA354DD4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94" y="1559939"/>
            <a:ext cx="1758824" cy="1270751"/>
          </a:xfrm>
          <a:prstGeom prst="rect">
            <a:avLst/>
          </a:prstGeom>
        </p:spPr>
      </p:pic>
      <p:pic>
        <p:nvPicPr>
          <p:cNvPr id="59" name="Picture 2" descr="Components of AWS EC2 | by AWS and More | Medium">
            <a:extLst>
              <a:ext uri="{FF2B5EF4-FFF2-40B4-BE49-F238E27FC236}">
                <a16:creationId xmlns:a16="http://schemas.microsoft.com/office/drawing/2014/main" id="{0A121908-0D44-4A9B-8A97-D644166207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8" t="5699" r="20022" b="13112"/>
          <a:stretch/>
        </p:blipFill>
        <p:spPr bwMode="auto">
          <a:xfrm>
            <a:off x="4101349" y="1588217"/>
            <a:ext cx="1004387" cy="83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55B2185E-12A1-4F98-B997-00A070E40865}"/>
              </a:ext>
            </a:extLst>
          </p:cNvPr>
          <p:cNvCxnSpPr>
            <a:cxnSpLocks/>
          </p:cNvCxnSpPr>
          <p:nvPr/>
        </p:nvCxnSpPr>
        <p:spPr>
          <a:xfrm flipH="1" flipV="1">
            <a:off x="4545593" y="3429000"/>
            <a:ext cx="1" cy="105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DEC6CEB6-19E0-4A27-A2F5-F5D921D1A9DB}"/>
              </a:ext>
            </a:extLst>
          </p:cNvPr>
          <p:cNvCxnSpPr>
            <a:cxnSpLocks/>
            <a:stCxn id="21" idx="0"/>
            <a:endCxn id="19" idx="2"/>
          </p:cNvCxnSpPr>
          <p:nvPr/>
        </p:nvCxnSpPr>
        <p:spPr>
          <a:xfrm flipH="1" flipV="1">
            <a:off x="4545594" y="5269783"/>
            <a:ext cx="3624" cy="571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 : en angle 67">
            <a:extLst>
              <a:ext uri="{FF2B5EF4-FFF2-40B4-BE49-F238E27FC236}">
                <a16:creationId xmlns:a16="http://schemas.microsoft.com/office/drawing/2014/main" id="{FD4DF9F3-B761-4560-A865-6A3BC7F0142F}"/>
              </a:ext>
            </a:extLst>
          </p:cNvPr>
          <p:cNvCxnSpPr>
            <a:cxnSpLocks/>
            <a:stCxn id="33" idx="1"/>
            <a:endCxn id="19" idx="3"/>
          </p:cNvCxnSpPr>
          <p:nvPr/>
        </p:nvCxnSpPr>
        <p:spPr>
          <a:xfrm rot="10800000">
            <a:off x="4939615" y="4875763"/>
            <a:ext cx="4599107" cy="856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Image 71">
            <a:extLst>
              <a:ext uri="{FF2B5EF4-FFF2-40B4-BE49-F238E27FC236}">
                <a16:creationId xmlns:a16="http://schemas.microsoft.com/office/drawing/2014/main" id="{192EC618-8C1D-48A6-A4CE-C0FF39727DB7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413" y="4504569"/>
            <a:ext cx="1758824" cy="1270751"/>
          </a:xfrm>
          <a:prstGeom prst="rect">
            <a:avLst/>
          </a:prstGeom>
        </p:spPr>
      </p:pic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05B69459-D4B5-417C-90C0-69A3976E3DAD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>
            <a:off x="10558300" y="1550765"/>
            <a:ext cx="16741" cy="104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8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24719C-7DF3-4E4E-9C12-6556690E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Session Spark et import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F03FE7-CFA7-4278-A2EC-01BDAD395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47800"/>
            <a:ext cx="5110948" cy="4528535"/>
          </a:xfrm>
        </p:spPr>
        <p:txBody>
          <a:bodyPr>
            <a:normAutofit/>
          </a:bodyPr>
          <a:lstStyle/>
          <a:p>
            <a:r>
              <a:rPr lang="fr-FR" dirty="0" err="1">
                <a:sym typeface="Wingdings" panose="05000000000000000000" pitchFamily="2" charset="2"/>
              </a:rPr>
              <a:t>findspark</a:t>
            </a:r>
            <a:r>
              <a:rPr lang="fr-FR" dirty="0">
                <a:sym typeface="Wingdings" panose="05000000000000000000" pitchFamily="2" charset="2"/>
              </a:rPr>
              <a:t>: localise </a:t>
            </a:r>
            <a:r>
              <a:rPr lang="fr-FR" dirty="0" err="1">
                <a:sym typeface="Wingdings" panose="05000000000000000000" pitchFamily="2" charset="2"/>
              </a:rPr>
              <a:t>spark</a:t>
            </a:r>
            <a:r>
              <a:rPr lang="fr-FR" dirty="0">
                <a:sym typeface="Wingdings" panose="05000000000000000000" pitchFamily="2" charset="2"/>
              </a:rPr>
              <a:t> dans l’EC2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/>
              <a:t>boto3: gestion communication EC2-</a:t>
            </a:r>
            <a:r>
              <a:rPr lang="fr-FR" dirty="0">
                <a:sym typeface="Wingdings" panose="05000000000000000000" pitchFamily="2" charset="2"/>
              </a:rPr>
              <a:t>S3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Ouverture d’une </a:t>
            </a:r>
            <a:r>
              <a:rPr lang="fr-FR" dirty="0" err="1">
                <a:sym typeface="Wingdings" panose="05000000000000000000" pitchFamily="2" charset="2"/>
              </a:rPr>
              <a:t>spark</a:t>
            </a:r>
            <a:r>
              <a:rPr lang="fr-FR" dirty="0">
                <a:sym typeface="Wingdings" panose="05000000000000000000" pitchFamily="2" charset="2"/>
              </a:rPr>
              <a:t> session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Config clés AMI et module hadoop-s3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Création d’un </a:t>
            </a:r>
            <a:r>
              <a:rPr lang="fr-FR" dirty="0" err="1">
                <a:sym typeface="Wingdings" panose="05000000000000000000" pitchFamily="2" charset="2"/>
              </a:rPr>
              <a:t>context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spark</a:t>
            </a:r>
            <a:endParaRPr lang="fr-FR" dirty="0">
              <a:sym typeface="Wingdings" panose="05000000000000000000" pitchFamily="2" charset="2"/>
            </a:endParaRPr>
          </a:p>
          <a:p>
            <a:pPr lvl="1"/>
            <a:r>
              <a:rPr lang="fr-FR" dirty="0">
                <a:sym typeface="Wingdings" panose="05000000000000000000" pitchFamily="2" charset="2"/>
              </a:rPr>
              <a:t>Capable de communiqué avec S3</a:t>
            </a:r>
          </a:p>
          <a:p>
            <a:pPr marL="324000" lvl="1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 Import des données dans une </a:t>
            </a:r>
            <a:r>
              <a:rPr lang="fr-FR" dirty="0" err="1">
                <a:sym typeface="Wingdings" panose="05000000000000000000" pitchFamily="2" charset="2"/>
              </a:rPr>
              <a:t>df</a:t>
            </a:r>
            <a:endParaRPr lang="fr-FR" dirty="0">
              <a:sym typeface="Wingdings" panose="05000000000000000000" pitchFamily="2" charset="2"/>
            </a:endParaRPr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C4DF6F-F7B5-4745-A8F5-34B0120A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32CCEB-9AF9-45C4-88A2-1D9788999FC7}" type="datetime1">
              <a:rPr lang="fr-FR" smtClean="0"/>
              <a:t>21/09/2021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ECB804-B86E-4B74-AF7A-1C019AF4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ABE42B-5BEF-4802-88E0-97F966B0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875D154-999A-428E-8194-481AC4729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063" y="1447800"/>
            <a:ext cx="6015038" cy="47896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A0DD394-B413-4604-AEDC-10BAE1AAE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063" y="1929965"/>
            <a:ext cx="6033699" cy="6966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370C03B-3E23-4178-8E80-A17B0ED87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683" y="3087069"/>
            <a:ext cx="5983936" cy="119429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51B2094-373A-4C90-B18F-4D3C9A153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1683" y="4284569"/>
            <a:ext cx="6002597" cy="57848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0DEE025-E55D-4364-A357-5777C35721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1683" y="4866258"/>
            <a:ext cx="6002597" cy="126272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0DBBBAF-C093-414C-813F-2BD6AC2111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1683" y="2629841"/>
            <a:ext cx="5983200" cy="45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9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C1643A-091A-44A2-BAB8-048AF41A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Pre-/post-processing and features extraction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9B91B7-7FD8-47C8-B148-5D10DEDC42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Pre-processing </a:t>
            </a:r>
            <a:r>
              <a:rPr lang="fr-FR" dirty="0" err="1"/>
              <a:t>using</a:t>
            </a:r>
            <a:r>
              <a:rPr lang="fr-FR" dirty="0"/>
              <a:t> ResNet50	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3DE27B-1EFD-44E3-BF36-DFCB73E5C9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Objectif : extraction de features</a:t>
            </a:r>
          </a:p>
          <a:p>
            <a:r>
              <a:rPr lang="fr-FR" dirty="0" err="1"/>
              <a:t>Preprocessing</a:t>
            </a:r>
            <a:r>
              <a:rPr lang="fr-FR" dirty="0"/>
              <a:t>:</a:t>
            </a:r>
          </a:p>
          <a:p>
            <a:pPr lvl="1"/>
            <a:r>
              <a:rPr lang="en-US" dirty="0"/>
              <a:t>Resizing: 100 x 100 </a:t>
            </a:r>
            <a:r>
              <a:rPr lang="en-US" dirty="0">
                <a:sym typeface="Wingdings" panose="05000000000000000000" pitchFamily="2" charset="2"/>
              </a:rPr>
              <a:t>px  224 x 224 px</a:t>
            </a:r>
          </a:p>
          <a:p>
            <a:pPr lvl="1"/>
            <a:r>
              <a:rPr lang="en-US" dirty="0"/>
              <a:t>RGB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BGR</a:t>
            </a:r>
          </a:p>
          <a:p>
            <a:pPr lvl="1"/>
            <a:r>
              <a:rPr lang="en-US" dirty="0"/>
              <a:t>Zero-centering each channel</a:t>
            </a:r>
          </a:p>
          <a:p>
            <a:pPr lvl="1"/>
            <a:endParaRPr lang="en-US" dirty="0"/>
          </a:p>
          <a:p>
            <a:r>
              <a:rPr lang="en-US" dirty="0"/>
              <a:t>Load ResNet50 weights and predict features: 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B122EE-A3C4-4F91-AFA7-6B1722C17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Post-processing </a:t>
            </a:r>
            <a:r>
              <a:rPr lang="fr-FR" dirty="0" err="1"/>
              <a:t>before</a:t>
            </a:r>
            <a:r>
              <a:rPr lang="fr-FR" dirty="0"/>
              <a:t> PCA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D88F36F-25C8-4F14-90AC-451E199D03E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Objectif : formater les features pour la PCA</a:t>
            </a:r>
          </a:p>
          <a:p>
            <a:endParaRPr lang="fr-FR" dirty="0"/>
          </a:p>
          <a:p>
            <a:r>
              <a:rPr lang="fr-FR" dirty="0"/>
              <a:t>Vector dense </a:t>
            </a:r>
            <a:r>
              <a:rPr lang="fr-FR" dirty="0">
                <a:sym typeface="Wingdings" panose="05000000000000000000" pitchFamily="2" charset="2"/>
              </a:rPr>
              <a:t> création de n (</a:t>
            </a:r>
            <a:r>
              <a:rPr lang="fr-FR" dirty="0" err="1">
                <a:sym typeface="Wingdings" panose="05000000000000000000" pitchFamily="2" charset="2"/>
              </a:rPr>
              <a:t>feature</a:t>
            </a:r>
            <a:r>
              <a:rPr lang="fr-FR" dirty="0">
                <a:sym typeface="Wingdings" panose="05000000000000000000" pitchFamily="2" charset="2"/>
              </a:rPr>
              <a:t>) colonnes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Standard </a:t>
            </a:r>
            <a:r>
              <a:rPr lang="fr-FR" dirty="0" err="1">
                <a:sym typeface="Wingdings" panose="05000000000000000000" pitchFamily="2" charset="2"/>
              </a:rPr>
              <a:t>Scaler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9289E7E-B0E1-4BFD-B892-CE1D5871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429ACC5-0068-42F1-A3FA-10216ED99D86}" type="datetime1">
              <a:rPr lang="fr-FR" smtClean="0"/>
              <a:t>21/09/2021</a:t>
            </a:fld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3335717-C57F-4B02-8C23-0ED6DD8E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AFB8583-0815-473D-A279-5B8A994CE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79" y="4912615"/>
            <a:ext cx="5218428" cy="1511299"/>
          </a:xfrm>
          <a:prstGeom prst="rect">
            <a:avLst/>
          </a:prstGeom>
        </p:spPr>
      </p:pic>
      <p:sp>
        <p:nvSpPr>
          <p:cNvPr id="12" name="Signe de multiplication 11">
            <a:extLst>
              <a:ext uri="{FF2B5EF4-FFF2-40B4-BE49-F238E27FC236}">
                <a16:creationId xmlns:a16="http://schemas.microsoft.com/office/drawing/2014/main" id="{EEAFEE95-78BB-42AE-93E5-A9960F5EED05}"/>
              </a:ext>
            </a:extLst>
          </p:cNvPr>
          <p:cNvSpPr/>
          <p:nvPr/>
        </p:nvSpPr>
        <p:spPr>
          <a:xfrm>
            <a:off x="4430947" y="5031822"/>
            <a:ext cx="1473200" cy="1511300"/>
          </a:xfrm>
          <a:prstGeom prst="mathMultiply">
            <a:avLst>
              <a:gd name="adj1" fmla="val 3261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2" descr="TensorFlow 1.0 vs 2.0, Part 3: tf.keras | by Yusup | AI³ | Theory,  Practice, Business | Medium">
            <a:extLst>
              <a:ext uri="{FF2B5EF4-FFF2-40B4-BE49-F238E27FC236}">
                <a16:creationId xmlns:a16="http://schemas.microsoft.com/office/drawing/2014/main" id="{FD8428C1-31EF-4B68-B089-DD656ABF6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797" y="1536176"/>
            <a:ext cx="953051" cy="53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0D1FC4F-2D8C-42BD-9100-E880BF707EE3}"/>
              </a:ext>
            </a:extLst>
          </p:cNvPr>
          <p:cNvSpPr txBox="1"/>
          <p:nvPr/>
        </p:nvSpPr>
        <p:spPr>
          <a:xfrm>
            <a:off x="3151163" y="6423821"/>
            <a:ext cx="23759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Peng </a:t>
            </a:r>
            <a:r>
              <a:rPr lang="fr-FR" sz="1050" i="1" dirty="0"/>
              <a:t>et al</a:t>
            </a:r>
            <a:r>
              <a:rPr lang="fr-FR" sz="1050" dirty="0"/>
              <a:t>., </a:t>
            </a:r>
            <a:r>
              <a:rPr lang="fr-FR" sz="1050" i="1" dirty="0" err="1"/>
              <a:t>European</a:t>
            </a:r>
            <a:r>
              <a:rPr lang="fr-FR" sz="1050" i="1" dirty="0"/>
              <a:t> </a:t>
            </a:r>
            <a:r>
              <a:rPr lang="fr-FR" sz="1050" i="1" dirty="0" err="1"/>
              <a:t>Radiology</a:t>
            </a:r>
            <a:r>
              <a:rPr lang="fr-FR" sz="1050" dirty="0"/>
              <a:t>, </a:t>
            </a:r>
            <a:r>
              <a:rPr lang="fr-FR" sz="1050" b="1" dirty="0"/>
              <a:t>2019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F96754F-76B1-4BC1-A7A4-7389942C963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763" y="1559957"/>
            <a:ext cx="759537" cy="548766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CF8C8DC2-0CD8-4CA7-A698-3D5AD059AAD9}"/>
              </a:ext>
            </a:extLst>
          </p:cNvPr>
          <p:cNvSpPr txBox="1"/>
          <p:nvPr/>
        </p:nvSpPr>
        <p:spPr>
          <a:xfrm>
            <a:off x="581191" y="1198717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latin typeface="+mj-lt"/>
                <a:sym typeface="Wingdings" panose="05000000000000000000" pitchFamily="2" charset="2"/>
              </a:rPr>
              <a:t>Utilisation de pandas UDF pour appliquer des fonctions sur </a:t>
            </a:r>
            <a:r>
              <a:rPr lang="fr-FR" sz="1100" dirty="0" err="1">
                <a:latin typeface="+mj-lt"/>
                <a:sym typeface="Wingdings" panose="05000000000000000000" pitchFamily="2" charset="2"/>
              </a:rPr>
              <a:t>df</a:t>
            </a:r>
            <a:endParaRPr lang="fr-FR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829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0E9C8-52F0-47F8-BDCD-6B3B8BB4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PCA </a:t>
            </a:r>
            <a:r>
              <a:rPr lang="fr-FR" dirty="0" err="1"/>
              <a:t>using</a:t>
            </a:r>
            <a:r>
              <a:rPr lang="fr-FR" dirty="0"/>
              <a:t> PySpark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81E4EF-640A-4A5B-A96C-EA6BCACC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32CCEB-9AF9-45C4-88A2-1D9788999FC7}" type="datetime1">
              <a:rPr lang="fr-FR" smtClean="0"/>
              <a:t>21/09/2021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AD39C1-88D1-4993-B33E-0235DA9C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0E3986-D103-428C-98FE-ABF780F3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926CC0B-5548-45EA-AEF0-32DB2E4CB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950" y="1972564"/>
            <a:ext cx="4578350" cy="320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EC5E53A3-6213-4C96-9093-2077538CA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61464"/>
            <a:ext cx="11029615" cy="3913886"/>
          </a:xfrm>
        </p:spPr>
        <p:txBody>
          <a:bodyPr/>
          <a:lstStyle/>
          <a:p>
            <a:r>
              <a:rPr lang="fr-FR" dirty="0"/>
              <a:t>Nombre </a:t>
            </a:r>
            <a:r>
              <a:rPr lang="fr-FR" dirty="0" err="1"/>
              <a:t>PCs</a:t>
            </a:r>
            <a:r>
              <a:rPr lang="fr-FR" dirty="0"/>
              <a:t> = 7</a:t>
            </a:r>
          </a:p>
          <a:p>
            <a:r>
              <a:rPr lang="fr-FR" dirty="0"/>
              <a:t>Parallélisation = 2 </a:t>
            </a:r>
            <a:r>
              <a:rPr lang="fr-FR" dirty="0" err="1"/>
              <a:t>CPUs</a:t>
            </a:r>
            <a:endParaRPr lang="fr-FR" dirty="0"/>
          </a:p>
          <a:p>
            <a:r>
              <a:rPr lang="fr-FR" dirty="0"/>
              <a:t>Fit-</a:t>
            </a:r>
            <a:r>
              <a:rPr lang="fr-FR" dirty="0" err="1"/>
              <a:t>transform</a:t>
            </a:r>
            <a:r>
              <a:rPr lang="fr-FR" dirty="0"/>
              <a:t> time ~ 10 min</a:t>
            </a:r>
          </a:p>
          <a:p>
            <a:endParaRPr lang="fr-FR" dirty="0"/>
          </a:p>
          <a:p>
            <a:r>
              <a:rPr lang="fr-FR" dirty="0"/>
              <a:t>~95% variance </a:t>
            </a:r>
            <a:r>
              <a:rPr lang="fr-FR" dirty="0">
                <a:sym typeface="Wingdings" panose="05000000000000000000" pitchFamily="2" charset="2"/>
              </a:rPr>
              <a:t> 6 </a:t>
            </a:r>
            <a:r>
              <a:rPr lang="fr-FR" dirty="0" err="1">
                <a:sym typeface="Wingdings" panose="05000000000000000000" pitchFamily="2" charset="2"/>
              </a:rPr>
              <a:t>PCs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3478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C671F-ED26-4C33-8918-6D2B25CC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DC8178-B9CC-4BA1-8B1F-840F7682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32CCEB-9AF9-45C4-88A2-1D9788999FC7}" type="datetime1">
              <a:rPr lang="fr-FR" smtClean="0"/>
              <a:t>21/09/2021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8F3EB4-4715-4F38-A24B-9B7EC1DF2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C7EACC-4A27-45DF-8060-A35F12D7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3290D380-5AB5-43BE-8813-D153A93E1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050" y="3797538"/>
            <a:ext cx="3490466" cy="2241312"/>
          </a:xfrm>
        </p:spPr>
        <p:txBody>
          <a:bodyPr>
            <a:normAutofit/>
          </a:bodyPr>
          <a:lstStyle/>
          <a:p>
            <a:r>
              <a:rPr lang="fr-FR" dirty="0"/>
              <a:t>Mise en place EC2, S3, IAM</a:t>
            </a:r>
          </a:p>
          <a:p>
            <a:r>
              <a:rPr lang="fr-FR" dirty="0"/>
              <a:t>Configuration EC2</a:t>
            </a:r>
          </a:p>
          <a:p>
            <a:r>
              <a:rPr lang="fr-FR" dirty="0"/>
              <a:t>Gestion des droits S3</a:t>
            </a:r>
          </a:p>
          <a:p>
            <a:r>
              <a:rPr lang="fr-FR" dirty="0">
                <a:latin typeface="+mj-lt"/>
              </a:rPr>
              <a:t>Principal difficulté : </a:t>
            </a:r>
            <a:r>
              <a:rPr lang="fr-FR" dirty="0"/>
              <a:t>config EC2 pour un environnement </a:t>
            </a:r>
            <a:r>
              <a:rPr lang="fr-FR" dirty="0" err="1"/>
              <a:t>spark</a:t>
            </a:r>
            <a:r>
              <a:rPr lang="fr-FR" dirty="0"/>
              <a:t> fonctionnel</a:t>
            </a:r>
          </a:p>
        </p:txBody>
      </p:sp>
      <p:pic>
        <p:nvPicPr>
          <p:cNvPr id="10" name="Image 9" descr="Une image contenant texte, clipart, graphiques vectoriels&#10;&#10;Description générée automatiquement">
            <a:extLst>
              <a:ext uri="{FF2B5EF4-FFF2-40B4-BE49-F238E27FC236}">
                <a16:creationId xmlns:a16="http://schemas.microsoft.com/office/drawing/2014/main" id="{99322E76-914A-4187-B4F7-C08FA2CBBA7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68" y="1277766"/>
            <a:ext cx="2326370" cy="122134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906AF2B-6411-4243-9DAB-F68DB96DBB1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984" y="1228359"/>
            <a:ext cx="1758824" cy="1270751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10C7C673-A4DC-407A-AC36-EF444F26F58A}"/>
              </a:ext>
            </a:extLst>
          </p:cNvPr>
          <p:cNvSpPr txBox="1"/>
          <p:nvPr/>
        </p:nvSpPr>
        <p:spPr>
          <a:xfrm>
            <a:off x="2873224" y="2961332"/>
            <a:ext cx="269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+mj-lt"/>
              </a:rPr>
              <a:t>Set up solution Big Data </a:t>
            </a:r>
          </a:p>
          <a:p>
            <a:pPr algn="ctr"/>
            <a:r>
              <a:rPr lang="fr-FR" dirty="0">
                <a:latin typeface="+mj-lt"/>
              </a:rPr>
              <a:t>dans le cloud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B928B9D-4AE1-4C75-8E28-2CE51E20087D}"/>
              </a:ext>
            </a:extLst>
          </p:cNvPr>
          <p:cNvSpPr txBox="1"/>
          <p:nvPr/>
        </p:nvSpPr>
        <p:spPr>
          <a:xfrm>
            <a:off x="7030117" y="2961332"/>
            <a:ext cx="2823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>
                <a:latin typeface="+mj-lt"/>
              </a:rPr>
              <a:t>PoC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preprocessing</a:t>
            </a:r>
            <a:r>
              <a:rPr lang="fr-FR" dirty="0">
                <a:latin typeface="+mj-lt"/>
              </a:rPr>
              <a:t> et PCA</a:t>
            </a:r>
          </a:p>
          <a:p>
            <a:pPr algn="ctr"/>
            <a:r>
              <a:rPr lang="fr-FR" dirty="0">
                <a:latin typeface="+mj-lt"/>
              </a:rPr>
              <a:t>sur qqs images</a:t>
            </a:r>
          </a:p>
        </p:txBody>
      </p:sp>
      <p:sp>
        <p:nvSpPr>
          <p:cNvPr id="19" name="Espace réservé du contenu 7">
            <a:extLst>
              <a:ext uri="{FF2B5EF4-FFF2-40B4-BE49-F238E27FC236}">
                <a16:creationId xmlns:a16="http://schemas.microsoft.com/office/drawing/2014/main" id="{D4CDF28F-B1E8-4EDC-AEA1-4147D7451442}"/>
              </a:ext>
            </a:extLst>
          </p:cNvPr>
          <p:cNvSpPr txBox="1">
            <a:spLocks/>
          </p:cNvSpPr>
          <p:nvPr/>
        </p:nvSpPr>
        <p:spPr>
          <a:xfrm>
            <a:off x="6405856" y="4445437"/>
            <a:ext cx="3843784" cy="18110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30" name="Espace réservé du contenu 7">
            <a:extLst>
              <a:ext uri="{FF2B5EF4-FFF2-40B4-BE49-F238E27FC236}">
                <a16:creationId xmlns:a16="http://schemas.microsoft.com/office/drawing/2014/main" id="{DB79AB84-6DDD-42F5-BEC9-238D11A5CBC5}"/>
              </a:ext>
            </a:extLst>
          </p:cNvPr>
          <p:cNvSpPr txBox="1">
            <a:spLocks/>
          </p:cNvSpPr>
          <p:nvPr/>
        </p:nvSpPr>
        <p:spPr>
          <a:xfrm>
            <a:off x="7030116" y="3797538"/>
            <a:ext cx="3843784" cy="25524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Communication avec S3</a:t>
            </a:r>
          </a:p>
          <a:p>
            <a:r>
              <a:rPr lang="fr-FR" dirty="0"/>
              <a:t>Utilisation de pandas </a:t>
            </a:r>
            <a:r>
              <a:rPr lang="fr-FR" dirty="0" err="1"/>
              <a:t>udf</a:t>
            </a:r>
            <a:r>
              <a:rPr lang="fr-FR" dirty="0"/>
              <a:t> pour calculs sur </a:t>
            </a:r>
            <a:r>
              <a:rPr lang="fr-FR" dirty="0" err="1"/>
              <a:t>df</a:t>
            </a:r>
            <a:endParaRPr lang="fr-FR" dirty="0"/>
          </a:p>
          <a:p>
            <a:r>
              <a:rPr lang="fr-FR" dirty="0"/>
              <a:t>Parallélisation sur plusieurs CPU</a:t>
            </a:r>
          </a:p>
          <a:p>
            <a:r>
              <a:rPr lang="fr-FR" dirty="0">
                <a:latin typeface="+mj-lt"/>
              </a:rPr>
              <a:t>Principal difficulté : </a:t>
            </a:r>
            <a:r>
              <a:rPr lang="fr-FR" dirty="0"/>
              <a:t>peu de tutoriels online pour traitement d’image 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9EE445A9-F068-4713-99AE-B9DD73011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734" y="988438"/>
            <a:ext cx="1800000" cy="18000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720F796A-88B7-4EAE-941D-EA72D102B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2042" y="988438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8403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8C7FE865-BC31-4AD1-82E0-995F0CC906D9}" vid="{79D27B12-B1DE-4F66-9B60-F6658B87A60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ModelePPT_2</Template>
  <TotalTime>280</TotalTime>
  <Words>718</Words>
  <Application>Microsoft Office PowerPoint</Application>
  <PresentationFormat>Grand écran</PresentationFormat>
  <Paragraphs>152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Calibri</vt:lpstr>
      <vt:lpstr>Fira Code</vt:lpstr>
      <vt:lpstr>Franklin Gothic Book</vt:lpstr>
      <vt:lpstr>Franklin Gothic Demi</vt:lpstr>
      <vt:lpstr>Wingdings 2</vt:lpstr>
      <vt:lpstr>DividendVTI</vt:lpstr>
      <vt:lpstr>P8 : Déployez un modèle dans le cloud (Big Data)</vt:lpstr>
      <vt:lpstr>Problématique : développer dans un environnement Big Data et une PoC qui comprendra le preprocessing et une étape de réduction de dimension</vt:lpstr>
      <vt:lpstr>Environnement cloud</vt:lpstr>
      <vt:lpstr>AWS Infrastructure as a Service (IaaS)</vt:lpstr>
      <vt:lpstr>PoC preprocessing et PCA sur qqs images</vt:lpstr>
      <vt:lpstr>Session Spark et import data</vt:lpstr>
      <vt:lpstr>Pre-/post-processing and features extraction</vt:lpstr>
      <vt:lpstr>PCA using PySpark</vt:lpstr>
      <vt:lpstr>Conclusions</vt:lpstr>
      <vt:lpstr>Checklists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P8 : Déployez un modèle dans le cloud (Big Data)</dc:title>
  <dc:creator>Lerys GRANADO</dc:creator>
  <cp:lastModifiedBy>Lerys GRANADO</cp:lastModifiedBy>
  <cp:revision>8</cp:revision>
  <dcterms:created xsi:type="dcterms:W3CDTF">2021-09-17T07:20:51Z</dcterms:created>
  <dcterms:modified xsi:type="dcterms:W3CDTF">2021-09-21T10:59:51Z</dcterms:modified>
</cp:coreProperties>
</file>