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9" r:id="rId4"/>
    <p:sldId id="258" r:id="rId5"/>
    <p:sldId id="260" r:id="rId6"/>
    <p:sldId id="270" r:id="rId7"/>
    <p:sldId id="263" r:id="rId8"/>
    <p:sldId id="262" r:id="rId9"/>
    <p:sldId id="265" r:id="rId10"/>
    <p:sldId id="271" r:id="rId11"/>
    <p:sldId id="274" r:id="rId12"/>
    <p:sldId id="268" r:id="rId13"/>
    <p:sldId id="26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1602" autoAdjust="0"/>
  </p:normalViewPr>
  <p:slideViewPr>
    <p:cSldViewPr snapToGrid="0">
      <p:cViewPr varScale="1">
        <p:scale>
          <a:sx n="87" d="100"/>
          <a:sy n="87" d="100"/>
        </p:scale>
        <p:origin x="48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F643913-70BB-14CD-61AE-3E3B45A00F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36F4F83-F9D5-2651-B574-600F898B7D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546AC-5A6D-4588-AFF0-C320125423CA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B7F6C2D-CA67-619D-2748-A2C11E2C97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F692AF6-5B0E-2B87-F54E-FF8A74248B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32D27-207B-42F9-9641-68028272DB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97068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777D4-AA9D-4D16-9CE3-C8B2E32958BA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A0001-475C-4588-BAAA-DA42A4919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0529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0B1982-3F90-5BFD-8F1B-36CFF75D9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D6B1D0-BE38-366A-D648-ABEB71759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5A0E55-13DC-B15B-06C4-A9AD1824F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8F1D-E21A-455D-93AB-4446A310AF39}" type="datetime1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9C7655-6CA0-6A45-E52C-0C51307AC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CCFE58-5F6B-1277-7397-2EEBBCF56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F28-6D5B-4033-80BA-57AD3547A5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733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534AE3-09CE-C537-2D29-A6C57C49C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4A3DE43-5633-916B-D423-9C39CD8E1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E6761C-348C-A5B0-271F-D8230257E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8965-A769-470D-AAFD-657E060016EC}" type="datetime1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252FF8-2EE0-4A3C-D70F-4F96A2C63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A09EAF-1A61-40E2-6FA5-42BBDD99B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F28-6D5B-4033-80BA-57AD3547A5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533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43DD702-A7AA-C6E2-3091-9359E88AE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7ADE145-24EC-523E-AA20-A29A91EED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40C5B0-D9CC-7CAF-E451-1C5D5EBE0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96F8B-7DE3-4196-BC91-EC09CB948CD7}" type="datetime1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162F17-B704-8BDC-EFE1-70702F4B0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2A5A4F-6F2B-DE6C-1702-9D7EFBBB4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F28-6D5B-4033-80BA-57AD3547A5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05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E89181-BEC9-E794-D104-DCEECB73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83119C-F36C-8279-7682-5597DAE4C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B56CC4-B620-4FE1-E7ED-A0A5C8143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26BEC-96FE-4F36-8B9C-B4AC3791791B}" type="datetime1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0CEA77-034D-601F-8166-8C30C8552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6BEB03-D2B2-537E-8D73-93017619A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F28-6D5B-4033-80BA-57AD3547A5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26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A0A825-8A43-8662-F253-65CFBAAEF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B0D46F-FF55-276A-1DE9-362345DCE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ED38FF-98C8-2842-51D4-07EFC3E28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ECE6-86B4-4413-8D56-73562050E5EA}" type="datetime1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7C791F-37EB-B6E2-0764-3D50B56E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A9A89B-93DF-2DB3-54DA-E334A68B7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F28-6D5B-4033-80BA-57AD3547A5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500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5281BB-68C9-693B-DF21-6F4067A49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9D569E-86CB-9B55-035C-D9F215430C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A1B00CA-3742-DDB3-BCCE-09880F89C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297E63-38E7-07AF-199A-BF372243B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F507-BF70-41B3-9847-1B409AA387DF}" type="datetime1">
              <a:rPr lang="ru-RU" smtClean="0"/>
              <a:t>19.12.2024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06379A-219B-8DE7-0828-1B2369175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A321E3-5D35-9640-87DB-A0A1D8DFA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F28-6D5B-4033-80BA-57AD3547A5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2880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75C225-E3B3-B10A-061E-0D59755E3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A750AB-D3CA-5826-F986-3C5EDD63C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EBB84A9-C85C-B56D-7866-4E1320976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B65ABA1-F43A-6BA8-ACEC-B2048958E5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7140A57-EB8E-C1DA-21E8-B4BB54DC2B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04A4380-E5F8-E759-3F90-66C99F773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EFFB-2B49-4227-90C1-14AD36CDB185}" type="datetime1">
              <a:rPr lang="ru-RU" smtClean="0"/>
              <a:t>19.12.2024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98370C8-DE4A-0F48-969B-88013F7FF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FE09CC0-2138-3008-6C04-71C122DEC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F28-6D5B-4033-80BA-57AD3547A5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206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1762D2-912E-F43D-B5DC-049929466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56EB9CA-90D5-515F-C36D-4913CF065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B402-AFA4-4EE2-89C3-3477E18027E6}" type="datetime1">
              <a:rPr lang="ru-RU" smtClean="0"/>
              <a:t>19.12.2024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3D779F-3787-8A49-C6D6-CB6C292DC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772C1E-0283-FD4A-B9D3-876886701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F28-6D5B-4033-80BA-57AD3547A5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77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E1F9C57-6081-B3DB-C2A4-1AC224A3B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18D17-8A7C-40D5-AAAC-B9794CF470D4}" type="datetime1">
              <a:rPr lang="ru-RU" smtClean="0"/>
              <a:t>19.12.2024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65CCE02-904F-5CD3-FB07-FAA2B4E04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E301253-62D0-983F-DB99-B8BCE87E9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F28-6D5B-4033-80BA-57AD3547A5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4600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D4B36C-63FB-1BE7-F134-B2AA958AE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58819C-6626-C50C-E458-F3DC8D02B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E9B03ED-E281-23BD-F4FA-060EEA432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24FF9A-AA44-007A-21E4-80C7B50E1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0A172-6C39-4376-AE7F-AF20130B4149}" type="datetime1">
              <a:rPr lang="ru-RU" smtClean="0"/>
              <a:t>19.12.2024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123E482-C09A-1870-C592-3B52C96EA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2C8E675-612E-A6AC-967C-7A49B63FB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F28-6D5B-4033-80BA-57AD3547A5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02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143E6D-3131-C135-E12C-5BAB87DCB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1708A52-D001-55DE-A0CB-28ABC45834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6F6BF11-6101-4AE5-1BE0-A4C5B0095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6E87310-1E5E-73D5-A9DC-1DD7765A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9916-03B7-4CAE-9994-C64FD764AF70}" type="datetime1">
              <a:rPr lang="ru-RU" smtClean="0"/>
              <a:t>19.12.2024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315C2B-C4D5-17AB-6E81-2ABCB1DC7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21CC03-0E98-9623-1BE9-2B2CD3B85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9F28-6D5B-4033-80BA-57AD3547A5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A88256-D456-7D5B-13F5-810CCF2E5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9A28B5-F569-9407-EC07-DE9AE5CFB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9013A5-5A5A-927A-9BF3-CD8134A12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4EB54C-B518-4A0B-82B5-1AC21EB5362B}" type="datetime1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67E40A-A29F-9D97-3119-81BA3692AF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5533C4-1899-6A63-0E82-B9DC45C27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0E9F28-6D5B-4033-80BA-57AD3547A5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97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7F056E-76CE-8E37-85CA-47F3E0F0F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1505" y="1841804"/>
            <a:ext cx="10049022" cy="2114734"/>
          </a:xfrm>
        </p:spPr>
        <p:txBody>
          <a:bodyPr>
            <a:normAutofit/>
          </a:bodyPr>
          <a:lstStyle/>
          <a:p>
            <a:r>
              <a:rPr lang="ru-RU" sz="4000" b="1" dirty="0"/>
              <a:t>Разработка программы построения 3Д сцен помещений различной планировки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5C5DF22-EA92-0410-C2A5-7AAC07EE61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7383" y="4756419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ИУ7-55Б Талышева Олеся Николаевна</a:t>
            </a:r>
          </a:p>
          <a:p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Мартынюк Наталья Николаевна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 г.</a:t>
            </a:r>
          </a:p>
        </p:txBody>
      </p:sp>
      <p:pic>
        <p:nvPicPr>
          <p:cNvPr id="5" name="Рисунок 4" descr="Изображение выглядит как эмблема, герб, нашивка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0A9553F-E30B-8A6C-B154-F5C36E423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18" y="525037"/>
            <a:ext cx="1316538" cy="14885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B7D97D-8D45-B691-6C7E-890557A2F9FF}"/>
              </a:ext>
            </a:extLst>
          </p:cNvPr>
          <p:cNvSpPr txBox="1"/>
          <p:nvPr/>
        </p:nvSpPr>
        <p:spPr>
          <a:xfrm>
            <a:off x="2704457" y="564543"/>
            <a:ext cx="77300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</a:p>
          <a:p>
            <a:pPr algn="ctr"/>
            <a:r>
              <a:rPr lang="ru-RU" sz="1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</a:t>
            </a:r>
          </a:p>
          <a:p>
            <a:pPr algn="ctr"/>
            <a:r>
              <a:rPr lang="ru-RU" sz="1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образования.</a:t>
            </a:r>
          </a:p>
          <a:p>
            <a:pPr algn="ctr"/>
            <a:r>
              <a:rPr lang="ru-RU" sz="1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Московский государственный технический университет имени Н. Э. Баумана</a:t>
            </a:r>
          </a:p>
          <a:p>
            <a:pPr algn="ctr"/>
            <a:r>
              <a:rPr lang="ru-RU" sz="1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(национальный исследовательский университет).</a:t>
            </a:r>
          </a:p>
          <a:p>
            <a:pPr algn="ctr"/>
            <a:r>
              <a:rPr lang="ru-RU" sz="1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(МГТУ им. Н. Э. Баумана)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151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00D460-D030-E86B-2854-63ABC5FB9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012E46-F6C3-5A57-B644-D75D862B4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4982" y="489088"/>
            <a:ext cx="2773378" cy="1325563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интерфейса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75E83D-11BB-E414-FBF4-D39140424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6485" y="6420126"/>
            <a:ext cx="2743200" cy="365125"/>
          </a:xfrm>
        </p:spPr>
        <p:txBody>
          <a:bodyPr/>
          <a:lstStyle/>
          <a:p>
            <a:fld id="{ED0E9F28-6D5B-4033-80BA-57AD3547A55E}" type="slidenum">
              <a:rPr lang="ru-RU" sz="2200" smtClean="0"/>
              <a:t>10</a:t>
            </a:fld>
            <a:endParaRPr lang="ru-RU" sz="22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F567B3-CD11-1DD9-7EC9-08EC296EE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47" y="606669"/>
            <a:ext cx="8142221" cy="6178582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6243ABC8-7C11-4B9A-3943-A9188098F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4982" y="2657508"/>
            <a:ext cx="2688749" cy="207690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Углы поворота камеры: (0, 0, 0)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Углы поворота источника света: (0, 0, 0)</a:t>
            </a:r>
          </a:p>
          <a:p>
            <a:pPr marL="0" indent="0">
              <a:buNone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74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64798-D419-975B-1B30-CBCF9A42B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7">
            <a:extLst>
              <a:ext uri="{FF2B5EF4-FFF2-40B4-BE49-F238E27FC236}">
                <a16:creationId xmlns:a16="http://schemas.microsoft.com/office/drawing/2014/main" id="{58779B88-5E87-0645-F95C-AF61CC061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96" t="27958" r="13857" b="17790"/>
          <a:stretch/>
        </p:blipFill>
        <p:spPr>
          <a:xfrm>
            <a:off x="3852687" y="1248173"/>
            <a:ext cx="4090327" cy="349021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BEFF54E-4F6E-F6B1-AB50-4B07646D4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15" t="7590" r="14374" b="5202"/>
          <a:stretch/>
        </p:blipFill>
        <p:spPr>
          <a:xfrm>
            <a:off x="167609" y="1758462"/>
            <a:ext cx="3544401" cy="490577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0327D6-25B8-4C73-6031-9A7375C39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640334"/>
            <a:ext cx="11887200" cy="607839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работы программы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3E8921-A4A6-D782-BDD5-17ECDCBA5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6485" y="6420126"/>
            <a:ext cx="2743200" cy="365125"/>
          </a:xfrm>
        </p:spPr>
        <p:txBody>
          <a:bodyPr/>
          <a:lstStyle/>
          <a:p>
            <a:fld id="{ED0E9F28-6D5B-4033-80BA-57AD3547A55E}" type="slidenum">
              <a:rPr lang="ru-RU" sz="2200" smtClean="0"/>
              <a:t>11</a:t>
            </a:fld>
            <a:endParaRPr lang="ru-RU" sz="22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2082E86-3379-3760-DD19-1B2B95C458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9" y="2414598"/>
            <a:ext cx="5935557" cy="4506899"/>
          </a:xfrm>
          <a:prstGeom prst="rect">
            <a:avLst/>
          </a:prstGeom>
        </p:spPr>
      </p:pic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DD5E17E1-8846-94F8-E8B4-64833B1EB191}"/>
              </a:ext>
            </a:extLst>
          </p:cNvPr>
          <p:cNvCxnSpPr/>
          <p:nvPr/>
        </p:nvCxnSpPr>
        <p:spPr>
          <a:xfrm>
            <a:off x="3852687" y="3543300"/>
            <a:ext cx="395463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81324384-1681-EDDC-047C-5F3C27FF40F0}"/>
              </a:ext>
            </a:extLst>
          </p:cNvPr>
          <p:cNvCxnSpPr/>
          <p:nvPr/>
        </p:nvCxnSpPr>
        <p:spPr>
          <a:xfrm>
            <a:off x="3852687" y="3901440"/>
            <a:ext cx="395463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9B6B7B38-0D83-7836-E352-6A9E3CAF729B}"/>
              </a:ext>
            </a:extLst>
          </p:cNvPr>
          <p:cNvCxnSpPr>
            <a:cxnSpLocks/>
          </p:cNvCxnSpPr>
          <p:nvPr/>
        </p:nvCxnSpPr>
        <p:spPr>
          <a:xfrm>
            <a:off x="3856497" y="3901440"/>
            <a:ext cx="0" cy="11811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80524F08-BAB6-068E-999C-A4FAD034A409}"/>
              </a:ext>
            </a:extLst>
          </p:cNvPr>
          <p:cNvCxnSpPr>
            <a:cxnSpLocks/>
          </p:cNvCxnSpPr>
          <p:nvPr/>
        </p:nvCxnSpPr>
        <p:spPr>
          <a:xfrm>
            <a:off x="3856497" y="3577590"/>
            <a:ext cx="0" cy="11811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5B6060F9-A8AD-EC73-8121-842D8E828744}"/>
              </a:ext>
            </a:extLst>
          </p:cNvPr>
          <p:cNvCxnSpPr>
            <a:cxnSpLocks/>
          </p:cNvCxnSpPr>
          <p:nvPr/>
        </p:nvCxnSpPr>
        <p:spPr>
          <a:xfrm>
            <a:off x="5864367" y="3909060"/>
            <a:ext cx="776463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A172F081-8D07-97F7-45B4-94AA63FF8B9A}"/>
              </a:ext>
            </a:extLst>
          </p:cNvPr>
          <p:cNvCxnSpPr>
            <a:cxnSpLocks/>
          </p:cNvCxnSpPr>
          <p:nvPr/>
        </p:nvCxnSpPr>
        <p:spPr>
          <a:xfrm>
            <a:off x="7475220" y="3543300"/>
            <a:ext cx="28575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65627CED-1A04-2CE5-F444-B67092BBE891}"/>
              </a:ext>
            </a:extLst>
          </p:cNvPr>
          <p:cNvCxnSpPr>
            <a:cxnSpLocks/>
          </p:cNvCxnSpPr>
          <p:nvPr/>
        </p:nvCxnSpPr>
        <p:spPr>
          <a:xfrm>
            <a:off x="7445517" y="4776470"/>
            <a:ext cx="1488933" cy="7747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83E31109-B2B5-5FD0-C925-900235FA5BC9}"/>
              </a:ext>
            </a:extLst>
          </p:cNvPr>
          <p:cNvCxnSpPr>
            <a:cxnSpLocks/>
          </p:cNvCxnSpPr>
          <p:nvPr/>
        </p:nvCxnSpPr>
        <p:spPr>
          <a:xfrm flipV="1">
            <a:off x="7445517" y="4591050"/>
            <a:ext cx="265923" cy="1854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1A935E85-5917-C7C6-AA73-62FD108721F3}"/>
              </a:ext>
            </a:extLst>
          </p:cNvPr>
          <p:cNvCxnSpPr>
            <a:cxnSpLocks/>
          </p:cNvCxnSpPr>
          <p:nvPr/>
        </p:nvCxnSpPr>
        <p:spPr>
          <a:xfrm>
            <a:off x="7711440" y="4591050"/>
            <a:ext cx="1488933" cy="7747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25DDF434-1E3F-8F99-50EA-D2684B1DDB60}"/>
              </a:ext>
            </a:extLst>
          </p:cNvPr>
          <p:cNvCxnSpPr>
            <a:cxnSpLocks/>
          </p:cNvCxnSpPr>
          <p:nvPr/>
        </p:nvCxnSpPr>
        <p:spPr>
          <a:xfrm flipV="1">
            <a:off x="8934450" y="4669169"/>
            <a:ext cx="265922" cy="184771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BB789BE1-DCB4-9CCB-0014-CB49AFD8897B}"/>
              </a:ext>
            </a:extLst>
          </p:cNvPr>
          <p:cNvCxnSpPr>
            <a:cxnSpLocks/>
          </p:cNvCxnSpPr>
          <p:nvPr/>
        </p:nvCxnSpPr>
        <p:spPr>
          <a:xfrm>
            <a:off x="8601852" y="5147945"/>
            <a:ext cx="309738" cy="6223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1CC134FC-47BD-DC2A-554F-6E5329AB72E2}"/>
              </a:ext>
            </a:extLst>
          </p:cNvPr>
          <p:cNvCxnSpPr>
            <a:cxnSpLocks/>
          </p:cNvCxnSpPr>
          <p:nvPr/>
        </p:nvCxnSpPr>
        <p:spPr>
          <a:xfrm flipV="1">
            <a:off x="7711440" y="3249295"/>
            <a:ext cx="1960880" cy="134110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744DF8B5-E458-72F0-1F36-E3062ECE874D}"/>
              </a:ext>
            </a:extLst>
          </p:cNvPr>
          <p:cNvCxnSpPr>
            <a:cxnSpLocks/>
          </p:cNvCxnSpPr>
          <p:nvPr/>
        </p:nvCxnSpPr>
        <p:spPr>
          <a:xfrm flipV="1">
            <a:off x="7904480" y="3248646"/>
            <a:ext cx="1953260" cy="135063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770177AE-D6F5-92C7-AFF5-9D21142AD30A}"/>
              </a:ext>
            </a:extLst>
          </p:cNvPr>
          <p:cNvCxnSpPr>
            <a:cxnSpLocks/>
          </p:cNvCxnSpPr>
          <p:nvPr/>
        </p:nvCxnSpPr>
        <p:spPr>
          <a:xfrm>
            <a:off x="9672320" y="3248646"/>
            <a:ext cx="1145540" cy="20334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4F4B1B18-A852-E7A9-CC6D-901DA8445ECF}"/>
              </a:ext>
            </a:extLst>
          </p:cNvPr>
          <p:cNvCxnSpPr>
            <a:cxnSpLocks/>
          </p:cNvCxnSpPr>
          <p:nvPr/>
        </p:nvCxnSpPr>
        <p:spPr>
          <a:xfrm>
            <a:off x="9607338" y="3429000"/>
            <a:ext cx="735542" cy="203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CBEC445C-D197-3136-01FD-4679D4C2249E}"/>
              </a:ext>
            </a:extLst>
          </p:cNvPr>
          <p:cNvCxnSpPr>
            <a:cxnSpLocks/>
          </p:cNvCxnSpPr>
          <p:nvPr/>
        </p:nvCxnSpPr>
        <p:spPr>
          <a:xfrm flipV="1">
            <a:off x="9712960" y="3258813"/>
            <a:ext cx="888999" cy="637875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7EB31F03-B5E3-6683-3434-422938B13CEC}"/>
              </a:ext>
            </a:extLst>
          </p:cNvPr>
          <p:cNvCxnSpPr>
            <a:cxnSpLocks/>
          </p:cNvCxnSpPr>
          <p:nvPr/>
        </p:nvCxnSpPr>
        <p:spPr>
          <a:xfrm flipV="1">
            <a:off x="10177780" y="3263611"/>
            <a:ext cx="635004" cy="454949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45955A4C-18C6-A41E-4E87-70201EDEA03D}"/>
              </a:ext>
            </a:extLst>
          </p:cNvPr>
          <p:cNvCxnSpPr>
            <a:cxnSpLocks/>
          </p:cNvCxnSpPr>
          <p:nvPr/>
        </p:nvCxnSpPr>
        <p:spPr>
          <a:xfrm flipV="1">
            <a:off x="9017635" y="3712371"/>
            <a:ext cx="1345565" cy="95567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5E5EBB21-9753-A5CB-0D33-8563E5BB9799}"/>
              </a:ext>
            </a:extLst>
          </p:cNvPr>
          <p:cNvCxnSpPr>
            <a:cxnSpLocks/>
          </p:cNvCxnSpPr>
          <p:nvPr/>
        </p:nvCxnSpPr>
        <p:spPr>
          <a:xfrm flipV="1">
            <a:off x="9207298" y="3733525"/>
            <a:ext cx="1345565" cy="93452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B5BD2619-BF1B-EB97-46B4-025590197060}"/>
              </a:ext>
            </a:extLst>
          </p:cNvPr>
          <p:cNvCxnSpPr>
            <a:cxnSpLocks/>
          </p:cNvCxnSpPr>
          <p:nvPr/>
        </p:nvCxnSpPr>
        <p:spPr>
          <a:xfrm>
            <a:off x="9970029" y="3711736"/>
            <a:ext cx="582834" cy="13294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77EFDC3B-8FD1-01D0-910B-EA051D1BD2D9}"/>
              </a:ext>
            </a:extLst>
          </p:cNvPr>
          <p:cNvCxnSpPr>
            <a:cxnSpLocks/>
          </p:cNvCxnSpPr>
          <p:nvPr/>
        </p:nvCxnSpPr>
        <p:spPr>
          <a:xfrm>
            <a:off x="9699890" y="3902169"/>
            <a:ext cx="375019" cy="9484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4EE0871D-4B71-CE91-F58B-B76C70636937}"/>
              </a:ext>
            </a:extLst>
          </p:cNvPr>
          <p:cNvCxnSpPr>
            <a:cxnSpLocks/>
          </p:cNvCxnSpPr>
          <p:nvPr/>
        </p:nvCxnSpPr>
        <p:spPr>
          <a:xfrm>
            <a:off x="9091703" y="3779836"/>
            <a:ext cx="364766" cy="997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id="{D42A245F-9C68-609E-C5D1-331A48B692FC}"/>
              </a:ext>
            </a:extLst>
          </p:cNvPr>
          <p:cNvCxnSpPr>
            <a:cxnSpLocks/>
          </p:cNvCxnSpPr>
          <p:nvPr/>
        </p:nvCxnSpPr>
        <p:spPr>
          <a:xfrm>
            <a:off x="8944804" y="3881549"/>
            <a:ext cx="36815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id="{3D3C554B-49BF-A79A-A0D5-3D5F3AD62886}"/>
              </a:ext>
            </a:extLst>
          </p:cNvPr>
          <p:cNvCxnSpPr>
            <a:cxnSpLocks/>
          </p:cNvCxnSpPr>
          <p:nvPr/>
        </p:nvCxnSpPr>
        <p:spPr>
          <a:xfrm flipV="1">
            <a:off x="9305829" y="3794978"/>
            <a:ext cx="150640" cy="95906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A367350D-ED92-A066-EE8F-61F4B3DDCB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70" t="46096" r="63858" b="52439"/>
          <a:stretch/>
        </p:blipFill>
        <p:spPr>
          <a:xfrm>
            <a:off x="8686800" y="4562448"/>
            <a:ext cx="99261" cy="66039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A367350D-ED92-A066-EE8F-61F4B3DDCB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70" t="46096" r="63858" b="52439"/>
          <a:stretch/>
        </p:blipFill>
        <p:spPr>
          <a:xfrm rot="19459098">
            <a:off x="8987769" y="4518488"/>
            <a:ext cx="245594" cy="64050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A7B1A472-E459-A2A3-9668-7C392A6225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70" t="46096" r="63858" b="52439"/>
          <a:stretch/>
        </p:blipFill>
        <p:spPr>
          <a:xfrm rot="254740">
            <a:off x="8788793" y="4577805"/>
            <a:ext cx="245594" cy="6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934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03D37-F25D-5DEC-C88B-DD5AD1D76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3909"/>
            <a:ext cx="12192000" cy="1325563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времени последовательного и параллельного формирования Z-буфера основного и теневого</a:t>
            </a: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2C91EFC2-103D-6186-EC2E-D3A94C8CA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4714" y="6378121"/>
            <a:ext cx="2743200" cy="365125"/>
          </a:xfrm>
        </p:spPr>
        <p:txBody>
          <a:bodyPr/>
          <a:lstStyle/>
          <a:p>
            <a:fld id="{ED0E9F28-6D5B-4033-80BA-57AD3547A55E}" type="slidenum">
              <a:rPr lang="ru-RU" sz="2200" smtClean="0"/>
              <a:t>12</a:t>
            </a:fld>
            <a:endParaRPr lang="ru-RU" sz="2200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A4C241CC-1B87-4A3A-1BF8-7A1402437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26" y="1739472"/>
            <a:ext cx="10007547" cy="5003774"/>
          </a:xfrm>
        </p:spPr>
      </p:pic>
    </p:spTree>
    <p:extLst>
      <p:ext uri="{BB962C8B-B14F-4D97-AF65-F5344CB8AC3E}">
        <p14:creationId xmlns:p14="http://schemas.microsoft.com/office/powerpoint/2010/main" val="434026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270DC7-FE85-237B-C4BD-8B7E49EAF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7008"/>
            <a:ext cx="10515600" cy="785080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C98865-1CB7-35AA-1722-D9A06FB82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476"/>
            <a:ext cx="10515600" cy="510301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выполнения курсовой работы была 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достигнута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поставленная 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разработано программное обеспечение для построения 3Д сцен помещений различной планировки.</a:t>
            </a:r>
          </a:p>
          <a:p>
            <a:pPr marL="0" indent="0" algn="just">
              <a:buNone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были 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решены все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поставленные 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 algn="just">
              <a:buAutoNum type="arabicParenR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проанализированы требования к программе и исследованы существующие решения;</a:t>
            </a:r>
          </a:p>
          <a:p>
            <a:pPr marL="457200" indent="-457200" algn="just">
              <a:buAutoNum type="arabicParenR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изучены алгоритмы реализации технических решений и выбраны наиболее подходящие для работы с 3D сценами;</a:t>
            </a:r>
          </a:p>
          <a:p>
            <a:pPr marL="457200" indent="-457200" algn="just">
              <a:buAutoNum type="arabicParenR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разработана архитектура и реализована программы;</a:t>
            </a:r>
          </a:p>
          <a:p>
            <a:pPr marL="457200" indent="-457200" algn="just">
              <a:buAutoNum type="arabicParenR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протестирована программа целиком и её отдельные модули;</a:t>
            </a:r>
          </a:p>
          <a:p>
            <a:pPr marL="457200" indent="-457200" algn="just">
              <a:buAutoNum type="arabicParenR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проведены исследования производительности программы;</a:t>
            </a:r>
          </a:p>
          <a:p>
            <a:pPr marL="457200" indent="-457200" algn="just">
              <a:buAutoNum type="arabicParenR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подготовлена отчётная документация.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2C14EF8-B48F-EC1C-AB31-D47D05F98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8428" y="6356350"/>
            <a:ext cx="2743200" cy="365125"/>
          </a:xfrm>
        </p:spPr>
        <p:txBody>
          <a:bodyPr/>
          <a:lstStyle/>
          <a:p>
            <a:fld id="{ED0E9F28-6D5B-4033-80BA-57AD3547A55E}" type="slidenum">
              <a:rPr lang="ru-RU" sz="2200" smtClean="0"/>
              <a:t>13</a:t>
            </a:fld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4220986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EF7624-E1C4-3AE3-4144-B566634EF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34" y="33290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283B34-1C6B-A69C-19EA-4A1664C87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11" y="1658471"/>
            <a:ext cx="10929046" cy="519952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разработка программного обеспечения для создания и редактирования 3D сцен помещений с возможностью интерактивно го добавления объектов (стен, окон, дверей), их перемещения, изменения, поворота, а также обеспечения сохранения и загрузки моделей.</a:t>
            </a:r>
          </a:p>
          <a:p>
            <a:pPr marL="0" indent="0" algn="just">
              <a:buNone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достижения цели были поставлены следующие 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 algn="just">
              <a:buAutoNum type="arabicParenR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требования к программе и исследовать существующие решения;</a:t>
            </a:r>
          </a:p>
          <a:p>
            <a:pPr marL="457200" indent="-457200" algn="just">
              <a:buAutoNum type="arabicParenR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алгоритмы реализации технических решений и выбрать наиболее подходящие для работы с 3D сценами;</a:t>
            </a:r>
          </a:p>
          <a:p>
            <a:pPr marL="457200" indent="-457200" algn="just">
              <a:buAutoNum type="arabicParenR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архитектуру и реализовать программу; </a:t>
            </a:r>
          </a:p>
          <a:p>
            <a:pPr marL="457200" indent="-457200" algn="just">
              <a:buAutoNum type="arabicParenR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протестировать программу целиком и её отдельные модули;</a:t>
            </a:r>
          </a:p>
          <a:p>
            <a:pPr marL="457200" indent="-457200" algn="just">
              <a:buAutoNum type="arabicParenR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исследовать производительность программы;</a:t>
            </a:r>
          </a:p>
          <a:p>
            <a:pPr marL="457200" indent="-457200" algn="just">
              <a:buAutoNum type="arabicParenR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подготовить отчётную документацию.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5205783-1889-955D-4B9E-B56429AF1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9572" y="6349093"/>
            <a:ext cx="2743200" cy="365125"/>
          </a:xfrm>
        </p:spPr>
        <p:txBody>
          <a:bodyPr/>
          <a:lstStyle/>
          <a:p>
            <a:fld id="{ED0E9F28-6D5B-4033-80BA-57AD3547A55E}" type="slidenum">
              <a:rPr lang="ru-RU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52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0620E-492A-C198-9997-5CD979238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23120-2C3B-FA07-6DB4-B06931A87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94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объектов сцены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A206ED-D7C4-1C2C-E993-0C9241CC8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754" y="1767254"/>
            <a:ext cx="10929046" cy="5045921"/>
          </a:xfrm>
        </p:spPr>
        <p:txBody>
          <a:bodyPr>
            <a:normAutofit/>
          </a:bodyPr>
          <a:lstStyle/>
          <a:p>
            <a:pPr algn="just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Пол, состоящий из заданного числа плиток;</a:t>
            </a:r>
          </a:p>
          <a:p>
            <a:pPr algn="just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Стена – параллелепипед;</a:t>
            </a:r>
          </a:p>
          <a:p>
            <a:pPr algn="just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Дверь – стена с отверстием у пола;</a:t>
            </a:r>
          </a:p>
          <a:p>
            <a:pPr algn="just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Окно – стена, с отверстием выше пола;</a:t>
            </a:r>
          </a:p>
          <a:p>
            <a:pPr algn="just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 света, характеризующийся углом освещения сцены;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Камера, благодаря которой можно менять угол обзора сцены.</a:t>
            </a:r>
          </a:p>
          <a:p>
            <a:pPr algn="just"/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Эти объекты могут иметь различные параметры, что позволяет создавать уникальные конфигурации помещений, соответствующие потребностям пользователя и требованиям дизайна.</a:t>
            </a:r>
          </a:p>
          <a:p>
            <a:pPr marL="0" indent="0" algn="just">
              <a:buNone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рамках данной работы была выбрана поверхностная модель задания объектов.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357E1A4-C7FE-E760-53D4-FEAB5EAC8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5857" y="6370864"/>
            <a:ext cx="2743200" cy="365125"/>
          </a:xfrm>
        </p:spPr>
        <p:txBody>
          <a:bodyPr/>
          <a:lstStyle/>
          <a:p>
            <a:fld id="{ED0E9F28-6D5B-4033-80BA-57AD3547A55E}" type="slidenum">
              <a:rPr lang="ru-RU" sz="2200" smtClean="0"/>
              <a:t>3</a:t>
            </a:fld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384016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20827A-50F2-4FC0-C1FA-1134D3917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57199"/>
            <a:ext cx="12189627" cy="802440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 удаления невидимых линий и поверхностей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D24A7C-B502-78C1-FF8A-3B557421C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8600" y="6370865"/>
            <a:ext cx="2743200" cy="365125"/>
          </a:xfrm>
        </p:spPr>
        <p:txBody>
          <a:bodyPr/>
          <a:lstStyle/>
          <a:p>
            <a:fld id="{ED0E9F28-6D5B-4033-80BA-57AD3547A55E}" type="slidenum">
              <a:rPr lang="ru-RU" sz="2200" smtClean="0"/>
              <a:t>4</a:t>
            </a:fld>
            <a:endParaRPr lang="ru-RU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7A9E87-75BF-B985-43A9-3C61EEBD7AE9}"/>
              </a:ext>
            </a:extLst>
          </p:cNvPr>
          <p:cNvSpPr txBox="1"/>
          <p:nvPr/>
        </p:nvSpPr>
        <p:spPr>
          <a:xfrm>
            <a:off x="177114" y="6305103"/>
            <a:ext cx="118377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Где n – количество граней, C – количество пикселей окна, S – количество строк окна.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9F9694A-8DBF-D7B1-ADD6-394241D25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86" y="1384666"/>
            <a:ext cx="11602914" cy="4887556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049989B-6A07-B04A-63BD-689B5E1BA70F}"/>
              </a:ext>
            </a:extLst>
          </p:cNvPr>
          <p:cNvSpPr/>
          <p:nvPr/>
        </p:nvSpPr>
        <p:spPr>
          <a:xfrm>
            <a:off x="331361" y="5152292"/>
            <a:ext cx="11471824" cy="556176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182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E4AB94E8-CFAE-535A-F676-C8D124237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315" y="1312159"/>
            <a:ext cx="3865685" cy="2058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33092A-EDDB-C068-5F9B-250A5628A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748" y="444777"/>
            <a:ext cx="8064503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 отрисовки теней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2B949D-0B2D-8610-D7F6-401C343E7DF4}"/>
              </a:ext>
            </a:extLst>
          </p:cNvPr>
          <p:cNvSpPr txBox="1"/>
          <p:nvPr/>
        </p:nvSpPr>
        <p:spPr>
          <a:xfrm>
            <a:off x="585808" y="3370339"/>
            <a:ext cx="11020382" cy="3042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Z-буфера основывается на хранении информации о глубине объектов сцены для каждого пикселя экрана. При расчёте теней алгоритм проходит два этапа:</a:t>
            </a:r>
          </a:p>
          <a:p>
            <a:pPr marL="457200" indent="-4572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Первый проход:</a:t>
            </a:r>
          </a:p>
          <a:p>
            <a:pPr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Сцена анализируется с позиции источника света. Вычисляются точки, видимые со стороны источника, и их глубины заносятся в теневой Z-буфер.</a:t>
            </a:r>
          </a:p>
          <a:p>
            <a:pPr marL="457200" indent="-4572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AutoNum type="arabicPeriod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Второй проход:</a:t>
            </a:r>
          </a:p>
          <a:p>
            <a:pPr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Сцена визуализируется с позиции наблюдателя. Для каждого пикселя проверяется, находится ли он в тени, путём сравнения его координат с данными теневого Z-буфера.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80582E-2465-28E8-DD52-EB7119E4AFEE}"/>
              </a:ext>
            </a:extLst>
          </p:cNvPr>
          <p:cNvSpPr txBox="1"/>
          <p:nvPr/>
        </p:nvSpPr>
        <p:spPr>
          <a:xfrm>
            <a:off x="505640" y="1770340"/>
            <a:ext cx="5216600" cy="1311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связи с выбором алгоритма Z-буфера для удаления невидимых линий и плоскостей, удобно использовать его и для алгоритма построения теней.</a:t>
            </a:r>
          </a:p>
        </p:txBody>
      </p:sp>
    </p:spTree>
    <p:extLst>
      <p:ext uri="{BB962C8B-B14F-4D97-AF65-F5344CB8AC3E}">
        <p14:creationId xmlns:p14="http://schemas.microsoft.com/office/powerpoint/2010/main" val="989468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C9886-F45D-3A33-7A4A-D0A7EBF9F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89DCBD9-BBFA-4C36-6102-C492326C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898"/>
          <a:stretch/>
        </p:blipFill>
        <p:spPr>
          <a:xfrm>
            <a:off x="7718968" y="711858"/>
            <a:ext cx="4235443" cy="204456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48F0334-315B-4C47-3EF4-5E253C59B9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5935"/>
          <a:stretch/>
        </p:blipFill>
        <p:spPr>
          <a:xfrm>
            <a:off x="211500" y="4169760"/>
            <a:ext cx="9298766" cy="264392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6FA102-660F-054E-F6A1-AAAE89B72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38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закраски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EE5E55-E14C-EED0-F2AE-E618CA8FEC60}"/>
              </a:ext>
            </a:extLst>
          </p:cNvPr>
          <p:cNvSpPr txBox="1"/>
          <p:nvPr/>
        </p:nvSpPr>
        <p:spPr>
          <a:xfrm>
            <a:off x="211500" y="3418560"/>
            <a:ext cx="699693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Цвет поверхности рассчитывается по закону Ламберта: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9588109-06A6-5AEC-EDE7-FA44EA947BC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2440" t="4162" r="36841" b="83265"/>
          <a:stretch/>
        </p:blipFill>
        <p:spPr>
          <a:xfrm>
            <a:off x="1497159" y="3769473"/>
            <a:ext cx="3436609" cy="80057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542D081-D409-3FE3-AA69-B22621FB1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500" y="870203"/>
            <a:ext cx="3316086" cy="149597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EB222E3-EF03-E238-2DB7-8117333642C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" r="-897"/>
          <a:stretch/>
        </p:blipFill>
        <p:spPr>
          <a:xfrm>
            <a:off x="7733911" y="3453424"/>
            <a:ext cx="4205556" cy="206971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0C12AEB-A3F7-631F-F4A7-BE0132FDCB67}"/>
              </a:ext>
            </a:extLst>
          </p:cNvPr>
          <p:cNvSpPr txBox="1"/>
          <p:nvPr/>
        </p:nvSpPr>
        <p:spPr>
          <a:xfrm>
            <a:off x="679214" y="2366182"/>
            <a:ext cx="25455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простая закраска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(метод гранения)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10F2D8-B37D-C5AA-3AEE-027ADBB8E460}"/>
              </a:ext>
            </a:extLst>
          </p:cNvPr>
          <p:cNvSpPr txBox="1"/>
          <p:nvPr/>
        </p:nvSpPr>
        <p:spPr>
          <a:xfrm>
            <a:off x="7627796" y="2614634"/>
            <a:ext cx="44981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фера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закраской по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Гуро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около 2000 (слева) и 32000 треугольников (справа)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6FED68-BCF3-64B5-D249-957A055FB46A}"/>
              </a:ext>
            </a:extLst>
          </p:cNvPr>
          <p:cNvSpPr txBox="1"/>
          <p:nvPr/>
        </p:nvSpPr>
        <p:spPr>
          <a:xfrm>
            <a:off x="7406848" y="5425539"/>
            <a:ext cx="48596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фера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закраской по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Фонгу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около 2000 (слева) и 32000 треугольников (справа)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B6B91C-729D-23BA-5C26-D661F7B5B7BB}"/>
              </a:ext>
            </a:extLst>
          </p:cNvPr>
          <p:cNvSpPr txBox="1"/>
          <p:nvPr/>
        </p:nvSpPr>
        <p:spPr>
          <a:xfrm>
            <a:off x="3764325" y="1432461"/>
            <a:ext cx="3929556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визуализации выбрана </a:t>
            </a:r>
            <a:r>
              <a:rPr lang="ru-RU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простой закраски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обеспечивающая достаточный уровень реализма для задачи отрисовки многогранников</a:t>
            </a:r>
          </a:p>
        </p:txBody>
      </p:sp>
    </p:spTree>
    <p:extLst>
      <p:ext uri="{BB962C8B-B14F-4D97-AF65-F5344CB8AC3E}">
        <p14:creationId xmlns:p14="http://schemas.microsoft.com/office/powerpoint/2010/main" val="22751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F37CCB-ABBB-BCF1-B424-777216C1A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98129"/>
            <a:ext cx="12192001" cy="1061827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Z-буфера удаления невидимых линий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3EF605-FDA3-BC83-2BD4-830C443D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1172" y="6422764"/>
            <a:ext cx="2743200" cy="365125"/>
          </a:xfrm>
        </p:spPr>
        <p:txBody>
          <a:bodyPr/>
          <a:lstStyle/>
          <a:p>
            <a:fld id="{ED0E9F28-6D5B-4033-80BA-57AD3547A55E}" type="slidenum">
              <a:rPr lang="ru-RU" sz="2200" smtClean="0"/>
              <a:t>7</a:t>
            </a:fld>
            <a:endParaRPr lang="ru-RU" sz="2200" dirty="0"/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BE76DDAD-0CB7-5497-97A1-5EFA1CD737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455" y="1259956"/>
            <a:ext cx="6153090" cy="5598044"/>
          </a:xfrm>
        </p:spPr>
      </p:pic>
    </p:spTree>
    <p:extLst>
      <p:ext uri="{BB962C8B-B14F-4D97-AF65-F5344CB8AC3E}">
        <p14:creationId xmlns:p14="http://schemas.microsoft.com/office/powerpoint/2010/main" val="3745192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AE38D4-C612-C030-3273-95F928314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" y="231708"/>
            <a:ext cx="12086493" cy="1051967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Z-буфера с отрисовкой теней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9E5480E4-E533-8071-1AF6-8B17A88EB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1971" y="6443729"/>
            <a:ext cx="2743200" cy="365125"/>
          </a:xfrm>
        </p:spPr>
        <p:txBody>
          <a:bodyPr/>
          <a:lstStyle/>
          <a:p>
            <a:fld id="{ED0E9F28-6D5B-4033-80BA-57AD3547A55E}" type="slidenum">
              <a:rPr lang="ru-RU" sz="2200" smtClean="0"/>
              <a:t>8</a:t>
            </a:fld>
            <a:endParaRPr lang="ru-RU" sz="2200" dirty="0"/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59C3C32C-37E1-2D6F-6292-F0A672DEE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84" b="92076" l="10000" r="90000">
                        <a14:foregroundMark x1="57738" y1="20285" x2="59524" y2="30745"/>
                        <a14:foregroundMark x1="29643" y1="92076" x2="31905" y2="91601"/>
                        <a14:foregroundMark x1="52381" y1="26149" x2="59643" y2="22662"/>
                        <a14:foregroundMark x1="59643" y1="22662" x2="59405" y2="226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45125" y="4520070"/>
            <a:ext cx="3046875" cy="228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Объект 6">
            <a:extLst>
              <a:ext uri="{FF2B5EF4-FFF2-40B4-BE49-F238E27FC236}">
                <a16:creationId xmlns:a16="http://schemas.microsoft.com/office/drawing/2014/main" id="{765AAA19-217B-1D85-4A49-A65777AEB9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69" y="1283678"/>
            <a:ext cx="5360131" cy="5342614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6000F37-C309-86BD-A73D-9D2BB1C3C3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883" y="1283676"/>
            <a:ext cx="5829248" cy="534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075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963F49-4E9D-FFF0-D60C-EF9CE7011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185"/>
            <a:ext cx="10515600" cy="1012064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Структура классов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BA34C7-3CF9-E91D-72ED-24B14BD6D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1000" y="6434817"/>
            <a:ext cx="2743200" cy="365125"/>
          </a:xfrm>
        </p:spPr>
        <p:txBody>
          <a:bodyPr/>
          <a:lstStyle/>
          <a:p>
            <a:fld id="{ED0E9F28-6D5B-4033-80BA-57AD3547A55E}" type="slidenum">
              <a:rPr lang="ru-RU" sz="2200" smtClean="0"/>
              <a:t>9</a:t>
            </a:fld>
            <a:endParaRPr lang="ru-RU" sz="2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76BD09D-B04F-68EC-F1AE-5A62B9258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319" y="1107859"/>
            <a:ext cx="9909362" cy="569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004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</TotalTime>
  <Words>571</Words>
  <Application>Microsoft Office PowerPoint</Application>
  <PresentationFormat>Широкоэкранный</PresentationFormat>
  <Paragraphs>75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Times New Roman</vt:lpstr>
      <vt:lpstr>Wingdings</vt:lpstr>
      <vt:lpstr>Тема Office</vt:lpstr>
      <vt:lpstr>Разработка программы построения 3Д сцен помещений различной планировки</vt:lpstr>
      <vt:lpstr>Цель и задачи</vt:lpstr>
      <vt:lpstr>Описание объектов сцены</vt:lpstr>
      <vt:lpstr>Алгоритмы удаления невидимых линий и поверхностей</vt:lpstr>
      <vt:lpstr>Алгоритмы отрисовки теней</vt:lpstr>
      <vt:lpstr>Метод закраски </vt:lpstr>
      <vt:lpstr>Алгоритм Z-буфера удаления невидимых линий</vt:lpstr>
      <vt:lpstr>Алгоритм Z-буфера с отрисовкой теней</vt:lpstr>
      <vt:lpstr> Структура классов</vt:lpstr>
      <vt:lpstr>Пример интерфейса</vt:lpstr>
      <vt:lpstr>Демонстрация работы программы</vt:lpstr>
      <vt:lpstr>Сравнение времени последовательного и параллельного формирования Z-буфера основного и теневого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Lucy Frolova</dc:creator>
  <cp:lastModifiedBy>Olesya Talysheva</cp:lastModifiedBy>
  <cp:revision>57</cp:revision>
  <dcterms:created xsi:type="dcterms:W3CDTF">2024-12-07T19:08:14Z</dcterms:created>
  <dcterms:modified xsi:type="dcterms:W3CDTF">2024-12-19T10:07:39Z</dcterms:modified>
</cp:coreProperties>
</file>