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15.jpeg" ContentType="image/jpeg"/>
  <Override PartName="/ppt/media/image14.jpeg" ContentType="image/jpeg"/>
  <Override PartName="/ppt/media/image1.jpeg" ContentType="image/jpeg"/>
  <Override PartName="/ppt/media/image10.png" ContentType="image/png"/>
  <Override PartName="/ppt/media/image6.png" ContentType="image/png"/>
  <Override PartName="/ppt/media/image3.jpeg" ContentType="image/jpeg"/>
  <Override PartName="/ppt/media/image5.png" ContentType="image/png"/>
  <Override PartName="/ppt/media/image13.jpeg" ContentType="image/jpeg"/>
  <Override PartName="/ppt/media/image4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D3D720-B1AD-4A0C-AA04-EAA2D74325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4FAA3A6-7B93-41C9-8112-89FFE2D4D2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E16CCDD-B933-4D3D-9BF6-D9AC4955A2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455063-80F4-4CDF-BE42-926F75A622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C73926-26DA-4A79-8244-36A03AEDEE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4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004C00-3C54-4E3B-9738-86112D0EB8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178BB1B-4AB1-431C-ABE2-EEC949C8B1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7720" y="18252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4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5840" y="18252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4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0F19143-F6A3-4532-A400-284A49865B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3BE5353-4CF0-4A00-98D3-F3A1D28FF4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FCDDA5A-F969-4B0A-8CAF-1801819F02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115FE5C-C492-48FA-8F05-E77BAC9D38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90194D-52C7-4FF9-85ED-2DE8E7B61736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12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160" y="45684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82560" y="987120"/>
            <a:ext cx="61714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16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28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9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0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6D793E-2B4C-48B4-A2A7-FC0B22DC7689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9160" y="45684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82560" y="987120"/>
            <a:ext cx="61714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916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31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32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3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3AF1B1-D845-4815-8FE5-FE4498849D1E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1CB540-F2B3-4935-89F8-EA8F43B2B77C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240" y="364680"/>
            <a:ext cx="2628720" cy="581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7720" y="36468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BCADA2-8538-47CD-A46C-6ECEB1D39761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B995E8-672F-445B-BA9A-AEA2DD57BACA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600" y="1709280"/>
            <a:ext cx="1051488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600" y="4589280"/>
            <a:ext cx="1051488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7040DB-56B4-48EB-8FF2-0C4CF157F4A0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1480" y="182520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4E1330-20C1-46CC-B84B-6B657510C56A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16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160" y="1680840"/>
            <a:ext cx="51570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160" y="2504880"/>
            <a:ext cx="515700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1480" y="168084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1480" y="250488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1873D7-98D2-430D-95A2-55524F217E92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488CB0-69A4-4384-A49B-E0EFD6AE4D65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5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05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305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23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9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6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196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6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6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196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30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30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30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4037760" y="63561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860976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332E44-257D-4647-86C5-C6868771B864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960" spc="-1" strike="noStrike">
                <a:solidFill>
                  <a:schemeClr val="dk1"/>
                </a:solidFill>
                <a:latin typeface="Aptos"/>
              </a:rPr>
              <a:t>Для правки текста заглавия щёлкните мышью</a:t>
            </a:r>
            <a:endParaRPr b="0" lang="ru-RU" sz="196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5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05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305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23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9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6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196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6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96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196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30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30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30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8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218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6.png"/><Relationship Id="rId5" Type="http://schemas.openxmlformats.org/officeDocument/2006/relationships/image" Target="../media/image16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360" y="1845720"/>
            <a:ext cx="11339640" cy="211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4000" spc="-1" strike="noStrike">
                <a:solidFill>
                  <a:schemeClr val="dk1"/>
                </a:solidFill>
                <a:latin typeface="Aptos Display"/>
              </a:rPr>
              <a:t>Разработка программы построения 3Д сцен помещений различной планировки</a:t>
            </a:r>
            <a:endParaRPr b="0" lang="ru-RU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1676520" y="4755960"/>
            <a:ext cx="914328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151"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 u="sng">
                <a:solidFill>
                  <a:schemeClr val="dk1"/>
                </a:solidFill>
                <a:uFillTx/>
                <a:latin typeface="Times New Roman"/>
              </a:rPr>
              <a:t>Студент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: ИУ7-55Б Талышева Олеся Николаевна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 u="sng">
                <a:solidFill>
                  <a:schemeClr val="dk1"/>
                </a:solidFill>
                <a:uFillTx/>
                <a:latin typeface="Times New Roman"/>
              </a:rPr>
              <a:t>Руководитель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: Мартынюк Наталья Николаевна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2024 г.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Рисунок 4" descr="Изображение выглядит как эмблема, герб, нашивка,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490680" y="524520"/>
            <a:ext cx="1316160" cy="1488240"/>
          </a:xfrm>
          <a:prstGeom prst="rect">
            <a:avLst/>
          </a:prstGeom>
          <a:ln w="0">
            <a:noFill/>
          </a:ln>
        </p:spPr>
      </p:pic>
      <p:sp>
        <p:nvSpPr>
          <p:cNvPr id="72" name="TextBox 5"/>
          <p:cNvSpPr/>
          <p:nvPr/>
        </p:nvSpPr>
        <p:spPr>
          <a:xfrm>
            <a:off x="2703600" y="564120"/>
            <a:ext cx="77292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Times New Roman"/>
              </a:rPr>
              <a:t>Министерство науки и высшего образования Российской Федерации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Times New Roman"/>
              </a:rPr>
              <a:t>Федеральное государственное бюджетное образовательное учреждение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Times New Roman"/>
              </a:rPr>
              <a:t>высшего образования.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Times New Roman"/>
              </a:rPr>
              <a:t>Московский государственный технический университет имени Н. Э. Баумана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Times New Roman"/>
              </a:rPr>
              <a:t>(национальный исследовательский университет).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ru-RU" sz="1600" spc="-1" strike="noStrike">
                <a:solidFill>
                  <a:schemeClr val="dk1"/>
                </a:solidFill>
                <a:latin typeface="Times New Roman"/>
              </a:rPr>
              <a:t>(МГТУ им. Н. Э. Баумана)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924760" y="488880"/>
            <a:ext cx="27730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Пример интерфейса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40"/>
          </p:nvPr>
        </p:nvSpPr>
        <p:spPr>
          <a:xfrm>
            <a:off x="9255600" y="6419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645B78-99AB-451C-AD59-3DA7FF3191C2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2" name="Рисунок 4" descr=""/>
          <p:cNvPicPr/>
          <p:nvPr/>
        </p:nvPicPr>
        <p:blipFill>
          <a:blip r:embed="rId1"/>
          <a:stretch/>
        </p:blipFill>
        <p:spPr>
          <a:xfrm>
            <a:off x="384840" y="606240"/>
            <a:ext cx="8141400" cy="617832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8924760" y="2657160"/>
            <a:ext cx="2688120" cy="207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Углы поворота камеры: (0, 0, 0)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Углы поворота источника света: (0, 0, 0)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Объект 7" descr=""/>
          <p:cNvPicPr/>
          <p:nvPr/>
        </p:nvPicPr>
        <p:blipFill>
          <a:blip r:embed="rId1"/>
          <a:srcRect l="37895" t="27957" r="13857" b="17791"/>
          <a:stretch/>
        </p:blipFill>
        <p:spPr>
          <a:xfrm>
            <a:off x="3852360" y="1247760"/>
            <a:ext cx="4089960" cy="3489840"/>
          </a:xfrm>
          <a:prstGeom prst="rect">
            <a:avLst/>
          </a:prstGeom>
          <a:ln w="0">
            <a:noFill/>
          </a:ln>
        </p:spPr>
      </p:pic>
      <p:pic>
        <p:nvPicPr>
          <p:cNvPr id="115" name="Рисунок 3" descr=""/>
          <p:cNvPicPr/>
          <p:nvPr/>
        </p:nvPicPr>
        <p:blipFill>
          <a:blip r:embed="rId2"/>
          <a:srcRect l="37815" t="7589" r="14373" b="5202"/>
          <a:stretch/>
        </p:blipFill>
        <p:spPr>
          <a:xfrm>
            <a:off x="167400" y="1758240"/>
            <a:ext cx="3543840" cy="490536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1920" y="640080"/>
            <a:ext cx="1188648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Демонстрация работы программы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41"/>
          </p:nvPr>
        </p:nvSpPr>
        <p:spPr>
          <a:xfrm>
            <a:off x="9255600" y="6419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5B3B8D-4192-4BB3-8BAF-DB30685FA7F8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8" name="Рисунок 10" descr=""/>
          <p:cNvPicPr/>
          <p:nvPr/>
        </p:nvPicPr>
        <p:blipFill>
          <a:blip r:embed="rId3"/>
          <a:stretch/>
        </p:blipFill>
        <p:spPr>
          <a:xfrm>
            <a:off x="6857280" y="2414160"/>
            <a:ext cx="5935320" cy="4506120"/>
          </a:xfrm>
          <a:prstGeom prst="rect">
            <a:avLst/>
          </a:prstGeom>
          <a:ln w="0">
            <a:noFill/>
          </a:ln>
        </p:spPr>
      </p:pic>
      <p:cxnSp>
        <p:nvCxnSpPr>
          <p:cNvPr id="119" name="Прямая соединительная линия 14"/>
          <p:cNvCxnSpPr/>
          <p:nvPr/>
        </p:nvCxnSpPr>
        <p:spPr>
          <a:xfrm>
            <a:off x="3852360" y="3543120"/>
            <a:ext cx="396000" cy="360"/>
          </a:xfrm>
          <a:prstGeom prst="straightConnector1">
            <a:avLst/>
          </a:pr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cxnSp>
      <p:cxnSp>
        <p:nvCxnSpPr>
          <p:cNvPr id="120" name="Прямая соединительная линия 15"/>
          <p:cNvCxnSpPr/>
          <p:nvPr/>
        </p:nvCxnSpPr>
        <p:spPr>
          <a:xfrm>
            <a:off x="3852360" y="3901320"/>
            <a:ext cx="396000" cy="360"/>
          </a:xfrm>
          <a:prstGeom prst="straightConnector1">
            <a:avLst/>
          </a:pr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cxnSp>
      <p:cxnSp>
        <p:nvCxnSpPr>
          <p:cNvPr id="121" name="Прямая соединительная линия 16"/>
          <p:cNvCxnSpPr/>
          <p:nvPr/>
        </p:nvCxnSpPr>
        <p:spPr>
          <a:xfrm>
            <a:off x="3856320" y="3901320"/>
            <a:ext cx="360" cy="118440"/>
          </a:xfrm>
          <a:prstGeom prst="straightConnector1">
            <a:avLst/>
          </a:pr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cxnSp>
      <p:cxnSp>
        <p:nvCxnSpPr>
          <p:cNvPr id="122" name="Прямая соединительная линия 19"/>
          <p:cNvCxnSpPr/>
          <p:nvPr/>
        </p:nvCxnSpPr>
        <p:spPr>
          <a:xfrm>
            <a:off x="3856320" y="3577320"/>
            <a:ext cx="360" cy="118440"/>
          </a:xfrm>
          <a:prstGeom prst="straightConnector1">
            <a:avLst/>
          </a:pr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cxnSp>
      <p:cxnSp>
        <p:nvCxnSpPr>
          <p:cNvPr id="123" name="Прямая соединительная линия 20"/>
          <p:cNvCxnSpPr/>
          <p:nvPr/>
        </p:nvCxnSpPr>
        <p:spPr>
          <a:xfrm>
            <a:off x="5864040" y="3908880"/>
            <a:ext cx="776880" cy="360"/>
          </a:xfrm>
          <a:prstGeom prst="straightConnector1">
            <a:avLst/>
          </a:pr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cxnSp>
      <p:cxnSp>
        <p:nvCxnSpPr>
          <p:cNvPr id="124" name="Прямая соединительная линия 24"/>
          <p:cNvCxnSpPr/>
          <p:nvPr/>
        </p:nvCxnSpPr>
        <p:spPr>
          <a:xfrm>
            <a:off x="7475040" y="3543120"/>
            <a:ext cx="286200" cy="360"/>
          </a:xfrm>
          <a:prstGeom prst="straightConnector1">
            <a:avLst/>
          </a:pr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cxnSp>
      <p:cxnSp>
        <p:nvCxnSpPr>
          <p:cNvPr id="125" name="Прямая соединительная линия 26"/>
          <p:cNvCxnSpPr/>
          <p:nvPr/>
        </p:nvCxnSpPr>
        <p:spPr>
          <a:xfrm>
            <a:off x="7445160" y="4776120"/>
            <a:ext cx="1489320" cy="781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26" name="Прямая соединительная линия 28"/>
          <p:cNvCxnSpPr/>
          <p:nvPr/>
        </p:nvCxnSpPr>
        <p:spPr>
          <a:xfrm flipV="1">
            <a:off x="7445160" y="4590720"/>
            <a:ext cx="266400" cy="1857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27" name="Прямая соединительная линия 30"/>
          <p:cNvCxnSpPr/>
          <p:nvPr/>
        </p:nvCxnSpPr>
        <p:spPr>
          <a:xfrm>
            <a:off x="7711200" y="4590720"/>
            <a:ext cx="1489320" cy="781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28" name="Прямая соединительная линия 31"/>
          <p:cNvCxnSpPr/>
          <p:nvPr/>
        </p:nvCxnSpPr>
        <p:spPr>
          <a:xfrm flipV="1">
            <a:off x="8934120" y="4668840"/>
            <a:ext cx="266400" cy="18540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29" name="Прямая соединительная линия 33"/>
          <p:cNvCxnSpPr/>
          <p:nvPr/>
        </p:nvCxnSpPr>
        <p:spPr>
          <a:xfrm>
            <a:off x="8601840" y="5147640"/>
            <a:ext cx="309960" cy="62280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0" name="Прямая соединительная линия 35"/>
          <p:cNvCxnSpPr/>
          <p:nvPr/>
        </p:nvCxnSpPr>
        <p:spPr>
          <a:xfrm flipV="1">
            <a:off x="7711200" y="3249000"/>
            <a:ext cx="1961280" cy="13417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1" name="Прямая соединительная линия 39"/>
          <p:cNvCxnSpPr/>
          <p:nvPr/>
        </p:nvCxnSpPr>
        <p:spPr>
          <a:xfrm flipV="1">
            <a:off x="7904160" y="3248640"/>
            <a:ext cx="1953720" cy="13507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2" name="Прямая соединительная линия 41"/>
          <p:cNvCxnSpPr/>
          <p:nvPr/>
        </p:nvCxnSpPr>
        <p:spPr>
          <a:xfrm>
            <a:off x="9672120" y="3248640"/>
            <a:ext cx="1145880" cy="205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3" name="Прямая соединительная линия 44"/>
          <p:cNvCxnSpPr/>
          <p:nvPr/>
        </p:nvCxnSpPr>
        <p:spPr>
          <a:xfrm>
            <a:off x="9607320" y="3429000"/>
            <a:ext cx="735840" cy="205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4" name="Прямая соединительная линия 46"/>
          <p:cNvCxnSpPr/>
          <p:nvPr/>
        </p:nvCxnSpPr>
        <p:spPr>
          <a:xfrm flipV="1">
            <a:off x="9712800" y="3258720"/>
            <a:ext cx="889200" cy="63828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5" name="Прямая соединительная линия 48"/>
          <p:cNvCxnSpPr/>
          <p:nvPr/>
        </p:nvCxnSpPr>
        <p:spPr>
          <a:xfrm flipV="1">
            <a:off x="10177560" y="3263400"/>
            <a:ext cx="635400" cy="45540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6" name="Прямая соединительная линия 50"/>
          <p:cNvCxnSpPr/>
          <p:nvPr/>
        </p:nvCxnSpPr>
        <p:spPr>
          <a:xfrm flipV="1">
            <a:off x="9017280" y="3712320"/>
            <a:ext cx="1346040" cy="95580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7" name="Прямая соединительная линия 53"/>
          <p:cNvCxnSpPr/>
          <p:nvPr/>
        </p:nvCxnSpPr>
        <p:spPr>
          <a:xfrm flipV="1">
            <a:off x="9207000" y="3733200"/>
            <a:ext cx="1346040" cy="9349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8" name="Прямая соединительная линия 55"/>
          <p:cNvCxnSpPr/>
          <p:nvPr/>
        </p:nvCxnSpPr>
        <p:spPr>
          <a:xfrm>
            <a:off x="9969840" y="3711600"/>
            <a:ext cx="583200" cy="1368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39" name="Прямая соединительная линия 61"/>
          <p:cNvCxnSpPr/>
          <p:nvPr/>
        </p:nvCxnSpPr>
        <p:spPr>
          <a:xfrm>
            <a:off x="9699840" y="3902040"/>
            <a:ext cx="375120" cy="972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40" name="Прямая соединительная линия 63"/>
          <p:cNvCxnSpPr/>
          <p:nvPr/>
        </p:nvCxnSpPr>
        <p:spPr>
          <a:xfrm>
            <a:off x="9091440" y="3779640"/>
            <a:ext cx="365040" cy="1044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41" name="Прямая соединительная линия 65"/>
          <p:cNvCxnSpPr/>
          <p:nvPr/>
        </p:nvCxnSpPr>
        <p:spPr>
          <a:xfrm>
            <a:off x="8944560" y="3881520"/>
            <a:ext cx="36864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cxnSp>
        <p:nvCxnSpPr>
          <p:cNvPr id="142" name="Прямая соединительная линия 67"/>
          <p:cNvCxnSpPr/>
          <p:nvPr/>
        </p:nvCxnSpPr>
        <p:spPr>
          <a:xfrm flipV="1">
            <a:off x="9305640" y="3794760"/>
            <a:ext cx="150840" cy="9648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pic>
        <p:nvPicPr>
          <p:cNvPr id="143" name="Рисунок 71" descr=""/>
          <p:cNvPicPr/>
          <p:nvPr/>
        </p:nvPicPr>
        <p:blipFill>
          <a:blip r:embed="rId4"/>
          <a:srcRect l="34465" t="46084" r="63847" b="52433"/>
          <a:stretch/>
        </p:blipFill>
        <p:spPr>
          <a:xfrm>
            <a:off x="8686080" y="4561920"/>
            <a:ext cx="99000" cy="65520"/>
          </a:xfrm>
          <a:prstGeom prst="rect">
            <a:avLst/>
          </a:prstGeom>
          <a:ln w="0">
            <a:noFill/>
          </a:ln>
        </p:spPr>
      </p:pic>
      <p:pic>
        <p:nvPicPr>
          <p:cNvPr id="144" name="Рисунок 72" descr=""/>
          <p:cNvPicPr/>
          <p:nvPr/>
        </p:nvPicPr>
        <p:blipFill>
          <a:blip r:embed="rId5"/>
          <a:srcRect l="34465" t="46084" r="63847" b="52433"/>
          <a:stretch/>
        </p:blipFill>
        <p:spPr>
          <a:xfrm rot="19459800">
            <a:off x="8986680" y="4518000"/>
            <a:ext cx="245160" cy="63720"/>
          </a:xfrm>
          <a:prstGeom prst="rect">
            <a:avLst/>
          </a:prstGeom>
          <a:ln w="0">
            <a:noFill/>
          </a:ln>
        </p:spPr>
      </p:pic>
      <p:pic>
        <p:nvPicPr>
          <p:cNvPr id="145" name="Рисунок 73" descr=""/>
          <p:cNvPicPr/>
          <p:nvPr/>
        </p:nvPicPr>
        <p:blipFill>
          <a:blip r:embed="rId6"/>
          <a:srcRect l="34465" t="46084" r="63847" b="52433"/>
          <a:stretch/>
        </p:blipFill>
        <p:spPr>
          <a:xfrm rot="253200">
            <a:off x="8788320" y="4577040"/>
            <a:ext cx="244800" cy="6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41364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Сравнение времени последовательного и параллельного формирования Z-буфера основного и теневого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42"/>
          </p:nvPr>
        </p:nvSpPr>
        <p:spPr>
          <a:xfrm>
            <a:off x="9234360" y="63777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7C10F5-D84F-49A0-8143-FCE78F329504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8" name="Объект 6" descr=""/>
          <p:cNvPicPr/>
          <p:nvPr/>
        </p:nvPicPr>
        <p:blipFill>
          <a:blip r:embed="rId1"/>
          <a:stretch/>
        </p:blipFill>
        <p:spPr>
          <a:xfrm>
            <a:off x="1091880" y="1739160"/>
            <a:ext cx="10006920" cy="500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7720" y="676440"/>
            <a:ext cx="10514880" cy="78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Заключение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7720" y="1542960"/>
            <a:ext cx="10514880" cy="510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В ходе выполнения курсовой работы была </a:t>
            </a:r>
            <a:r>
              <a:rPr b="1" lang="ru-RU" sz="2200" spc="-1" strike="noStrike">
                <a:solidFill>
                  <a:schemeClr val="dk1"/>
                </a:solidFill>
                <a:latin typeface="Times New Roman"/>
              </a:rPr>
              <a:t>достигнута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 поставленная </a:t>
            </a:r>
            <a:r>
              <a:rPr b="1" lang="ru-RU" sz="2200" spc="-1" strike="noStrike">
                <a:solidFill>
                  <a:schemeClr val="dk1"/>
                </a:solidFill>
                <a:latin typeface="Times New Roman"/>
              </a:rPr>
              <a:t>цель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: разработано программное обеспечение для построения 3Д сцен помещений различной планировки.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Также были </a:t>
            </a:r>
            <a:r>
              <a:rPr b="1" lang="ru-RU" sz="2200" spc="-1" strike="noStrike">
                <a:solidFill>
                  <a:schemeClr val="dk1"/>
                </a:solidFill>
                <a:latin typeface="Times New Roman"/>
              </a:rPr>
              <a:t>решены все 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поставленные </a:t>
            </a:r>
            <a:r>
              <a:rPr b="1" lang="ru-RU" sz="2200" spc="-1" strike="noStrike">
                <a:solidFill>
                  <a:schemeClr val="dk1"/>
                </a:solidFill>
                <a:latin typeface="Times New Roman"/>
              </a:rPr>
              <a:t>задачи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проанализированы требования к программе и исследованы существующие решения;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изучены алгоритмы реализации технических решений и выбраны наиболее подходящие для работы с 3D сценами;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разработана архитектура и реализована программы;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протестирована программа целиком и её отдельные модули;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проведены исследования производительности программы;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подготовлена отчётная документация.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43"/>
          </p:nvPr>
        </p:nvSpPr>
        <p:spPr>
          <a:xfrm>
            <a:off x="9197640" y="6356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345346-A2B8-4D6E-B94C-E1E08517A1F4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38280" y="3326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Цель и задачи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31640" y="1658160"/>
            <a:ext cx="10928160" cy="519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chemeClr val="dk1"/>
                </a:solidFill>
                <a:latin typeface="Times New Roman"/>
              </a:rPr>
              <a:t>Цель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 - разработка программного обеспечения для создания и редактирования 3D сцен помещений с возможностью интерактивного добавления объектов (стен, окон, дверей), их перемещения, изменения, поворота, а также обеспечения сохранения и загрузки моделей.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Для достижения цели были поставлены следующие </a:t>
            </a:r>
            <a:r>
              <a:rPr b="1" lang="ru-RU" sz="2200" spc="-1" strike="noStrike">
                <a:solidFill>
                  <a:schemeClr val="dk1"/>
                </a:solidFill>
                <a:latin typeface="Times New Roman"/>
              </a:rPr>
              <a:t>задачи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проанализировать требования к программе и исследовать существующие решения;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изучить алгоритмы реализации технических решений и выбрать наиболее подходящие для работы с 3D сценами;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разработать архитектуру и реализовать программу; 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протестировать программу целиком и её отдельные модули;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исследовать производительность программы;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подготовить отчётную документацию.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34"/>
          </p:nvPr>
        </p:nvSpPr>
        <p:spPr>
          <a:xfrm>
            <a:off x="9088920" y="63486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Times New Roma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7AB9FB-5D8A-4D38-9150-1BA8E1B1A204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Times New Roman"/>
              </a:rPr>
              <a:t>2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7720" y="3186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Описание объектов сцены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24440" y="1766880"/>
            <a:ext cx="10928160" cy="504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Пол, состоящий из заданного числа плиток;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Стена – параллелепипед;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Дверь – стена с отверстием у пола;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Окно – стена, с отверстием выше пола;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Источник света, характеризующийся углом освещения сцены;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Камера, благодаря которой можно менять угол обзора сцены.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Эти объекты могут иметь различные параметры, что позволяет создавать уникальные конфигурации помещений, соответствующие потребностям пользователя и требованиям дизайна.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В рамках данной работы была выбрана поверхностная модель задания объектов.</a:t>
            </a:r>
            <a:endParaRPr b="0" lang="ru-RU" sz="2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35"/>
          </p:nvPr>
        </p:nvSpPr>
        <p:spPr>
          <a:xfrm>
            <a:off x="9125280" y="6370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AFD649-4C9E-4FF0-87ED-B189A7CF8328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3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456840"/>
            <a:ext cx="12188880" cy="80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Алгоритмы удаления невидимых линий и поверхностей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36"/>
          </p:nvPr>
        </p:nvSpPr>
        <p:spPr>
          <a:xfrm>
            <a:off x="9118080" y="6370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9E30EA-5C7E-4121-BD4E-5C23979A2071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4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TextBox 4"/>
          <p:cNvSpPr/>
          <p:nvPr/>
        </p:nvSpPr>
        <p:spPr>
          <a:xfrm>
            <a:off x="176760" y="6304320"/>
            <a:ext cx="118371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Где n – количество граней, C – количество пикселей окна, S – количество строк окна.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Рисунок 7" descr=""/>
          <p:cNvPicPr/>
          <p:nvPr/>
        </p:nvPicPr>
        <p:blipFill>
          <a:blip r:embed="rId1"/>
          <a:stretch/>
        </p:blipFill>
        <p:spPr>
          <a:xfrm>
            <a:off x="258480" y="1384200"/>
            <a:ext cx="11602080" cy="4887360"/>
          </a:xfrm>
          <a:prstGeom prst="rect">
            <a:avLst/>
          </a:prstGeom>
          <a:ln w="0">
            <a:noFill/>
          </a:ln>
        </p:spPr>
      </p:pic>
      <p:sp>
        <p:nvSpPr>
          <p:cNvPr id="83" name="Прямоугольник 2"/>
          <p:cNvSpPr/>
          <p:nvPr/>
        </p:nvSpPr>
        <p:spPr>
          <a:xfrm>
            <a:off x="330480" y="5151600"/>
            <a:ext cx="11471400" cy="556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Picture background"/>
          <p:cNvPicPr/>
          <p:nvPr/>
        </p:nvPicPr>
        <p:blipFill>
          <a:blip r:embed="rId1"/>
          <a:stretch/>
        </p:blipFill>
        <p:spPr>
          <a:xfrm>
            <a:off x="8326080" y="1311840"/>
            <a:ext cx="3865320" cy="20577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063160" y="444240"/>
            <a:ext cx="806400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Алгоритмы отрисовки теней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TextBox 24"/>
          <p:cNvSpPr/>
          <p:nvPr/>
        </p:nvSpPr>
        <p:spPr>
          <a:xfrm>
            <a:off x="585360" y="3369960"/>
            <a:ext cx="11019600" cy="30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90000"/>
              </a:lnSpc>
              <a:spcBef>
                <a:spcPts val="1001"/>
              </a:spcBef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Алгоритм Z-буфера основывается на хранении информации о глубине объектов сцены для каждого пикселя экрана. При расчёте теней алгоритм проходит два этапа: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Первый проход: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  <a:spcBef>
                <a:spcPts val="1001"/>
              </a:spcBef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Сцена анализируется с позиции источника света. Вычисляются точки, видимые со стороны источника, и их глубины заносятся в теневой Z-буфер.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Второй проход: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90000"/>
              </a:lnSpc>
              <a:spcBef>
                <a:spcPts val="1001"/>
              </a:spcBef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Сцена визуализируется с позиции наблюдателя. Для каждого пикселя проверяется, находится ли он в тени, путём сравнения его координат с данными теневого Z-буфера.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26"/>
          <p:cNvSpPr/>
          <p:nvPr/>
        </p:nvSpPr>
        <p:spPr>
          <a:xfrm>
            <a:off x="505440" y="1769760"/>
            <a:ext cx="5216400" cy="12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90000"/>
              </a:lnSpc>
              <a:spcBef>
                <a:spcPts val="1001"/>
              </a:spcBef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В связи с выбором алгоритма Z-буфера для удаления невидимых линий и плоскостей, удобно использовать его и для алгоритма построения теней.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2" descr=""/>
          <p:cNvPicPr/>
          <p:nvPr/>
        </p:nvPicPr>
        <p:blipFill>
          <a:blip r:embed="rId1"/>
          <a:srcRect l="0" t="0" r="-899" b="0"/>
          <a:stretch/>
        </p:blipFill>
        <p:spPr>
          <a:xfrm>
            <a:off x="7718400" y="711360"/>
            <a:ext cx="4235040" cy="2044080"/>
          </a:xfrm>
          <a:prstGeom prst="rect">
            <a:avLst/>
          </a:prstGeom>
          <a:ln w="0">
            <a:noFill/>
          </a:ln>
        </p:spPr>
      </p:pic>
      <p:pic>
        <p:nvPicPr>
          <p:cNvPr id="89" name="Рисунок 5" descr=""/>
          <p:cNvPicPr/>
          <p:nvPr/>
        </p:nvPicPr>
        <p:blipFill>
          <a:blip r:embed="rId2"/>
          <a:srcRect l="0" t="25931" r="0" b="0"/>
          <a:stretch/>
        </p:blipFill>
        <p:spPr>
          <a:xfrm>
            <a:off x="211320" y="4169520"/>
            <a:ext cx="9298080" cy="264384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7720" y="2491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Метод закраски 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1" name="TextBox 7"/>
          <p:cNvSpPr/>
          <p:nvPr/>
        </p:nvSpPr>
        <p:spPr>
          <a:xfrm>
            <a:off x="211320" y="3418200"/>
            <a:ext cx="69962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Цвет поверхности рассчитывается по закону Ламберта: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Рисунок 8" descr=""/>
          <p:cNvPicPr/>
          <p:nvPr/>
        </p:nvPicPr>
        <p:blipFill>
          <a:blip r:embed="rId3"/>
          <a:srcRect l="42439" t="4164" r="36840" b="83267"/>
          <a:stretch/>
        </p:blipFill>
        <p:spPr>
          <a:xfrm>
            <a:off x="1496880" y="3769200"/>
            <a:ext cx="3435840" cy="800280"/>
          </a:xfrm>
          <a:prstGeom prst="rect">
            <a:avLst/>
          </a:prstGeom>
          <a:ln w="0">
            <a:noFill/>
          </a:ln>
        </p:spPr>
      </p:pic>
      <p:pic>
        <p:nvPicPr>
          <p:cNvPr id="93" name="Рисунок 10" descr=""/>
          <p:cNvPicPr/>
          <p:nvPr/>
        </p:nvPicPr>
        <p:blipFill>
          <a:blip r:embed="rId4"/>
          <a:stretch/>
        </p:blipFill>
        <p:spPr>
          <a:xfrm>
            <a:off x="211320" y="869760"/>
            <a:ext cx="3315240" cy="149544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14" descr=""/>
          <p:cNvPicPr/>
          <p:nvPr/>
        </p:nvPicPr>
        <p:blipFill>
          <a:blip r:embed="rId5"/>
          <a:srcRect l="0" t="0" r="-897" b="0"/>
          <a:stretch/>
        </p:blipFill>
        <p:spPr>
          <a:xfrm>
            <a:off x="7733160" y="3453120"/>
            <a:ext cx="4204800" cy="2069280"/>
          </a:xfrm>
          <a:prstGeom prst="rect">
            <a:avLst/>
          </a:prstGeom>
          <a:ln w="0">
            <a:noFill/>
          </a:ln>
        </p:spPr>
      </p:pic>
      <p:sp>
        <p:nvSpPr>
          <p:cNvPr id="95" name="TextBox 18"/>
          <p:cNvSpPr/>
          <p:nvPr/>
        </p:nvSpPr>
        <p:spPr>
          <a:xfrm>
            <a:off x="678960" y="2365920"/>
            <a:ext cx="25452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2000" spc="-1" strike="noStrike">
                <a:solidFill>
                  <a:schemeClr val="dk1"/>
                </a:solidFill>
                <a:latin typeface="Times New Roman"/>
              </a:rPr>
              <a:t>простая закраска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(метод гранения)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0"/>
          <p:cNvSpPr/>
          <p:nvPr/>
        </p:nvSpPr>
        <p:spPr>
          <a:xfrm>
            <a:off x="7626960" y="2614320"/>
            <a:ext cx="44978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фера с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</a:rPr>
              <a:t> закраской по Гуро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: около 2000 (слева) и 32000 треугольников (справа)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7406280" y="5425200"/>
            <a:ext cx="48592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c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фера с 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</a:rPr>
              <a:t>закраской по Фонгу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: около 2000 (слева) и 32000 треугольников (справа)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24"/>
          <p:cNvSpPr/>
          <p:nvPr/>
        </p:nvSpPr>
        <p:spPr>
          <a:xfrm>
            <a:off x="3763440" y="1432080"/>
            <a:ext cx="3929040" cy="17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Для визуализации выбрана 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imes New Roman"/>
              </a:rPr>
              <a:t>модель простой закраски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, обеспечивающая достаточный уровень реализма для задачи отрисовки многогранников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197640"/>
            <a:ext cx="12191400" cy="106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Алгоритм Z-буфера удаления невидимых линий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37"/>
          </p:nvPr>
        </p:nvSpPr>
        <p:spPr>
          <a:xfrm>
            <a:off x="9190800" y="64224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6A6FCB-C62D-4559-B741-BCE791AC3679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" name="Объект 13" descr=""/>
          <p:cNvPicPr/>
          <p:nvPr/>
        </p:nvPicPr>
        <p:blipFill>
          <a:blip r:embed="rId1"/>
          <a:stretch/>
        </p:blipFill>
        <p:spPr>
          <a:xfrm>
            <a:off x="3018960" y="1259640"/>
            <a:ext cx="6152400" cy="559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560" y="231480"/>
            <a:ext cx="12085920" cy="105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Алгоритм Z-буфера с отрисовкой теней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38"/>
          </p:nvPr>
        </p:nvSpPr>
        <p:spPr>
          <a:xfrm>
            <a:off x="9241200" y="64432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8F4A44-AF18-4AD9-BC4B-8EEB9EC254C5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" name="Picture 2" descr="Picture background"/>
          <p:cNvPicPr/>
          <p:nvPr/>
        </p:nvPicPr>
        <p:blipFill>
          <a:blip r:embed="rId1"/>
          <a:stretch/>
        </p:blipFill>
        <p:spPr>
          <a:xfrm flipH="1">
            <a:off x="9145080" y="4519800"/>
            <a:ext cx="3046680" cy="2288520"/>
          </a:xfrm>
          <a:prstGeom prst="rect">
            <a:avLst/>
          </a:prstGeom>
          <a:ln w="0">
            <a:noFill/>
          </a:ln>
        </p:spPr>
      </p:pic>
      <p:pic>
        <p:nvPicPr>
          <p:cNvPr id="105" name="Объект 6" descr=""/>
          <p:cNvPicPr/>
          <p:nvPr/>
        </p:nvPicPr>
        <p:blipFill>
          <a:blip r:embed="rId2"/>
          <a:stretch/>
        </p:blipFill>
        <p:spPr>
          <a:xfrm>
            <a:off x="735120" y="1283400"/>
            <a:ext cx="5359680" cy="5342400"/>
          </a:xfrm>
          <a:prstGeom prst="rect">
            <a:avLst/>
          </a:prstGeom>
          <a:ln w="0">
            <a:noFill/>
          </a:ln>
        </p:spPr>
      </p:pic>
      <p:pic>
        <p:nvPicPr>
          <p:cNvPr id="106" name="Рисунок 8" descr=""/>
          <p:cNvPicPr/>
          <p:nvPr/>
        </p:nvPicPr>
        <p:blipFill>
          <a:blip r:embed="rId3"/>
          <a:stretch/>
        </p:blipFill>
        <p:spPr>
          <a:xfrm>
            <a:off x="5626440" y="1283400"/>
            <a:ext cx="5828400" cy="53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7720" y="245880"/>
            <a:ext cx="10514880" cy="101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ru-RU" sz="3600" spc="-1" strike="noStrike">
                <a:solidFill>
                  <a:schemeClr val="dk1"/>
                </a:solidFill>
                <a:latin typeface="Times New Roman"/>
              </a:rPr>
              <a:t>Структура классов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39"/>
          </p:nvPr>
        </p:nvSpPr>
        <p:spPr>
          <a:xfrm>
            <a:off x="9270360" y="64342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71DD7C-0AB7-473F-BC7E-EEFFAC2172CB}" type="slidenum">
              <a:rPr b="0" lang="ru-RU" sz="2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9" name="Рисунок 3" descr=""/>
          <p:cNvPicPr/>
          <p:nvPr/>
        </p:nvPicPr>
        <p:blipFill>
          <a:blip r:embed="rId1"/>
          <a:stretch/>
        </p:blipFill>
        <p:spPr>
          <a:xfrm>
            <a:off x="1140480" y="1107360"/>
            <a:ext cx="9909000" cy="569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Application>LibreOffice/24.2.6.2$Linux_X86_64 LibreOffice_project/420$Build-2</Application>
  <AppVersion>15.0000</AppVersion>
  <Words>571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2024-12-07T19:08:14Z</dcterms:created>
  <dc:creator>Lucy Frolova</dc:creator>
  <dc:description/>
  <dc:language>ru-RU</dc:language>
  <cp:lastModifiedBy/>
  <dcterms:modified xsi:type="dcterms:W3CDTF">2024-12-20T12:02:40Z</dcterms:modified>
  <cp:revision>60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