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58" r:id="rId5"/>
    <p:sldId id="260" r:id="rId6"/>
    <p:sldId id="270" r:id="rId7"/>
    <p:sldId id="263" r:id="rId8"/>
    <p:sldId id="262" r:id="rId9"/>
    <p:sldId id="265" r:id="rId10"/>
    <p:sldId id="266" r:id="rId11"/>
    <p:sldId id="271" r:id="rId12"/>
    <p:sldId id="272" r:id="rId13"/>
    <p:sldId id="273" r:id="rId14"/>
    <p:sldId id="274" r:id="rId15"/>
    <p:sldId id="26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1602" autoAdjust="0"/>
  </p:normalViewPr>
  <p:slideViewPr>
    <p:cSldViewPr snapToGrid="0">
      <p:cViewPr varScale="1">
        <p:scale>
          <a:sx n="85" d="100"/>
          <a:sy n="85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F643913-70BB-14CD-61AE-3E3B45A00F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6F4F83-F9D5-2651-B574-600F898B7D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546AC-5A6D-4588-AFF0-C320125423CA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7F6C2D-CA67-619D-2748-A2C11E2C9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692AF6-5B0E-2B87-F54E-FF8A74248B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2D27-207B-42F9-9641-68028272D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706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777D4-AA9D-4D16-9CE3-C8B2E32958BA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A0001-475C-4588-BAAA-DA42A4919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052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B1982-3F90-5BFD-8F1B-36CFF75D9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6B1D0-BE38-366A-D648-ABEB7175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A0E55-13DC-B15B-06C4-A9AD1824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8F1D-E21A-455D-93AB-4446A310AF39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C7655-6CA0-6A45-E52C-0C51307A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CFE58-5F6B-1277-7397-2EEBBCF5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3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34AE3-09CE-C537-2D29-A6C57C49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3DE43-5633-916B-D423-9C39CD8E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6761C-348C-A5B0-271F-D8230257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965-A769-470D-AAFD-657E060016EC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52FF8-2EE0-4A3C-D70F-4F96A2C6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09EAF-1A61-40E2-6FA5-42BBDD99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53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3DD702-A7AA-C6E2-3091-9359E88AE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ADE145-24EC-523E-AA20-A29A91EE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0C5B0-D9CC-7CAF-E451-1C5D5EBE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6F8B-7DE3-4196-BC91-EC09CB948CD7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162F17-B704-8BDC-EFE1-70702F4B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A5A4F-6F2B-DE6C-1702-9D7EFBBB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0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89181-BEC9-E794-D104-DCEECB73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3119C-F36C-8279-7682-5597DAE4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B56CC4-B620-4FE1-E7ED-A0A5C814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6BEC-96FE-4F36-8B9C-B4AC3791791B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CEA77-034D-601F-8166-8C30C855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BEB03-D2B2-537E-8D73-93017619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0A825-8A43-8662-F253-65CFBAAE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B0D46F-FF55-276A-1DE9-362345DC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D38FF-98C8-2842-51D4-07EFC3E2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ECE6-86B4-4413-8D56-73562050E5EA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7C791F-37EB-B6E2-0764-3D50B56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A9A89B-93DF-2DB3-54DA-E334A68B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281BB-68C9-693B-DF21-6F4067A4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D569E-86CB-9B55-035C-D9F215430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1B00CA-3742-DDB3-BCCE-09880F89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297E63-38E7-07AF-199A-BF372243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F507-BF70-41B3-9847-1B409AA387DF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06379A-219B-8DE7-0828-1B236917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A321E3-5D35-9640-87DB-A0A1D8DF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88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5C225-E3B3-B10A-061E-0D59755E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A750AB-D3CA-5826-F986-3C5EDD63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BB84A9-C85C-B56D-7866-4E1320976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65ABA1-F43A-6BA8-ACEC-B2048958E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140A57-EB8E-C1DA-21E8-B4BB54DC2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4A4380-E5F8-E759-3F90-66C99F77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EFFB-2B49-4227-90C1-14AD36CDB185}" type="datetime1">
              <a:rPr lang="ru-RU" smtClean="0"/>
              <a:t>16.12.2024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8370C8-DE4A-0F48-969B-88013F7F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E09CC0-2138-3008-6C04-71C122DE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762D2-912E-F43D-B5DC-04992946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6EB9CA-90D5-515F-C36D-4913CF06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B402-AFA4-4EE2-89C3-3477E18027E6}" type="datetime1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3D779F-3787-8A49-C6D6-CB6C292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772C1E-0283-FD4A-B9D3-87688670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7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1F9C57-6081-B3DB-C2A4-1AC224A3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8D17-8A7C-40D5-AAAC-B9794CF470D4}" type="datetime1">
              <a:rPr lang="ru-RU" smtClean="0"/>
              <a:t>16.12.2024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5CCE02-904F-5CD3-FB07-FAA2B4E0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301253-62D0-983F-DB99-B8BCE87E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0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4B36C-63FB-1BE7-F134-B2AA958A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8819C-6626-C50C-E458-F3DC8D02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9B03ED-E281-23BD-F4FA-060EEA43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24FF9A-AA44-007A-21E4-80C7B50E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A172-6C39-4376-AE7F-AF20130B4149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23E482-C09A-1870-C592-3B52C96E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C8E675-612E-A6AC-967C-7A49B63F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2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43E6D-3131-C135-E12C-5BAB87DC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708A52-D001-55DE-A0CB-28ABC458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F6BF11-6101-4AE5-1BE0-A4C5B009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87310-1E5E-73D5-A9DC-1DD7765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16-03B7-4CAE-9994-C64FD764AF70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315C2B-C4D5-17AB-6E81-2ABCB1DC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21CC03-0E98-9623-1BE9-2B2CD3B8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88256-D456-7D5B-13F5-810CCF2E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9A28B5-F569-9407-EC07-DE9AE5CF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9013A5-5A5A-927A-9BF3-CD8134A12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EB54C-B518-4A0B-82B5-1AC21EB5362B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7E40A-A29F-9D97-3119-81BA3692A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533C4-1899-6A63-0E82-B9DC45C27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7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F056E-76CE-8E37-85CA-47F3E0F0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505" y="1841804"/>
            <a:ext cx="10049022" cy="2114734"/>
          </a:xfrm>
        </p:spPr>
        <p:txBody>
          <a:bodyPr>
            <a:normAutofit/>
          </a:bodyPr>
          <a:lstStyle/>
          <a:p>
            <a:r>
              <a:rPr lang="ru-RU" sz="4000" b="1" dirty="0"/>
              <a:t>Разработка программы построения 3Д сцен помещений различной планировки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C5DF22-EA92-0410-C2A5-7AAC07EE6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383" y="47564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ИУ7-55Б Талышева Олеся Николаевна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Мартынюк Наталья Николаевна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</a:p>
        </p:txBody>
      </p:sp>
      <p:pic>
        <p:nvPicPr>
          <p:cNvPr id="5" name="Рисунок 4" descr="Изображение выглядит как эмблема, герб, нашивк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A9553F-E30B-8A6C-B154-F5C36E42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2" y="182137"/>
            <a:ext cx="1316538" cy="1488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7D97D-8D45-B691-6C7E-890557A2F9FF}"/>
              </a:ext>
            </a:extLst>
          </p:cNvPr>
          <p:cNvSpPr txBox="1"/>
          <p:nvPr/>
        </p:nvSpPr>
        <p:spPr>
          <a:xfrm>
            <a:off x="2642911" y="221643"/>
            <a:ext cx="7730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образования.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 Э. Баумана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университет).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5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AFD7-A4BE-5FCE-CC52-3F3753B9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28" y="-10885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E256DD-2307-84DB-C54A-1483E3E0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2609396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1A1042-8A9E-DE66-1F1C-C6C0574B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228" y="6407150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10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7635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0D460-D030-E86B-2854-63ABC5FB9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12E46-F6C3-5A57-B644-D75D862B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5" y="-2517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интерфейса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5E83D-11BB-E414-FBF4-D3914042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485" y="6420126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11</a:t>
            </a:fld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F567B3-CD11-1DD9-7EC9-08EC296EE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81" y="605209"/>
            <a:ext cx="8144145" cy="6180042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6243ABC8-7C11-4B9A-3943-A9188098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59" y="2656778"/>
            <a:ext cx="2688749" cy="20769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Углы поворота камеры: (0, 0, 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Углы поворота источника света: (0, 0, 0)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4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B114C-F57C-6167-845F-58378645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0851D-629B-9BF5-13B1-9A04B1A2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5" y="-2517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интерфейса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199C39-59FB-78C4-CDF3-56FC0762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485" y="6420126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12</a:t>
            </a:fld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448E17-2F5C-AD9F-2F37-AA5E8254F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50" y="679197"/>
            <a:ext cx="8085530" cy="6135563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3E2CF95B-D5C3-0803-95B5-5DC00C5D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59" y="2656778"/>
            <a:ext cx="2733618" cy="20769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Углы поворота камеры: (60, -60, 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Углы поворота источника света: (0, 30, 0)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90485-4FDD-5590-11F9-852C56356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81F18-6569-3978-4193-AB370BD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5" y="-2517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интерфейса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E5F505-A576-C6A6-1511-C03DABF2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485" y="6420126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13</a:t>
            </a:fld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79F6BB-7CD6-9972-39C5-FA3EF543D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23" y="669703"/>
            <a:ext cx="8059153" cy="6115548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FF5DB2C-37BA-CB27-DBEC-8EDA4911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59" y="2656778"/>
            <a:ext cx="2768787" cy="20769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Углы поворота камеры: (60, 180, 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Углы поворота источника света: (10, 0, 30)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8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64798-D419-975B-1B30-CBCF9A42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327D6-25B8-4C73-6031-9A7375C3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5" y="-2517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интерфейса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E8921-A4A6-D782-BDD5-17ECDCB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485" y="6420126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14</a:t>
            </a:fld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EFF54E-4F6E-F6B1-AB50-4B07646D4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623" y="676973"/>
            <a:ext cx="8091391" cy="6140011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4B2C0116-E369-9B9C-D31C-D8564A3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59" y="2656778"/>
            <a:ext cx="2688749" cy="20769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Углы поворота камеры: (30, 0, 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Углы поворота источника света: (60, 0, 0)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3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03D37-F25D-5DEC-C88B-DD5AD1D7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6" y="18255"/>
            <a:ext cx="11371944" cy="1325563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времени последовательного и параллельного формирования Z-буфера основного и теневого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2C91EFC2-103D-6186-EC2E-D3A94C8C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4714" y="6378121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15</a:t>
            </a:fld>
            <a:endParaRPr lang="ru-RU" sz="22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4C241CC-1B87-4A3A-1BF8-7A1402437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8" y="1402360"/>
            <a:ext cx="10911279" cy="5455640"/>
          </a:xfrm>
        </p:spPr>
      </p:pic>
    </p:spTree>
    <p:extLst>
      <p:ext uri="{BB962C8B-B14F-4D97-AF65-F5344CB8AC3E}">
        <p14:creationId xmlns:p14="http://schemas.microsoft.com/office/powerpoint/2010/main" val="43402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70DC7-FE85-237B-C4BD-8B7E49EA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71" y="-2009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98865-1CB7-35AA-1722-D9A06FB8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5" y="1253330"/>
            <a:ext cx="10515600" cy="5103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была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поставленная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разработано программное обеспечение для построения 3Д сцен помещений различной планировки.</a:t>
            </a: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все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требования к программе и исследованы существующие решения;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алгоритмы реализации технических решений и выбраны наиболее подходящие для работы с 3D сценами;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архитектура и реализована программы;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протестирована программа целиком и её отдельные модули;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исследования производительности программы;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подготовлена отчётная документация.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C14EF8-B48F-EC1C-AB31-D47D05F9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8428" y="6356350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16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2098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F7624-E1C4-3AE3-4144-B566634E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16780" y="-1378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83B34-1C6B-A69C-19EA-4A1664C8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11" y="1295189"/>
            <a:ext cx="10929046" cy="53386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разработка программного обеспечения для создания и редактирования 3D сцен помещений с возможностью интерактивно го добавления объектов (стен, окон, дверей), их перемещения, изменения, поворота, а также обеспечения сохранения и загрузки моделей.</a:t>
            </a: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были поставлены следующие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требования к программе и исследовать существующие решения;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алгоритмы реализации технических решений и выбрать наиболее подходящие для работы с 3D сценами;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архитектуру и реализовать программу; 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программу целиком и её отдельные модули;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производительность программы;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отчётную документацию.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205783-1889-955D-4B9E-B56429AF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572" y="6349093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620E-492A-C198-9997-5CD979238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23120-2C3B-FA07-6DB4-B06931A8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2551" y="-174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объектов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206ED-D7C4-1C2C-E993-0C9241CC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54" y="968187"/>
            <a:ext cx="10929046" cy="5844988"/>
          </a:xfrm>
        </p:spPr>
        <p:txBody>
          <a:bodyPr>
            <a:norm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Пол, состоящий из заданного числа плиток;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Стена – параллелепипед;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Дверь – стена с отверстием у пола;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– стена, с отверстием выше пола;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света, характеризующийся углом освещения сцены;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Камера, благодаря которой можно менять угол обзора сцены.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объекты могут иметь различные параметры, что позволяет создавать уникальные конфигурации помещений, соответствующие потребностям пользователя и требованиям дизайна.</a:t>
            </a: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данной работы была выбрана поверхностная модель задания объектов. Этот выбор обусловлен тем, что поверхностные модели позволяют эффективно представлять форму объекта с помощью ограничивающих его поверхностей, что идеально подходит для визуализации объектов-параллелепипедов на сцене.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57E1A4-C7FE-E760-53D4-FEAB5EA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857" y="6370864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3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8401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0827A-50F2-4FC0-C1FA-1134D391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243" y="-243002"/>
            <a:ext cx="1147717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удаления невидимых линий и поверхностей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24A7C-B502-78C1-FF8A-3B557421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0" y="6370865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4</a:t>
            </a:fld>
            <a:endParaRPr lang="ru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A9E87-75BF-B985-43A9-3C61EEBD7AE9}"/>
              </a:ext>
            </a:extLst>
          </p:cNvPr>
          <p:cNvSpPr txBox="1"/>
          <p:nvPr/>
        </p:nvSpPr>
        <p:spPr>
          <a:xfrm>
            <a:off x="177114" y="6040438"/>
            <a:ext cx="11837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n – количество граней, C – количество пикселей окна, S – количество строк окна.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F9694A-8DBF-D7B1-ADD6-394241D2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562"/>
            <a:ext cx="12192000" cy="51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8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E4AB94E8-CFAE-535A-F676-C8D124237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52" y="0"/>
            <a:ext cx="55816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3092A-EDDB-C068-5F9B-250A5628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4739" y="-177687"/>
            <a:ext cx="806450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отрисовки теней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2B949D-0B2D-8610-D7F6-401C343E7DF4}"/>
              </a:ext>
            </a:extLst>
          </p:cNvPr>
          <p:cNvSpPr txBox="1"/>
          <p:nvPr/>
        </p:nvSpPr>
        <p:spPr>
          <a:xfrm>
            <a:off x="369450" y="3256240"/>
            <a:ext cx="10273553" cy="3347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Z-буфера основывается на хранении информации о глубине объектов сцены для каждого пикселя экрана. При расчёте теней алгоритм проходит два этапа:</a:t>
            </a:r>
          </a:p>
          <a:p>
            <a:pPr marL="457200" indent="-4572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проход: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анализируется с позиции источника света. Вычисляются точки, видимые со стороны источника, и их глубины заносятся в теневой Z-буфер.</a:t>
            </a:r>
          </a:p>
          <a:p>
            <a:pPr marL="457200" indent="-4572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проход: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визуализируется с позиции наблюдателя. Для каждого пикселя проверяется, находится ли он в тени, путём сравнения его координат с данными теневого Z-буфера.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80582E-2465-28E8-DD52-EB7119E4AFEE}"/>
              </a:ext>
            </a:extLst>
          </p:cNvPr>
          <p:cNvSpPr txBox="1"/>
          <p:nvPr/>
        </p:nvSpPr>
        <p:spPr>
          <a:xfrm>
            <a:off x="369449" y="1147328"/>
            <a:ext cx="5216600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выбором алгоритма Z-буфера для удаления невидимых линий и плоскостей, удобно использовать его и для алгоритма построения теней.</a:t>
            </a:r>
          </a:p>
        </p:txBody>
      </p:sp>
    </p:spTree>
    <p:extLst>
      <p:ext uri="{BB962C8B-B14F-4D97-AF65-F5344CB8AC3E}">
        <p14:creationId xmlns:p14="http://schemas.microsoft.com/office/powerpoint/2010/main" val="98946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C9886-F45D-3A33-7A4A-D0A7EBF9F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8F0334-315B-4C47-3EF4-5E253C59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935"/>
          <a:stretch/>
        </p:blipFill>
        <p:spPr>
          <a:xfrm>
            <a:off x="66094" y="3981086"/>
            <a:ext cx="9963628" cy="28329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FA102-660F-054E-F6A1-AAAE89B7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35835" y="-1776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закраски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E5E55-E14C-EED0-F2AE-E618CA8FEC60}"/>
              </a:ext>
            </a:extLst>
          </p:cNvPr>
          <p:cNvSpPr txBox="1"/>
          <p:nvPr/>
        </p:nvSpPr>
        <p:spPr>
          <a:xfrm>
            <a:off x="255517" y="2916774"/>
            <a:ext cx="69969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 всей поверхности рассчитывается согласно закону Ламберта, который определяется следующим образом: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588109-06A6-5AEC-EDE7-FA44EA94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440" t="4162" r="36841" b="83265"/>
          <a:stretch/>
        </p:blipFill>
        <p:spPr>
          <a:xfrm>
            <a:off x="1497159" y="3769473"/>
            <a:ext cx="2774493" cy="6463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42D081-D409-3FE3-AA69-B22621FB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097" y="86279"/>
            <a:ext cx="3316086" cy="14959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9DCBD9-BBFA-4C36-6102-C492326C31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898"/>
          <a:stretch/>
        </p:blipFill>
        <p:spPr>
          <a:xfrm>
            <a:off x="7547479" y="173563"/>
            <a:ext cx="4578427" cy="221013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B222E3-EF03-E238-2DB7-8117333642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r="-897"/>
          <a:stretch/>
        </p:blipFill>
        <p:spPr>
          <a:xfrm>
            <a:off x="7635031" y="3270717"/>
            <a:ext cx="4490875" cy="2210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C12AEB-A3F7-631F-F4A7-BE0132FDCB67}"/>
              </a:ext>
            </a:extLst>
          </p:cNvPr>
          <p:cNvSpPr txBox="1"/>
          <p:nvPr/>
        </p:nvSpPr>
        <p:spPr>
          <a:xfrm>
            <a:off x="4502811" y="1582258"/>
            <a:ext cx="25455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закраска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(метод гранения)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0F2D8-B37D-C5AA-3AEE-027ADBB8E460}"/>
              </a:ext>
            </a:extLst>
          </p:cNvPr>
          <p:cNvSpPr txBox="1"/>
          <p:nvPr/>
        </p:nvSpPr>
        <p:spPr>
          <a:xfrm>
            <a:off x="7587637" y="2239051"/>
            <a:ext cx="4498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закраской по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около 2000 (слева) и 32000 треугольников (справа)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6FED68-BCF3-64B5-D249-957A055FB46A}"/>
              </a:ext>
            </a:extLst>
          </p:cNvPr>
          <p:cNvSpPr txBox="1"/>
          <p:nvPr/>
        </p:nvSpPr>
        <p:spPr>
          <a:xfrm>
            <a:off x="7351183" y="5397571"/>
            <a:ext cx="48596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закраской по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Фонгу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около 2000 (слева) и 32000 треугольников (справа)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B6B91C-729D-23BA-5C26-D661F7B5B7BB}"/>
              </a:ext>
            </a:extLst>
          </p:cNvPr>
          <p:cNvSpPr txBox="1"/>
          <p:nvPr/>
        </p:nvSpPr>
        <p:spPr>
          <a:xfrm>
            <a:off x="190671" y="879134"/>
            <a:ext cx="392955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визуализации выбрана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простой закраски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обеспечивающая достаточный уровень реализма для задачи отрисовки многогранников</a:t>
            </a:r>
          </a:p>
        </p:txBody>
      </p:sp>
    </p:spTree>
    <p:extLst>
      <p:ext uri="{BB962C8B-B14F-4D97-AF65-F5344CB8AC3E}">
        <p14:creationId xmlns:p14="http://schemas.microsoft.com/office/powerpoint/2010/main" val="2275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37CCB-ABBB-BCF1-B424-777216C1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5786"/>
            <a:ext cx="9706706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Z-буфера удаления невидимых линий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EF605-FDA3-BC83-2BD4-830C443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172" y="6422764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7</a:t>
            </a:fld>
            <a:endParaRPr lang="ru-RU" sz="2200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BE76DDAD-0CB7-5497-97A1-5EFA1CD73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56" y="625956"/>
            <a:ext cx="6772888" cy="6161933"/>
          </a:xfrm>
        </p:spPr>
      </p:pic>
    </p:spTree>
    <p:extLst>
      <p:ext uri="{BB962C8B-B14F-4D97-AF65-F5344CB8AC3E}">
        <p14:creationId xmlns:p14="http://schemas.microsoft.com/office/powerpoint/2010/main" val="374519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E38D4-C612-C030-3273-95F92831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" y="-246436"/>
            <a:ext cx="5829301" cy="164441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Z-буфера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отрисовкой теней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9E5480E4-E533-8071-1AF6-8B17A88E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1971" y="6443729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8</a:t>
            </a:fld>
            <a:endParaRPr lang="ru-RU" sz="22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DF14F83-67B7-7A62-74E3-C94F9C007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85" y="38324"/>
            <a:ext cx="4042230" cy="6720983"/>
          </a:xfr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9C3C32C-37E1-2D6F-6292-F0A672DEE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4" b="92076" l="10000" r="90000">
                        <a14:foregroundMark x1="57738" y1="20285" x2="59524" y2="30745"/>
                        <a14:foregroundMark x1="29643" y1="92076" x2="31905" y2="91601"/>
                        <a14:foregroundMark x1="52381" y1="26149" x2="59643" y2="22662"/>
                        <a14:foregroundMark x1="59643" y1="22662" x2="59405" y2="22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96363" y="962631"/>
            <a:ext cx="3634415" cy="273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07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63F49-4E9D-FFF0-D60C-EF9CE701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87915" y="-2735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Структура классов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BA34C7-3CF9-E91D-72ED-24B14BD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434817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9</a:t>
            </a:fld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DCF296-C2AB-A591-AD64-50B9717E9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4" y="196065"/>
            <a:ext cx="6500906" cy="66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694</Words>
  <Application>Microsoft Office PowerPoint</Application>
  <PresentationFormat>Широкоэкранный</PresentationFormat>
  <Paragraphs>89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Times New Roman</vt:lpstr>
      <vt:lpstr>Wingdings</vt:lpstr>
      <vt:lpstr>Тема Office</vt:lpstr>
      <vt:lpstr>Разработка программы построения 3Д сцен помещений различной планировки</vt:lpstr>
      <vt:lpstr>Цель и задачи</vt:lpstr>
      <vt:lpstr>Описание объектов сцены</vt:lpstr>
      <vt:lpstr>Алгоритмы удаления невидимых линий и поверхностей</vt:lpstr>
      <vt:lpstr>Алгоритмы отрисовки теней</vt:lpstr>
      <vt:lpstr>Метод закраски </vt:lpstr>
      <vt:lpstr>Алгоритм Z-буфера удаления невидимых линий</vt:lpstr>
      <vt:lpstr>Алгоритм Z-буфера  с отрисовкой теней</vt:lpstr>
      <vt:lpstr> Структура классов</vt:lpstr>
      <vt:lpstr>Средства реализации</vt:lpstr>
      <vt:lpstr>Пример интерфейса</vt:lpstr>
      <vt:lpstr>Пример интерфейса</vt:lpstr>
      <vt:lpstr>Пример интерфейса</vt:lpstr>
      <vt:lpstr>Пример интерфейса</vt:lpstr>
      <vt:lpstr>Сравнение времени последовательного и параллельного формирования Z-буфера основного и теневого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Lucy Frolova</dc:creator>
  <cp:lastModifiedBy>Olesya Talysheva</cp:lastModifiedBy>
  <cp:revision>52</cp:revision>
  <dcterms:created xsi:type="dcterms:W3CDTF">2024-12-07T19:08:14Z</dcterms:created>
  <dcterms:modified xsi:type="dcterms:W3CDTF">2024-12-16T04:59:11Z</dcterms:modified>
</cp:coreProperties>
</file>