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314" r:id="rId3"/>
    <p:sldId id="295" r:id="rId4"/>
    <p:sldId id="300" r:id="rId5"/>
    <p:sldId id="340" r:id="rId6"/>
    <p:sldId id="303" r:id="rId7"/>
    <p:sldId id="341" r:id="rId8"/>
    <p:sldId id="365" r:id="rId9"/>
    <p:sldId id="364" r:id="rId10"/>
  </p:sldIdLst>
  <p:sldSz cx="12192000" cy="6858000"/>
  <p:notesSz cx="6858000" cy="9144000"/>
  <p:embeddedFontLst>
    <p:embeddedFont>
      <p:font typeface="DejaVu Math TeX Gyre" panose="02000503000000000000" charset="0"/>
      <p:regular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3" y="221"/>
      </p:cViewPr>
      <p:guideLst/>
    </p:cSldViewPr>
  </p:slideViewPr>
  <p:notesTextViewPr>
    <p:cViewPr>
      <p:scale>
        <a:sx n="1" d="1"/>
        <a:sy n="1" d="1"/>
      </p:scale>
      <p:origin x="0" y="0"/>
    </p:cViewPr>
  </p:notesTextViewPr>
  <p:sorterViewPr>
    <p:cViewPr>
      <p:scale>
        <a:sx n="125" d="100"/>
        <a:sy n="125" d="100"/>
      </p:scale>
      <p:origin x="0" y="-1277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342D-280A-49CA-AC46-25589CEA63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8505F-203A-48B2-A872-29EFDA0743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E7F9D4-E2D8-462D-9C82-267F69CE52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E569CC-DA17-4ED5-A1F5-43285EB5DFDA}" type="slidenum">
              <a:rPr lang="zh-CN" altLang="en-US" smtClean="0"/>
            </a:fld>
            <a:endParaRPr lang="zh-CN" altLang="en-US"/>
          </a:p>
        </p:txBody>
      </p:sp>
      <p:sp>
        <p:nvSpPr>
          <p:cNvPr id="8" name="图片占位符 7"/>
          <p:cNvSpPr>
            <a:spLocks noGrp="1"/>
          </p:cNvSpPr>
          <p:nvPr>
            <p:ph type="pic" sz="quarter" idx="13"/>
          </p:nvPr>
        </p:nvSpPr>
        <p:spPr>
          <a:xfrm>
            <a:off x="5530151" y="0"/>
            <a:ext cx="5030510" cy="6858000"/>
          </a:xfrm>
          <a:custGeom>
            <a:avLst/>
            <a:gdLst>
              <a:gd name="connsiteX0" fmla="*/ 0 w 5030510"/>
              <a:gd name="connsiteY0" fmla="*/ 0 h 6858000"/>
              <a:gd name="connsiteX1" fmla="*/ 5030510 w 5030510"/>
              <a:gd name="connsiteY1" fmla="*/ 0 h 6858000"/>
              <a:gd name="connsiteX2" fmla="*/ 5030510 w 5030510"/>
              <a:gd name="connsiteY2" fmla="*/ 6858000 h 6858000"/>
              <a:gd name="connsiteX3" fmla="*/ 0 w 50305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30510" h="6858000">
                <a:moveTo>
                  <a:pt x="0" y="0"/>
                </a:moveTo>
                <a:lnTo>
                  <a:pt x="5030510" y="0"/>
                </a:lnTo>
                <a:lnTo>
                  <a:pt x="503051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12" name="图片占位符 11"/>
          <p:cNvSpPr>
            <a:spLocks noGrp="1"/>
          </p:cNvSpPr>
          <p:nvPr>
            <p:ph type="pic" sz="quarter" idx="15"/>
          </p:nvPr>
        </p:nvSpPr>
        <p:spPr>
          <a:xfrm>
            <a:off x="723900" y="2091955"/>
            <a:ext cx="3962400" cy="4320570"/>
          </a:xfrm>
          <a:custGeom>
            <a:avLst/>
            <a:gdLst>
              <a:gd name="connsiteX0" fmla="*/ 0 w 3962400"/>
              <a:gd name="connsiteY0" fmla="*/ 0 h 4320570"/>
              <a:gd name="connsiteX1" fmla="*/ 3962400 w 3962400"/>
              <a:gd name="connsiteY1" fmla="*/ 0 h 4320570"/>
              <a:gd name="connsiteX2" fmla="*/ 3962400 w 3962400"/>
              <a:gd name="connsiteY2" fmla="*/ 4320570 h 4320570"/>
              <a:gd name="connsiteX3" fmla="*/ 0 w 3962400"/>
              <a:gd name="connsiteY3" fmla="*/ 4320570 h 4320570"/>
            </a:gdLst>
            <a:ahLst/>
            <a:cxnLst>
              <a:cxn ang="0">
                <a:pos x="connsiteX0" y="connsiteY0"/>
              </a:cxn>
              <a:cxn ang="0">
                <a:pos x="connsiteX1" y="connsiteY1"/>
              </a:cxn>
              <a:cxn ang="0">
                <a:pos x="connsiteX2" y="connsiteY2"/>
              </a:cxn>
              <a:cxn ang="0">
                <a:pos x="connsiteX3" y="connsiteY3"/>
              </a:cxn>
            </a:cxnLst>
            <a:rect l="l" t="t" r="r" b="b"/>
            <a:pathLst>
              <a:path w="3962400" h="4320570">
                <a:moveTo>
                  <a:pt x="0" y="0"/>
                </a:moveTo>
                <a:lnTo>
                  <a:pt x="3962400" y="0"/>
                </a:lnTo>
                <a:lnTo>
                  <a:pt x="3962400" y="4320570"/>
                </a:lnTo>
                <a:lnTo>
                  <a:pt x="0" y="4320570"/>
                </a:lnTo>
                <a:close/>
              </a:path>
            </a:pathLst>
          </a:custGeom>
        </p:spPr>
        <p:txBody>
          <a:bodyPr wrap="square">
            <a:noAutofit/>
          </a:bodyPr>
          <a:lstStyle/>
          <a:p>
            <a:endParaRPr lang="zh-CN" altLang="en-US"/>
          </a:p>
        </p:txBody>
      </p:sp>
      <p:sp>
        <p:nvSpPr>
          <p:cNvPr id="14" name="图片占位符 13"/>
          <p:cNvSpPr>
            <a:spLocks noGrp="1"/>
          </p:cNvSpPr>
          <p:nvPr>
            <p:ph type="pic" sz="quarter" idx="14"/>
          </p:nvPr>
        </p:nvSpPr>
        <p:spPr>
          <a:xfrm>
            <a:off x="4810535" y="4293308"/>
            <a:ext cx="2412472" cy="2119217"/>
          </a:xfrm>
          <a:custGeom>
            <a:avLst/>
            <a:gdLst>
              <a:gd name="connsiteX0" fmla="*/ 0 w 2412472"/>
              <a:gd name="connsiteY0" fmla="*/ 0 h 2119217"/>
              <a:gd name="connsiteX1" fmla="*/ 2412472 w 2412472"/>
              <a:gd name="connsiteY1" fmla="*/ 0 h 2119217"/>
              <a:gd name="connsiteX2" fmla="*/ 2412472 w 2412472"/>
              <a:gd name="connsiteY2" fmla="*/ 2119217 h 2119217"/>
              <a:gd name="connsiteX3" fmla="*/ 0 w 2412472"/>
              <a:gd name="connsiteY3" fmla="*/ 2119217 h 2119217"/>
            </a:gdLst>
            <a:ahLst/>
            <a:cxnLst>
              <a:cxn ang="0">
                <a:pos x="connsiteX0" y="connsiteY0"/>
              </a:cxn>
              <a:cxn ang="0">
                <a:pos x="connsiteX1" y="connsiteY1"/>
              </a:cxn>
              <a:cxn ang="0">
                <a:pos x="connsiteX2" y="connsiteY2"/>
              </a:cxn>
              <a:cxn ang="0">
                <a:pos x="connsiteX3" y="connsiteY3"/>
              </a:cxn>
            </a:cxnLst>
            <a:rect l="l" t="t" r="r" b="b"/>
            <a:pathLst>
              <a:path w="2412472" h="2119217">
                <a:moveTo>
                  <a:pt x="0" y="0"/>
                </a:moveTo>
                <a:lnTo>
                  <a:pt x="2412472" y="0"/>
                </a:lnTo>
                <a:lnTo>
                  <a:pt x="2412472" y="2119217"/>
                </a:lnTo>
                <a:lnTo>
                  <a:pt x="0" y="2119217"/>
                </a:ln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776DD193-0E82-452E-B56E-6B287B0B77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CD9D8B-D15B-4BD8-99F8-A5CAC4FF9592}" type="slidenum">
              <a:rPr lang="zh-CN" altLang="en-US" smtClean="0"/>
            </a:fld>
            <a:endParaRPr lang="zh-CN" altLang="en-US"/>
          </a:p>
        </p:txBody>
      </p:sp>
      <p:sp>
        <p:nvSpPr>
          <p:cNvPr id="13" name="图片占位符 12"/>
          <p:cNvSpPr>
            <a:spLocks noGrp="1"/>
          </p:cNvSpPr>
          <p:nvPr>
            <p:ph type="pic" sz="quarter" idx="13"/>
          </p:nvPr>
        </p:nvSpPr>
        <p:spPr>
          <a:xfrm>
            <a:off x="4810535" y="2091955"/>
            <a:ext cx="2412472" cy="2119217"/>
          </a:xfrm>
          <a:custGeom>
            <a:avLst/>
            <a:gdLst>
              <a:gd name="connsiteX0" fmla="*/ 0 w 2412472"/>
              <a:gd name="connsiteY0" fmla="*/ 0 h 2119217"/>
              <a:gd name="connsiteX1" fmla="*/ 2412472 w 2412472"/>
              <a:gd name="connsiteY1" fmla="*/ 0 h 2119217"/>
              <a:gd name="connsiteX2" fmla="*/ 2412472 w 2412472"/>
              <a:gd name="connsiteY2" fmla="*/ 2119217 h 2119217"/>
              <a:gd name="connsiteX3" fmla="*/ 0 w 2412472"/>
              <a:gd name="connsiteY3" fmla="*/ 2119217 h 2119217"/>
            </a:gdLst>
            <a:ahLst/>
            <a:cxnLst>
              <a:cxn ang="0">
                <a:pos x="connsiteX0" y="connsiteY0"/>
              </a:cxn>
              <a:cxn ang="0">
                <a:pos x="connsiteX1" y="connsiteY1"/>
              </a:cxn>
              <a:cxn ang="0">
                <a:pos x="connsiteX2" y="connsiteY2"/>
              </a:cxn>
              <a:cxn ang="0">
                <a:pos x="connsiteX3" y="connsiteY3"/>
              </a:cxn>
            </a:cxnLst>
            <a:rect l="l" t="t" r="r" b="b"/>
            <a:pathLst>
              <a:path w="2412472" h="2119217">
                <a:moveTo>
                  <a:pt x="0" y="0"/>
                </a:moveTo>
                <a:lnTo>
                  <a:pt x="2412472" y="0"/>
                </a:lnTo>
                <a:lnTo>
                  <a:pt x="2412472" y="2119217"/>
                </a:lnTo>
                <a:lnTo>
                  <a:pt x="0" y="2119217"/>
                </a:ln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E7F9D4-E2D8-462D-9C82-267F69CE52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E569CC-DA17-4ED5-A1F5-43285EB5DFDA}" type="slidenum">
              <a:rPr lang="zh-CN" altLang="en-US" smtClean="0"/>
            </a:fld>
            <a:endParaRPr lang="zh-CN" altLang="en-US"/>
          </a:p>
        </p:txBody>
      </p:sp>
      <p:sp>
        <p:nvSpPr>
          <p:cNvPr id="8" name="图片占位符 7"/>
          <p:cNvSpPr>
            <a:spLocks noGrp="1"/>
          </p:cNvSpPr>
          <p:nvPr>
            <p:ph type="pic" sz="quarter" idx="13"/>
          </p:nvPr>
        </p:nvSpPr>
        <p:spPr>
          <a:xfrm>
            <a:off x="5432675" y="2224360"/>
            <a:ext cx="6759325" cy="4057650"/>
          </a:xfrm>
          <a:custGeom>
            <a:avLst/>
            <a:gdLst>
              <a:gd name="connsiteX0" fmla="*/ 0 w 6759325"/>
              <a:gd name="connsiteY0" fmla="*/ 0 h 4057650"/>
              <a:gd name="connsiteX1" fmla="*/ 6759325 w 6759325"/>
              <a:gd name="connsiteY1" fmla="*/ 0 h 4057650"/>
              <a:gd name="connsiteX2" fmla="*/ 6759325 w 6759325"/>
              <a:gd name="connsiteY2" fmla="*/ 4057650 h 4057650"/>
              <a:gd name="connsiteX3" fmla="*/ 0 w 6759325"/>
              <a:gd name="connsiteY3" fmla="*/ 4057650 h 4057650"/>
            </a:gdLst>
            <a:ahLst/>
            <a:cxnLst>
              <a:cxn ang="0">
                <a:pos x="connsiteX0" y="connsiteY0"/>
              </a:cxn>
              <a:cxn ang="0">
                <a:pos x="connsiteX1" y="connsiteY1"/>
              </a:cxn>
              <a:cxn ang="0">
                <a:pos x="connsiteX2" y="connsiteY2"/>
              </a:cxn>
              <a:cxn ang="0">
                <a:pos x="connsiteX3" y="connsiteY3"/>
              </a:cxn>
            </a:cxnLst>
            <a:rect l="l" t="t" r="r" b="b"/>
            <a:pathLst>
              <a:path w="6759325" h="4057650">
                <a:moveTo>
                  <a:pt x="0" y="0"/>
                </a:moveTo>
                <a:lnTo>
                  <a:pt x="6759325" y="0"/>
                </a:lnTo>
                <a:lnTo>
                  <a:pt x="6759325" y="4057650"/>
                </a:lnTo>
                <a:lnTo>
                  <a:pt x="0" y="4057650"/>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E7F9D4-E2D8-462D-9C82-267F69CE52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E569CC-DA17-4ED5-A1F5-43285EB5DFDA}" type="slidenum">
              <a:rPr lang="zh-CN" altLang="en-US" smtClean="0"/>
            </a:fld>
            <a:endParaRPr lang="zh-CN" altLang="en-US"/>
          </a:p>
        </p:txBody>
      </p:sp>
      <p:sp>
        <p:nvSpPr>
          <p:cNvPr id="17" name="图片占位符 16"/>
          <p:cNvSpPr>
            <a:spLocks noGrp="1"/>
          </p:cNvSpPr>
          <p:nvPr>
            <p:ph type="pic" sz="quarter" idx="13"/>
          </p:nvPr>
        </p:nvSpPr>
        <p:spPr>
          <a:xfrm>
            <a:off x="8832213" y="1882962"/>
            <a:ext cx="2520000" cy="2520000"/>
          </a:xfrm>
          <a:custGeom>
            <a:avLst/>
            <a:gdLst>
              <a:gd name="connsiteX0" fmla="*/ 0 w 2520000"/>
              <a:gd name="connsiteY0" fmla="*/ 0 h 2520000"/>
              <a:gd name="connsiteX1" fmla="*/ 2520000 w 2520000"/>
              <a:gd name="connsiteY1" fmla="*/ 0 h 2520000"/>
              <a:gd name="connsiteX2" fmla="*/ 2520000 w 2520000"/>
              <a:gd name="connsiteY2" fmla="*/ 2520000 h 2520000"/>
              <a:gd name="connsiteX3" fmla="*/ 0 w 2520000"/>
              <a:gd name="connsiteY3" fmla="*/ 2520000 h 2520000"/>
            </a:gdLst>
            <a:ahLst/>
            <a:cxnLst>
              <a:cxn ang="0">
                <a:pos x="connsiteX0" y="connsiteY0"/>
              </a:cxn>
              <a:cxn ang="0">
                <a:pos x="connsiteX1" y="connsiteY1"/>
              </a:cxn>
              <a:cxn ang="0">
                <a:pos x="connsiteX2" y="connsiteY2"/>
              </a:cxn>
              <a:cxn ang="0">
                <a:pos x="connsiteX3" y="connsiteY3"/>
              </a:cxn>
            </a:cxnLst>
            <a:rect l="l" t="t" r="r" b="b"/>
            <a:pathLst>
              <a:path w="2520000" h="2520000">
                <a:moveTo>
                  <a:pt x="0" y="0"/>
                </a:moveTo>
                <a:lnTo>
                  <a:pt x="2520000" y="0"/>
                </a:lnTo>
                <a:lnTo>
                  <a:pt x="2520000" y="2520000"/>
                </a:lnTo>
                <a:lnTo>
                  <a:pt x="0" y="2520000"/>
                </a:lnTo>
                <a:close/>
              </a:path>
            </a:pathLst>
          </a:custGeom>
        </p:spPr>
        <p:txBody>
          <a:bodyPr wrap="square">
            <a:noAutofit/>
          </a:bodyPr>
          <a:lstStyle/>
          <a:p>
            <a:endParaRPr lang="zh-CN" altLang="en-US"/>
          </a:p>
        </p:txBody>
      </p:sp>
      <p:sp>
        <p:nvSpPr>
          <p:cNvPr id="16" name="图片占位符 15"/>
          <p:cNvSpPr>
            <a:spLocks noGrp="1"/>
          </p:cNvSpPr>
          <p:nvPr>
            <p:ph type="pic" sz="quarter" idx="14"/>
          </p:nvPr>
        </p:nvSpPr>
        <p:spPr>
          <a:xfrm>
            <a:off x="6168072" y="1882962"/>
            <a:ext cx="2520000" cy="2520000"/>
          </a:xfrm>
          <a:custGeom>
            <a:avLst/>
            <a:gdLst>
              <a:gd name="connsiteX0" fmla="*/ 0 w 2520000"/>
              <a:gd name="connsiteY0" fmla="*/ 0 h 2520000"/>
              <a:gd name="connsiteX1" fmla="*/ 2520000 w 2520000"/>
              <a:gd name="connsiteY1" fmla="*/ 0 h 2520000"/>
              <a:gd name="connsiteX2" fmla="*/ 2520000 w 2520000"/>
              <a:gd name="connsiteY2" fmla="*/ 2520000 h 2520000"/>
              <a:gd name="connsiteX3" fmla="*/ 0 w 2520000"/>
              <a:gd name="connsiteY3" fmla="*/ 2520000 h 2520000"/>
            </a:gdLst>
            <a:ahLst/>
            <a:cxnLst>
              <a:cxn ang="0">
                <a:pos x="connsiteX0" y="connsiteY0"/>
              </a:cxn>
              <a:cxn ang="0">
                <a:pos x="connsiteX1" y="connsiteY1"/>
              </a:cxn>
              <a:cxn ang="0">
                <a:pos x="connsiteX2" y="connsiteY2"/>
              </a:cxn>
              <a:cxn ang="0">
                <a:pos x="connsiteX3" y="connsiteY3"/>
              </a:cxn>
            </a:cxnLst>
            <a:rect l="l" t="t" r="r" b="b"/>
            <a:pathLst>
              <a:path w="2520000" h="2520000">
                <a:moveTo>
                  <a:pt x="0" y="0"/>
                </a:moveTo>
                <a:lnTo>
                  <a:pt x="2520000" y="0"/>
                </a:lnTo>
                <a:lnTo>
                  <a:pt x="2520000" y="2520000"/>
                </a:lnTo>
                <a:lnTo>
                  <a:pt x="0" y="2520000"/>
                </a:lnTo>
                <a:close/>
              </a:path>
            </a:pathLst>
          </a:custGeom>
        </p:spPr>
        <p:txBody>
          <a:bodyPr wrap="square">
            <a:noAutofit/>
          </a:bodyPr>
          <a:lstStyle/>
          <a:p>
            <a:endParaRPr lang="zh-CN" altLang="en-US"/>
          </a:p>
        </p:txBody>
      </p:sp>
      <p:sp>
        <p:nvSpPr>
          <p:cNvPr id="15" name="图片占位符 14"/>
          <p:cNvSpPr>
            <a:spLocks noGrp="1"/>
          </p:cNvSpPr>
          <p:nvPr>
            <p:ph type="pic" sz="quarter" idx="15"/>
          </p:nvPr>
        </p:nvSpPr>
        <p:spPr>
          <a:xfrm>
            <a:off x="3503930" y="1882962"/>
            <a:ext cx="2520000" cy="2520000"/>
          </a:xfrm>
          <a:custGeom>
            <a:avLst/>
            <a:gdLst>
              <a:gd name="connsiteX0" fmla="*/ 0 w 2520000"/>
              <a:gd name="connsiteY0" fmla="*/ 0 h 2520000"/>
              <a:gd name="connsiteX1" fmla="*/ 2520000 w 2520000"/>
              <a:gd name="connsiteY1" fmla="*/ 0 h 2520000"/>
              <a:gd name="connsiteX2" fmla="*/ 2520000 w 2520000"/>
              <a:gd name="connsiteY2" fmla="*/ 2520000 h 2520000"/>
              <a:gd name="connsiteX3" fmla="*/ 0 w 2520000"/>
              <a:gd name="connsiteY3" fmla="*/ 2520000 h 2520000"/>
            </a:gdLst>
            <a:ahLst/>
            <a:cxnLst>
              <a:cxn ang="0">
                <a:pos x="connsiteX0" y="connsiteY0"/>
              </a:cxn>
              <a:cxn ang="0">
                <a:pos x="connsiteX1" y="connsiteY1"/>
              </a:cxn>
              <a:cxn ang="0">
                <a:pos x="connsiteX2" y="connsiteY2"/>
              </a:cxn>
              <a:cxn ang="0">
                <a:pos x="connsiteX3" y="connsiteY3"/>
              </a:cxn>
            </a:cxnLst>
            <a:rect l="l" t="t" r="r" b="b"/>
            <a:pathLst>
              <a:path w="2520000" h="2520000">
                <a:moveTo>
                  <a:pt x="0" y="0"/>
                </a:moveTo>
                <a:lnTo>
                  <a:pt x="2520000" y="0"/>
                </a:lnTo>
                <a:lnTo>
                  <a:pt x="2520000" y="2520000"/>
                </a:lnTo>
                <a:lnTo>
                  <a:pt x="0" y="2520000"/>
                </a:lnTo>
                <a:close/>
              </a:path>
            </a:pathLst>
          </a:custGeom>
        </p:spPr>
        <p:txBody>
          <a:bodyPr wrap="square">
            <a:noAutofit/>
          </a:bodyPr>
          <a:lstStyle/>
          <a:p>
            <a:endParaRPr lang="zh-CN" altLang="en-US"/>
          </a:p>
        </p:txBody>
      </p:sp>
      <p:sp>
        <p:nvSpPr>
          <p:cNvPr id="14" name="图片占位符 13"/>
          <p:cNvSpPr>
            <a:spLocks noGrp="1"/>
          </p:cNvSpPr>
          <p:nvPr>
            <p:ph type="pic" sz="quarter" idx="16"/>
          </p:nvPr>
        </p:nvSpPr>
        <p:spPr>
          <a:xfrm>
            <a:off x="839788" y="1882962"/>
            <a:ext cx="2520000" cy="2520000"/>
          </a:xfrm>
          <a:custGeom>
            <a:avLst/>
            <a:gdLst>
              <a:gd name="connsiteX0" fmla="*/ 0 w 2520000"/>
              <a:gd name="connsiteY0" fmla="*/ 0 h 2520000"/>
              <a:gd name="connsiteX1" fmla="*/ 2520000 w 2520000"/>
              <a:gd name="connsiteY1" fmla="*/ 0 h 2520000"/>
              <a:gd name="connsiteX2" fmla="*/ 2520000 w 2520000"/>
              <a:gd name="connsiteY2" fmla="*/ 2520000 h 2520000"/>
              <a:gd name="connsiteX3" fmla="*/ 0 w 2520000"/>
              <a:gd name="connsiteY3" fmla="*/ 2520000 h 2520000"/>
            </a:gdLst>
            <a:ahLst/>
            <a:cxnLst>
              <a:cxn ang="0">
                <a:pos x="connsiteX0" y="connsiteY0"/>
              </a:cxn>
              <a:cxn ang="0">
                <a:pos x="connsiteX1" y="connsiteY1"/>
              </a:cxn>
              <a:cxn ang="0">
                <a:pos x="connsiteX2" y="connsiteY2"/>
              </a:cxn>
              <a:cxn ang="0">
                <a:pos x="connsiteX3" y="connsiteY3"/>
              </a:cxn>
            </a:cxnLst>
            <a:rect l="l" t="t" r="r" b="b"/>
            <a:pathLst>
              <a:path w="2520000" h="2520000">
                <a:moveTo>
                  <a:pt x="0" y="0"/>
                </a:moveTo>
                <a:lnTo>
                  <a:pt x="2520000" y="0"/>
                </a:lnTo>
                <a:lnTo>
                  <a:pt x="2520000" y="2520000"/>
                </a:lnTo>
                <a:lnTo>
                  <a:pt x="0" y="2520000"/>
                </a:lnTo>
                <a:close/>
              </a:path>
            </a:pathLst>
          </a:custGeom>
        </p:spPr>
        <p:txBody>
          <a:bodyPr wrap="square">
            <a:no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空白">
    <p:spTree>
      <p:nvGrpSpPr>
        <p:cNvPr id="1" name=""/>
        <p:cNvGrpSpPr/>
        <p:nvPr/>
      </p:nvGrpSpPr>
      <p:grpSpPr>
        <a:xfrm>
          <a:off x="0" y="0"/>
          <a:ext cx="0" cy="0"/>
          <a:chOff x="0" y="0"/>
          <a:chExt cx="0" cy="0"/>
        </a:xfrm>
      </p:grpSpPr>
      <p:sp>
        <p:nvSpPr>
          <p:cNvPr id="10" name="图片占位符 9"/>
          <p:cNvSpPr>
            <a:spLocks noGrp="1"/>
          </p:cNvSpPr>
          <p:nvPr>
            <p:ph type="pic" sz="quarter" idx="14"/>
          </p:nvPr>
        </p:nvSpPr>
        <p:spPr>
          <a:xfrm>
            <a:off x="4253068" y="3429000"/>
            <a:ext cx="3905785" cy="3429000"/>
          </a:xfrm>
          <a:custGeom>
            <a:avLst/>
            <a:gdLst>
              <a:gd name="connsiteX0" fmla="*/ 0 w 3905785"/>
              <a:gd name="connsiteY0" fmla="*/ 0 h 3429000"/>
              <a:gd name="connsiteX1" fmla="*/ 3905785 w 3905785"/>
              <a:gd name="connsiteY1" fmla="*/ 0 h 3429000"/>
              <a:gd name="connsiteX2" fmla="*/ 3905785 w 3905785"/>
              <a:gd name="connsiteY2" fmla="*/ 3429000 h 3429000"/>
              <a:gd name="connsiteX3" fmla="*/ 0 w 390578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905785" h="3429000">
                <a:moveTo>
                  <a:pt x="0" y="0"/>
                </a:moveTo>
                <a:lnTo>
                  <a:pt x="3905785" y="0"/>
                </a:lnTo>
                <a:lnTo>
                  <a:pt x="3905785" y="3429000"/>
                </a:lnTo>
                <a:lnTo>
                  <a:pt x="0" y="3429000"/>
                </a:ln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14E7F9D4-E2D8-462D-9C82-267F69CE52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E569CC-DA17-4ED5-A1F5-43285EB5DFDA}" type="slidenum">
              <a:rPr lang="zh-CN" altLang="en-US" smtClean="0"/>
            </a:fld>
            <a:endParaRPr lang="zh-CN" altLang="en-US"/>
          </a:p>
        </p:txBody>
      </p:sp>
      <p:sp>
        <p:nvSpPr>
          <p:cNvPr id="11" name="图片占位符 10"/>
          <p:cNvSpPr>
            <a:spLocks noGrp="1"/>
          </p:cNvSpPr>
          <p:nvPr>
            <p:ph type="pic" sz="quarter" idx="13"/>
          </p:nvPr>
        </p:nvSpPr>
        <p:spPr>
          <a:xfrm>
            <a:off x="8286215" y="3429000"/>
            <a:ext cx="3905785" cy="3429000"/>
          </a:xfrm>
          <a:custGeom>
            <a:avLst/>
            <a:gdLst>
              <a:gd name="connsiteX0" fmla="*/ 0 w 3905785"/>
              <a:gd name="connsiteY0" fmla="*/ 0 h 3429000"/>
              <a:gd name="connsiteX1" fmla="*/ 3905785 w 3905785"/>
              <a:gd name="connsiteY1" fmla="*/ 0 h 3429000"/>
              <a:gd name="connsiteX2" fmla="*/ 3905785 w 3905785"/>
              <a:gd name="connsiteY2" fmla="*/ 3429000 h 3429000"/>
              <a:gd name="connsiteX3" fmla="*/ 0 w 390578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905785" h="3429000">
                <a:moveTo>
                  <a:pt x="0" y="0"/>
                </a:moveTo>
                <a:lnTo>
                  <a:pt x="3905785" y="0"/>
                </a:lnTo>
                <a:lnTo>
                  <a:pt x="3905785" y="3429000"/>
                </a:lnTo>
                <a:lnTo>
                  <a:pt x="0" y="3429000"/>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
        <p:nvSpPr>
          <p:cNvPr id="8" name="图片占位符 7"/>
          <p:cNvSpPr>
            <a:spLocks noGrp="1"/>
          </p:cNvSpPr>
          <p:nvPr>
            <p:ph type="pic" sz="quarter" idx="13"/>
          </p:nvPr>
        </p:nvSpPr>
        <p:spPr>
          <a:xfrm>
            <a:off x="8255000" y="1112520"/>
            <a:ext cx="3251200" cy="4632960"/>
          </a:xfrm>
          <a:custGeom>
            <a:avLst/>
            <a:gdLst>
              <a:gd name="connsiteX0" fmla="*/ 0 w 3251200"/>
              <a:gd name="connsiteY0" fmla="*/ 0 h 4632960"/>
              <a:gd name="connsiteX1" fmla="*/ 3251200 w 3251200"/>
              <a:gd name="connsiteY1" fmla="*/ 0 h 4632960"/>
              <a:gd name="connsiteX2" fmla="*/ 3251200 w 3251200"/>
              <a:gd name="connsiteY2" fmla="*/ 4632960 h 4632960"/>
              <a:gd name="connsiteX3" fmla="*/ 0 w 3251200"/>
              <a:gd name="connsiteY3" fmla="*/ 4632960 h 4632960"/>
            </a:gdLst>
            <a:ahLst/>
            <a:cxnLst>
              <a:cxn ang="0">
                <a:pos x="connsiteX0" y="connsiteY0"/>
              </a:cxn>
              <a:cxn ang="0">
                <a:pos x="connsiteX1" y="connsiteY1"/>
              </a:cxn>
              <a:cxn ang="0">
                <a:pos x="connsiteX2" y="connsiteY2"/>
              </a:cxn>
              <a:cxn ang="0">
                <a:pos x="connsiteX3" y="connsiteY3"/>
              </a:cxn>
            </a:cxnLst>
            <a:rect l="l" t="t" r="r" b="b"/>
            <a:pathLst>
              <a:path w="3251200" h="4632960">
                <a:moveTo>
                  <a:pt x="0" y="0"/>
                </a:moveTo>
                <a:lnTo>
                  <a:pt x="3251200" y="0"/>
                </a:lnTo>
                <a:lnTo>
                  <a:pt x="3251200" y="4632960"/>
                </a:lnTo>
                <a:lnTo>
                  <a:pt x="0" y="4632960"/>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
        <p:nvSpPr>
          <p:cNvPr id="8" name="图片占位符 7"/>
          <p:cNvSpPr>
            <a:spLocks noGrp="1"/>
          </p:cNvSpPr>
          <p:nvPr>
            <p:ph type="pic" sz="quarter" idx="13"/>
          </p:nvPr>
        </p:nvSpPr>
        <p:spPr>
          <a:xfrm>
            <a:off x="5530151" y="0"/>
            <a:ext cx="5030510" cy="6858000"/>
          </a:xfrm>
          <a:custGeom>
            <a:avLst/>
            <a:gdLst>
              <a:gd name="connsiteX0" fmla="*/ 0 w 5030510"/>
              <a:gd name="connsiteY0" fmla="*/ 0 h 6858000"/>
              <a:gd name="connsiteX1" fmla="*/ 5030510 w 5030510"/>
              <a:gd name="connsiteY1" fmla="*/ 0 h 6858000"/>
              <a:gd name="connsiteX2" fmla="*/ 5030510 w 5030510"/>
              <a:gd name="connsiteY2" fmla="*/ 6858000 h 6858000"/>
              <a:gd name="connsiteX3" fmla="*/ 0 w 50305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30510" h="6858000">
                <a:moveTo>
                  <a:pt x="0" y="0"/>
                </a:moveTo>
                <a:lnTo>
                  <a:pt x="5030510" y="0"/>
                </a:lnTo>
                <a:lnTo>
                  <a:pt x="503051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
        <p:nvSpPr>
          <p:cNvPr id="8" name="图片占位符 7"/>
          <p:cNvSpPr>
            <a:spLocks noGrp="1"/>
          </p:cNvSpPr>
          <p:nvPr>
            <p:ph type="pic" sz="quarter" idx="13"/>
          </p:nvPr>
        </p:nvSpPr>
        <p:spPr>
          <a:xfrm>
            <a:off x="1436914" y="1219180"/>
            <a:ext cx="9318172" cy="2733869"/>
          </a:xfrm>
          <a:custGeom>
            <a:avLst/>
            <a:gdLst>
              <a:gd name="connsiteX0" fmla="*/ 0 w 9318172"/>
              <a:gd name="connsiteY0" fmla="*/ 0 h 2733869"/>
              <a:gd name="connsiteX1" fmla="*/ 9318172 w 9318172"/>
              <a:gd name="connsiteY1" fmla="*/ 0 h 2733869"/>
              <a:gd name="connsiteX2" fmla="*/ 9318172 w 9318172"/>
              <a:gd name="connsiteY2" fmla="*/ 2733869 h 2733869"/>
              <a:gd name="connsiteX3" fmla="*/ 0 w 9318172"/>
              <a:gd name="connsiteY3" fmla="*/ 2733869 h 2733869"/>
            </a:gdLst>
            <a:ahLst/>
            <a:cxnLst>
              <a:cxn ang="0">
                <a:pos x="connsiteX0" y="connsiteY0"/>
              </a:cxn>
              <a:cxn ang="0">
                <a:pos x="connsiteX1" y="connsiteY1"/>
              </a:cxn>
              <a:cxn ang="0">
                <a:pos x="connsiteX2" y="connsiteY2"/>
              </a:cxn>
              <a:cxn ang="0">
                <a:pos x="connsiteX3" y="connsiteY3"/>
              </a:cxn>
            </a:cxnLst>
            <a:rect l="l" t="t" r="r" b="b"/>
            <a:pathLst>
              <a:path w="9318172" h="2733869">
                <a:moveTo>
                  <a:pt x="0" y="0"/>
                </a:moveTo>
                <a:lnTo>
                  <a:pt x="9318172" y="0"/>
                </a:lnTo>
                <a:lnTo>
                  <a:pt x="9318172" y="2733869"/>
                </a:lnTo>
                <a:lnTo>
                  <a:pt x="0" y="2733869"/>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空白">
    <p:spTree>
      <p:nvGrpSpPr>
        <p:cNvPr id="1" name=""/>
        <p:cNvGrpSpPr/>
        <p:nvPr/>
      </p:nvGrpSpPr>
      <p:grpSpPr>
        <a:xfrm>
          <a:off x="0" y="0"/>
          <a:ext cx="0" cy="0"/>
          <a:chOff x="0" y="0"/>
          <a:chExt cx="0" cy="0"/>
        </a:xfrm>
      </p:grpSpPr>
      <p:sp>
        <p:nvSpPr>
          <p:cNvPr id="7" name="图片占位符 6"/>
          <p:cNvSpPr>
            <a:spLocks noGrp="1"/>
          </p:cNvSpPr>
          <p:nvPr>
            <p:ph type="pic" sz="quarter" idx="13"/>
          </p:nvPr>
        </p:nvSpPr>
        <p:spPr>
          <a:xfrm>
            <a:off x="1074420" y="1264899"/>
            <a:ext cx="10043160" cy="3291840"/>
          </a:xfrm>
          <a:custGeom>
            <a:avLst/>
            <a:gdLst>
              <a:gd name="connsiteX0" fmla="*/ 0 w 10043160"/>
              <a:gd name="connsiteY0" fmla="*/ 0 h 3291840"/>
              <a:gd name="connsiteX1" fmla="*/ 10043160 w 10043160"/>
              <a:gd name="connsiteY1" fmla="*/ 0 h 3291840"/>
              <a:gd name="connsiteX2" fmla="*/ 10043160 w 10043160"/>
              <a:gd name="connsiteY2" fmla="*/ 3291840 h 3291840"/>
              <a:gd name="connsiteX3" fmla="*/ 0 w 10043160"/>
              <a:gd name="connsiteY3" fmla="*/ 3291840 h 3291840"/>
            </a:gdLst>
            <a:ahLst/>
            <a:cxnLst>
              <a:cxn ang="0">
                <a:pos x="connsiteX0" y="connsiteY0"/>
              </a:cxn>
              <a:cxn ang="0">
                <a:pos x="connsiteX1" y="connsiteY1"/>
              </a:cxn>
              <a:cxn ang="0">
                <a:pos x="connsiteX2" y="connsiteY2"/>
              </a:cxn>
              <a:cxn ang="0">
                <a:pos x="connsiteX3" y="connsiteY3"/>
              </a:cxn>
            </a:cxnLst>
            <a:rect l="l" t="t" r="r" b="b"/>
            <a:pathLst>
              <a:path w="10043160" h="3291840">
                <a:moveTo>
                  <a:pt x="0" y="0"/>
                </a:moveTo>
                <a:lnTo>
                  <a:pt x="10043160" y="0"/>
                </a:lnTo>
                <a:lnTo>
                  <a:pt x="10043160" y="3291840"/>
                </a:lnTo>
                <a:lnTo>
                  <a:pt x="0" y="3291840"/>
                </a:ln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10" name="图片占位符 9"/>
          <p:cNvSpPr>
            <a:spLocks noGrp="1"/>
          </p:cNvSpPr>
          <p:nvPr>
            <p:ph type="pic" sz="quarter" idx="14"/>
          </p:nvPr>
        </p:nvSpPr>
        <p:spPr>
          <a:xfrm>
            <a:off x="838200" y="3332480"/>
            <a:ext cx="5039361" cy="2824480"/>
          </a:xfrm>
          <a:custGeom>
            <a:avLst/>
            <a:gdLst>
              <a:gd name="connsiteX0" fmla="*/ 0 w 5039361"/>
              <a:gd name="connsiteY0" fmla="*/ 0 h 2824480"/>
              <a:gd name="connsiteX1" fmla="*/ 5039361 w 5039361"/>
              <a:gd name="connsiteY1" fmla="*/ 0 h 2824480"/>
              <a:gd name="connsiteX2" fmla="*/ 5039361 w 5039361"/>
              <a:gd name="connsiteY2" fmla="*/ 2824480 h 2824480"/>
              <a:gd name="connsiteX3" fmla="*/ 0 w 5039361"/>
              <a:gd name="connsiteY3" fmla="*/ 2824480 h 2824480"/>
            </a:gdLst>
            <a:ahLst/>
            <a:cxnLst>
              <a:cxn ang="0">
                <a:pos x="connsiteX0" y="connsiteY0"/>
              </a:cxn>
              <a:cxn ang="0">
                <a:pos x="connsiteX1" y="connsiteY1"/>
              </a:cxn>
              <a:cxn ang="0">
                <a:pos x="connsiteX2" y="connsiteY2"/>
              </a:cxn>
              <a:cxn ang="0">
                <a:pos x="connsiteX3" y="connsiteY3"/>
              </a:cxn>
            </a:cxnLst>
            <a:rect l="l" t="t" r="r" b="b"/>
            <a:pathLst>
              <a:path w="5039361" h="2824480">
                <a:moveTo>
                  <a:pt x="0" y="0"/>
                </a:moveTo>
                <a:lnTo>
                  <a:pt x="5039361" y="0"/>
                </a:lnTo>
                <a:lnTo>
                  <a:pt x="5039361" y="2824480"/>
                </a:lnTo>
                <a:lnTo>
                  <a:pt x="0" y="2824480"/>
                </a:ln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
        <p:nvSpPr>
          <p:cNvPr id="11" name="图片占位符 10"/>
          <p:cNvSpPr>
            <a:spLocks noGrp="1"/>
          </p:cNvSpPr>
          <p:nvPr>
            <p:ph type="pic" sz="quarter" idx="13"/>
          </p:nvPr>
        </p:nvSpPr>
        <p:spPr>
          <a:xfrm>
            <a:off x="6314440" y="3332480"/>
            <a:ext cx="5039360" cy="2824480"/>
          </a:xfrm>
          <a:custGeom>
            <a:avLst/>
            <a:gdLst>
              <a:gd name="connsiteX0" fmla="*/ 0 w 5039360"/>
              <a:gd name="connsiteY0" fmla="*/ 0 h 2824480"/>
              <a:gd name="connsiteX1" fmla="*/ 5039360 w 5039360"/>
              <a:gd name="connsiteY1" fmla="*/ 0 h 2824480"/>
              <a:gd name="connsiteX2" fmla="*/ 5039360 w 5039360"/>
              <a:gd name="connsiteY2" fmla="*/ 2824480 h 2824480"/>
              <a:gd name="connsiteX3" fmla="*/ 0 w 5039360"/>
              <a:gd name="connsiteY3" fmla="*/ 2824480 h 2824480"/>
            </a:gdLst>
            <a:ahLst/>
            <a:cxnLst>
              <a:cxn ang="0">
                <a:pos x="connsiteX0" y="connsiteY0"/>
              </a:cxn>
              <a:cxn ang="0">
                <a:pos x="connsiteX1" y="connsiteY1"/>
              </a:cxn>
              <a:cxn ang="0">
                <a:pos x="connsiteX2" y="connsiteY2"/>
              </a:cxn>
              <a:cxn ang="0">
                <a:pos x="connsiteX3" y="connsiteY3"/>
              </a:cxn>
            </a:cxnLst>
            <a:rect l="l" t="t" r="r" b="b"/>
            <a:pathLst>
              <a:path w="5039360" h="2824480">
                <a:moveTo>
                  <a:pt x="0" y="0"/>
                </a:moveTo>
                <a:lnTo>
                  <a:pt x="5039360" y="0"/>
                </a:lnTo>
                <a:lnTo>
                  <a:pt x="5039360" y="2824480"/>
                </a:lnTo>
                <a:lnTo>
                  <a:pt x="0" y="2824480"/>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068AD6-991E-4CB2-9F71-FF34A9581E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F401A1-1C77-4EB4-B436-6073D82DDA0D}" type="slidenum">
              <a:rPr lang="zh-CN" altLang="en-US" smtClean="0"/>
            </a:fld>
            <a:endParaRPr lang="zh-CN" altLang="en-US"/>
          </a:p>
        </p:txBody>
      </p:sp>
      <p:sp>
        <p:nvSpPr>
          <p:cNvPr id="8" name="图片占位符 7"/>
          <p:cNvSpPr>
            <a:spLocks noGrp="1"/>
          </p:cNvSpPr>
          <p:nvPr>
            <p:ph type="pic" sz="quarter" idx="13"/>
          </p:nvPr>
        </p:nvSpPr>
        <p:spPr>
          <a:xfrm>
            <a:off x="1334729" y="983624"/>
            <a:ext cx="3200400" cy="4890752"/>
          </a:xfrm>
          <a:custGeom>
            <a:avLst/>
            <a:gdLst>
              <a:gd name="connsiteX0" fmla="*/ 0 w 3200400"/>
              <a:gd name="connsiteY0" fmla="*/ 0 h 4890752"/>
              <a:gd name="connsiteX1" fmla="*/ 3200400 w 3200400"/>
              <a:gd name="connsiteY1" fmla="*/ 0 h 4890752"/>
              <a:gd name="connsiteX2" fmla="*/ 3200400 w 3200400"/>
              <a:gd name="connsiteY2" fmla="*/ 4890752 h 4890752"/>
              <a:gd name="connsiteX3" fmla="*/ 0 w 3200400"/>
              <a:gd name="connsiteY3" fmla="*/ 4890752 h 4890752"/>
            </a:gdLst>
            <a:ahLst/>
            <a:cxnLst>
              <a:cxn ang="0">
                <a:pos x="connsiteX0" y="connsiteY0"/>
              </a:cxn>
              <a:cxn ang="0">
                <a:pos x="connsiteX1" y="connsiteY1"/>
              </a:cxn>
              <a:cxn ang="0">
                <a:pos x="connsiteX2" y="connsiteY2"/>
              </a:cxn>
              <a:cxn ang="0">
                <a:pos x="connsiteX3" y="connsiteY3"/>
              </a:cxn>
            </a:cxnLst>
            <a:rect l="l" t="t" r="r" b="b"/>
            <a:pathLst>
              <a:path w="3200400" h="4890752">
                <a:moveTo>
                  <a:pt x="0" y="0"/>
                </a:moveTo>
                <a:lnTo>
                  <a:pt x="3200400" y="0"/>
                </a:lnTo>
                <a:lnTo>
                  <a:pt x="3200400" y="4890752"/>
                </a:lnTo>
                <a:lnTo>
                  <a:pt x="0" y="4890752"/>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6_空白">
    <p:spTree>
      <p:nvGrpSpPr>
        <p:cNvPr id="1" name=""/>
        <p:cNvGrpSpPr/>
        <p:nvPr/>
      </p:nvGrpSpPr>
      <p:grpSpPr>
        <a:xfrm>
          <a:off x="0" y="0"/>
          <a:ext cx="0" cy="0"/>
          <a:chOff x="0" y="0"/>
          <a:chExt cx="0" cy="0"/>
        </a:xfrm>
      </p:grpSpPr>
      <p:sp>
        <p:nvSpPr>
          <p:cNvPr id="12" name="图片占位符 11"/>
          <p:cNvSpPr>
            <a:spLocks noGrp="1"/>
          </p:cNvSpPr>
          <p:nvPr>
            <p:ph type="pic" sz="quarter" idx="13"/>
          </p:nvPr>
        </p:nvSpPr>
        <p:spPr>
          <a:xfrm>
            <a:off x="0" y="0"/>
            <a:ext cx="6096000" cy="6857999"/>
          </a:xfrm>
          <a:custGeom>
            <a:avLst/>
            <a:gdLst>
              <a:gd name="connsiteX0" fmla="*/ 0 w 6096000"/>
              <a:gd name="connsiteY0" fmla="*/ 0 h 6857999"/>
              <a:gd name="connsiteX1" fmla="*/ 6096000 w 6096000"/>
              <a:gd name="connsiteY1" fmla="*/ 0 h 6857999"/>
              <a:gd name="connsiteX2" fmla="*/ 6096000 w 6096000"/>
              <a:gd name="connsiteY2" fmla="*/ 6857999 h 6857999"/>
              <a:gd name="connsiteX3" fmla="*/ 0 w 6096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96000" h="6857999">
                <a:moveTo>
                  <a:pt x="0" y="0"/>
                </a:moveTo>
                <a:lnTo>
                  <a:pt x="6096000" y="0"/>
                </a:lnTo>
                <a:lnTo>
                  <a:pt x="6096000" y="6857999"/>
                </a:lnTo>
                <a:lnTo>
                  <a:pt x="0" y="6857999"/>
                </a:ln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776DD193-0E82-452E-B56E-6B287B0B77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CD9D8B-D15B-4BD8-99F8-A5CAC4FF959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7_空白">
    <p:spTree>
      <p:nvGrpSpPr>
        <p:cNvPr id="1" name=""/>
        <p:cNvGrpSpPr/>
        <p:nvPr/>
      </p:nvGrpSpPr>
      <p:grpSpPr>
        <a:xfrm>
          <a:off x="0" y="0"/>
          <a:ext cx="0" cy="0"/>
          <a:chOff x="0" y="0"/>
          <a:chExt cx="0" cy="0"/>
        </a:xfrm>
      </p:grpSpPr>
      <p:sp>
        <p:nvSpPr>
          <p:cNvPr id="12" name="图片占位符 11"/>
          <p:cNvSpPr>
            <a:spLocks noGrp="1"/>
          </p:cNvSpPr>
          <p:nvPr>
            <p:ph type="pic" sz="quarter" idx="14"/>
          </p:nvPr>
        </p:nvSpPr>
        <p:spPr>
          <a:xfrm>
            <a:off x="0" y="3429001"/>
            <a:ext cx="6096000" cy="3429001"/>
          </a:xfrm>
          <a:custGeom>
            <a:avLst/>
            <a:gdLst>
              <a:gd name="connsiteX0" fmla="*/ 0 w 6096000"/>
              <a:gd name="connsiteY0" fmla="*/ 0 h 3429001"/>
              <a:gd name="connsiteX1" fmla="*/ 6096000 w 6096000"/>
              <a:gd name="connsiteY1" fmla="*/ 0 h 3429001"/>
              <a:gd name="connsiteX2" fmla="*/ 6096000 w 6096000"/>
              <a:gd name="connsiteY2" fmla="*/ 3429001 h 3429001"/>
              <a:gd name="connsiteX3" fmla="*/ 0 w 6096000"/>
              <a:gd name="connsiteY3" fmla="*/ 3429001 h 3429001"/>
            </a:gdLst>
            <a:ahLst/>
            <a:cxnLst>
              <a:cxn ang="0">
                <a:pos x="connsiteX0" y="connsiteY0"/>
              </a:cxn>
              <a:cxn ang="0">
                <a:pos x="connsiteX1" y="connsiteY1"/>
              </a:cxn>
              <a:cxn ang="0">
                <a:pos x="connsiteX2" y="connsiteY2"/>
              </a:cxn>
              <a:cxn ang="0">
                <a:pos x="connsiteX3" y="connsiteY3"/>
              </a:cxn>
            </a:cxnLst>
            <a:rect l="l" t="t" r="r" b="b"/>
            <a:pathLst>
              <a:path w="6096000" h="3429001">
                <a:moveTo>
                  <a:pt x="0" y="0"/>
                </a:moveTo>
                <a:lnTo>
                  <a:pt x="6096000" y="0"/>
                </a:lnTo>
                <a:lnTo>
                  <a:pt x="6096000" y="3429001"/>
                </a:lnTo>
                <a:lnTo>
                  <a:pt x="0" y="3429001"/>
                </a:lnTo>
                <a:close/>
              </a:path>
            </a:pathLst>
          </a:custGeom>
        </p:spPr>
        <p:txBody>
          <a:bodyPr wrap="square">
            <a:noAutofit/>
          </a:bodyPr>
          <a:lstStyle/>
          <a:p>
            <a:endParaRPr lang="zh-CN" altLang="en-US"/>
          </a:p>
        </p:txBody>
      </p:sp>
      <p:sp>
        <p:nvSpPr>
          <p:cNvPr id="11" name="图片占位符 10"/>
          <p:cNvSpPr>
            <a:spLocks noGrp="1"/>
          </p:cNvSpPr>
          <p:nvPr>
            <p:ph type="pic" sz="quarter" idx="13"/>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776DD193-0E82-452E-B56E-6B287B0B77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CD9D8B-D15B-4BD8-99F8-A5CAC4FF959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68AD6-991E-4CB2-9F71-FF34A9581EB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401A1-1C77-4EB4-B436-6073D82DDA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682240" y="3253105"/>
            <a:ext cx="9330690" cy="2566035"/>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11"/>
          <p:cNvSpPr/>
          <p:nvPr/>
        </p:nvSpPr>
        <p:spPr>
          <a:xfrm>
            <a:off x="7537929" y="883444"/>
            <a:ext cx="4341015" cy="434101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微软雅黑" panose="020B0503020204020204" pitchFamily="34" charset="-122"/>
            </a:endParaRPr>
          </a:p>
        </p:txBody>
      </p:sp>
      <p:sp>
        <p:nvSpPr>
          <p:cNvPr id="9" name="Cross 9"/>
          <p:cNvSpPr/>
          <p:nvPr/>
        </p:nvSpPr>
        <p:spPr>
          <a:xfrm>
            <a:off x="11207024" y="204058"/>
            <a:ext cx="537032" cy="537032"/>
          </a:xfrm>
          <a:prstGeom prst="plus">
            <a:avLst>
              <a:gd name="adj" fmla="val 406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7" name="直接连接符 6"/>
          <p:cNvCxnSpPr/>
          <p:nvPr/>
        </p:nvCxnSpPr>
        <p:spPr>
          <a:xfrm>
            <a:off x="7901762" y="2136316"/>
            <a:ext cx="72536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82240" y="3604260"/>
            <a:ext cx="8545195" cy="1863090"/>
          </a:xfrm>
          <a:prstGeom prst="rect">
            <a:avLst/>
          </a:prstGeom>
          <a:noFill/>
        </p:spPr>
        <p:txBody>
          <a:bodyPr wrap="square" rtlCol="0">
            <a:spAutoFit/>
          </a:bodyPr>
          <a:lstStyle/>
          <a:p>
            <a:pPr>
              <a:lnSpc>
                <a:spcPct val="120000"/>
              </a:lnSpc>
            </a:pPr>
            <a:r>
              <a:rPr lang="zh-CN" altLang="en-US" sz="3200">
                <a:solidFill>
                  <a:schemeClr val="accent1"/>
                </a:solidFill>
              </a:rPr>
              <a:t>《</a:t>
            </a:r>
            <a:r>
              <a:rPr lang="en-US" altLang="zh-CN" sz="3200">
                <a:solidFill>
                  <a:schemeClr val="accent1"/>
                </a:solidFill>
              </a:rPr>
              <a:t>AUTOPROMPT: Eliciting Knowledge from Language Models with Automatically Generated Prompts</a:t>
            </a:r>
            <a:r>
              <a:rPr lang="zh-CN" altLang="en-US" sz="3200">
                <a:solidFill>
                  <a:schemeClr val="accent1"/>
                </a:solidFill>
              </a:rPr>
              <a:t>》</a:t>
            </a:r>
            <a:endParaRPr lang="zh-CN" altLang="en-US" sz="3200">
              <a:solidFill>
                <a:schemeClr val="accent1"/>
              </a:solidFill>
            </a:endParaRPr>
          </a:p>
        </p:txBody>
      </p:sp>
      <p:sp>
        <p:nvSpPr>
          <p:cNvPr id="11" name="文本框 10"/>
          <p:cNvSpPr txBox="1"/>
          <p:nvPr/>
        </p:nvSpPr>
        <p:spPr>
          <a:xfrm>
            <a:off x="7901940" y="1757045"/>
            <a:ext cx="3531235" cy="953135"/>
          </a:xfrm>
          <a:prstGeom prst="rect">
            <a:avLst/>
          </a:prstGeom>
          <a:noFill/>
        </p:spPr>
        <p:txBody>
          <a:bodyPr wrap="square" rtlCol="0">
            <a:spAutoFit/>
          </a:bodyPr>
          <a:lstStyle/>
          <a:p>
            <a:r>
              <a:rPr lang="zh-CN" altLang="en-US" sz="3200" b="1" dirty="0">
                <a:solidFill>
                  <a:schemeClr val="accent1"/>
                </a:solidFill>
                <a:latin typeface="+mj-ea"/>
                <a:ea typeface="+mj-ea"/>
              </a:rPr>
              <a:t>北京航空航天大学</a:t>
            </a:r>
            <a:endParaRPr lang="zh-CN" altLang="en-US" sz="3200" b="1" dirty="0">
              <a:solidFill>
                <a:schemeClr val="accent1"/>
              </a:solidFill>
              <a:latin typeface="+mj-ea"/>
              <a:ea typeface="+mj-ea"/>
            </a:endParaRPr>
          </a:p>
          <a:p>
            <a:pPr algn="r"/>
            <a:r>
              <a:rPr lang="en-US" altLang="zh-CN" sz="2400" b="1" dirty="0">
                <a:solidFill>
                  <a:schemeClr val="accent1"/>
                </a:solidFill>
                <a:latin typeface="+mj-ea"/>
                <a:ea typeface="+mj-ea"/>
              </a:rPr>
              <a:t>2023.08.31 </a:t>
            </a:r>
            <a:r>
              <a:rPr lang="zh-CN" altLang="en-US" sz="2400" b="1" dirty="0">
                <a:solidFill>
                  <a:schemeClr val="accent1"/>
                </a:solidFill>
                <a:latin typeface="+mj-ea"/>
                <a:ea typeface="+mj-ea"/>
              </a:rPr>
              <a:t>王昊</a:t>
            </a:r>
            <a:endParaRPr lang="zh-CN" altLang="en-US" sz="2400" b="1" dirty="0">
              <a:solidFill>
                <a:schemeClr val="accent1"/>
              </a:solidFill>
              <a:latin typeface="+mj-ea"/>
              <a:ea typeface="+mj-ea"/>
            </a:endParaRPr>
          </a:p>
        </p:txBody>
      </p:sp>
      <p:pic>
        <p:nvPicPr>
          <p:cNvPr id="3" name="图片 2" descr="logo"/>
          <p:cNvPicPr>
            <a:picLocks noChangeAspect="1"/>
          </p:cNvPicPr>
          <p:nvPr/>
        </p:nvPicPr>
        <p:blipFill>
          <a:blip r:embed="rId2"/>
          <a:srcRect r="25363"/>
          <a:stretch>
            <a:fillRect/>
          </a:stretch>
        </p:blipFill>
        <p:spPr>
          <a:xfrm>
            <a:off x="7992110" y="5915025"/>
            <a:ext cx="3163570" cy="942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800" y="1112520"/>
            <a:ext cx="7132320" cy="46329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1805940" y="1859280"/>
            <a:ext cx="4892040" cy="2491740"/>
          </a:xfrm>
          <a:prstGeom prst="rect">
            <a:avLst/>
          </a:prstGeom>
          <a:noFill/>
        </p:spPr>
        <p:txBody>
          <a:bodyPr wrap="square" rtlCol="0">
            <a:spAutoFit/>
          </a:bodyPr>
          <a:lstStyle>
            <a:defPPr>
              <a:defRPr lang="zh-CN"/>
            </a:defPPr>
            <a:lvl1pPr>
              <a:lnSpc>
                <a:spcPct val="130000"/>
              </a:lnSpc>
              <a:defRPr sz="1400"/>
            </a:lvl1pPr>
          </a:lstStyle>
          <a:p>
            <a:pPr algn="just"/>
            <a:r>
              <a:rPr lang="en-US" altLang="zh-CN" sz="2000">
                <a:solidFill>
                  <a:schemeClr val="accent1"/>
                </a:solidFill>
              </a:rPr>
              <a:t>     预训练语言模型的巨大成功使得人们开始探究模型在预训练过程中究竟学到了什么知识。非常自然的方法是将任务规范成fill-in-the-blanks的问题，但这需要大量的effort去设计合适的prompts(模型对这些prompts往往具有高度敏感性)</a:t>
            </a:r>
            <a:r>
              <a:rPr lang="zh-CN" altLang="en-US" sz="2000">
                <a:solidFill>
                  <a:schemeClr val="accent1"/>
                </a:solidFill>
              </a:rPr>
              <a:t>。</a:t>
            </a:r>
            <a:endParaRPr lang="zh-CN" altLang="en-US" sz="2000">
              <a:solidFill>
                <a:schemeClr val="accent1"/>
              </a:solidFill>
            </a:endParaRPr>
          </a:p>
        </p:txBody>
      </p:sp>
      <p:sp>
        <p:nvSpPr>
          <p:cNvPr id="14" name="文本框 13"/>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研究</a:t>
            </a:r>
            <a:r>
              <a:rPr lang="zh-CN" altLang="en-US" sz="2800" dirty="0">
                <a:solidFill>
                  <a:schemeClr val="accent1"/>
                </a:solidFill>
                <a:latin typeface="+mj-ea"/>
                <a:ea typeface="+mj-ea"/>
              </a:rPr>
              <a:t>动机</a:t>
            </a:r>
            <a:endParaRPr lang="zh-CN" altLang="en-US" sz="2800" dirty="0">
              <a:solidFill>
                <a:schemeClr val="accent1"/>
              </a:solidFill>
              <a:latin typeface="+mj-ea"/>
              <a:ea typeface="+mj-ea"/>
            </a:endParaRPr>
          </a:p>
        </p:txBody>
      </p:sp>
      <p:pic>
        <p:nvPicPr>
          <p:cNvPr id="17" name="图片占位符 16" descr="C:\Users\DELL\Pictures\北京航空航天大学\113680036F7FDB0F75DD0FE7247_8E5CB737_740A3.jpg113680036F7FDB0F75DD0FE7247_8E5CB737_740A3"/>
          <p:cNvPicPr>
            <a:picLocks noGrp="1" noChangeAspect="1"/>
          </p:cNvPicPr>
          <p:nvPr>
            <p:ph type="pic" sz="quarter" idx="13"/>
          </p:nvPr>
        </p:nvPicPr>
        <p:blipFill>
          <a:blip r:embed="rId1"/>
          <a:srcRect/>
          <a:stretch>
            <a:fillRect/>
          </a:stretch>
        </p:blipFill>
        <p:spPr>
          <a:xfrm>
            <a:off x="8336598" y="1112520"/>
            <a:ext cx="3088005" cy="463296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研究</a:t>
            </a:r>
            <a:r>
              <a:rPr lang="zh-CN" altLang="en-US" sz="2800" dirty="0">
                <a:solidFill>
                  <a:schemeClr val="accent1"/>
                </a:solidFill>
                <a:latin typeface="+mj-ea"/>
                <a:ea typeface="+mj-ea"/>
              </a:rPr>
              <a:t>方法</a:t>
            </a:r>
            <a:endParaRPr lang="zh-CN" altLang="en-US" sz="2800" dirty="0">
              <a:solidFill>
                <a:schemeClr val="accent1"/>
              </a:solidFill>
              <a:latin typeface="+mj-ea"/>
              <a:ea typeface="+mj-ea"/>
            </a:endParaRPr>
          </a:p>
        </p:txBody>
      </p:sp>
      <p:pic>
        <p:nvPicPr>
          <p:cNvPr id="3" name="图片 2"/>
          <p:cNvPicPr>
            <a:picLocks noChangeAspect="1"/>
          </p:cNvPicPr>
          <p:nvPr/>
        </p:nvPicPr>
        <p:blipFill>
          <a:blip r:embed="rId1"/>
          <a:stretch>
            <a:fillRect/>
          </a:stretch>
        </p:blipFill>
        <p:spPr>
          <a:xfrm>
            <a:off x="1005840" y="1783080"/>
            <a:ext cx="10180320" cy="32918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研究</a:t>
            </a:r>
            <a:r>
              <a:rPr lang="zh-CN" altLang="en-US" sz="2800" dirty="0">
                <a:solidFill>
                  <a:schemeClr val="accent1"/>
                </a:solidFill>
                <a:latin typeface="+mj-ea"/>
                <a:ea typeface="+mj-ea"/>
              </a:rPr>
              <a:t>方法</a:t>
            </a:r>
            <a:endParaRPr lang="zh-CN" altLang="en-US" sz="2800" dirty="0">
              <a:solidFill>
                <a:schemeClr val="accent1"/>
              </a:solidFill>
              <a:latin typeface="+mj-ea"/>
              <a:ea typeface="+mj-ea"/>
            </a:endParaRPr>
          </a:p>
        </p:txBody>
      </p:sp>
      <mc:AlternateContent xmlns:mc="http://schemas.openxmlformats.org/markup-compatibility/2006">
        <mc:Choice xmlns:a14="http://schemas.microsoft.com/office/drawing/2010/main" Requires="a14">
          <p:sp>
            <p:nvSpPr>
              <p:cNvPr id="11" name="文本框 10"/>
              <p:cNvSpPr txBox="1"/>
              <p:nvPr/>
            </p:nvSpPr>
            <p:spPr>
              <a:xfrm>
                <a:off x="2326005" y="1121410"/>
                <a:ext cx="7539355" cy="3872865"/>
              </a:xfrm>
              <a:prstGeom prst="rect">
                <a:avLst/>
              </a:prstGeom>
              <a:noFill/>
            </p:spPr>
            <p:txBody>
              <a:bodyPr wrap="square" rtlCol="0">
                <a:spAutoFit/>
              </a:bodyPr>
              <a:p>
                <a:pPr algn="just">
                  <a:lnSpc>
                    <a:spcPct val="120000"/>
                  </a:lnSpc>
                </a:pPr>
                <a:r>
                  <a:rPr lang="en-US" altLang="zh-CN" sz="2000" dirty="0">
                    <a:solidFill>
                      <a:schemeClr val="accent1"/>
                    </a:solidFill>
                  </a:rPr>
                  <a:t>    </a:t>
                </a:r>
                <a:r>
                  <a:rPr lang="zh-CN" altLang="en-US" sz="2000" dirty="0">
                    <a:solidFill>
                      <a:schemeClr val="accent1"/>
                    </a:solidFill>
                  </a:rPr>
                  <a:t>首先，形式化要解决的</a:t>
                </a:r>
                <a:r>
                  <a:rPr lang="zh-CN" altLang="en-US" sz="2000" dirty="0">
                    <a:solidFill>
                      <a:schemeClr val="accent1"/>
                    </a:solidFill>
                  </a:rPr>
                  <a:t>问题：</a:t>
                </a:r>
                <a:endParaRPr lang="zh-CN" altLang="en-US" sz="2000" dirty="0">
                  <a:solidFill>
                    <a:schemeClr val="accent1"/>
                  </a:solidFill>
                </a:endParaRPr>
              </a:p>
              <a:p>
                <a:pPr algn="just">
                  <a:lnSpc>
                    <a:spcPct val="120000"/>
                  </a:lnSpc>
                </a:pPr>
                <a:r>
                  <a:rPr lang="en-US" altLang="zh-CN" sz="2000" dirty="0">
                    <a:solidFill>
                      <a:schemeClr val="accent1"/>
                    </a:solidFill>
                  </a:rPr>
                  <a:t>    </a:t>
                </a:r>
                <a:r>
                  <a:rPr lang="zh-CN" altLang="en-US" sz="2000" dirty="0">
                    <a:solidFill>
                      <a:schemeClr val="accent1"/>
                    </a:solidFill>
                  </a:rPr>
                  <a:t>通过使用</a:t>
                </a:r>
                <a14:m>
                  <m:oMath xmlns:m="http://schemas.openxmlformats.org/officeDocument/2006/math">
                    <m:r>
                      <a:rPr lang="en-US" altLang="zh-CN" sz="2000" i="1" dirty="0">
                        <a:solidFill>
                          <a:schemeClr val="accent1"/>
                        </a:solidFill>
                        <a:latin typeface="DejaVu Math TeX Gyre" panose="02000503000000000000" charset="0"/>
                        <a:cs typeface="DejaVu Math TeX Gyre" panose="02000503000000000000" charset="0"/>
                      </a:rPr>
                      <m:t>𝜆</m:t>
                    </m:r>
                  </m:oMath>
                </a14:m>
                <a:r>
                  <a:rPr lang="zh-CN" altLang="en-US" sz="2000" dirty="0">
                    <a:solidFill>
                      <a:schemeClr val="accent1"/>
                    </a:solidFill>
                  </a:rPr>
                  <a:t>将原始的任务输入</a:t>
                </a:r>
                <a14:m>
                  <m:oMath xmlns:m="http://schemas.openxmlformats.org/officeDocument/2006/math">
                    <m:sSub>
                      <m:sSubPr>
                        <m:ctrlPr>
                          <a:rPr lang="en-US" altLang="zh-CN" sz="2000" i="1" dirty="0">
                            <a:solidFill>
                              <a:schemeClr val="accent1"/>
                            </a:solidFill>
                            <a:latin typeface="DejaVu Math TeX Gyre" panose="02000503000000000000" charset="0"/>
                            <a:cs typeface="DejaVu Math TeX Gyre" panose="02000503000000000000" charset="0"/>
                          </a:rPr>
                        </m:ctrlPr>
                      </m:sSubPr>
                      <m:e>
                        <m:r>
                          <a:rPr lang="en-US" altLang="zh-CN" sz="2000" i="1" dirty="0">
                            <a:solidFill>
                              <a:schemeClr val="accent1"/>
                            </a:solidFill>
                            <a:latin typeface="DejaVu Math TeX Gyre" panose="02000503000000000000" charset="0"/>
                            <a:cs typeface="DejaVu Math TeX Gyre" panose="02000503000000000000" charset="0"/>
                          </a:rPr>
                          <m:t>𝑥</m:t>
                        </m:r>
                      </m:e>
                      <m:sub>
                        <m:r>
                          <a:rPr lang="en-US" altLang="zh-CN" sz="2000" i="1" dirty="0">
                            <a:solidFill>
                              <a:schemeClr val="accent1"/>
                            </a:solidFill>
                            <a:latin typeface="DejaVu Math TeX Gyre" panose="02000503000000000000" charset="0"/>
                            <a:cs typeface="DejaVu Math TeX Gyre" panose="02000503000000000000" charset="0"/>
                          </a:rPr>
                          <m:t>𝑖𝑛𝑝</m:t>
                        </m:r>
                      </m:sub>
                    </m:sSub>
                  </m:oMath>
                </a14:m>
                <a:r>
                  <a:rPr lang="zh-CN" altLang="en-US" sz="2000" dirty="0">
                    <a:solidFill>
                      <a:schemeClr val="accent1"/>
                    </a:solidFill>
                  </a:rPr>
                  <a:t> 映射成</a:t>
                </a:r>
                <a14:m>
                  <m:oMath xmlns:m="http://schemas.openxmlformats.org/officeDocument/2006/math">
                    <m:sSub>
                      <m:sSubPr>
                        <m:ctrlPr>
                          <a:rPr lang="en-US" altLang="zh-CN" sz="2000" i="1" dirty="0">
                            <a:solidFill>
                              <a:schemeClr val="accent1"/>
                            </a:solidFill>
                            <a:latin typeface="DejaVu Math TeX Gyre" panose="02000503000000000000" charset="0"/>
                            <a:cs typeface="DejaVu Math TeX Gyre" panose="02000503000000000000" charset="0"/>
                          </a:rPr>
                        </m:ctrlPr>
                      </m:sSubPr>
                      <m:e>
                        <m:r>
                          <a:rPr lang="en-US" altLang="zh-CN" sz="2000" i="1" dirty="0">
                            <a:solidFill>
                              <a:schemeClr val="accent1"/>
                            </a:solidFill>
                            <a:latin typeface="DejaVu Math TeX Gyre" panose="02000503000000000000" charset="0"/>
                            <a:cs typeface="DejaVu Math TeX Gyre" panose="02000503000000000000" charset="0"/>
                          </a:rPr>
                          <m:t>𝑥</m:t>
                        </m:r>
                      </m:e>
                      <m:sub>
                        <m:r>
                          <a:rPr lang="en-US" altLang="zh-CN" sz="2000" i="1" dirty="0">
                            <a:solidFill>
                              <a:schemeClr val="accent1"/>
                            </a:solidFill>
                            <a:latin typeface="DejaVu Math TeX Gyre" panose="02000503000000000000" charset="0"/>
                            <a:cs typeface="DejaVu Math TeX Gyre" panose="02000503000000000000" charset="0"/>
                          </a:rPr>
                          <m:t>𝑝𝑟𝑜𝑚𝑝𝑡</m:t>
                        </m:r>
                      </m:sub>
                    </m:sSub>
                  </m:oMath>
                </a14:m>
                <a:r>
                  <a:rPr lang="zh-CN" altLang="en-US" sz="2000" i="1" dirty="0">
                    <a:solidFill>
                      <a:schemeClr val="accent1"/>
                    </a:solidFill>
                    <a:latin typeface="DejaVu Math TeX Gyre" panose="02000503000000000000" charset="0"/>
                    <a:cs typeface="DejaVu Math TeX Gyre" panose="02000503000000000000" charset="0"/>
                  </a:rPr>
                  <a:t>输入到</a:t>
                </a:r>
                <a:r>
                  <a:rPr lang="en-US" altLang="zh-CN" sz="2000" i="1" dirty="0">
                    <a:solidFill>
                      <a:schemeClr val="accent1"/>
                    </a:solidFill>
                    <a:latin typeface="DejaVu Math TeX Gyre" panose="02000503000000000000" charset="0"/>
                    <a:cs typeface="DejaVu Math TeX Gyre" panose="02000503000000000000" charset="0"/>
                  </a:rPr>
                  <a:t>MLM</a:t>
                </a:r>
                <a:r>
                  <a:rPr lang="zh-CN" altLang="en-US" sz="2000" i="1" dirty="0">
                    <a:solidFill>
                      <a:schemeClr val="accent1"/>
                    </a:solidFill>
                    <a:latin typeface="DejaVu Math TeX Gyre" panose="02000503000000000000" charset="0"/>
                    <a:cs typeface="DejaVu Math TeX Gyre" panose="02000503000000000000" charset="0"/>
                  </a:rPr>
                  <a:t>模型中，来预测</a:t>
                </a:r>
                <a:r>
                  <a:rPr lang="en-US" altLang="zh-CN" sz="2000" i="1" dirty="0">
                    <a:solidFill>
                      <a:schemeClr val="accent1"/>
                    </a:solidFill>
                    <a:latin typeface="DejaVu Math TeX Gyre" panose="02000503000000000000" charset="0"/>
                    <a:cs typeface="DejaVu Math TeX Gyre" panose="02000503000000000000" charset="0"/>
                  </a:rPr>
                  <a:t>[P]</a:t>
                </a:r>
                <a:r>
                  <a:rPr lang="zh-CN" altLang="en-US" sz="2000" i="1" dirty="0">
                    <a:solidFill>
                      <a:schemeClr val="accent1"/>
                    </a:solidFill>
                    <a:latin typeface="DejaVu Math TeX Gyre" panose="02000503000000000000" charset="0"/>
                    <a:cs typeface="DejaVu Math TeX Gyre" panose="02000503000000000000" charset="0"/>
                  </a:rPr>
                  <a:t>，也就是计算：</a:t>
                </a:r>
                <a:endParaRPr lang="en-US" altLang="zh-CN" sz="2000" i="1" dirty="0">
                  <a:solidFill>
                    <a:schemeClr val="accent1"/>
                  </a:solidFill>
                  <a:latin typeface="DejaVu Math TeX Gyre" panose="02000503000000000000" charset="0"/>
                  <a:cs typeface="DejaVu Math TeX Gyre" panose="02000503000000000000" charset="0"/>
                </a:endParaRPr>
              </a:p>
              <a:p>
                <a:pPr algn="just">
                  <a:lnSpc>
                    <a:spcPct val="120000"/>
                  </a:lnSpc>
                </a:pPr>
                <a14:m>
                  <m:oMathPara xmlns:m="http://schemas.openxmlformats.org/officeDocument/2006/math">
                    <m:oMathParaPr>
                      <m:jc m:val="centerGroup"/>
                    </m:oMathParaPr>
                    <m:oMath xmlns:m="http://schemas.openxmlformats.org/officeDocument/2006/math">
                      <m:r>
                        <a:rPr lang="en-US" altLang="zh-CN" sz="2000" i="1" dirty="0">
                          <a:solidFill>
                            <a:schemeClr val="accent1"/>
                          </a:solidFill>
                          <a:latin typeface="DejaVu Math TeX Gyre" panose="02000503000000000000" charset="0"/>
                          <a:cs typeface="DejaVu Math TeX Gyre" panose="02000503000000000000" charset="0"/>
                        </a:rPr>
                        <m:t>𝑝</m:t>
                      </m:r>
                      <m:r>
                        <a:rPr lang="en-US" altLang="zh-CN" sz="2000" i="1" dirty="0">
                          <a:solidFill>
                            <a:schemeClr val="accent1"/>
                          </a:solidFill>
                          <a:latin typeface="DejaVu Math TeX Gyre" panose="02000503000000000000" charset="0"/>
                          <a:cs typeface="DejaVu Math TeX Gyre" panose="02000503000000000000" charset="0"/>
                        </a:rPr>
                        <m:t>([</m:t>
                      </m:r>
                      <m:r>
                        <a:rPr lang="en-US" altLang="zh-CN" sz="2000" i="1" dirty="0">
                          <a:solidFill>
                            <a:schemeClr val="accent1"/>
                          </a:solidFill>
                          <a:latin typeface="DejaVu Math TeX Gyre" panose="02000503000000000000" charset="0"/>
                          <a:cs typeface="DejaVu Math TeX Gyre" panose="02000503000000000000" charset="0"/>
                        </a:rPr>
                        <m:t>𝑃</m:t>
                      </m:r>
                      <m:r>
                        <a:rPr lang="en-US" altLang="zh-CN" sz="2000" i="1" dirty="0">
                          <a:solidFill>
                            <a:schemeClr val="accent1"/>
                          </a:solidFill>
                          <a:latin typeface="DejaVu Math TeX Gyre" panose="02000503000000000000" charset="0"/>
                          <a:cs typeface="DejaVu Math TeX Gyre" panose="02000503000000000000" charset="0"/>
                        </a:rPr>
                        <m:t>]∕</m:t>
                      </m:r>
                      <m:sSub>
                        <m:sSubPr>
                          <m:ctrlPr>
                            <a:rPr lang="en-US" altLang="zh-CN" sz="2000" i="1" dirty="0">
                              <a:solidFill>
                                <a:schemeClr val="accent1"/>
                              </a:solidFill>
                              <a:latin typeface="DejaVu Math TeX Gyre" panose="02000503000000000000" charset="0"/>
                              <a:cs typeface="DejaVu Math TeX Gyre" panose="02000503000000000000" charset="0"/>
                            </a:rPr>
                          </m:ctrlPr>
                        </m:sSubPr>
                        <m:e>
                          <m:r>
                            <a:rPr lang="en-US" altLang="zh-CN" sz="2000" i="1" dirty="0">
                              <a:solidFill>
                                <a:schemeClr val="accent1"/>
                              </a:solidFill>
                              <a:latin typeface="DejaVu Math TeX Gyre" panose="02000503000000000000" charset="0"/>
                              <a:cs typeface="DejaVu Math TeX Gyre" panose="02000503000000000000" charset="0"/>
                            </a:rPr>
                            <m:t>𝑥</m:t>
                          </m:r>
                        </m:e>
                        <m:sub>
                          <m:r>
                            <a:rPr lang="en-US" altLang="zh-CN" sz="2000" i="1" dirty="0">
                              <a:solidFill>
                                <a:schemeClr val="accent1"/>
                              </a:solidFill>
                              <a:latin typeface="DejaVu Math TeX Gyre" panose="02000503000000000000" charset="0"/>
                              <a:cs typeface="DejaVu Math TeX Gyre" panose="02000503000000000000" charset="0"/>
                            </a:rPr>
                            <m:t>𝑝𝑟𝑜𝑚𝑝𝑡</m:t>
                          </m:r>
                        </m:sub>
                      </m:sSub>
                      <m:r>
                        <a:rPr lang="en-US" altLang="zh-CN" sz="2000" i="1" dirty="0">
                          <a:solidFill>
                            <a:schemeClr val="accent1"/>
                          </a:solidFill>
                          <a:latin typeface="DejaVu Math TeX Gyre" panose="02000503000000000000" charset="0"/>
                          <a:cs typeface="DejaVu Math TeX Gyre" panose="02000503000000000000" charset="0"/>
                        </a:rPr>
                        <m:t>)</m:t>
                      </m:r>
                    </m:oMath>
                  </m:oMathPara>
                </a14:m>
                <a:endParaRPr lang="en-US" altLang="zh-CN" sz="2000" i="1" dirty="0">
                  <a:solidFill>
                    <a:schemeClr val="accent1"/>
                  </a:solidFill>
                  <a:latin typeface="DejaVu Math TeX Gyre" panose="02000503000000000000" charset="0"/>
                  <a:cs typeface="DejaVu Math TeX Gyre" panose="02000503000000000000" charset="0"/>
                </a:endParaRPr>
              </a:p>
              <a:p>
                <a:pPr algn="just">
                  <a:lnSpc>
                    <a:spcPct val="120000"/>
                  </a:lnSpc>
                </a:pPr>
                <a:r>
                  <a:rPr lang="en-US" altLang="zh-CN" sz="2000" dirty="0">
                    <a:solidFill>
                      <a:schemeClr val="accent1"/>
                    </a:solidFill>
                  </a:rPr>
                  <a:t>     </a:t>
                </a:r>
                <a:r>
                  <a:rPr lang="zh-CN" altLang="en-US" sz="2000" dirty="0">
                    <a:solidFill>
                      <a:schemeClr val="accent1"/>
                    </a:solidFill>
                  </a:rPr>
                  <a:t>接下来，如何将class labels可以自然地与vocabulary中的tokens对上，那么语言模型输出的分布可以直接与class labels的分布对应。然而，对于任务例如sentiment analysis，可能存在</a:t>
                </a:r>
                <a:r>
                  <a:rPr lang="zh-CN" altLang="en-US" sz="2000" dirty="0">
                    <a:solidFill>
                      <a:schemeClr val="accent1"/>
                    </a:solidFill>
                    <a:sym typeface="+mn-ea"/>
                  </a:rPr>
                  <a:t>vocabulary</a:t>
                </a:r>
                <a:r>
                  <a:rPr lang="zh-CN" altLang="en-US" sz="2000" dirty="0">
                    <a:solidFill>
                      <a:schemeClr val="accent1"/>
                    </a:solidFill>
                  </a:rPr>
                  <a:t> tokens集合</a:t>
                </a:r>
                <a14:m>
                  <m:oMath xmlns:m="http://schemas.openxmlformats.org/officeDocument/2006/math">
                    <m:sSub>
                      <m:sSubPr>
                        <m:ctrlPr>
                          <a:rPr lang="en-US" altLang="zh-CN" sz="2000" i="1" dirty="0">
                            <a:solidFill>
                              <a:schemeClr val="accent1"/>
                            </a:solidFill>
                            <a:latin typeface="DejaVu Math TeX Gyre" panose="02000503000000000000" charset="0"/>
                            <a:cs typeface="DejaVu Math TeX Gyre" panose="02000503000000000000" charset="0"/>
                          </a:rPr>
                        </m:ctrlPr>
                      </m:sSubPr>
                      <m:e>
                        <m:r>
                          <a:rPr lang="en-US" altLang="zh-CN" sz="2000" i="1" dirty="0">
                            <a:solidFill>
                              <a:schemeClr val="accent1"/>
                            </a:solidFill>
                            <a:latin typeface="DejaVu Math TeX Gyre" panose="02000503000000000000" charset="0"/>
                            <a:cs typeface="DejaVu Math TeX Gyre" panose="02000503000000000000" charset="0"/>
                          </a:rPr>
                          <m:t>𝑉</m:t>
                        </m:r>
                      </m:e>
                      <m:sub>
                        <m:r>
                          <a:rPr lang="en-US" altLang="zh-CN" sz="2000" i="1" dirty="0">
                            <a:solidFill>
                              <a:schemeClr val="accent1"/>
                            </a:solidFill>
                            <a:latin typeface="DejaVu Math TeX Gyre" panose="02000503000000000000" charset="0"/>
                            <a:cs typeface="DejaVu Math TeX Gyre" panose="02000503000000000000" charset="0"/>
                          </a:rPr>
                          <m:t>𝑦</m:t>
                        </m:r>
                      </m:sub>
                    </m:sSub>
                  </m:oMath>
                </a14:m>
                <a:r>
                  <a:rPr lang="zh-CN" altLang="en-US" sz="2000" dirty="0">
                    <a:solidFill>
                      <a:schemeClr val="accent1"/>
                    </a:solidFill>
                  </a:rPr>
                  <a:t>与一个特定标签</a:t>
                </a:r>
                <a:r>
                  <a:rPr lang="en-US" altLang="zh-CN" sz="2000" dirty="0">
                    <a:solidFill>
                      <a:schemeClr val="accent1"/>
                    </a:solidFill>
                  </a:rPr>
                  <a:t>y</a:t>
                </a:r>
                <a:r>
                  <a:rPr lang="zh-CN" altLang="en-US" sz="2000" dirty="0">
                    <a:solidFill>
                      <a:schemeClr val="accent1"/>
                    </a:solidFill>
                  </a:rPr>
                  <a:t>相对应，比如许多词都是</a:t>
                </a:r>
                <a:r>
                  <a:rPr lang="en-US" altLang="zh-CN" sz="2000" dirty="0">
                    <a:solidFill>
                      <a:schemeClr val="accent1"/>
                    </a:solidFill>
                  </a:rPr>
                  <a:t>positive</a:t>
                </a:r>
                <a:r>
                  <a:rPr lang="zh-CN" altLang="en-US" sz="2000" dirty="0">
                    <a:solidFill>
                      <a:schemeClr val="accent1"/>
                    </a:solidFill>
                  </a:rPr>
                  <a:t>的，他们都和</a:t>
                </a:r>
                <a:r>
                  <a:rPr lang="en-US" altLang="zh-CN" sz="2000" dirty="0">
                    <a:solidFill>
                      <a:schemeClr val="accent1"/>
                    </a:solidFill>
                  </a:rPr>
                  <a:t>positive</a:t>
                </a:r>
                <a:r>
                  <a:rPr lang="zh-CN" altLang="en-US" sz="2000" dirty="0">
                    <a:solidFill>
                      <a:schemeClr val="accent1"/>
                    </a:solidFill>
                  </a:rPr>
                  <a:t>这个标签对应，所以计算</a:t>
                </a:r>
                <a:r>
                  <a:rPr lang="en-US" altLang="zh-CN" sz="2000" dirty="0">
                    <a:solidFill>
                      <a:schemeClr val="accent1"/>
                    </a:solidFill>
                  </a:rPr>
                  <a:t>positive</a:t>
                </a:r>
                <a:r>
                  <a:rPr lang="zh-CN" altLang="en-US" sz="2000" dirty="0">
                    <a:solidFill>
                      <a:schemeClr val="accent1"/>
                    </a:solidFill>
                  </a:rPr>
                  <a:t>的概率需要把所有</a:t>
                </a:r>
                <a:r>
                  <a:rPr lang="en-US" altLang="zh-CN" sz="2000" dirty="0">
                    <a:solidFill>
                      <a:schemeClr val="accent1"/>
                    </a:solidFill>
                  </a:rPr>
                  <a:t>positive</a:t>
                </a:r>
                <a:r>
                  <a:rPr lang="zh-CN" altLang="en-US" sz="2000" dirty="0">
                    <a:solidFill>
                      <a:schemeClr val="accent1"/>
                    </a:solidFill>
                  </a:rPr>
                  <a:t>的词对应的概率</a:t>
                </a:r>
                <a:r>
                  <a:rPr lang="zh-CN" altLang="en-US" sz="2000" dirty="0">
                    <a:solidFill>
                      <a:schemeClr val="accent1"/>
                    </a:solidFill>
                  </a:rPr>
                  <a:t>加起来。</a:t>
                </a:r>
                <a:endParaRPr lang="zh-CN" altLang="en-US" sz="2000" dirty="0">
                  <a:solidFill>
                    <a:schemeClr val="accent1"/>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2326005" y="1121410"/>
                <a:ext cx="7539355" cy="3872865"/>
              </a:xfrm>
              <a:prstGeom prst="rect">
                <a:avLst/>
              </a:prstGeom>
              <a:blipFill rotWithShape="1">
                <a:blip r:embed="rId1"/>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2"/>
          <a:stretch>
            <a:fillRect/>
          </a:stretch>
        </p:blipFill>
        <p:spPr>
          <a:xfrm>
            <a:off x="3638550" y="5301615"/>
            <a:ext cx="4914900"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研究</a:t>
            </a:r>
            <a:r>
              <a:rPr lang="zh-CN" altLang="en-US" sz="2800" dirty="0">
                <a:solidFill>
                  <a:schemeClr val="accent1"/>
                </a:solidFill>
                <a:latin typeface="+mj-ea"/>
                <a:ea typeface="+mj-ea"/>
              </a:rPr>
              <a:t>方法</a:t>
            </a:r>
            <a:endParaRPr lang="zh-CN" altLang="en-US" sz="2800" dirty="0">
              <a:solidFill>
                <a:schemeClr val="accent1"/>
              </a:solidFill>
              <a:latin typeface="+mj-ea"/>
              <a:ea typeface="+mj-ea"/>
            </a:endParaRPr>
          </a:p>
        </p:txBody>
      </p:sp>
      <p:sp>
        <p:nvSpPr>
          <p:cNvPr id="11" name="文本框 10"/>
          <p:cNvSpPr txBox="1"/>
          <p:nvPr/>
        </p:nvSpPr>
        <p:spPr>
          <a:xfrm>
            <a:off x="2557780" y="876935"/>
            <a:ext cx="7077075" cy="534035"/>
          </a:xfrm>
          <a:prstGeom prst="rect">
            <a:avLst/>
          </a:prstGeom>
          <a:noFill/>
        </p:spPr>
        <p:txBody>
          <a:bodyPr wrap="square" rtlCol="0">
            <a:spAutoFit/>
          </a:bodyPr>
          <a:p>
            <a:pPr algn="ctr">
              <a:lnSpc>
                <a:spcPct val="120000"/>
              </a:lnSpc>
            </a:pPr>
            <a:r>
              <a:rPr sz="2400" dirty="0">
                <a:solidFill>
                  <a:schemeClr val="accent1"/>
                </a:solidFill>
              </a:rPr>
              <a:t>Gradient-Based Prompt Search</a:t>
            </a:r>
            <a:endParaRPr sz="2400" dirty="0">
              <a:solidFill>
                <a:schemeClr val="accent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2606675" y="1557655"/>
                <a:ext cx="6979920" cy="5074285"/>
              </a:xfrm>
              <a:prstGeom prst="rect">
                <a:avLst/>
              </a:prstGeom>
              <a:noFill/>
            </p:spPr>
            <p:txBody>
              <a:bodyPr wrap="square" rtlCol="0">
                <a:spAutoFit/>
              </a:bodyPr>
              <a:p>
                <a:pPr algn="l">
                  <a:lnSpc>
                    <a:spcPct val="120000"/>
                  </a:lnSpc>
                </a:pPr>
                <a:r>
                  <a:rPr lang="en-US" altLang="zh-CN" dirty="0">
                    <a:solidFill>
                      <a:schemeClr val="accent1"/>
                    </a:solidFill>
                  </a:rPr>
                  <a:t>    </a:t>
                </a:r>
                <a:r>
                  <a:rPr lang="zh-CN" altLang="en-US" dirty="0">
                    <a:solidFill>
                      <a:schemeClr val="accent1"/>
                    </a:solidFill>
                  </a:rPr>
                  <a:t>作者提出了automatic prompt construction的方法。思路是在prompts中添加一定数量被所有prompts共享的“trigger” tokens（在template中由</a:t>
                </a:r>
                <a:r>
                  <a:rPr lang="en-US" altLang="zh-CN" dirty="0">
                    <a:solidFill>
                      <a:schemeClr val="accent1"/>
                    </a:solidFill>
                  </a:rPr>
                  <a:t>[T]</a:t>
                </a:r>
                <a:r>
                  <a:rPr lang="zh-CN" altLang="en-US" dirty="0">
                    <a:solidFill>
                      <a:schemeClr val="accent1"/>
                    </a:solidFill>
                  </a:rPr>
                  <a:t>进行标注）， 这些词在一开始由</a:t>
                </a:r>
                <a:r>
                  <a:rPr lang="en-US" altLang="zh-CN" dirty="0">
                    <a:solidFill>
                      <a:schemeClr val="accent1"/>
                    </a:solidFill>
                  </a:rPr>
                  <a:t>[MASK]</a:t>
                </a:r>
                <a:r>
                  <a:rPr lang="zh-CN" altLang="en-US" dirty="0">
                    <a:solidFill>
                      <a:schemeClr val="accent1"/>
                    </a:solidFill>
                  </a:rPr>
                  <a:t>进行初始化，然后不断迭代更新来maximize label likelihood.</a:t>
                </a:r>
                <a:endParaRPr lang="zh-CN" altLang="en-US" dirty="0">
                  <a:solidFill>
                    <a:schemeClr val="accent1"/>
                  </a:solidFill>
                </a:endParaRPr>
              </a:p>
              <a:p>
                <a:pPr algn="l">
                  <a:lnSpc>
                    <a:spcPct val="120000"/>
                  </a:lnSpc>
                </a:pPr>
                <a:r>
                  <a:rPr lang="zh-CN" altLang="en-US" dirty="0">
                    <a:solidFill>
                      <a:schemeClr val="accent1"/>
                    </a:solidFill>
                  </a:rPr>
                  <a:t>在每一step中，计算出将第</a:t>
                </a:r>
                <a:r>
                  <a:rPr lang="en-US" altLang="zh-CN" dirty="0">
                    <a:solidFill>
                      <a:schemeClr val="accent1"/>
                    </a:solidFill>
                  </a:rPr>
                  <a:t>j</a:t>
                </a:r>
                <a:r>
                  <a:rPr lang="zh-CN" altLang="en-US" dirty="0">
                    <a:solidFill>
                      <a:schemeClr val="accent1"/>
                    </a:solidFill>
                  </a:rPr>
                  <a:t>个trigger token替换成另一个token </a:t>
                </a:r>
                <a14:m>
                  <m:oMath xmlns:m="http://schemas.openxmlformats.org/officeDocument/2006/math">
                    <m:r>
                      <a:rPr lang="en-US" altLang="zh-CN" i="1" dirty="0">
                        <a:solidFill>
                          <a:schemeClr val="accent1"/>
                        </a:solidFill>
                        <a:latin typeface="DejaVu Math TeX Gyre" panose="02000503000000000000" charset="0"/>
                        <a:cs typeface="DejaVu Math TeX Gyre" panose="02000503000000000000" charset="0"/>
                      </a:rPr>
                      <m:t>𝜔</m:t>
                    </m:r>
                    <m:r>
                      <a:rPr lang="en-US" altLang="zh-CN" i="1" dirty="0">
                        <a:solidFill>
                          <a:schemeClr val="accent1"/>
                        </a:solidFill>
                        <a:latin typeface="DejaVu Math TeX Gyre" panose="02000503000000000000" charset="0"/>
                        <a:cs typeface="DejaVu Math TeX Gyre" panose="02000503000000000000" charset="0"/>
                      </a:rPr>
                      <m:t>∈ </m:t>
                    </m:r>
                    <m:r>
                      <a:rPr lang="en-US" altLang="zh-CN" i="1" dirty="0">
                        <a:solidFill>
                          <a:schemeClr val="accent1"/>
                        </a:solidFill>
                        <a:latin typeface="DejaVu Math TeX Gyre" panose="02000503000000000000" charset="0"/>
                        <a:cs typeface="DejaVu Math TeX Gyre" panose="02000503000000000000" charset="0"/>
                      </a:rPr>
                      <m:t>𝑉</m:t>
                    </m:r>
                    <m:r>
                      <a:rPr lang="en-US" altLang="zh-CN" i="1" dirty="0">
                        <a:solidFill>
                          <a:schemeClr val="accent1"/>
                        </a:solidFill>
                        <a:latin typeface="DejaVu Math TeX Gyre" panose="02000503000000000000" charset="0"/>
                        <a:cs typeface="DejaVu Math TeX Gyre" panose="02000503000000000000" charset="0"/>
                      </a:rPr>
                      <m:t> </m:t>
                    </m:r>
                  </m:oMath>
                </a14:m>
                <a:r>
                  <a:rPr lang="zh-CN" altLang="en-US" dirty="0">
                    <a:solidFill>
                      <a:schemeClr val="accent1"/>
                    </a:solidFill>
                  </a:rPr>
                  <a:t>log-likelihood的变化的一阶近似。将引起最大变化的k个tokens构成候选集合</a:t>
                </a:r>
                <a14:m>
                  <m:oMath xmlns:m="http://schemas.openxmlformats.org/officeDocument/2006/math">
                    <m:sSub>
                      <m:sSubPr>
                        <m:ctrlPr>
                          <a:rPr lang="en-US" altLang="zh-CN" i="1" dirty="0">
                            <a:solidFill>
                              <a:schemeClr val="accent1"/>
                            </a:solidFill>
                            <a:latin typeface="DejaVu Math TeX Gyre" panose="02000503000000000000" charset="0"/>
                            <a:cs typeface="DejaVu Math TeX Gyre" panose="02000503000000000000" charset="0"/>
                          </a:rPr>
                        </m:ctrlPr>
                      </m:sSubPr>
                      <m:e>
                        <m:r>
                          <a:rPr lang="en-US" altLang="zh-CN" i="1" dirty="0">
                            <a:solidFill>
                              <a:schemeClr val="accent1"/>
                            </a:solidFill>
                            <a:latin typeface="DejaVu Math TeX Gyre" panose="02000503000000000000" charset="0"/>
                            <a:cs typeface="DejaVu Math TeX Gyre" panose="02000503000000000000" charset="0"/>
                          </a:rPr>
                          <m:t>𝑉</m:t>
                        </m:r>
                      </m:e>
                      <m:sub>
                        <m:r>
                          <a:rPr lang="en-US" altLang="zh-CN" i="1" dirty="0">
                            <a:solidFill>
                              <a:schemeClr val="accent1"/>
                            </a:solidFill>
                            <a:latin typeface="DejaVu Math TeX Gyre" panose="02000503000000000000" charset="0"/>
                            <a:cs typeface="DejaVu Math TeX Gyre" panose="02000503000000000000" charset="0"/>
                          </a:rPr>
                          <m:t>𝑐𝑎𝑛𝑑</m:t>
                        </m:r>
                      </m:sub>
                    </m:sSub>
                  </m:oMath>
                </a14:m>
                <a:r>
                  <a:rPr lang="zh-CN" altLang="en-US" dirty="0">
                    <a:solidFill>
                      <a:schemeClr val="accent1"/>
                    </a:solidFill>
                  </a:rPr>
                  <a:t>:</a:t>
                </a:r>
                <a:endParaRPr lang="zh-CN" altLang="en-US" dirty="0">
                  <a:solidFill>
                    <a:schemeClr val="accent1"/>
                  </a:solidFill>
                </a:endParaRPr>
              </a:p>
              <a:p>
                <a:pPr algn="l">
                  <a:lnSpc>
                    <a:spcPct val="120000"/>
                  </a:lnSpc>
                </a:pPr>
                <a:endParaRPr lang="zh-CN" altLang="en-US" dirty="0">
                  <a:solidFill>
                    <a:schemeClr val="accent1"/>
                  </a:solidFill>
                </a:endParaRPr>
              </a:p>
              <a:p>
                <a:pPr algn="l">
                  <a:lnSpc>
                    <a:spcPct val="120000"/>
                  </a:lnSpc>
                </a:pPr>
                <a:endParaRPr lang="zh-CN" altLang="en-US" dirty="0">
                  <a:solidFill>
                    <a:schemeClr val="accent1"/>
                  </a:solidFill>
                </a:endParaRPr>
              </a:p>
              <a:p>
                <a:pPr algn="l">
                  <a:lnSpc>
                    <a:spcPct val="120000"/>
                  </a:lnSpc>
                </a:pPr>
                <a:r>
                  <a:rPr lang="zh-CN" altLang="en-US" dirty="0">
                    <a:solidFill>
                      <a:schemeClr val="accent1"/>
                    </a:solidFill>
                  </a:rPr>
                  <a:t>对于集合中每一个候选的token, 计算出更新后 </a:t>
                </a:r>
                <a:endParaRPr lang="zh-CN" altLang="en-US" dirty="0">
                  <a:solidFill>
                    <a:schemeClr val="accent1"/>
                  </a:solidFill>
                </a:endParaRPr>
              </a:p>
              <a:p>
                <a:pPr algn="l">
                  <a:lnSpc>
                    <a:spcPct val="120000"/>
                  </a:lnSpc>
                </a:pPr>
                <a:endParaRPr lang="zh-CN" altLang="en-US" dirty="0">
                  <a:solidFill>
                    <a:schemeClr val="accent1"/>
                  </a:solidFill>
                </a:endParaRPr>
              </a:p>
              <a:p>
                <a:pPr algn="l">
                  <a:lnSpc>
                    <a:spcPct val="120000"/>
                  </a:lnSpc>
                </a:pPr>
                <a:endParaRPr lang="zh-CN" altLang="en-US" dirty="0">
                  <a:solidFill>
                    <a:schemeClr val="accent1"/>
                  </a:solidFill>
                </a:endParaRPr>
              </a:p>
              <a:p>
                <a:pPr algn="l">
                  <a:lnSpc>
                    <a:spcPct val="120000"/>
                  </a:lnSpc>
                </a:pPr>
                <a:endParaRPr lang="zh-CN" altLang="en-US" dirty="0">
                  <a:solidFill>
                    <a:schemeClr val="accent1"/>
                  </a:solidFill>
                </a:endParaRPr>
              </a:p>
              <a:p>
                <a:pPr algn="l">
                  <a:lnSpc>
                    <a:spcPct val="120000"/>
                  </a:lnSpc>
                </a:pPr>
                <a:r>
                  <a:rPr lang="zh-CN" altLang="en-US" dirty="0">
                    <a:solidFill>
                      <a:schemeClr val="accent1"/>
                    </a:solidFill>
                  </a:rPr>
                  <a:t> 的值，在下一步中保留具有highest probability的prompt。</a:t>
                </a:r>
                <a:endParaRPr lang="zh-CN" altLang="en-US" dirty="0">
                  <a:solidFill>
                    <a:schemeClr val="accent1"/>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2606675" y="1557655"/>
                <a:ext cx="6979920" cy="5074285"/>
              </a:xfrm>
              <a:prstGeom prst="rect">
                <a:avLst/>
              </a:prstGeom>
              <a:blipFill rotWithShape="1">
                <a:blip r:embed="rId1"/>
                <a:stretch>
                  <a:fillRect/>
                </a:stretch>
              </a:blipFill>
            </p:spPr>
            <p:txBody>
              <a:bodyPr/>
              <a:lstStyle/>
              <a:p>
                <a:r>
                  <a:rPr lang="zh-CN" altLang="en-US">
                    <a:noFill/>
                  </a:rPr>
                  <a:t> </a:t>
                </a:r>
              </a:p>
            </p:txBody>
          </p:sp>
        </mc:Fallback>
      </mc:AlternateContent>
      <p:pic>
        <p:nvPicPr>
          <p:cNvPr id="14" name="图片 13"/>
          <p:cNvPicPr>
            <a:picLocks noChangeAspect="1"/>
          </p:cNvPicPr>
          <p:nvPr/>
        </p:nvPicPr>
        <p:blipFill>
          <a:blip r:embed="rId2"/>
          <a:stretch>
            <a:fillRect/>
          </a:stretch>
        </p:blipFill>
        <p:spPr>
          <a:xfrm>
            <a:off x="3797935" y="4331335"/>
            <a:ext cx="4597400" cy="508000"/>
          </a:xfrm>
          <a:prstGeom prst="rect">
            <a:avLst/>
          </a:prstGeom>
        </p:spPr>
      </p:pic>
      <p:pic>
        <p:nvPicPr>
          <p:cNvPr id="15" name="图片 14"/>
          <p:cNvPicPr>
            <a:picLocks noChangeAspect="1"/>
          </p:cNvPicPr>
          <p:nvPr/>
        </p:nvPicPr>
        <p:blipFill>
          <a:blip r:embed="rId3"/>
          <a:stretch>
            <a:fillRect/>
          </a:stretch>
        </p:blipFill>
        <p:spPr>
          <a:xfrm>
            <a:off x="3639185" y="5350510"/>
            <a:ext cx="4914900" cy="76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a:stretch>
            <a:fillRect/>
          </a:stretch>
        </p:blipFill>
        <p:spPr>
          <a:xfrm>
            <a:off x="4358640" y="909955"/>
            <a:ext cx="4597400" cy="508000"/>
          </a:xfrm>
          <a:prstGeom prst="rect">
            <a:avLst/>
          </a:prstGeom>
        </p:spPr>
      </p:pic>
      <p:sp>
        <p:nvSpPr>
          <p:cNvPr id="3" name="文本框 2"/>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研究</a:t>
            </a:r>
            <a:r>
              <a:rPr lang="zh-CN" altLang="en-US" sz="2800" dirty="0">
                <a:solidFill>
                  <a:schemeClr val="accent1"/>
                </a:solidFill>
                <a:latin typeface="+mj-ea"/>
                <a:ea typeface="+mj-ea"/>
              </a:rPr>
              <a:t>方法</a:t>
            </a:r>
            <a:endParaRPr lang="zh-CN" altLang="en-US" sz="2800" dirty="0">
              <a:solidFill>
                <a:schemeClr val="accent1"/>
              </a:solidFill>
              <a:latin typeface="+mj-ea"/>
              <a:ea typeface="+mj-ea"/>
            </a:endParaRPr>
          </a:p>
        </p:txBody>
      </p:sp>
      <p:sp>
        <p:nvSpPr>
          <p:cNvPr id="2" name="文本框 1"/>
          <p:cNvSpPr txBox="1"/>
          <p:nvPr/>
        </p:nvSpPr>
        <p:spPr>
          <a:xfrm>
            <a:off x="2635885" y="897255"/>
            <a:ext cx="4263390" cy="534035"/>
          </a:xfrm>
          <a:prstGeom prst="rect">
            <a:avLst/>
          </a:prstGeom>
          <a:noFill/>
        </p:spPr>
        <p:txBody>
          <a:bodyPr wrap="square" rtlCol="0">
            <a:spAutoFit/>
          </a:bodyPr>
          <a:p>
            <a:pPr algn="l">
              <a:lnSpc>
                <a:spcPct val="120000"/>
              </a:lnSpc>
            </a:pPr>
            <a:r>
              <a:rPr lang="en-US" altLang="zh-CN" sz="2400" dirty="0">
                <a:solidFill>
                  <a:schemeClr val="accent1"/>
                </a:solidFill>
              </a:rPr>
              <a:t>关于</a:t>
            </a:r>
            <a:r>
              <a:rPr lang="zh-CN" altLang="en-US" sz="2400" dirty="0">
                <a:solidFill>
                  <a:schemeClr val="accent1"/>
                </a:solidFill>
              </a:rPr>
              <a:t>公式：</a:t>
            </a:r>
            <a:endParaRPr lang="zh-CN" altLang="en-US" sz="2400" dirty="0">
              <a:solidFill>
                <a:schemeClr val="accent1"/>
              </a:solidFill>
            </a:endParaRPr>
          </a:p>
        </p:txBody>
      </p:sp>
      <mc:AlternateContent xmlns:mc="http://schemas.openxmlformats.org/markup-compatibility/2006">
        <mc:Choice xmlns:a14="http://schemas.microsoft.com/office/drawing/2010/main" Requires="a14">
          <p:sp>
            <p:nvSpPr>
              <p:cNvPr id="4" name="文本框 3"/>
              <p:cNvSpPr txBox="1"/>
              <p:nvPr/>
            </p:nvSpPr>
            <p:spPr>
              <a:xfrm>
                <a:off x="1656080" y="1656080"/>
                <a:ext cx="8879840" cy="4418330"/>
              </a:xfrm>
              <a:prstGeom prst="rect">
                <a:avLst/>
              </a:prstGeom>
              <a:noFill/>
            </p:spPr>
            <p:txBody>
              <a:bodyPr wrap="square" rtlCol="0">
                <a:spAutoFit/>
              </a:bodyPr>
              <a:p>
                <a:pPr algn="l">
                  <a:lnSpc>
                    <a:spcPct val="120000"/>
                  </a:lnSpc>
                </a:pPr>
                <a:r>
                  <a:rPr lang="en-US" altLang="zh-CN" dirty="0">
                    <a:solidFill>
                      <a:schemeClr val="accent1"/>
                    </a:solidFill>
                  </a:rPr>
                  <a:t>    </a:t>
                </a:r>
                <a:r>
                  <a:rPr lang="zh-CN" altLang="en-US" dirty="0">
                    <a:solidFill>
                      <a:schemeClr val="accent1"/>
                    </a:solidFill>
                  </a:rPr>
                  <a:t>首先，我们本质上是要获得，</a:t>
                </a:r>
                <a:r>
                  <a:rPr lang="zh-CN" altLang="en-US" dirty="0">
                    <a:solidFill>
                      <a:schemeClr val="accent1"/>
                    </a:solidFill>
                    <a:sym typeface="+mn-ea"/>
                  </a:rPr>
                  <a:t>将第</a:t>
                </a:r>
                <a:r>
                  <a:rPr lang="en-US" altLang="zh-CN" dirty="0">
                    <a:solidFill>
                      <a:schemeClr val="accent1"/>
                    </a:solidFill>
                    <a:sym typeface="+mn-ea"/>
                  </a:rPr>
                  <a:t>j</a:t>
                </a:r>
                <a:r>
                  <a:rPr lang="zh-CN" altLang="en-US" dirty="0">
                    <a:solidFill>
                      <a:schemeClr val="accent1"/>
                    </a:solidFill>
                    <a:sym typeface="+mn-ea"/>
                  </a:rPr>
                  <a:t>个trigger token替换成另一个token引起的log-likelihood的变化。最一开始想到的就是穷举，我们假设包含</a:t>
                </a:r>
                <a:r>
                  <a:rPr lang="en-US" altLang="zh-CN" dirty="0">
                    <a:solidFill>
                      <a:schemeClr val="accent1"/>
                    </a:solidFill>
                    <a:sym typeface="+mn-ea"/>
                  </a:rPr>
                  <a:t>n</a:t>
                </a:r>
                <a:r>
                  <a:rPr lang="zh-CN" altLang="en-US" dirty="0">
                    <a:solidFill>
                      <a:schemeClr val="accent1"/>
                    </a:solidFill>
                    <a:sym typeface="+mn-ea"/>
                  </a:rPr>
                  <a:t>个</a:t>
                </a:r>
                <a:r>
                  <a:rPr lang="en-US" altLang="zh-CN" dirty="0">
                    <a:solidFill>
                      <a:schemeClr val="accent1"/>
                    </a:solidFill>
                    <a:sym typeface="+mn-ea"/>
                  </a:rPr>
                  <a:t>trigger </a:t>
                </a:r>
                <a:r>
                  <a:rPr lang="zh-CN" altLang="en-US" dirty="0">
                    <a:solidFill>
                      <a:schemeClr val="accent1"/>
                    </a:solidFill>
                    <a:sym typeface="+mn-ea"/>
                  </a:rPr>
                  <a:t>token, 词表的大小是</a:t>
                </a:r>
                <a:r>
                  <a:rPr lang="en-US" altLang="zh-CN" dirty="0">
                    <a:solidFill>
                      <a:schemeClr val="accent1"/>
                    </a:solidFill>
                    <a:sym typeface="+mn-ea"/>
                  </a:rPr>
                  <a:t>K</a:t>
                </a:r>
                <a:r>
                  <a:rPr lang="zh-CN" altLang="en-US" dirty="0">
                    <a:solidFill>
                      <a:schemeClr val="accent1"/>
                    </a:solidFill>
                    <a:sym typeface="+mn-ea"/>
                  </a:rPr>
                  <a:t>, 那么一共有</a:t>
                </a:r>
                <a14:m>
                  <m:oMath xmlns:m="http://schemas.openxmlformats.org/officeDocument/2006/math">
                    <m:sSup>
                      <m:sSupPr>
                        <m:ctrlPr>
                          <a:rPr lang="en-US" altLang="zh-CN" i="1" dirty="0">
                            <a:solidFill>
                              <a:schemeClr val="accent1"/>
                            </a:solidFill>
                            <a:latin typeface="DejaVu Math TeX Gyre" panose="02000503000000000000" charset="0"/>
                            <a:cs typeface="DejaVu Math TeX Gyre" panose="02000503000000000000" charset="0"/>
                            <a:sym typeface="+mn-ea"/>
                          </a:rPr>
                        </m:ctrlPr>
                      </m:sSupPr>
                      <m:e>
                        <m:r>
                          <a:rPr lang="en-US" altLang="zh-CN" i="1" dirty="0">
                            <a:solidFill>
                              <a:schemeClr val="accent1"/>
                            </a:solidFill>
                            <a:latin typeface="DejaVu Math TeX Gyre" panose="02000503000000000000" charset="0"/>
                            <a:cs typeface="DejaVu Math TeX Gyre" panose="02000503000000000000" charset="0"/>
                            <a:sym typeface="+mn-ea"/>
                          </a:rPr>
                          <m:t>𝐾</m:t>
                        </m:r>
                      </m:e>
                      <m:sup>
                        <m:r>
                          <a:rPr lang="en-US" altLang="zh-CN" i="1" dirty="0">
                            <a:solidFill>
                              <a:schemeClr val="accent1"/>
                            </a:solidFill>
                            <a:latin typeface="DejaVu Math TeX Gyre" panose="02000503000000000000" charset="0"/>
                            <a:cs typeface="DejaVu Math TeX Gyre" panose="02000503000000000000" charset="0"/>
                            <a:sym typeface="+mn-ea"/>
                          </a:rPr>
                          <m:t>𝑛</m:t>
                        </m:r>
                      </m:sup>
                    </m:sSup>
                  </m:oMath>
                </a14:m>
                <a:r>
                  <a:rPr lang="zh-CN" altLang="en-US" dirty="0">
                    <a:solidFill>
                      <a:schemeClr val="accent1"/>
                    </a:solidFill>
                    <a:sym typeface="+mn-ea"/>
                  </a:rPr>
                  <a:t>种 。每一种都进行实验, 计算在已有数据集上的准确率, 取最大的那一个即可。</a:t>
                </a:r>
                <a:endParaRPr lang="zh-CN" altLang="en-US" dirty="0">
                  <a:solidFill>
                    <a:schemeClr val="accent1"/>
                  </a:solidFill>
                  <a:sym typeface="+mn-ea"/>
                </a:endParaRPr>
              </a:p>
              <a:p>
                <a:pPr algn="l">
                  <a:lnSpc>
                    <a:spcPct val="120000"/>
                  </a:lnSpc>
                </a:pPr>
                <a:r>
                  <a:rPr lang="en-US" altLang="zh-CN" dirty="0">
                    <a:solidFill>
                      <a:schemeClr val="accent1"/>
                    </a:solidFill>
                    <a:sym typeface="+mn-ea"/>
                  </a:rPr>
                  <a:t>    </a:t>
                </a:r>
                <a:r>
                  <a:rPr lang="zh-CN" altLang="en-US" dirty="0">
                    <a:solidFill>
                      <a:schemeClr val="accent1"/>
                    </a:solidFill>
                    <a:sym typeface="+mn-ea"/>
                  </a:rPr>
                  <a:t>这种方式的问题是计算的成本太高了。我们希望用类似 梯度下降法这种迭代的方式来寻找 token。也就是说, 先随机初始化</a:t>
                </a:r>
                <a:r>
                  <a:rPr lang="en-US" altLang="zh-CN" dirty="0">
                    <a:solidFill>
                      <a:schemeClr val="accent1"/>
                    </a:solidFill>
                    <a:sym typeface="+mn-ea"/>
                  </a:rPr>
                  <a:t>trigger </a:t>
                </a:r>
                <a:r>
                  <a:rPr lang="zh-CN" altLang="en-US" dirty="0">
                    <a:solidFill>
                      <a:schemeClr val="accent1"/>
                    </a:solidFill>
                    <a:sym typeface="+mn-ea"/>
                  </a:rPr>
                  <a:t>token, 然后计算梯度, 再根据梯度来替换 token。</a:t>
                </a:r>
                <a:r>
                  <a:rPr lang="en-US" altLang="zh-CN" dirty="0">
                    <a:solidFill>
                      <a:schemeClr val="accent1"/>
                    </a:solidFill>
                    <a:sym typeface="+mn-ea"/>
                  </a:rPr>
                  <a:t>但是token</a:t>
                </a:r>
                <a:r>
                  <a:rPr lang="zh-CN" altLang="en-US" dirty="0">
                    <a:solidFill>
                      <a:schemeClr val="accent1"/>
                    </a:solidFill>
                    <a:sym typeface="+mn-ea"/>
                  </a:rPr>
                  <a:t>是离散的，我们要精确的把一个</a:t>
                </a:r>
                <a:r>
                  <a:rPr lang="en-US" altLang="zh-CN" dirty="0">
                    <a:solidFill>
                      <a:schemeClr val="accent1"/>
                    </a:solidFill>
                    <a:sym typeface="+mn-ea"/>
                  </a:rPr>
                  <a:t>token</a:t>
                </a:r>
                <a:r>
                  <a:rPr lang="zh-CN" altLang="en-US" dirty="0">
                    <a:solidFill>
                      <a:schemeClr val="accent1"/>
                    </a:solidFill>
                    <a:sym typeface="+mn-ea"/>
                  </a:rPr>
                  <a:t>替换到另一个点上，而不是稍微移动</a:t>
                </a:r>
                <a:r>
                  <a:rPr lang="zh-CN" altLang="en-US" dirty="0">
                    <a:solidFill>
                      <a:schemeClr val="accent1"/>
                    </a:solidFill>
                    <a:sym typeface="+mn-ea"/>
                  </a:rPr>
                  <a:t>一点。</a:t>
                </a:r>
                <a:endParaRPr lang="zh-CN" altLang="en-US" dirty="0">
                  <a:solidFill>
                    <a:schemeClr val="accent1"/>
                  </a:solidFill>
                  <a:sym typeface="+mn-ea"/>
                </a:endParaRPr>
              </a:p>
              <a:p>
                <a:pPr algn="l">
                  <a:lnSpc>
                    <a:spcPct val="120000"/>
                  </a:lnSpc>
                </a:pPr>
                <a:r>
                  <a:rPr lang="zh-CN" altLang="en-US" dirty="0">
                    <a:solidFill>
                      <a:schemeClr val="accent1"/>
                    </a:solidFill>
                    <a:sym typeface="+mn-ea"/>
                  </a:rPr>
                  <a:t>假设</a:t>
                </a:r>
                <a14:m>
                  <m:oMath xmlns:m="http://schemas.openxmlformats.org/officeDocument/2006/math">
                    <m:sSubSup>
                      <m:sSubSupPr>
                        <m:ctrlPr>
                          <a:rPr lang="en-US" altLang="zh-CN" i="1" dirty="0">
                            <a:solidFill>
                              <a:schemeClr val="accent1"/>
                            </a:solidFill>
                            <a:latin typeface="DejaVu Math TeX Gyre" panose="02000503000000000000" charset="0"/>
                            <a:cs typeface="DejaVu Math TeX Gyre" panose="02000503000000000000" charset="0"/>
                            <a:sym typeface="+mn-ea"/>
                          </a:rPr>
                        </m:ctrlPr>
                      </m:sSubSupPr>
                      <m:e>
                        <m:r>
                          <a:rPr lang="en-US" altLang="zh-CN" i="1" dirty="0">
                            <a:solidFill>
                              <a:schemeClr val="accent1"/>
                            </a:solidFill>
                            <a:latin typeface="DejaVu Math TeX Gyre" panose="02000503000000000000" charset="0"/>
                            <a:cs typeface="DejaVu Math TeX Gyre" panose="02000503000000000000" charset="0"/>
                            <a:sym typeface="+mn-ea"/>
                          </a:rPr>
                          <m:t>𝑥</m:t>
                        </m:r>
                      </m:e>
                      <m:sub>
                        <m:r>
                          <a:rPr lang="en-US" altLang="zh-CN" i="1" dirty="0">
                            <a:solidFill>
                              <a:schemeClr val="accent1"/>
                            </a:solidFill>
                            <a:latin typeface="DejaVu Math TeX Gyre" panose="02000503000000000000" charset="0"/>
                            <a:cs typeface="DejaVu Math TeX Gyre" panose="02000503000000000000" charset="0"/>
                            <a:sym typeface="+mn-ea"/>
                          </a:rPr>
                          <m:t>p</m:t>
                        </m:r>
                      </m:sub>
                      <m:sup>
                        <m:r>
                          <a:rPr lang="en-US" altLang="zh-CN" i="1" dirty="0">
                            <a:solidFill>
                              <a:schemeClr val="accent1"/>
                            </a:solidFill>
                            <a:latin typeface="DejaVu Math TeX Gyre" panose="02000503000000000000" charset="0"/>
                            <a:cs typeface="DejaVu Math TeX Gyre" panose="02000503000000000000" charset="0"/>
                            <a:sym typeface="+mn-ea"/>
                          </a:rPr>
                          <m:t>(</m:t>
                        </m:r>
                        <m:r>
                          <a:rPr lang="en-US" altLang="zh-CN" i="1" dirty="0">
                            <a:solidFill>
                              <a:schemeClr val="accent1"/>
                            </a:solidFill>
                            <a:latin typeface="DejaVu Math TeX Gyre" panose="02000503000000000000" charset="0"/>
                            <a:cs typeface="DejaVu Math TeX Gyre" panose="02000503000000000000" charset="0"/>
                            <a:sym typeface="+mn-ea"/>
                          </a:rPr>
                          <m:t>𝑖</m:t>
                        </m:r>
                        <m:r>
                          <a:rPr lang="en-US" altLang="zh-CN" i="1" dirty="0">
                            <a:solidFill>
                              <a:schemeClr val="accent1"/>
                            </a:solidFill>
                            <a:latin typeface="DejaVu Math TeX Gyre" panose="02000503000000000000" charset="0"/>
                            <a:cs typeface="DejaVu Math TeX Gyre" panose="02000503000000000000" charset="0"/>
                            <a:sym typeface="+mn-ea"/>
                          </a:rPr>
                          <m:t>)</m:t>
                        </m:r>
                      </m:sup>
                    </m:sSubSup>
                  </m:oMath>
                </a14:m>
                <a:r>
                  <a:rPr lang="zh-CN" altLang="en-US" dirty="0">
                    <a:solidFill>
                      <a:schemeClr val="accent1"/>
                    </a:solidFill>
                    <a:sym typeface="+mn-ea"/>
                  </a:rPr>
                  <a:t> 表示 </a:t>
                </a:r>
                <a:r>
                  <a:rPr lang="en-US" altLang="zh-CN" dirty="0">
                    <a:solidFill>
                      <a:schemeClr val="accent1"/>
                    </a:solidFill>
                    <a:sym typeface="+mn-ea"/>
                  </a:rPr>
                  <a:t>trigger token</a:t>
                </a:r>
                <a:r>
                  <a:rPr lang="zh-CN" altLang="en-US" dirty="0">
                    <a:solidFill>
                      <a:schemeClr val="accent1"/>
                    </a:solidFill>
                    <a:sym typeface="+mn-ea"/>
                  </a:rPr>
                  <a:t>中的第</a:t>
                </a:r>
                <a:r>
                  <a:rPr lang="en-US" altLang="zh-CN" dirty="0">
                    <a:solidFill>
                      <a:schemeClr val="accent1"/>
                    </a:solidFill>
                    <a:sym typeface="+mn-ea"/>
                  </a:rPr>
                  <a:t>i</a:t>
                </a:r>
                <a:r>
                  <a:rPr lang="zh-CN" altLang="en-US" dirty="0">
                    <a:solidFill>
                      <a:schemeClr val="accent1"/>
                    </a:solidFill>
                    <a:sym typeface="+mn-ea"/>
                  </a:rPr>
                  <a:t>个token。初始状态下, 我们给</a:t>
                </a:r>
                <a14:m>
                  <m:oMath xmlns:m="http://schemas.openxmlformats.org/officeDocument/2006/math">
                    <m:sSubSup>
                      <m:sSubSupPr>
                        <m:ctrlPr>
                          <a:rPr lang="en-US" altLang="zh-CN" i="1" dirty="0">
                            <a:solidFill>
                              <a:schemeClr val="accent1"/>
                            </a:solidFill>
                            <a:latin typeface="DejaVu Math TeX Gyre" panose="02000503000000000000" charset="0"/>
                            <a:cs typeface="DejaVu Math TeX Gyre" panose="02000503000000000000" charset="0"/>
                            <a:sym typeface="+mn-ea"/>
                          </a:rPr>
                        </m:ctrlPr>
                      </m:sSubSupPr>
                      <m:e>
                        <m:r>
                          <a:rPr lang="en-US" altLang="zh-CN" i="1" dirty="0">
                            <a:solidFill>
                              <a:schemeClr val="accent1"/>
                            </a:solidFill>
                            <a:latin typeface="DejaVu Math TeX Gyre" panose="02000503000000000000" charset="0"/>
                            <a:cs typeface="DejaVu Math TeX Gyre" panose="02000503000000000000" charset="0"/>
                            <a:sym typeface="+mn-ea"/>
                          </a:rPr>
                          <m:t>𝑥</m:t>
                        </m:r>
                      </m:e>
                      <m:sub>
                        <m:r>
                          <a:rPr lang="en-US" altLang="zh-CN" i="1" dirty="0">
                            <a:solidFill>
                              <a:schemeClr val="accent1"/>
                            </a:solidFill>
                            <a:latin typeface="DejaVu Math TeX Gyre" panose="02000503000000000000" charset="0"/>
                            <a:cs typeface="DejaVu Math TeX Gyre" panose="02000503000000000000" charset="0"/>
                            <a:sym typeface="+mn-ea"/>
                          </a:rPr>
                          <m:t>𝑝</m:t>
                        </m:r>
                      </m:sub>
                      <m:sup>
                        <m:r>
                          <a:rPr lang="en-US" altLang="zh-CN" i="1" dirty="0">
                            <a:solidFill>
                              <a:schemeClr val="accent1"/>
                            </a:solidFill>
                            <a:latin typeface="DejaVu Math TeX Gyre" panose="02000503000000000000" charset="0"/>
                            <a:cs typeface="DejaVu Math TeX Gyre" panose="02000503000000000000" charset="0"/>
                            <a:sym typeface="+mn-ea"/>
                          </a:rPr>
                          <m:t>(</m:t>
                        </m:r>
                        <m:r>
                          <a:rPr lang="en-US" altLang="zh-CN" i="1" dirty="0">
                            <a:solidFill>
                              <a:schemeClr val="accent1"/>
                            </a:solidFill>
                            <a:latin typeface="DejaVu Math TeX Gyre" panose="02000503000000000000" charset="0"/>
                            <a:cs typeface="DejaVu Math TeX Gyre" panose="02000503000000000000" charset="0"/>
                            <a:sym typeface="+mn-ea"/>
                          </a:rPr>
                          <m:t>𝑖</m:t>
                        </m:r>
                        <m:r>
                          <a:rPr lang="en-US" altLang="zh-CN" i="1" dirty="0">
                            <a:solidFill>
                              <a:schemeClr val="accent1"/>
                            </a:solidFill>
                            <a:latin typeface="DejaVu Math TeX Gyre" panose="02000503000000000000" charset="0"/>
                            <a:cs typeface="DejaVu Math TeX Gyre" panose="02000503000000000000" charset="0"/>
                            <a:sym typeface="+mn-ea"/>
                          </a:rPr>
                          <m:t>)</m:t>
                        </m:r>
                      </m:sup>
                    </m:sSubSup>
                  </m:oMath>
                </a14:m>
                <a:r>
                  <a:rPr lang="zh-CN" altLang="en-US" dirty="0">
                    <a:solidFill>
                      <a:schemeClr val="accent1"/>
                    </a:solidFill>
                    <a:sym typeface="+mn-ea"/>
                  </a:rPr>
                  <a:t>随机赋予一个 token, 记作</a:t>
                </a:r>
                <a14:m>
                  <m:oMath xmlns:m="http://schemas.openxmlformats.org/officeDocument/2006/math">
                    <m:sSubSup>
                      <m:sSubSupPr>
                        <m:ctrlPr>
                          <a:rPr lang="en-US" altLang="zh-CN" i="1" dirty="0">
                            <a:solidFill>
                              <a:schemeClr val="accent1"/>
                            </a:solidFill>
                            <a:latin typeface="DejaVu Math TeX Gyre" panose="02000503000000000000" charset="0"/>
                            <a:cs typeface="DejaVu Math TeX Gyre" panose="02000503000000000000" charset="0"/>
                            <a:sym typeface="+mn-ea"/>
                          </a:rPr>
                        </m:ctrlPr>
                      </m:sSubSupPr>
                      <m:e>
                        <m:r>
                          <a:rPr lang="en-US" altLang="zh-CN" i="1" dirty="0">
                            <a:solidFill>
                              <a:schemeClr val="accent1"/>
                            </a:solidFill>
                            <a:latin typeface="DejaVu Math TeX Gyre" panose="02000503000000000000" charset="0"/>
                            <a:cs typeface="DejaVu Math TeX Gyre" panose="02000503000000000000" charset="0"/>
                            <a:sym typeface="+mn-ea"/>
                          </a:rPr>
                          <m:t>𝑥</m:t>
                        </m:r>
                      </m:e>
                      <m:sub>
                        <m:r>
                          <a:rPr lang="en-US" altLang="zh-CN" i="1" dirty="0">
                            <a:solidFill>
                              <a:schemeClr val="accent1"/>
                            </a:solidFill>
                            <a:latin typeface="DejaVu Math TeX Gyre" panose="02000503000000000000" charset="0"/>
                            <a:cs typeface="DejaVu Math TeX Gyre" panose="02000503000000000000" charset="0"/>
                            <a:sym typeface="+mn-ea"/>
                          </a:rPr>
                          <m:t>𝑝</m:t>
                        </m:r>
                        <m:r>
                          <a:rPr lang="en-US" altLang="zh-CN" i="1" dirty="0">
                            <a:solidFill>
                              <a:schemeClr val="accent1"/>
                            </a:solidFill>
                            <a:latin typeface="DejaVu Math TeX Gyre" panose="02000503000000000000" charset="0"/>
                            <a:cs typeface="DejaVu Math TeX Gyre" panose="02000503000000000000" charset="0"/>
                            <a:sym typeface="+mn-ea"/>
                          </a:rPr>
                          <m:t>0</m:t>
                        </m:r>
                      </m:sub>
                      <m:sup>
                        <m:r>
                          <a:rPr lang="en-US" altLang="zh-CN" i="1" dirty="0">
                            <a:solidFill>
                              <a:schemeClr val="accent1"/>
                            </a:solidFill>
                            <a:latin typeface="DejaVu Math TeX Gyre" panose="02000503000000000000" charset="0"/>
                            <a:cs typeface="DejaVu Math TeX Gyre" panose="02000503000000000000" charset="0"/>
                            <a:sym typeface="+mn-ea"/>
                          </a:rPr>
                          <m:t>(</m:t>
                        </m:r>
                        <m:r>
                          <a:rPr lang="en-US" altLang="zh-CN" i="1" dirty="0">
                            <a:solidFill>
                              <a:schemeClr val="accent1"/>
                            </a:solidFill>
                            <a:latin typeface="DejaVu Math TeX Gyre" panose="02000503000000000000" charset="0"/>
                            <a:cs typeface="DejaVu Math TeX Gyre" panose="02000503000000000000" charset="0"/>
                            <a:sym typeface="+mn-ea"/>
                          </a:rPr>
                          <m:t>𝑖</m:t>
                        </m:r>
                        <m:r>
                          <a:rPr lang="en-US" altLang="zh-CN" i="1" dirty="0">
                            <a:solidFill>
                              <a:schemeClr val="accent1"/>
                            </a:solidFill>
                            <a:latin typeface="DejaVu Math TeX Gyre" panose="02000503000000000000" charset="0"/>
                            <a:cs typeface="DejaVu Math TeX Gyre" panose="02000503000000000000" charset="0"/>
                            <a:sym typeface="+mn-ea"/>
                          </a:rPr>
                          <m:t>)</m:t>
                        </m:r>
                      </m:sup>
                    </m:sSubSup>
                  </m:oMath>
                </a14:m>
                <a:r>
                  <a:rPr lang="en-US" altLang="zh-CN" dirty="0">
                    <a:solidFill>
                      <a:schemeClr val="accent1"/>
                    </a:solidFill>
                    <a:sym typeface="+mn-ea"/>
                  </a:rPr>
                  <a:t>.</a:t>
                </a:r>
                <a:r>
                  <a:rPr lang="zh-CN" altLang="en-US" dirty="0">
                    <a:solidFill>
                      <a:schemeClr val="accent1"/>
                    </a:solidFill>
                    <a:sym typeface="+mn-ea"/>
                  </a:rPr>
                  <a:t>首先，我们认为如果</a:t>
                </a:r>
                <a14:m>
                  <m:oMath xmlns:m="http://schemas.openxmlformats.org/officeDocument/2006/math">
                    <m:sSubSup>
                      <m:sSubSupPr>
                        <m:ctrlPr>
                          <a:rPr lang="en-US" altLang="zh-CN" i="1" dirty="0">
                            <a:solidFill>
                              <a:schemeClr val="accent1"/>
                            </a:solidFill>
                            <a:latin typeface="DejaVu Math TeX Gyre" panose="02000503000000000000" charset="0"/>
                            <a:cs typeface="DejaVu Math TeX Gyre" panose="02000503000000000000" charset="0"/>
                            <a:sym typeface="+mn-ea"/>
                          </a:rPr>
                        </m:ctrlPr>
                      </m:sSubSupPr>
                      <m:e>
                        <m:r>
                          <a:rPr lang="en-US" altLang="zh-CN" i="1" dirty="0">
                            <a:solidFill>
                              <a:schemeClr val="accent1"/>
                            </a:solidFill>
                            <a:latin typeface="DejaVu Math TeX Gyre" panose="02000503000000000000" charset="0"/>
                            <a:cs typeface="DejaVu Math TeX Gyre" panose="02000503000000000000" charset="0"/>
                            <a:sym typeface="+mn-ea"/>
                          </a:rPr>
                          <m:t>𝑥</m:t>
                        </m:r>
                      </m:e>
                      <m:sub>
                        <m:r>
                          <a:rPr lang="en-US" altLang="zh-CN" i="1" dirty="0">
                            <a:solidFill>
                              <a:schemeClr val="accent1"/>
                            </a:solidFill>
                            <a:latin typeface="DejaVu Math TeX Gyre" panose="02000503000000000000" charset="0"/>
                            <a:cs typeface="DejaVu Math TeX Gyre" panose="02000503000000000000" charset="0"/>
                            <a:sym typeface="+mn-ea"/>
                          </a:rPr>
                          <m:t>𝑝</m:t>
                        </m:r>
                      </m:sub>
                      <m:sup>
                        <m:r>
                          <a:rPr lang="en-US" altLang="zh-CN" i="1" dirty="0">
                            <a:solidFill>
                              <a:schemeClr val="accent1"/>
                            </a:solidFill>
                            <a:latin typeface="DejaVu Math TeX Gyre" panose="02000503000000000000" charset="0"/>
                            <a:cs typeface="DejaVu Math TeX Gyre" panose="02000503000000000000" charset="0"/>
                            <a:sym typeface="+mn-ea"/>
                          </a:rPr>
                          <m:t>(</m:t>
                        </m:r>
                        <m:r>
                          <a:rPr lang="en-US" altLang="zh-CN" i="1" dirty="0">
                            <a:solidFill>
                              <a:schemeClr val="accent1"/>
                            </a:solidFill>
                            <a:latin typeface="DejaVu Math TeX Gyre" panose="02000503000000000000" charset="0"/>
                            <a:cs typeface="DejaVu Math TeX Gyre" panose="02000503000000000000" charset="0"/>
                            <a:sym typeface="+mn-ea"/>
                          </a:rPr>
                          <m:t>𝑖</m:t>
                        </m:r>
                        <m:r>
                          <a:rPr lang="en-US" altLang="zh-CN" i="1" dirty="0">
                            <a:solidFill>
                              <a:schemeClr val="accent1"/>
                            </a:solidFill>
                            <a:latin typeface="DejaVu Math TeX Gyre" panose="02000503000000000000" charset="0"/>
                            <a:cs typeface="DejaVu Math TeX Gyre" panose="02000503000000000000" charset="0"/>
                            <a:sym typeface="+mn-ea"/>
                          </a:rPr>
                          <m:t>)</m:t>
                        </m:r>
                      </m:sup>
                    </m:sSubSup>
                  </m:oMath>
                </a14:m>
                <a:r>
                  <a:rPr lang="zh-CN" altLang="en-US" i="1" dirty="0">
                    <a:solidFill>
                      <a:schemeClr val="accent1"/>
                    </a:solidFill>
                    <a:latin typeface="DejaVu Math TeX Gyre" panose="02000503000000000000" charset="0"/>
                    <a:cs typeface="DejaVu Math TeX Gyre" panose="02000503000000000000" charset="0"/>
                    <a:sym typeface="+mn-ea"/>
                  </a:rPr>
                  <a:t>连续，那它和</a:t>
                </a:r>
                <a:r>
                  <a:rPr lang="en-US" altLang="zh-CN" i="1" dirty="0">
                    <a:solidFill>
                      <a:schemeClr val="accent1"/>
                    </a:solidFill>
                    <a:latin typeface="DejaVu Math TeX Gyre" panose="02000503000000000000" charset="0"/>
                    <a:cs typeface="DejaVu Math TeX Gyre" panose="02000503000000000000" charset="0"/>
                    <a:sym typeface="+mn-ea"/>
                  </a:rPr>
                  <a:t>likelihood</a:t>
                </a:r>
                <a:r>
                  <a:rPr lang="zh-CN" altLang="en-US" i="1" dirty="0">
                    <a:solidFill>
                      <a:schemeClr val="accent1"/>
                    </a:solidFill>
                    <a:latin typeface="DejaVu Math TeX Gyre" panose="02000503000000000000" charset="0"/>
                    <a:cs typeface="DejaVu Math TeX Gyre" panose="02000503000000000000" charset="0"/>
                    <a:sym typeface="+mn-ea"/>
                  </a:rPr>
                  <a:t>的关系就是连续的，但是只能取其中的一部分离散的点。现在, 我们用其在</a:t>
                </a:r>
                <a14:m>
                  <m:oMath xmlns:m="http://schemas.openxmlformats.org/officeDocument/2006/math">
                    <m:sSubSup>
                      <m:sSubSupPr>
                        <m:ctrlPr>
                          <a:rPr lang="en-US" altLang="zh-CN" i="1" dirty="0">
                            <a:solidFill>
                              <a:schemeClr val="accent1"/>
                            </a:solidFill>
                            <a:latin typeface="DejaVu Math TeX Gyre" panose="02000503000000000000" charset="0"/>
                            <a:cs typeface="DejaVu Math TeX Gyre" panose="02000503000000000000" charset="0"/>
                            <a:sym typeface="+mn-ea"/>
                          </a:rPr>
                        </m:ctrlPr>
                      </m:sSubSupPr>
                      <m:e>
                        <m:r>
                          <a:rPr lang="en-US" altLang="zh-CN" i="1" dirty="0">
                            <a:solidFill>
                              <a:schemeClr val="accent1"/>
                            </a:solidFill>
                            <a:latin typeface="DejaVu Math TeX Gyre" panose="02000503000000000000" charset="0"/>
                            <a:cs typeface="DejaVu Math TeX Gyre" panose="02000503000000000000" charset="0"/>
                            <a:sym typeface="+mn-ea"/>
                          </a:rPr>
                          <m:t>𝑥</m:t>
                        </m:r>
                      </m:e>
                      <m:sub>
                        <m:r>
                          <a:rPr lang="en-US" altLang="zh-CN" i="1" dirty="0">
                            <a:solidFill>
                              <a:schemeClr val="accent1"/>
                            </a:solidFill>
                            <a:latin typeface="DejaVu Math TeX Gyre" panose="02000503000000000000" charset="0"/>
                            <a:cs typeface="DejaVu Math TeX Gyre" panose="02000503000000000000" charset="0"/>
                            <a:sym typeface="+mn-ea"/>
                          </a:rPr>
                          <m:t>𝑝</m:t>
                        </m:r>
                        <m:r>
                          <a:rPr lang="en-US" altLang="zh-CN" i="1" dirty="0">
                            <a:solidFill>
                              <a:schemeClr val="accent1"/>
                            </a:solidFill>
                            <a:latin typeface="DejaVu Math TeX Gyre" panose="02000503000000000000" charset="0"/>
                            <a:cs typeface="DejaVu Math TeX Gyre" panose="02000503000000000000" charset="0"/>
                            <a:sym typeface="+mn-ea"/>
                          </a:rPr>
                          <m:t>0</m:t>
                        </m:r>
                      </m:sub>
                      <m:sup>
                        <m:r>
                          <a:rPr lang="en-US" altLang="zh-CN" i="1" dirty="0">
                            <a:solidFill>
                              <a:schemeClr val="accent1"/>
                            </a:solidFill>
                            <a:latin typeface="DejaVu Math TeX Gyre" panose="02000503000000000000" charset="0"/>
                            <a:cs typeface="DejaVu Math TeX Gyre" panose="02000503000000000000" charset="0"/>
                            <a:sym typeface="+mn-ea"/>
                          </a:rPr>
                          <m:t>(</m:t>
                        </m:r>
                        <m:r>
                          <a:rPr lang="en-US" altLang="zh-CN" i="1" dirty="0">
                            <a:solidFill>
                              <a:schemeClr val="accent1"/>
                            </a:solidFill>
                            <a:latin typeface="DejaVu Math TeX Gyre" panose="02000503000000000000" charset="0"/>
                            <a:cs typeface="DejaVu Math TeX Gyre" panose="02000503000000000000" charset="0"/>
                            <a:sym typeface="+mn-ea"/>
                          </a:rPr>
                          <m:t>𝑖</m:t>
                        </m:r>
                        <m:r>
                          <a:rPr lang="en-US" altLang="zh-CN" i="1" dirty="0">
                            <a:solidFill>
                              <a:schemeClr val="accent1"/>
                            </a:solidFill>
                            <a:latin typeface="DejaVu Math TeX Gyre" panose="02000503000000000000" charset="0"/>
                            <a:cs typeface="DejaVu Math TeX Gyre" panose="02000503000000000000" charset="0"/>
                            <a:sym typeface="+mn-ea"/>
                          </a:rPr>
                          <m:t>)</m:t>
                        </m:r>
                      </m:sup>
                    </m:sSubSup>
                  </m:oMath>
                </a14:m>
                <a:r>
                  <a:rPr lang="zh-CN" altLang="en-US" i="1" dirty="0">
                    <a:solidFill>
                      <a:schemeClr val="accent1"/>
                    </a:solidFill>
                    <a:latin typeface="DejaVu Math TeX Gyre" panose="02000503000000000000" charset="0"/>
                    <a:cs typeface="DejaVu Math TeX Gyre" panose="02000503000000000000" charset="0"/>
                    <a:sym typeface="+mn-ea"/>
                  </a:rPr>
                  <a:t>处的切线 来拟合这些离散的点：</a:t>
                </a:r>
                <a:endParaRPr lang="zh-CN" altLang="en-US" i="1" dirty="0">
                  <a:solidFill>
                    <a:schemeClr val="accent1"/>
                  </a:solidFill>
                  <a:latin typeface="DejaVu Math TeX Gyre" panose="02000503000000000000" charset="0"/>
                  <a:cs typeface="DejaVu Math TeX Gyre" panose="02000503000000000000"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656080" y="1656080"/>
                <a:ext cx="8879840" cy="4418330"/>
              </a:xfrm>
              <a:prstGeom prst="rect">
                <a:avLst/>
              </a:prstGeom>
              <a:blipFill rotWithShape="1">
                <a:blip r:embed="rId2"/>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098800" y="5861050"/>
            <a:ext cx="2133600" cy="774700"/>
          </a:xfrm>
          <a:prstGeom prst="rect">
            <a:avLst/>
          </a:prstGeom>
        </p:spPr>
      </p:pic>
      <p:pic>
        <p:nvPicPr>
          <p:cNvPr id="6" name="图片 5"/>
          <p:cNvPicPr>
            <a:picLocks noChangeAspect="1"/>
          </p:cNvPicPr>
          <p:nvPr/>
        </p:nvPicPr>
        <p:blipFill>
          <a:blip r:embed="rId4"/>
          <a:stretch>
            <a:fillRect/>
          </a:stretch>
        </p:blipFill>
        <p:spPr>
          <a:xfrm>
            <a:off x="6007100" y="5930900"/>
            <a:ext cx="3149600" cy="63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74650" y="1377950"/>
            <a:ext cx="5778500" cy="4483100"/>
          </a:xfrm>
          <a:prstGeom prst="rect">
            <a:avLst/>
          </a:prstGeom>
        </p:spPr>
      </p:pic>
      <p:sp>
        <p:nvSpPr>
          <p:cNvPr id="3" name="文本框 2"/>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实验结果</a:t>
            </a:r>
            <a:endParaRPr lang="zh-CN" altLang="en-US" sz="2800" dirty="0">
              <a:solidFill>
                <a:schemeClr val="accent1"/>
              </a:solidFill>
              <a:latin typeface="+mj-ea"/>
              <a:ea typeface="+mj-ea"/>
            </a:endParaRPr>
          </a:p>
        </p:txBody>
      </p:sp>
      <p:pic>
        <p:nvPicPr>
          <p:cNvPr id="4" name="图片 3"/>
          <p:cNvPicPr>
            <a:picLocks noChangeAspect="1"/>
          </p:cNvPicPr>
          <p:nvPr/>
        </p:nvPicPr>
        <p:blipFill>
          <a:blip r:embed="rId2"/>
          <a:stretch>
            <a:fillRect/>
          </a:stretch>
        </p:blipFill>
        <p:spPr>
          <a:xfrm>
            <a:off x="6153150" y="1377950"/>
            <a:ext cx="5995670" cy="4483100"/>
          </a:xfrm>
          <a:prstGeom prst="rect">
            <a:avLst/>
          </a:prstGeom>
        </p:spPr>
      </p:pic>
      <p:pic>
        <p:nvPicPr>
          <p:cNvPr id="5" name="图片 4"/>
          <p:cNvPicPr>
            <a:picLocks noChangeAspect="1"/>
          </p:cNvPicPr>
          <p:nvPr/>
        </p:nvPicPr>
        <p:blipFill>
          <a:blip r:embed="rId3"/>
          <a:stretch>
            <a:fillRect/>
          </a:stretch>
        </p:blipFill>
        <p:spPr>
          <a:xfrm>
            <a:off x="3549650" y="742950"/>
            <a:ext cx="5092700" cy="63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64926" y="246659"/>
            <a:ext cx="1615384" cy="650875"/>
          </a:xfrm>
          <a:prstGeom prst="rect">
            <a:avLst/>
          </a:prstGeom>
          <a:noFill/>
        </p:spPr>
        <p:txBody>
          <a:bodyPr wrap="square" rtlCol="0">
            <a:spAutoFit/>
          </a:bodyPr>
          <a:lstStyle>
            <a:defPPr>
              <a:defRPr lang="zh-CN"/>
            </a:defPPr>
            <a:lvl1pPr>
              <a:lnSpc>
                <a:spcPct val="130000"/>
              </a:lnSpc>
              <a:defRPr sz="1400"/>
            </a:lvl1pPr>
          </a:lstStyle>
          <a:p>
            <a:r>
              <a:rPr lang="zh-CN" altLang="en-US" sz="2800" dirty="0">
                <a:solidFill>
                  <a:schemeClr val="accent1"/>
                </a:solidFill>
                <a:latin typeface="+mj-ea"/>
                <a:ea typeface="+mj-ea"/>
              </a:rPr>
              <a:t>思考总结</a:t>
            </a:r>
            <a:endParaRPr lang="zh-CN" altLang="en-US" sz="2800" dirty="0">
              <a:solidFill>
                <a:schemeClr val="accent1"/>
              </a:solidFill>
              <a:latin typeface="+mj-ea"/>
              <a:ea typeface="+mj-ea"/>
            </a:endParaRPr>
          </a:p>
        </p:txBody>
      </p:sp>
      <p:sp>
        <p:nvSpPr>
          <p:cNvPr id="12" name="文本框 11"/>
          <p:cNvSpPr txBox="1"/>
          <p:nvPr/>
        </p:nvSpPr>
        <p:spPr>
          <a:xfrm>
            <a:off x="2095500" y="1965325"/>
            <a:ext cx="8001000" cy="2306320"/>
          </a:xfrm>
          <a:prstGeom prst="rect">
            <a:avLst/>
          </a:prstGeom>
          <a:noFill/>
        </p:spPr>
        <p:txBody>
          <a:bodyPr wrap="square" rtlCol="0">
            <a:spAutoFit/>
          </a:bodyPr>
          <a:p>
            <a:pPr algn="l">
              <a:lnSpc>
                <a:spcPct val="120000"/>
              </a:lnSpc>
            </a:pPr>
            <a:r>
              <a:rPr lang="en-US" altLang="zh-CN" sz="2400" dirty="0">
                <a:solidFill>
                  <a:schemeClr val="accent1"/>
                </a:solidFill>
              </a:rPr>
              <a:t>1.</a:t>
            </a:r>
            <a:r>
              <a:rPr lang="zh-CN" altLang="en-US" sz="2400" dirty="0">
                <a:solidFill>
                  <a:schemeClr val="accent1"/>
                </a:solidFill>
              </a:rPr>
              <a:t>一阶近似</a:t>
            </a:r>
            <a:r>
              <a:rPr lang="en-US" altLang="zh-CN" sz="2400" dirty="0">
                <a:solidFill>
                  <a:schemeClr val="accent1"/>
                </a:solidFill>
              </a:rPr>
              <a:t>+</a:t>
            </a:r>
            <a:r>
              <a:rPr lang="zh-CN" altLang="en-US" sz="2400" dirty="0">
                <a:solidFill>
                  <a:schemeClr val="accent1"/>
                </a:solidFill>
              </a:rPr>
              <a:t>部分穷举的思想，可以解决我们之前提到的，只知道梯度大小不知道方向的问题。</a:t>
            </a:r>
            <a:endParaRPr lang="zh-CN" altLang="en-US" sz="2400" dirty="0">
              <a:solidFill>
                <a:schemeClr val="accent1"/>
              </a:solidFill>
            </a:endParaRPr>
          </a:p>
          <a:p>
            <a:pPr algn="l">
              <a:lnSpc>
                <a:spcPct val="120000"/>
              </a:lnSpc>
            </a:pPr>
            <a:r>
              <a:rPr lang="en-US" altLang="zh-CN" sz="2400" dirty="0">
                <a:solidFill>
                  <a:schemeClr val="accent1"/>
                </a:solidFill>
              </a:rPr>
              <a:t>2.</a:t>
            </a:r>
            <a:r>
              <a:rPr lang="zh-CN" altLang="en-US" sz="2400" dirty="0">
                <a:solidFill>
                  <a:schemeClr val="accent1"/>
                </a:solidFill>
              </a:rPr>
              <a:t>基于梯度其实只是减少了穷举的点，有了个方向。</a:t>
            </a:r>
            <a:endParaRPr lang="zh-CN" altLang="en-US" sz="2400" dirty="0">
              <a:solidFill>
                <a:schemeClr val="accent1"/>
              </a:solidFill>
            </a:endParaRPr>
          </a:p>
          <a:p>
            <a:pPr algn="l">
              <a:lnSpc>
                <a:spcPct val="120000"/>
              </a:lnSpc>
            </a:pPr>
            <a:r>
              <a:rPr lang="en-US" altLang="zh-CN" sz="2400" dirty="0">
                <a:solidFill>
                  <a:schemeClr val="accent1"/>
                </a:solidFill>
              </a:rPr>
              <a:t>3.trigger token</a:t>
            </a:r>
            <a:r>
              <a:rPr lang="zh-CN" altLang="en-US" sz="2400" dirty="0">
                <a:solidFill>
                  <a:schemeClr val="accent1"/>
                </a:solidFill>
              </a:rPr>
              <a:t>的位置，个数，都比较影响结果，感觉不如</a:t>
            </a:r>
            <a:r>
              <a:rPr lang="en-US" altLang="zh-CN" sz="2400" dirty="0">
                <a:solidFill>
                  <a:schemeClr val="accent1"/>
                </a:solidFill>
              </a:rPr>
              <a:t>mask</a:t>
            </a:r>
            <a:r>
              <a:rPr lang="zh-CN" altLang="en-US" sz="2400" dirty="0">
                <a:solidFill>
                  <a:schemeClr val="accent1"/>
                </a:solidFill>
              </a:rPr>
              <a:t>了重新生成。</a:t>
            </a:r>
            <a:endParaRPr lang="en-US" altLang="zh-CN" sz="2400" dirty="0">
              <a:solidFill>
                <a:schemeClr val="accent1"/>
              </a:solidFill>
            </a:endParaRPr>
          </a:p>
        </p:txBody>
      </p:sp>
    </p:spTree>
  </p:cSld>
  <p:clrMapOvr>
    <a:masterClrMapping/>
  </p:clrMapOvr>
</p:sld>
</file>

<file path=ppt/theme/theme1.xml><?xml version="1.0" encoding="utf-8"?>
<a:theme xmlns:a="http://schemas.openxmlformats.org/drawingml/2006/main" name="Office 主题​​">
  <a:themeElements>
    <a:clrScheme name="自定义 166">
      <a:dk1>
        <a:sysClr val="windowText" lastClr="000000"/>
      </a:dk1>
      <a:lt1>
        <a:sysClr val="window" lastClr="FFFFFF"/>
      </a:lt1>
      <a:dk2>
        <a:srgbClr val="44546A"/>
      </a:dk2>
      <a:lt2>
        <a:srgbClr val="E7E6E6"/>
      </a:lt2>
      <a:accent1>
        <a:srgbClr val="232323"/>
      </a:accent1>
      <a:accent2>
        <a:srgbClr val="323232"/>
      </a:accent2>
      <a:accent3>
        <a:srgbClr val="A5A5A5"/>
      </a:accent3>
      <a:accent4>
        <a:srgbClr val="FFC000"/>
      </a:accent4>
      <a:accent5>
        <a:srgbClr val="5B9BD5"/>
      </a:accent5>
      <a:accent6>
        <a:srgbClr val="70AD47"/>
      </a:accent6>
      <a:hlink>
        <a:srgbClr val="0563C1"/>
      </a:hlink>
      <a:folHlink>
        <a:srgbClr val="954F72"/>
      </a:folHlink>
    </a:clrScheme>
    <a:fontScheme name="微软雅黑和微软雅黑light">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20000"/>
          </a:lnSpc>
          <a:defRPr dirty="0">
            <a:solidFill>
              <a:schemeClr val="accent1"/>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1596</Words>
  <Application>WPS 演示</Application>
  <PresentationFormat>宽屏</PresentationFormat>
  <Paragraphs>48</Paragraphs>
  <Slides>8</Slides>
  <Notes>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宋体</vt:lpstr>
      <vt:lpstr>Wingdings</vt:lpstr>
      <vt:lpstr>微软雅黑</vt:lpstr>
      <vt:lpstr>DejaVu Math TeX Gyre</vt:lpstr>
      <vt:lpstr>汉仪旗黑</vt:lpstr>
      <vt:lpstr>微软雅黑 Light</vt:lpstr>
      <vt:lpstr>汉仪中黑KW</vt:lpstr>
      <vt:lpstr>宋体</vt:lpstr>
      <vt:lpstr>Arial Unicode MS</vt:lpstr>
      <vt:lpstr>等线</vt:lpstr>
      <vt:lpstr>汉仪中等线KW</vt:lpstr>
      <vt:lpstr>汉仪书宋二KW</vt:lpstr>
      <vt:lpstr>微软雅黑</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wfs</dc:creator>
  <cp:lastModifiedBy>19377180</cp:lastModifiedBy>
  <cp:revision>30</cp:revision>
  <dcterms:created xsi:type="dcterms:W3CDTF">2023-09-06T16:31:54Z</dcterms:created>
  <dcterms:modified xsi:type="dcterms:W3CDTF">2023-09-06T16:31:54Z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3E3241005AC5396C7AA9F8641116D4FC_43</vt:lpwstr>
  </property>
</Properties>
</file>