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17"/>
  </p:handoutMasterIdLst>
  <p:sldIdLst>
    <p:sldId id="773" r:id="rId4"/>
    <p:sldId id="776" r:id="rId6"/>
    <p:sldId id="777" r:id="rId7"/>
    <p:sldId id="829" r:id="rId8"/>
    <p:sldId id="830" r:id="rId9"/>
    <p:sldId id="831" r:id="rId10"/>
    <p:sldId id="832" r:id="rId11"/>
    <p:sldId id="835" r:id="rId12"/>
    <p:sldId id="833" r:id="rId13"/>
    <p:sldId id="834" r:id="rId14"/>
    <p:sldId id="836" r:id="rId15"/>
    <p:sldId id="838" r:id="rId16"/>
  </p:sldIdLst>
  <p:sldSz cx="12196445"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3E6A"/>
    <a:srgbClr val="006BBC"/>
    <a:srgbClr val="363636"/>
    <a:srgbClr val="FAFAFA"/>
    <a:srgbClr val="0F3D68"/>
    <a:srgbClr val="0033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7" autoAdjust="0"/>
    <p:restoredTop sz="94660"/>
  </p:normalViewPr>
  <p:slideViewPr>
    <p:cSldViewPr snapToObjects="1" showGuides="1">
      <p:cViewPr varScale="1">
        <p:scale>
          <a:sx n="88" d="100"/>
          <a:sy n="88" d="100"/>
        </p:scale>
        <p:origin x="120" y="360"/>
      </p:cViewPr>
      <p:guideLst>
        <p:guide orient="horz" pos="212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itchFamily="2" charset="-122"/>
                <a:cs typeface="+mn-ea"/>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smtClean="0"/>
              <a:t>亮亮图文旗舰店</a:t>
            </a:r>
            <a:endParaRPr lang="zh-CN" altLang="en-US" dirty="0" smtClean="0"/>
          </a:p>
          <a:p>
            <a:pPr lvl="0"/>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endParaRPr lang="zh-CN" altLang="zh-CN" dirty="0"/>
          </a:p>
          <a:p>
            <a:pPr lvl="1" indent="-285750"/>
            <a:r>
              <a:rPr lang="zh-CN" altLang="zh-CN" dirty="0"/>
              <a:t>第二级</a:t>
            </a:r>
            <a:endParaRPr lang="zh-CN"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itchFamily="2" charset="-122"/>
              </a:rPr>
            </a:fld>
            <a:endParaRPr lang="zh-CN" altLang="en-US" sz="1600" dirty="0">
              <a:solidFill>
                <a:schemeClr val="accent2"/>
              </a:solidFill>
              <a:latin typeface="Arial" panose="020B0604020202020204" pitchFamily="34" charset="0"/>
              <a:ea typeface="宋体"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endParaRPr lang="zh-CN" altLang="zh-CN" dirty="0"/>
          </a:p>
          <a:p>
            <a:pPr lvl="1" indent="-285750"/>
            <a:r>
              <a:rPr lang="zh-CN" altLang="zh-CN" dirty="0"/>
              <a:t>第二级</a:t>
            </a:r>
            <a:endParaRPr lang="zh-CN" altLang="zh-CN" dirty="0"/>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2670"/>
            <a:ext cx="10728325" cy="817563"/>
          </a:xfrm>
          <a:prstGeom prst="rect">
            <a:avLst/>
          </a:prstGeom>
          <a:noFill/>
          <a:ln w="9525">
            <a:noFill/>
          </a:ln>
        </p:spPr>
        <p:txBody>
          <a:bodyPr anchor="ctr"/>
          <a:lstStyle/>
          <a:p>
            <a:pPr algn="ctr"/>
            <a:r>
              <a:rPr lang="zh-CN" altLang="en-US" sz="4800" b="1" dirty="0" smtClean="0">
                <a:solidFill>
                  <a:schemeClr val="accent2"/>
                </a:solidFill>
                <a:latin typeface="微软雅黑" panose="020B0503020204020204" pitchFamily="34" charset="-122"/>
                <a:ea typeface="微软雅黑" panose="020B0503020204020204" pitchFamily="34" charset="-122"/>
              </a:rPr>
              <a:t>《LARGE LANGUAGE MODELS AS OPTIMIZERS》</a:t>
            </a:r>
            <a:endParaRPr lang="zh-CN" altLang="en-US" sz="4800" b="1" dirty="0" smtClean="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p:nvPr/>
        </p:nvSpPr>
        <p:spPr>
          <a:xfrm>
            <a:off x="4658043" y="5084919"/>
            <a:ext cx="2871787" cy="645160"/>
          </a:xfrm>
          <a:prstGeom prst="rect">
            <a:avLst/>
          </a:prstGeom>
          <a:noFill/>
          <a:ln w="9525">
            <a:noFill/>
          </a:ln>
        </p:spPr>
        <p:txBody>
          <a:bodyPr anchor="t">
            <a:spAutoFit/>
          </a:bodyPr>
          <a:lstStyle/>
          <a:p>
            <a:pPr algn="ct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王昊</a:t>
            </a:r>
            <a:r>
              <a:rPr lang="en-US" altLang="zh-CN" sz="2400" dirty="0">
                <a:solidFill>
                  <a:schemeClr val="accent2"/>
                </a:solidFill>
                <a:latin typeface="微软雅黑" panose="020B0503020204020204" pitchFamily="34" charset="-122"/>
                <a:ea typeface="微软雅黑" panose="020B0503020204020204" pitchFamily="34" charset="-122"/>
              </a:rPr>
              <a:t> 2023.09.12</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itchFamily="2" charset="-122"/>
            </a:endParaRPr>
          </a:p>
        </p:txBody>
      </p:sp>
      <p:cxnSp>
        <p:nvCxnSpPr>
          <p:cNvPr id="6158" name="直接连接符 2"/>
          <p:cNvCxnSpPr/>
          <p:nvPr/>
        </p:nvCxnSpPr>
        <p:spPr>
          <a:xfrm>
            <a:off x="1201738" y="1957705"/>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356293"/>
            <a:ext cx="9864725" cy="0"/>
          </a:xfrm>
          <a:prstGeom prst="line">
            <a:avLst/>
          </a:prstGeom>
          <a:ln w="9525" cap="flat" cmpd="sng">
            <a:solidFill>
              <a:schemeClr val="accent2"/>
            </a:solidFill>
            <a:prstDash val="dash"/>
            <a:round/>
            <a:headEnd type="none" w="med" len="med"/>
            <a:tailEnd type="none" w="med" len="med"/>
          </a:ln>
        </p:spPr>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345" y="943854"/>
            <a:ext cx="4220005" cy="802395"/>
          </a:xfrm>
          <a:prstGeom prst="rect">
            <a:avLst/>
          </a:prstGeom>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500" fill="hold"/>
                                        <p:tgtEl>
                                          <p:spTgt spid="7174"/>
                                        </p:tgtEl>
                                        <p:attrNameLst>
                                          <p:attrName>ppt_w</p:attrName>
                                        </p:attrNameLst>
                                      </p:cBhvr>
                                      <p:tavLst>
                                        <p:tav tm="0">
                                          <p:val>
                                            <p:fltVal val="0"/>
                                          </p:val>
                                        </p:tav>
                                        <p:tav tm="100000">
                                          <p:val>
                                            <p:strVal val="#ppt_w"/>
                                          </p:val>
                                        </p:tav>
                                      </p:tavLst>
                                    </p:anim>
                                    <p:anim calcmode="lin" valueType="num">
                                      <p:cBhvr>
                                        <p:cTn id="14" dur="500" fill="hold"/>
                                        <p:tgtEl>
                                          <p:spTgt spid="7174"/>
                                        </p:tgtEl>
                                        <p:attrNameLst>
                                          <p:attrName>ppt_h</p:attrName>
                                        </p:attrNameLst>
                                      </p:cBhvr>
                                      <p:tavLst>
                                        <p:tav tm="0">
                                          <p:val>
                                            <p:fltVal val="0"/>
                                          </p:val>
                                        </p:tav>
                                        <p:tav tm="100000">
                                          <p:val>
                                            <p:strVal val="#ppt_h"/>
                                          </p:val>
                                        </p:tav>
                                      </p:tavLst>
                                    </p:anim>
                                    <p:anim calcmode="lin" valueType="num">
                                      <p:cBhvr>
                                        <p:cTn id="15" dur="500" fill="hold"/>
                                        <p:tgtEl>
                                          <p:spTgt spid="7174"/>
                                        </p:tgtEl>
                                        <p:attrNameLst>
                                          <p:attrName>style.rotation</p:attrName>
                                        </p:attrNameLst>
                                      </p:cBhvr>
                                      <p:tavLst>
                                        <p:tav tm="0">
                                          <p:val>
                                            <p:fltVal val="90"/>
                                          </p:val>
                                        </p:tav>
                                        <p:tav tm="100000">
                                          <p:val>
                                            <p:fltVal val="0"/>
                                          </p:val>
                                        </p:tav>
                                      </p:tavLst>
                                    </p:anim>
                                    <p:animEffect transition="in" filter="fade">
                                      <p:cBhvr>
                                        <p:cTn id="16" dur="500"/>
                                        <p:tgtEl>
                                          <p:spTgt spid="7174"/>
                                        </p:tgtEl>
                                      </p:cBhvr>
                                    </p:animEffect>
                                  </p:childTnLst>
                                </p:cTn>
                              </p:par>
                            </p:childTnLst>
                          </p:cTn>
                        </p:par>
                        <p:par>
                          <p:cTn id="17" fill="hold">
                            <p:stCondLst>
                              <p:cond delay="4600"/>
                            </p:stCondLst>
                            <p:childTnLst>
                              <p:par>
                                <p:cTn id="18" presetID="16" presetClass="entr" presetSubtype="21" fill="hold" grpId="0" nodeType="afterEffect">
                                  <p:stCondLst>
                                    <p:cond delay="0"/>
                                  </p:stCondLst>
                                  <p:childTnLst>
                                    <p:set>
                                      <p:cBhvr>
                                        <p:cTn id="19" dur="1" fill="hold">
                                          <p:stCondLst>
                                            <p:cond delay="0"/>
                                          </p:stCondLst>
                                        </p:cTn>
                                        <p:tgtEl>
                                          <p:spTgt spid="7181"/>
                                        </p:tgtEl>
                                        <p:attrNameLst>
                                          <p:attrName>style.visibility</p:attrName>
                                        </p:attrNameLst>
                                      </p:cBhvr>
                                      <p:to>
                                        <p:strVal val="visible"/>
                                      </p:to>
                                    </p:set>
                                    <p:animEffect transition="in" filter="barn(inVertical)">
                                      <p:cBhvr>
                                        <p:cTn id="20"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4" grpId="0"/>
      <p:bldP spid="718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6537960" cy="553085"/>
          </a:xfrm>
          <a:prstGeom prst="rect">
            <a:avLst/>
          </a:prstGeom>
          <a:noFill/>
          <a:ln w="9525">
            <a:noFill/>
          </a:ln>
        </p:spPr>
        <p:txBody>
          <a:bodyPr wrap="none" anchor="t">
            <a:spAutoFit/>
          </a:body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PROMPT OPTIMIZATION</a:t>
            </a:r>
            <a:endParaRPr lang="en-US" altLang="zh-CN" sz="3000">
              <a:solidFill>
                <a:schemeClr val="accent1"/>
              </a:solidFill>
              <a:sym typeface="+mn-ea"/>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49755" y="1124585"/>
            <a:ext cx="9189720" cy="1198880"/>
          </a:xfrm>
          <a:prstGeom prst="rect">
            <a:avLst/>
          </a:prstGeom>
          <a:noFill/>
        </p:spPr>
        <p:txBody>
          <a:bodyPr wrap="square" rtlCol="0">
            <a:spAutoFit/>
          </a:bodyPr>
          <a:p>
            <a:r>
              <a:rPr lang="zh-CN" altLang="en-US">
                <a:solidFill>
                  <a:schemeClr val="accent1"/>
                </a:solidFill>
              </a:rPr>
              <a:t>使用</a:t>
            </a:r>
            <a:r>
              <a:rPr lang="en-US" altLang="zh-CN">
                <a:solidFill>
                  <a:schemeClr val="accent1"/>
                </a:solidFill>
              </a:rPr>
              <a:t>LLM</a:t>
            </a:r>
            <a:r>
              <a:rPr lang="zh-CN" altLang="en-US">
                <a:solidFill>
                  <a:schemeClr val="accent1"/>
                </a:solidFill>
              </a:rPr>
              <a:t>对生成的</a:t>
            </a:r>
            <a:r>
              <a:rPr lang="en-US" altLang="zh-CN">
                <a:solidFill>
                  <a:schemeClr val="accent1"/>
                </a:solidFill>
              </a:rPr>
              <a:t>Prompt</a:t>
            </a:r>
            <a:r>
              <a:rPr lang="zh-CN" altLang="en-US">
                <a:solidFill>
                  <a:schemeClr val="accent1"/>
                </a:solidFill>
              </a:rPr>
              <a:t>进行评分，具体来说：</a:t>
            </a:r>
            <a:endParaRPr lang="zh-CN" altLang="en-US">
              <a:solidFill>
                <a:schemeClr val="accent1"/>
              </a:solidFill>
            </a:endParaRPr>
          </a:p>
          <a:p>
            <a:r>
              <a:rPr lang="zh-CN" altLang="en-US">
                <a:solidFill>
                  <a:schemeClr val="accent1"/>
                </a:solidFill>
                <a:sym typeface="+mn-ea"/>
              </a:rPr>
              <a:t>• </a:t>
            </a:r>
            <a:r>
              <a:rPr lang="zh-CN" altLang="en-US">
                <a:solidFill>
                  <a:schemeClr val="accent1"/>
                </a:solidFill>
              </a:rPr>
              <a:t>Optimizer LLM: Pre-trained PaLM 2-L , instruction-tuned PaLM 2-L, text-bison, gpt-3.5-turbo, and gpt-4.</a:t>
            </a:r>
            <a:endParaRPr lang="zh-CN" altLang="en-US">
              <a:solidFill>
                <a:schemeClr val="accent1"/>
              </a:solidFill>
            </a:endParaRPr>
          </a:p>
          <a:p>
            <a:r>
              <a:rPr lang="zh-CN" altLang="en-US">
                <a:solidFill>
                  <a:schemeClr val="accent1"/>
                </a:solidFill>
              </a:rPr>
              <a:t>• Scorer LLM: Pre-trained PaLM 2-L and text-bison.</a:t>
            </a:r>
            <a:endParaRPr lang="zh-CN" altLang="en-US">
              <a:solidFill>
                <a:schemeClr val="accent1"/>
              </a:solidFill>
            </a:endParaRPr>
          </a:p>
        </p:txBody>
      </p:sp>
      <p:pic>
        <p:nvPicPr>
          <p:cNvPr id="5" name="图片 4"/>
          <p:cNvPicPr>
            <a:picLocks noChangeAspect="1"/>
          </p:cNvPicPr>
          <p:nvPr/>
        </p:nvPicPr>
        <p:blipFill>
          <a:blip r:embed="rId1"/>
          <a:stretch>
            <a:fillRect/>
          </a:stretch>
        </p:blipFill>
        <p:spPr>
          <a:xfrm>
            <a:off x="2009140" y="3068955"/>
            <a:ext cx="8178800" cy="274320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62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785745" y="836930"/>
            <a:ext cx="6783070" cy="5628640"/>
          </a:xfrm>
          <a:prstGeom prst="rect">
            <a:avLst/>
          </a:prstGeom>
        </p:spPr>
      </p:pic>
      <p:sp>
        <p:nvSpPr>
          <p:cNvPr id="13314" name="TextBox 27"/>
          <p:cNvSpPr txBox="1"/>
          <p:nvPr/>
        </p:nvSpPr>
        <p:spPr>
          <a:xfrm>
            <a:off x="1012825" y="176213"/>
            <a:ext cx="6537960" cy="553085"/>
          </a:xfrm>
          <a:prstGeom prst="rect">
            <a:avLst/>
          </a:prstGeom>
          <a:noFill/>
          <a:ln w="9525">
            <a:noFill/>
          </a:ln>
        </p:spPr>
        <p:txBody>
          <a:bodyPr wrap="none" anchor="t">
            <a:spAutoFit/>
          </a:bodyPr>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PROMPT OPTIMIZATION</a:t>
            </a:r>
            <a:endParaRPr lang="en-US" altLang="zh-CN" sz="3000">
              <a:solidFill>
                <a:schemeClr val="accent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314"/>
                                        </p:tgtEl>
                                        <p:attrNameLst>
                                          <p:attrName>style.visibility</p:attrName>
                                        </p:attrNameLst>
                                      </p:cBhvr>
                                      <p:to>
                                        <p:strVal val="visible"/>
                                      </p:to>
                                    </p:set>
                                    <p:anim calcmode="lin" valueType="num">
                                      <p:cBhvr>
                                        <p:cTn id="7"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3314"/>
                                        </p:tgtEl>
                                        <p:attrNameLst>
                                          <p:attrName>ppt_y</p:attrName>
                                        </p:attrNameLst>
                                      </p:cBhvr>
                                      <p:tavLst>
                                        <p:tav tm="0">
                                          <p:val>
                                            <p:strVal val="#ppt_y"/>
                                          </p:val>
                                        </p:tav>
                                        <p:tav tm="100000">
                                          <p:val>
                                            <p:strVal val="#ppt_y"/>
                                          </p:val>
                                        </p:tav>
                                      </p:tavLst>
                                    </p:anim>
                                    <p:anim calcmode="lin" valueType="num">
                                      <p:cBhvr>
                                        <p:cTn id="9"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1709420" cy="553085"/>
          </a:xfrm>
          <a:prstGeom prst="rect">
            <a:avLst/>
          </a:prstGeom>
          <a:noFill/>
          <a:ln w="9525">
            <a:noFill/>
          </a:ln>
        </p:spPr>
        <p:txBody>
          <a:bodyPr wrap="none" anchor="t">
            <a:spAutoFit/>
          </a:body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思考总结</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417320" y="1196975"/>
            <a:ext cx="9393555" cy="5354320"/>
          </a:xfrm>
          <a:prstGeom prst="rect">
            <a:avLst/>
          </a:prstGeom>
          <a:noFill/>
        </p:spPr>
        <p:txBody>
          <a:bodyPr wrap="square" rtlCol="0">
            <a:spAutoFit/>
          </a:bodyPr>
          <a:p>
            <a:pPr algn="just"/>
            <a:r>
              <a:rPr lang="en-US" altLang="zh-CN">
                <a:solidFill>
                  <a:schemeClr val="accent1"/>
                </a:solidFill>
              </a:rPr>
              <a:t>        </a:t>
            </a:r>
            <a:r>
              <a:rPr lang="zh-CN" altLang="en-US">
                <a:solidFill>
                  <a:schemeClr val="accent1"/>
                </a:solidFill>
              </a:rPr>
              <a:t>文章总体的思路就是通过给出示例和得分，让</a:t>
            </a:r>
            <a:r>
              <a:rPr lang="en-US" altLang="zh-CN">
                <a:solidFill>
                  <a:schemeClr val="accent1"/>
                </a:solidFill>
              </a:rPr>
              <a:t>LLM</a:t>
            </a:r>
            <a:r>
              <a:rPr lang="zh-CN" altLang="en-US">
                <a:solidFill>
                  <a:schemeClr val="accent1"/>
                </a:solidFill>
              </a:rPr>
              <a:t>自己去优化，找到更好的示例</a:t>
            </a:r>
            <a:r>
              <a:rPr lang="zh-CN" altLang="en-US">
                <a:solidFill>
                  <a:schemeClr val="accent1"/>
                </a:solidFill>
              </a:rPr>
              <a:t>去解决问题。</a:t>
            </a:r>
            <a:endParaRPr lang="zh-CN" altLang="en-US">
              <a:solidFill>
                <a:schemeClr val="accent1"/>
              </a:solidFill>
            </a:endParaRPr>
          </a:p>
          <a:p>
            <a:pPr algn="just"/>
            <a:r>
              <a:rPr lang="en-US" altLang="zh-CN">
                <a:solidFill>
                  <a:schemeClr val="accent1"/>
                </a:solidFill>
              </a:rPr>
              <a:t>        </a:t>
            </a:r>
            <a:r>
              <a:rPr lang="zh-CN" altLang="en-US">
                <a:solidFill>
                  <a:schemeClr val="accent1"/>
                </a:solidFill>
              </a:rPr>
              <a:t>一些容易想到的改进的方向包括：示例的数量，示例的选择，打分的规则，以及能否有更多的条件给</a:t>
            </a:r>
            <a:r>
              <a:rPr lang="en-US" altLang="zh-CN">
                <a:solidFill>
                  <a:schemeClr val="accent1"/>
                </a:solidFill>
              </a:rPr>
              <a:t>LLM</a:t>
            </a:r>
            <a:r>
              <a:rPr lang="zh-CN" altLang="en-US">
                <a:solidFill>
                  <a:schemeClr val="accent1"/>
                </a:solidFill>
              </a:rPr>
              <a:t>帮助它优化。</a:t>
            </a:r>
            <a:endParaRPr lang="en-US" altLang="en-US">
              <a:solidFill>
                <a:schemeClr val="accent1"/>
              </a:solidFill>
            </a:endParaRPr>
          </a:p>
          <a:p>
            <a:pPr algn="just"/>
            <a:endParaRPr lang="en-US" altLang="en-US">
              <a:solidFill>
                <a:schemeClr val="accent1"/>
              </a:solidFill>
            </a:endParaRPr>
          </a:p>
          <a:p>
            <a:pPr algn="just"/>
            <a:r>
              <a:rPr lang="en-US">
                <a:solidFill>
                  <a:schemeClr val="accent1"/>
                </a:solidFill>
              </a:rPr>
              <a:t>1.</a:t>
            </a:r>
            <a:r>
              <a:rPr>
                <a:solidFill>
                  <a:schemeClr val="accent1"/>
                </a:solidFill>
              </a:rPr>
              <a:t>如何降低对初始化的敏感性并更好地平衡</a:t>
            </a:r>
            <a:r>
              <a:rPr lang="en-US">
                <a:solidFill>
                  <a:schemeClr val="accent1"/>
                </a:solidFill>
              </a:rPr>
              <a:t>explore</a:t>
            </a:r>
            <a:r>
              <a:rPr>
                <a:solidFill>
                  <a:schemeClr val="accent1"/>
                </a:solidFill>
              </a:rPr>
              <a:t>与</a:t>
            </a:r>
            <a:r>
              <a:rPr lang="en-US">
                <a:solidFill>
                  <a:schemeClr val="accent1"/>
                </a:solidFill>
              </a:rPr>
              <a:t>exploit</a:t>
            </a:r>
            <a:r>
              <a:rPr>
                <a:solidFill>
                  <a:schemeClr val="accent1"/>
                </a:solidFill>
              </a:rPr>
              <a:t>仍然是一个挑战</a:t>
            </a:r>
            <a:r>
              <a:rPr lang="zh-CN">
                <a:solidFill>
                  <a:schemeClr val="accent1"/>
                </a:solidFill>
              </a:rPr>
              <a:t>，既是在现有表现很好的</a:t>
            </a:r>
            <a:r>
              <a:rPr lang="en-US" altLang="zh-CN">
                <a:solidFill>
                  <a:schemeClr val="accent1"/>
                </a:solidFill>
              </a:rPr>
              <a:t>prompt</a:t>
            </a:r>
            <a:r>
              <a:rPr lang="zh-CN" altLang="en-US">
                <a:solidFill>
                  <a:schemeClr val="accent1"/>
                </a:solidFill>
              </a:rPr>
              <a:t>上继续优化，还是去寻找可能更好的</a:t>
            </a:r>
            <a:r>
              <a:rPr lang="en-US" altLang="zh-CN">
                <a:solidFill>
                  <a:schemeClr val="accent1"/>
                </a:solidFill>
              </a:rPr>
              <a:t>prompt</a:t>
            </a:r>
            <a:r>
              <a:rPr lang="zh-CN" altLang="en-US">
                <a:solidFill>
                  <a:schemeClr val="accent1"/>
                </a:solidFill>
              </a:rPr>
              <a:t>。</a:t>
            </a:r>
            <a:endParaRPr lang="zh-CN" altLang="en-US">
              <a:solidFill>
                <a:schemeClr val="accent1"/>
              </a:solidFill>
            </a:endParaRPr>
          </a:p>
          <a:p>
            <a:pPr algn="just"/>
            <a:endParaRPr lang="zh-CN" altLang="en-US">
              <a:solidFill>
                <a:schemeClr val="accent1"/>
              </a:solidFill>
            </a:endParaRPr>
          </a:p>
          <a:p>
            <a:pPr algn="just"/>
            <a:r>
              <a:rPr lang="en-US" altLang="zh-CN">
                <a:solidFill>
                  <a:schemeClr val="accent1"/>
                </a:solidFill>
              </a:rPr>
              <a:t>2.</a:t>
            </a:r>
            <a:r>
              <a:rPr>
                <a:solidFill>
                  <a:schemeClr val="accent1"/>
                </a:solidFill>
              </a:rPr>
              <a:t>当前实现的一个限制是优化器LLM不能有效地利用训练集中的错误情况来推断有希望的方向以改进所生成的指令。在</a:t>
            </a:r>
            <a:r>
              <a:rPr lang="zh-CN">
                <a:solidFill>
                  <a:schemeClr val="accent1"/>
                </a:solidFill>
              </a:rPr>
              <a:t>本文</a:t>
            </a:r>
            <a:r>
              <a:rPr>
                <a:solidFill>
                  <a:schemeClr val="accent1"/>
                </a:solidFill>
              </a:rPr>
              <a:t>的实验中，尝试在元提示符中包含错误案例，而不是在每个优化步骤中从训练集中随机采样，但结果是相似的，这表明错误案例本身的信息不足以让优化器LLM掌握错误预测的原因。</a:t>
            </a:r>
            <a:endParaRPr>
              <a:solidFill>
                <a:schemeClr val="accent1"/>
              </a:solidFill>
            </a:endParaRPr>
          </a:p>
          <a:p>
            <a:pPr algn="just"/>
            <a:endParaRPr>
              <a:solidFill>
                <a:schemeClr val="accent1"/>
              </a:solidFill>
            </a:endParaRPr>
          </a:p>
          <a:p>
            <a:pPr algn="just"/>
            <a:r>
              <a:rPr lang="en-US">
                <a:solidFill>
                  <a:schemeClr val="accent1"/>
                </a:solidFill>
              </a:rPr>
              <a:t>3.</a:t>
            </a:r>
            <a:r>
              <a:rPr>
                <a:solidFill>
                  <a:schemeClr val="accent1"/>
                </a:solidFill>
              </a:rPr>
              <a:t>另一个限制是</a:t>
            </a:r>
            <a:r>
              <a:rPr lang="en-US">
                <a:solidFill>
                  <a:schemeClr val="accent1"/>
                </a:solidFill>
              </a:rPr>
              <a:t>prompt</a:t>
            </a:r>
            <a:r>
              <a:rPr>
                <a:solidFill>
                  <a:schemeClr val="accent1"/>
                </a:solidFill>
              </a:rPr>
              <a:t>优化需要训练集来计算指导优化过程的准确度。目前，训练集至少包含数十个样本，使得优化的提示不会严重过拟合到训练样本。一个有前途的方向是，除了聚合的准确性之外，还包括关于错误情况的更丰富的反馈，并总结在优化轨迹中区分高质量和低质量生成的提示的关键特征。这样的信息可以通知优化器LLM如何更有效地改进过去生成的指令，并且潜在地进一步减小</a:t>
            </a:r>
            <a:r>
              <a:rPr lang="en-US">
                <a:solidFill>
                  <a:schemeClr val="accent1"/>
                </a:solidFill>
              </a:rPr>
              <a:t>prompt</a:t>
            </a:r>
            <a:r>
              <a:rPr>
                <a:solidFill>
                  <a:schemeClr val="accent1"/>
                </a:solidFill>
              </a:rPr>
              <a:t>优化所需的示例集大小。</a:t>
            </a:r>
            <a:endParaRPr>
              <a:solidFill>
                <a:schemeClr val="accent1"/>
              </a:solidFill>
            </a:endParaRPr>
          </a:p>
          <a:p>
            <a:pPr algn="just"/>
            <a:endParaRPr>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82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170942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研究</a:t>
            </a:r>
            <a:r>
              <a:rPr lang="zh-CN" altLang="en-US" sz="3000" b="1" dirty="0">
                <a:solidFill>
                  <a:schemeClr val="accent1"/>
                </a:solidFill>
                <a:latin typeface="微软雅黑" panose="020B0503020204020204" pitchFamily="34" charset="-122"/>
                <a:ea typeface="微软雅黑" panose="020B0503020204020204" pitchFamily="34" charset="-122"/>
              </a:rPr>
              <a:t>背景</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
        <p:nvSpPr>
          <p:cNvPr id="12295" name="Oval 8"/>
          <p:cNvSpPr/>
          <p:nvPr/>
        </p:nvSpPr>
        <p:spPr>
          <a:xfrm>
            <a:off x="2706688" y="296545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
        <p:nvSpPr>
          <p:cNvPr id="12298" name="Oval 11"/>
          <p:cNvSpPr/>
          <p:nvPr/>
        </p:nvSpPr>
        <p:spPr>
          <a:xfrm>
            <a:off x="2706688" y="515747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
        <p:nvSpPr>
          <p:cNvPr id="12299" name="TextBox 10"/>
          <p:cNvSpPr txBox="1"/>
          <p:nvPr/>
        </p:nvSpPr>
        <p:spPr>
          <a:xfrm>
            <a:off x="3070225" y="1060450"/>
            <a:ext cx="2320290" cy="52197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优化无处不在</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2300" name="TextBox 11"/>
          <p:cNvSpPr txBox="1"/>
          <p:nvPr/>
        </p:nvSpPr>
        <p:spPr>
          <a:xfrm>
            <a:off x="3106738" y="1599565"/>
            <a:ext cx="7626350" cy="119888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优化对所有领域都至关重要。许多优化技术都是迭代的：优化从初始解开始，然后迭代地更新解以优化目标函数。优化算法通常需要针对单个任务进行定制，以应对由决策空间和性能带来的特定挑战，特别是对于无导数优化。</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2302" name="TextBox 14"/>
          <p:cNvSpPr txBox="1"/>
          <p:nvPr/>
        </p:nvSpPr>
        <p:spPr>
          <a:xfrm>
            <a:off x="3090863" y="2884488"/>
            <a:ext cx="2359660" cy="521970"/>
          </a:xfrm>
          <a:prstGeom prst="rect">
            <a:avLst/>
          </a:prstGeom>
          <a:noFill/>
          <a:ln w="9525">
            <a:noFill/>
          </a:ln>
        </p:spPr>
        <p:txBody>
          <a:bodyPr wrap="none" anchor="t">
            <a:spAutoFit/>
          </a:bodyPr>
          <a:lstStyle/>
          <a:p>
            <a:r>
              <a:rPr lang="en-US" altLang="zh-CN" sz="2800" b="1" dirty="0">
                <a:solidFill>
                  <a:schemeClr val="accent1"/>
                </a:solidFill>
                <a:latin typeface="微软雅黑" panose="020B0503020204020204" pitchFamily="34" charset="-122"/>
                <a:ea typeface="微软雅黑" panose="020B0503020204020204" pitchFamily="34" charset="-122"/>
              </a:rPr>
              <a:t>LLM</a:t>
            </a:r>
            <a:r>
              <a:rPr lang="zh-CN" altLang="en-US" sz="2800" b="1" dirty="0">
                <a:solidFill>
                  <a:schemeClr val="accent1"/>
                </a:solidFill>
                <a:latin typeface="微软雅黑" panose="020B0503020204020204" pitchFamily="34" charset="-122"/>
                <a:ea typeface="微软雅黑" panose="020B0503020204020204" pitchFamily="34" charset="-122"/>
              </a:rPr>
              <a:t>无所不能</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2305" name="TextBox 17"/>
          <p:cNvSpPr txBox="1"/>
          <p:nvPr/>
        </p:nvSpPr>
        <p:spPr>
          <a:xfrm>
            <a:off x="3109278" y="5157470"/>
            <a:ext cx="2320290" cy="521970"/>
          </a:xfrm>
          <a:prstGeom prst="rect">
            <a:avLst/>
          </a:prstGeom>
          <a:noFill/>
          <a:ln w="9525">
            <a:noFill/>
          </a:ln>
        </p:spPr>
        <p:txBody>
          <a:bodyPr wrap="none"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自然语言</a:t>
            </a:r>
            <a:r>
              <a:rPr lang="zh-CN" altLang="en-US" sz="2800" b="1" dirty="0">
                <a:solidFill>
                  <a:schemeClr val="accent1"/>
                </a:solidFill>
                <a:latin typeface="微软雅黑" panose="020B0503020204020204" pitchFamily="34" charset="-122"/>
                <a:ea typeface="微软雅黑" panose="020B0503020204020204" pitchFamily="34" charset="-122"/>
              </a:rPr>
              <a:t>描述</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2307" name="TextBox 19"/>
          <p:cNvSpPr txBox="1"/>
          <p:nvPr/>
        </p:nvSpPr>
        <p:spPr>
          <a:xfrm>
            <a:off x="3106738" y="3573145"/>
            <a:ext cx="7439025" cy="922020"/>
          </a:xfrm>
          <a:prstGeom prst="rect">
            <a:avLst/>
          </a:prstGeom>
          <a:noFill/>
          <a:ln w="9525">
            <a:noFill/>
          </a:ln>
        </p:spPr>
        <p:txBody>
          <a:bodyPr anchor="t">
            <a:spAutoFit/>
          </a:bodyPr>
          <a:lstStyle/>
          <a:p>
            <a:pPr algn="just"/>
            <a:r>
              <a:rPr lang="zh-CN" altLang="en-US" dirty="0">
                <a:solidFill>
                  <a:schemeClr val="accent1"/>
                </a:solidFill>
                <a:latin typeface="微软雅黑" panose="020B0503020204020204" pitchFamily="34" charset="-122"/>
                <a:ea typeface="微软雅黑" panose="020B0503020204020204" pitchFamily="34" charset="-122"/>
              </a:rPr>
              <a:t>随着提示技术的进步，LLM已经在各种领域上实现了令人印象深刻的性能。他们理解自然语言的能力为优化提供了新的可能性。用自然语言描述优化任务使</a:t>
            </a:r>
            <a:r>
              <a:rPr lang="en-US" altLang="zh-CN" dirty="0">
                <a:solidFill>
                  <a:schemeClr val="accent1"/>
                </a:solidFill>
                <a:latin typeface="微软雅黑" panose="020B0503020204020204" pitchFamily="34" charset="-122"/>
                <a:ea typeface="微软雅黑" panose="020B0503020204020204" pitchFamily="34" charset="-122"/>
              </a:rPr>
              <a:t>LLM</a:t>
            </a:r>
            <a:r>
              <a:rPr lang="zh-CN" altLang="en-US" dirty="0">
                <a:solidFill>
                  <a:schemeClr val="accent1"/>
                </a:solidFill>
                <a:latin typeface="微软雅黑" panose="020B0503020204020204" pitchFamily="34" charset="-122"/>
                <a:ea typeface="微软雅黑" panose="020B0503020204020204" pitchFamily="34" charset="-122"/>
              </a:rPr>
              <a:t>作为优化器成为</a:t>
            </a:r>
            <a:r>
              <a:rPr lang="zh-CN" altLang="en-US" dirty="0">
                <a:solidFill>
                  <a:schemeClr val="accent1"/>
                </a:solidFill>
                <a:latin typeface="微软雅黑" panose="020B0503020204020204" pitchFamily="34" charset="-122"/>
                <a:ea typeface="微软雅黑" panose="020B0503020204020204" pitchFamily="34" charset="-122"/>
              </a:rPr>
              <a:t>可能。</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2310" name="TextBox 22"/>
          <p:cNvSpPr txBox="1"/>
          <p:nvPr/>
        </p:nvSpPr>
        <p:spPr>
          <a:xfrm>
            <a:off x="3109278" y="5734050"/>
            <a:ext cx="7626350" cy="645160"/>
          </a:xfrm>
          <a:prstGeom prst="rect">
            <a:avLst/>
          </a:prstGeom>
          <a:noFill/>
          <a:ln w="9525">
            <a:noFill/>
          </a:ln>
        </p:spPr>
        <p:txBody>
          <a:bodyPr anchor="t">
            <a:spAutoFit/>
          </a:bodyPr>
          <a:lstStyle/>
          <a:p>
            <a:pPr algn="just"/>
            <a:r>
              <a:rPr lang="zh-CN" altLang="en-US" dirty="0">
                <a:solidFill>
                  <a:schemeClr val="accent1"/>
                </a:solidFill>
                <a:latin typeface="微软雅黑" panose="020B0503020204020204" pitchFamily="34" charset="-122"/>
                <a:ea typeface="微软雅黑" panose="020B0503020204020204" pitchFamily="34" charset="-122"/>
              </a:rPr>
              <a:t>LLM用于优化的主要优点是它们能够理解自然语言，这允许人们在没有正式规范的情况下描述他们的优化任务。</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12311" name="矩形 23"/>
          <p:cNvSpPr/>
          <p:nvPr/>
        </p:nvSpPr>
        <p:spPr>
          <a:xfrm>
            <a:off x="876300" y="1350963"/>
            <a:ext cx="1728788" cy="1062037"/>
          </a:xfrm>
          <a:prstGeom prst="rect">
            <a:avLst/>
          </a:prstGeom>
          <a:blipFill rotWithShape="1">
            <a:blip r:embed="rId1"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
        <p:nvSpPr>
          <p:cNvPr id="12312" name="矩形 24"/>
          <p:cNvSpPr/>
          <p:nvPr/>
        </p:nvSpPr>
        <p:spPr>
          <a:xfrm>
            <a:off x="876300" y="3335338"/>
            <a:ext cx="1728788" cy="1063625"/>
          </a:xfrm>
          <a:prstGeom prst="rect">
            <a:avLst/>
          </a:prstGeom>
          <a:blipFill rotWithShape="1">
            <a:blip r:embed="rId2"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
        <p:nvSpPr>
          <p:cNvPr id="12313" name="矩形 25"/>
          <p:cNvSpPr/>
          <p:nvPr/>
        </p:nvSpPr>
        <p:spPr>
          <a:xfrm>
            <a:off x="876300" y="5221288"/>
            <a:ext cx="1728788" cy="1063625"/>
          </a:xfrm>
          <a:prstGeom prst="rect">
            <a:avLst/>
          </a:prstGeom>
          <a:blipFill rotWithShape="1">
            <a:blip r:embed="rId3"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820"/>
                            </p:stCondLst>
                            <p:childTnLst>
                              <p:par>
                                <p:cTn id="20" presetID="22" presetClass="entr" presetSubtype="1" fill="hold"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32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82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32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820"/>
                            </p:stCondLst>
                            <p:childTnLst>
                              <p:par>
                                <p:cTn id="41" presetID="10" presetClass="entr" presetSubtype="0" fill="hold" grpId="0" nodeType="afterEffect">
                                  <p:stCondLst>
                                    <p:cond delay="0"/>
                                  </p:stCondLst>
                                  <p:childTnLst>
                                    <p:set>
                                      <p:cBhvr>
                                        <p:cTn id="42" dur="1" fill="hold">
                                          <p:stCondLst>
                                            <p:cond delay="0"/>
                                          </p:stCondLst>
                                        </p:cTn>
                                        <p:tgtEl>
                                          <p:spTgt spid="12295"/>
                                        </p:tgtEl>
                                        <p:attrNameLst>
                                          <p:attrName>style.visibility</p:attrName>
                                        </p:attrNameLst>
                                      </p:cBhvr>
                                      <p:to>
                                        <p:strVal val="visible"/>
                                      </p:to>
                                    </p:set>
                                    <p:anim calcmode="lin" valueType="num">
                                      <p:cBhvr>
                                        <p:cTn id="43" dur="500" fill="hold"/>
                                        <p:tgtEl>
                                          <p:spTgt spid="12295"/>
                                        </p:tgtEl>
                                        <p:attrNameLst>
                                          <p:attrName>ppt_w</p:attrName>
                                        </p:attrNameLst>
                                      </p:cBhvr>
                                      <p:tavLst>
                                        <p:tav tm="0">
                                          <p:val>
                                            <p:fltVal val="0"/>
                                          </p:val>
                                        </p:tav>
                                        <p:tav tm="100000">
                                          <p:val>
                                            <p:strVal val="#ppt_w"/>
                                          </p:val>
                                        </p:tav>
                                      </p:tavLst>
                                    </p:anim>
                                    <p:anim calcmode="lin" valueType="num">
                                      <p:cBhvr>
                                        <p:cTn id="44" dur="500" fill="hold"/>
                                        <p:tgtEl>
                                          <p:spTgt spid="12295"/>
                                        </p:tgtEl>
                                        <p:attrNameLst>
                                          <p:attrName>ppt_h</p:attrName>
                                        </p:attrNameLst>
                                      </p:cBhvr>
                                      <p:tavLst>
                                        <p:tav tm="0">
                                          <p:val>
                                            <p:fltVal val="0"/>
                                          </p:val>
                                        </p:tav>
                                        <p:tav tm="100000">
                                          <p:val>
                                            <p:strVal val="#ppt_h"/>
                                          </p:val>
                                        </p:tav>
                                      </p:tavLst>
                                    </p:anim>
                                    <p:animEffect transition="in" filter="fade">
                                      <p:cBhvr>
                                        <p:cTn id="45" dur="500"/>
                                        <p:tgtEl>
                                          <p:spTgt spid="12295"/>
                                        </p:tgtEl>
                                      </p:cBhvr>
                                    </p:animEffect>
                                  </p:childTnLst>
                                </p:cTn>
                              </p:par>
                            </p:childTnLst>
                          </p:cTn>
                        </p:par>
                        <p:par>
                          <p:cTn id="46" fill="hold">
                            <p:stCondLst>
                              <p:cond delay="3320"/>
                            </p:stCondLst>
                            <p:childTnLst>
                              <p:par>
                                <p:cTn id="47" presetID="31" presetClass="entr" presetSubtype="0" fill="hold" grpId="0" nodeType="afterEffect">
                                  <p:stCondLst>
                                    <p:cond delay="0"/>
                                  </p:stCondLst>
                                  <p:childTnLst>
                                    <p:set>
                                      <p:cBhvr>
                                        <p:cTn id="48" dur="1" fill="hold">
                                          <p:stCondLst>
                                            <p:cond delay="0"/>
                                          </p:stCondLst>
                                        </p:cTn>
                                        <p:tgtEl>
                                          <p:spTgt spid="12302"/>
                                        </p:tgtEl>
                                        <p:attrNameLst>
                                          <p:attrName>style.visibility</p:attrName>
                                        </p:attrNameLst>
                                      </p:cBhvr>
                                      <p:to>
                                        <p:strVal val="visible"/>
                                      </p:to>
                                    </p:set>
                                    <p:anim calcmode="lin" valueType="num">
                                      <p:cBhvr>
                                        <p:cTn id="49" dur="400" fill="hold"/>
                                        <p:tgtEl>
                                          <p:spTgt spid="12302"/>
                                        </p:tgtEl>
                                        <p:attrNameLst>
                                          <p:attrName>ppt_w</p:attrName>
                                        </p:attrNameLst>
                                      </p:cBhvr>
                                      <p:tavLst>
                                        <p:tav tm="0">
                                          <p:val>
                                            <p:fltVal val="0"/>
                                          </p:val>
                                        </p:tav>
                                        <p:tav tm="100000">
                                          <p:val>
                                            <p:strVal val="#ppt_w"/>
                                          </p:val>
                                        </p:tav>
                                      </p:tavLst>
                                    </p:anim>
                                    <p:anim calcmode="lin" valueType="num">
                                      <p:cBhvr>
                                        <p:cTn id="50" dur="400" fill="hold"/>
                                        <p:tgtEl>
                                          <p:spTgt spid="12302"/>
                                        </p:tgtEl>
                                        <p:attrNameLst>
                                          <p:attrName>ppt_h</p:attrName>
                                        </p:attrNameLst>
                                      </p:cBhvr>
                                      <p:tavLst>
                                        <p:tav tm="0">
                                          <p:val>
                                            <p:fltVal val="0"/>
                                          </p:val>
                                        </p:tav>
                                        <p:tav tm="100000">
                                          <p:val>
                                            <p:strVal val="#ppt_h"/>
                                          </p:val>
                                        </p:tav>
                                      </p:tavLst>
                                    </p:anim>
                                    <p:anim calcmode="lin" valueType="num">
                                      <p:cBhvr>
                                        <p:cTn id="51" dur="400" fill="hold"/>
                                        <p:tgtEl>
                                          <p:spTgt spid="12302"/>
                                        </p:tgtEl>
                                        <p:attrNameLst>
                                          <p:attrName>style.rotation</p:attrName>
                                        </p:attrNameLst>
                                      </p:cBhvr>
                                      <p:tavLst>
                                        <p:tav tm="0">
                                          <p:val>
                                            <p:fltVal val="90"/>
                                          </p:val>
                                        </p:tav>
                                        <p:tav tm="100000">
                                          <p:val>
                                            <p:fltVal val="0"/>
                                          </p:val>
                                        </p:tav>
                                      </p:tavLst>
                                    </p:anim>
                                    <p:animEffect transition="in" filter="fade">
                                      <p:cBhvr>
                                        <p:cTn id="52" dur="400"/>
                                        <p:tgtEl>
                                          <p:spTgt spid="12302"/>
                                        </p:tgtEl>
                                      </p:cBhvr>
                                    </p:animEffect>
                                  </p:childTnLst>
                                </p:cTn>
                              </p:par>
                            </p:childTnLst>
                          </p:cTn>
                        </p:par>
                        <p:par>
                          <p:cTn id="53" fill="hold">
                            <p:stCondLst>
                              <p:cond delay="3820"/>
                            </p:stCondLst>
                            <p:childTnLst>
                              <p:par>
                                <p:cTn id="54" presetID="22" presetClass="entr" presetSubtype="8" fill="hold" grpId="0" nodeType="afterEffect">
                                  <p:stCondLst>
                                    <p:cond delay="0"/>
                                  </p:stCondLst>
                                  <p:childTnLst>
                                    <p:set>
                                      <p:cBhvr>
                                        <p:cTn id="55" dur="1" fill="hold">
                                          <p:stCondLst>
                                            <p:cond delay="0"/>
                                          </p:stCondLst>
                                        </p:cTn>
                                        <p:tgtEl>
                                          <p:spTgt spid="12307"/>
                                        </p:tgtEl>
                                        <p:attrNameLst>
                                          <p:attrName>style.visibility</p:attrName>
                                        </p:attrNameLst>
                                      </p:cBhvr>
                                      <p:to>
                                        <p:strVal val="visible"/>
                                      </p:to>
                                    </p:set>
                                    <p:animEffect transition="in" filter="wipe(left)">
                                      <p:cBhvr>
                                        <p:cTn id="56" dur="500"/>
                                        <p:tgtEl>
                                          <p:spTgt spid="12307"/>
                                        </p:tgtEl>
                                      </p:cBhvr>
                                    </p:animEffect>
                                  </p:childTnLst>
                                </p:cTn>
                              </p:par>
                            </p:childTnLst>
                          </p:cTn>
                        </p:par>
                        <p:par>
                          <p:cTn id="57" fill="hold">
                            <p:stCondLst>
                              <p:cond delay="4320"/>
                            </p:stCondLst>
                            <p:childTnLst>
                              <p:par>
                                <p:cTn id="58" presetID="10" presetClass="entr" presetSubtype="0" fill="hold" grpId="0" nodeType="afterEffect">
                                  <p:stCondLst>
                                    <p:cond delay="0"/>
                                  </p:stCondLst>
                                  <p:childTnLst>
                                    <p:set>
                                      <p:cBhvr>
                                        <p:cTn id="59" dur="1" fill="hold">
                                          <p:stCondLst>
                                            <p:cond delay="0"/>
                                          </p:stCondLst>
                                        </p:cTn>
                                        <p:tgtEl>
                                          <p:spTgt spid="12298"/>
                                        </p:tgtEl>
                                        <p:attrNameLst>
                                          <p:attrName>style.visibility</p:attrName>
                                        </p:attrNameLst>
                                      </p:cBhvr>
                                      <p:to>
                                        <p:strVal val="visible"/>
                                      </p:to>
                                    </p:set>
                                    <p:anim calcmode="lin" valueType="num">
                                      <p:cBhvr>
                                        <p:cTn id="60" dur="500" fill="hold"/>
                                        <p:tgtEl>
                                          <p:spTgt spid="12298"/>
                                        </p:tgtEl>
                                        <p:attrNameLst>
                                          <p:attrName>ppt_w</p:attrName>
                                        </p:attrNameLst>
                                      </p:cBhvr>
                                      <p:tavLst>
                                        <p:tav tm="0">
                                          <p:val>
                                            <p:fltVal val="0"/>
                                          </p:val>
                                        </p:tav>
                                        <p:tav tm="100000">
                                          <p:val>
                                            <p:strVal val="#ppt_w"/>
                                          </p:val>
                                        </p:tav>
                                      </p:tavLst>
                                    </p:anim>
                                    <p:anim calcmode="lin" valueType="num">
                                      <p:cBhvr>
                                        <p:cTn id="61" dur="500" fill="hold"/>
                                        <p:tgtEl>
                                          <p:spTgt spid="12298"/>
                                        </p:tgtEl>
                                        <p:attrNameLst>
                                          <p:attrName>ppt_h</p:attrName>
                                        </p:attrNameLst>
                                      </p:cBhvr>
                                      <p:tavLst>
                                        <p:tav tm="0">
                                          <p:val>
                                            <p:fltVal val="0"/>
                                          </p:val>
                                        </p:tav>
                                        <p:tav tm="100000">
                                          <p:val>
                                            <p:strVal val="#ppt_h"/>
                                          </p:val>
                                        </p:tav>
                                      </p:tavLst>
                                    </p:anim>
                                    <p:animEffect transition="in" filter="fade">
                                      <p:cBhvr>
                                        <p:cTn id="62" dur="500"/>
                                        <p:tgtEl>
                                          <p:spTgt spid="12298"/>
                                        </p:tgtEl>
                                      </p:cBhvr>
                                    </p:animEffect>
                                  </p:childTnLst>
                                </p:cTn>
                              </p:par>
                            </p:childTnLst>
                          </p:cTn>
                        </p:par>
                        <p:par>
                          <p:cTn id="63" fill="hold">
                            <p:stCondLst>
                              <p:cond delay="4820"/>
                            </p:stCondLst>
                            <p:childTnLst>
                              <p:par>
                                <p:cTn id="64" presetID="31" presetClass="entr" presetSubtype="0" fill="hold" grpId="0" nodeType="afterEffect">
                                  <p:stCondLst>
                                    <p:cond delay="0"/>
                                  </p:stCondLst>
                                  <p:childTnLst>
                                    <p:set>
                                      <p:cBhvr>
                                        <p:cTn id="65" dur="1" fill="hold">
                                          <p:stCondLst>
                                            <p:cond delay="0"/>
                                          </p:stCondLst>
                                        </p:cTn>
                                        <p:tgtEl>
                                          <p:spTgt spid="12305"/>
                                        </p:tgtEl>
                                        <p:attrNameLst>
                                          <p:attrName>style.visibility</p:attrName>
                                        </p:attrNameLst>
                                      </p:cBhvr>
                                      <p:to>
                                        <p:strVal val="visible"/>
                                      </p:to>
                                    </p:set>
                                    <p:anim calcmode="lin" valueType="num">
                                      <p:cBhvr>
                                        <p:cTn id="66" dur="400" fill="hold"/>
                                        <p:tgtEl>
                                          <p:spTgt spid="12305"/>
                                        </p:tgtEl>
                                        <p:attrNameLst>
                                          <p:attrName>ppt_w</p:attrName>
                                        </p:attrNameLst>
                                      </p:cBhvr>
                                      <p:tavLst>
                                        <p:tav tm="0">
                                          <p:val>
                                            <p:fltVal val="0"/>
                                          </p:val>
                                        </p:tav>
                                        <p:tav tm="100000">
                                          <p:val>
                                            <p:strVal val="#ppt_w"/>
                                          </p:val>
                                        </p:tav>
                                      </p:tavLst>
                                    </p:anim>
                                    <p:anim calcmode="lin" valueType="num">
                                      <p:cBhvr>
                                        <p:cTn id="67" dur="400" fill="hold"/>
                                        <p:tgtEl>
                                          <p:spTgt spid="12305"/>
                                        </p:tgtEl>
                                        <p:attrNameLst>
                                          <p:attrName>ppt_h</p:attrName>
                                        </p:attrNameLst>
                                      </p:cBhvr>
                                      <p:tavLst>
                                        <p:tav tm="0">
                                          <p:val>
                                            <p:fltVal val="0"/>
                                          </p:val>
                                        </p:tav>
                                        <p:tav tm="100000">
                                          <p:val>
                                            <p:strVal val="#ppt_h"/>
                                          </p:val>
                                        </p:tav>
                                      </p:tavLst>
                                    </p:anim>
                                    <p:anim calcmode="lin" valueType="num">
                                      <p:cBhvr>
                                        <p:cTn id="68" dur="400" fill="hold"/>
                                        <p:tgtEl>
                                          <p:spTgt spid="12305"/>
                                        </p:tgtEl>
                                        <p:attrNameLst>
                                          <p:attrName>style.rotation</p:attrName>
                                        </p:attrNameLst>
                                      </p:cBhvr>
                                      <p:tavLst>
                                        <p:tav tm="0">
                                          <p:val>
                                            <p:fltVal val="90"/>
                                          </p:val>
                                        </p:tav>
                                        <p:tav tm="100000">
                                          <p:val>
                                            <p:fltVal val="0"/>
                                          </p:val>
                                        </p:tav>
                                      </p:tavLst>
                                    </p:anim>
                                    <p:animEffect transition="in" filter="fade">
                                      <p:cBhvr>
                                        <p:cTn id="69" dur="400"/>
                                        <p:tgtEl>
                                          <p:spTgt spid="12305"/>
                                        </p:tgtEl>
                                      </p:cBhvr>
                                    </p:animEffect>
                                  </p:childTnLst>
                                </p:cTn>
                              </p:par>
                            </p:childTnLst>
                          </p:cTn>
                        </p:par>
                        <p:par>
                          <p:cTn id="70" fill="hold">
                            <p:stCondLst>
                              <p:cond delay="5320"/>
                            </p:stCondLst>
                            <p:childTnLst>
                              <p:par>
                                <p:cTn id="71" presetID="22" presetClass="entr" presetSubtype="8" fill="hold" grpId="0" nodeType="afterEffect">
                                  <p:stCondLst>
                                    <p:cond delay="0"/>
                                  </p:stCondLst>
                                  <p:childTnLst>
                                    <p:set>
                                      <p:cBhvr>
                                        <p:cTn id="72" dur="1" fill="hold">
                                          <p:stCondLst>
                                            <p:cond delay="0"/>
                                          </p:stCondLst>
                                        </p:cTn>
                                        <p:tgtEl>
                                          <p:spTgt spid="12310"/>
                                        </p:tgtEl>
                                        <p:attrNameLst>
                                          <p:attrName>style.visibility</p:attrName>
                                        </p:attrNameLst>
                                      </p:cBhvr>
                                      <p:to>
                                        <p:strVal val="visible"/>
                                      </p:to>
                                    </p:set>
                                    <p:animEffect transition="in" filter="wipe(left)">
                                      <p:cBhvr>
                                        <p:cTn id="73" dur="500"/>
                                        <p:tgtEl>
                                          <p:spTgt spid="12310"/>
                                        </p:tgtEl>
                                      </p:cBhvr>
                                    </p:animEffect>
                                  </p:childTnLst>
                                </p:cTn>
                              </p:par>
                            </p:childTnLst>
                          </p:cTn>
                        </p:par>
                        <p:par>
                          <p:cTn id="74" fill="hold">
                            <p:stCondLst>
                              <p:cond delay="5820"/>
                            </p:stCondLst>
                            <p:childTnLst>
                              <p:par>
                                <p:cTn id="75" presetID="2" presetClass="entr" presetSubtype="12" fill="hold" grpId="0" nodeType="afterEffect">
                                  <p:stCondLst>
                                    <p:cond delay="0"/>
                                  </p:stCondLst>
                                  <p:childTnLst>
                                    <p:set>
                                      <p:cBhvr>
                                        <p:cTn id="76" dur="1" fill="hold">
                                          <p:stCondLst>
                                            <p:cond delay="0"/>
                                          </p:stCondLst>
                                        </p:cTn>
                                        <p:tgtEl>
                                          <p:spTgt spid="12311"/>
                                        </p:tgtEl>
                                        <p:attrNameLst>
                                          <p:attrName>style.visibility</p:attrName>
                                        </p:attrNameLst>
                                      </p:cBhvr>
                                      <p:to>
                                        <p:strVal val="visible"/>
                                      </p:to>
                                    </p:set>
                                    <p:anim calcmode="lin" valueType="num">
                                      <p:cBhvr additive="base">
                                        <p:cTn id="77" dur="500" fill="hold"/>
                                        <p:tgtEl>
                                          <p:spTgt spid="12311"/>
                                        </p:tgtEl>
                                        <p:attrNameLst>
                                          <p:attrName>ppt_x</p:attrName>
                                        </p:attrNameLst>
                                      </p:cBhvr>
                                      <p:tavLst>
                                        <p:tav tm="0">
                                          <p:val>
                                            <p:strVal val="0-#ppt_w/2"/>
                                          </p:val>
                                        </p:tav>
                                        <p:tav tm="100000">
                                          <p:val>
                                            <p:strVal val="#ppt_x"/>
                                          </p:val>
                                        </p:tav>
                                      </p:tavLst>
                                    </p:anim>
                                    <p:anim calcmode="lin" valueType="num">
                                      <p:cBhvr additive="base">
                                        <p:cTn id="78" dur="500" fill="hold"/>
                                        <p:tgtEl>
                                          <p:spTgt spid="12311"/>
                                        </p:tgtEl>
                                        <p:attrNameLst>
                                          <p:attrName>ppt_y</p:attrName>
                                        </p:attrNameLst>
                                      </p:cBhvr>
                                      <p:tavLst>
                                        <p:tav tm="0">
                                          <p:val>
                                            <p:strVal val="1+#ppt_h/2"/>
                                          </p:val>
                                        </p:tav>
                                        <p:tav tm="100000">
                                          <p:val>
                                            <p:strVal val="#ppt_y"/>
                                          </p:val>
                                        </p:tav>
                                      </p:tavLst>
                                    </p:anim>
                                  </p:childTnLst>
                                </p:cTn>
                              </p:par>
                              <p:par>
                                <p:cTn id="79" presetID="2" presetClass="entr" presetSubtype="12" fill="hold" grpId="0" nodeType="withEffect">
                                  <p:stCondLst>
                                    <p:cond delay="200"/>
                                  </p:stCondLst>
                                  <p:childTnLst>
                                    <p:set>
                                      <p:cBhvr>
                                        <p:cTn id="80" dur="1" fill="hold">
                                          <p:stCondLst>
                                            <p:cond delay="0"/>
                                          </p:stCondLst>
                                        </p:cTn>
                                        <p:tgtEl>
                                          <p:spTgt spid="12312"/>
                                        </p:tgtEl>
                                        <p:attrNameLst>
                                          <p:attrName>style.visibility</p:attrName>
                                        </p:attrNameLst>
                                      </p:cBhvr>
                                      <p:to>
                                        <p:strVal val="visible"/>
                                      </p:to>
                                    </p:set>
                                    <p:anim calcmode="lin" valueType="num">
                                      <p:cBhvr additive="base">
                                        <p:cTn id="81" dur="500" fill="hold"/>
                                        <p:tgtEl>
                                          <p:spTgt spid="12312"/>
                                        </p:tgtEl>
                                        <p:attrNameLst>
                                          <p:attrName>ppt_x</p:attrName>
                                        </p:attrNameLst>
                                      </p:cBhvr>
                                      <p:tavLst>
                                        <p:tav tm="0">
                                          <p:val>
                                            <p:strVal val="0-#ppt_w/2"/>
                                          </p:val>
                                        </p:tav>
                                        <p:tav tm="100000">
                                          <p:val>
                                            <p:strVal val="#ppt_x"/>
                                          </p:val>
                                        </p:tav>
                                      </p:tavLst>
                                    </p:anim>
                                    <p:anim calcmode="lin" valueType="num">
                                      <p:cBhvr additive="base">
                                        <p:cTn id="82" dur="500" fill="hold"/>
                                        <p:tgtEl>
                                          <p:spTgt spid="12312"/>
                                        </p:tgtEl>
                                        <p:attrNameLst>
                                          <p:attrName>ppt_y</p:attrName>
                                        </p:attrNameLst>
                                      </p:cBhvr>
                                      <p:tavLst>
                                        <p:tav tm="0">
                                          <p:val>
                                            <p:strVal val="1+#ppt_h/2"/>
                                          </p:val>
                                        </p:tav>
                                        <p:tav tm="100000">
                                          <p:val>
                                            <p:strVal val="#ppt_y"/>
                                          </p:val>
                                        </p:tav>
                                      </p:tavLst>
                                    </p:anim>
                                  </p:childTnLst>
                                </p:cTn>
                              </p:par>
                              <p:par>
                                <p:cTn id="83" presetID="2" presetClass="entr" presetSubtype="12" fill="hold" grpId="0" nodeType="withEffect">
                                  <p:stCondLst>
                                    <p:cond delay="400"/>
                                  </p:stCondLst>
                                  <p:childTnLst>
                                    <p:set>
                                      <p:cBhvr>
                                        <p:cTn id="84" dur="1" fill="hold">
                                          <p:stCondLst>
                                            <p:cond delay="0"/>
                                          </p:stCondLst>
                                        </p:cTn>
                                        <p:tgtEl>
                                          <p:spTgt spid="12313"/>
                                        </p:tgtEl>
                                        <p:attrNameLst>
                                          <p:attrName>style.visibility</p:attrName>
                                        </p:attrNameLst>
                                      </p:cBhvr>
                                      <p:to>
                                        <p:strVal val="visible"/>
                                      </p:to>
                                    </p:set>
                                    <p:anim calcmode="lin" valueType="num">
                                      <p:cBhvr additive="base">
                                        <p:cTn id="85" dur="500" fill="hold"/>
                                        <p:tgtEl>
                                          <p:spTgt spid="12313"/>
                                        </p:tgtEl>
                                        <p:attrNameLst>
                                          <p:attrName>ppt_x</p:attrName>
                                        </p:attrNameLst>
                                      </p:cBhvr>
                                      <p:tavLst>
                                        <p:tav tm="0">
                                          <p:val>
                                            <p:strVal val="0-#ppt_w/2"/>
                                          </p:val>
                                        </p:tav>
                                        <p:tav tm="100000">
                                          <p:val>
                                            <p:strVal val="#ppt_x"/>
                                          </p:val>
                                        </p:tav>
                                      </p:tavLst>
                                    </p:anim>
                                    <p:anim calcmode="lin" valueType="num">
                                      <p:cBhvr additive="base">
                                        <p:cTn id="86"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3" grpId="0" animBg="1"/>
      <p:bldP spid="12295" grpId="0" animBg="1"/>
      <p:bldP spid="12298" grpId="0" bldLvl="0" animBg="1"/>
      <p:bldP spid="12299" grpId="0"/>
      <p:bldP spid="12300" grpId="0"/>
      <p:bldP spid="12302" grpId="0"/>
      <p:bldP spid="12305" grpId="0"/>
      <p:bldP spid="12307" grpId="0"/>
      <p:bldP spid="12310" grpId="0"/>
      <p:bldP spid="12311" grpId="0" animBg="1"/>
      <p:bldP spid="12312" grpId="0" animBg="1"/>
      <p:bldP spid="123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170942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研究方法</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25700" y="1268730"/>
            <a:ext cx="7257415" cy="395732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82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170942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研究方法</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30730" y="1268730"/>
            <a:ext cx="8134985" cy="3723005"/>
          </a:xfrm>
          <a:prstGeom prst="rect">
            <a:avLst/>
          </a:prstGeom>
          <a:noFill/>
        </p:spPr>
        <p:txBody>
          <a:bodyPr wrap="square" rtlCol="0">
            <a:spAutoFit/>
          </a:bodyPr>
          <a:p>
            <a:pPr algn="ctr"/>
            <a:r>
              <a:rPr lang="en-US" altLang="zh-CN" sz="2800">
                <a:solidFill>
                  <a:schemeClr val="accent1"/>
                </a:solidFill>
              </a:rPr>
              <a:t>Meta prompt design</a:t>
            </a:r>
            <a:endParaRPr lang="en-US" altLang="zh-CN" sz="2800">
              <a:solidFill>
                <a:schemeClr val="accent1"/>
              </a:solidFill>
            </a:endParaRPr>
          </a:p>
          <a:p>
            <a:pPr algn="ctr"/>
            <a:endParaRPr lang="en-US" altLang="zh-CN" sz="2800">
              <a:solidFill>
                <a:schemeClr val="accent1"/>
              </a:solidFill>
            </a:endParaRPr>
          </a:p>
          <a:p>
            <a:pPr algn="l"/>
            <a:r>
              <a:rPr lang="en-US" altLang="zh-CN" sz="2000">
                <a:solidFill>
                  <a:schemeClr val="accent1"/>
                </a:solidFill>
              </a:rPr>
              <a:t>1.Optimization problem description</a:t>
            </a:r>
            <a:r>
              <a:rPr lang="zh-CN" altLang="en-US" sz="2000">
                <a:solidFill>
                  <a:schemeClr val="accent1"/>
                </a:solidFill>
              </a:rPr>
              <a:t>：优化问题的文本描述。包括目标函数和解的约束条件。例如，对于提示优化，可以指示LLM“生成实现更高准确度的新指令”，这被称为元指令。</a:t>
            </a:r>
            <a:endParaRPr lang="zh-CN" altLang="en-US" sz="2000">
              <a:solidFill>
                <a:schemeClr val="accent1"/>
              </a:solidFill>
            </a:endParaRPr>
          </a:p>
          <a:p>
            <a:pPr algn="l"/>
            <a:endParaRPr lang="zh-CN" altLang="en-US" sz="2000">
              <a:solidFill>
                <a:schemeClr val="accent1"/>
              </a:solidFill>
            </a:endParaRPr>
          </a:p>
          <a:p>
            <a:pPr algn="l"/>
            <a:r>
              <a:rPr lang="en-US" altLang="zh-CN" sz="2000">
                <a:solidFill>
                  <a:schemeClr val="accent1"/>
                </a:solidFill>
              </a:rPr>
              <a:t>2.Optimization trajectory</a:t>
            </a:r>
            <a:r>
              <a:rPr lang="zh-CN" altLang="en-US" sz="2000">
                <a:solidFill>
                  <a:schemeClr val="accent1"/>
                </a:solidFill>
              </a:rPr>
              <a:t>：由于LLM能够从上下文中学习</a:t>
            </a:r>
            <a:r>
              <a:rPr lang="zh-CN" altLang="en-US" sz="2000">
                <a:solidFill>
                  <a:schemeClr val="accent1"/>
                </a:solidFill>
              </a:rPr>
              <a:t>知识，优化轨迹包括以升序排序的与其优化分数配对的过去的解。在元提示中包括优化轨迹允许LLM识别具有高分的解决方案的相似性，鼓励LLM在现有的良好解决方案的基础上构建潜在更好的解决方案，而不需要明确定义解决方案应该如何更新。</a:t>
            </a:r>
            <a:endParaRPr lang="zh-CN" altLang="en-US" sz="2000">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82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1709420" cy="553085"/>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研究方法</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30730" y="1268730"/>
            <a:ext cx="8134985" cy="4954270"/>
          </a:xfrm>
          <a:prstGeom prst="rect">
            <a:avLst/>
          </a:prstGeom>
          <a:noFill/>
        </p:spPr>
        <p:txBody>
          <a:bodyPr wrap="square" rtlCol="0">
            <a:spAutoFit/>
          </a:bodyPr>
          <a:p>
            <a:pPr algn="ctr"/>
            <a:r>
              <a:rPr lang="en-US" altLang="zh-CN" sz="2800">
                <a:solidFill>
                  <a:schemeClr val="accent1"/>
                </a:solidFill>
              </a:rPr>
              <a:t>SOLUTION GENERATION</a:t>
            </a:r>
            <a:endParaRPr lang="en-US" altLang="zh-CN" sz="2800">
              <a:solidFill>
                <a:schemeClr val="accent1"/>
              </a:solidFill>
            </a:endParaRPr>
          </a:p>
          <a:p>
            <a:pPr algn="ctr"/>
            <a:endParaRPr lang="en-US" altLang="zh-CN" sz="2800">
              <a:solidFill>
                <a:schemeClr val="accent1"/>
              </a:solidFill>
            </a:endParaRPr>
          </a:p>
          <a:p>
            <a:pPr algn="l"/>
            <a:r>
              <a:rPr lang="zh-CN" altLang="en-US" sz="2000">
                <a:solidFill>
                  <a:schemeClr val="accent1"/>
                </a:solidFill>
                <a:cs typeface="+mn-ea"/>
              </a:rPr>
              <a:t>在解决方案生成步骤，LLM以元提示作为输入生成新的解决方案。</a:t>
            </a:r>
            <a:endParaRPr lang="zh-CN" altLang="en-US" sz="2000">
              <a:solidFill>
                <a:schemeClr val="accent1"/>
              </a:solidFill>
              <a:cs typeface="+mn-ea"/>
            </a:endParaRPr>
          </a:p>
          <a:p>
            <a:pPr algn="l"/>
            <a:endParaRPr lang="zh-CN" altLang="en-US" sz="2000">
              <a:solidFill>
                <a:schemeClr val="accent1"/>
              </a:solidFill>
              <a:cs typeface="+mn-ea"/>
            </a:endParaRPr>
          </a:p>
          <a:p>
            <a:pPr algn="l"/>
            <a:r>
              <a:rPr lang="en-US" altLang="zh-CN" sz="2000">
                <a:solidFill>
                  <a:schemeClr val="accent1"/>
                </a:solidFill>
              </a:rPr>
              <a:t>1.Optimization stability</a:t>
            </a:r>
            <a:r>
              <a:rPr lang="zh-CN" altLang="en-US" sz="2000">
                <a:solidFill>
                  <a:schemeClr val="accent1"/>
                </a:solidFill>
              </a:rPr>
              <a:t>：在优化过程中，并非所有的解决方案都能获得高分，并单调地改善先前的解决方案。由于上下文学习对提示的敏感性，LLM输出可能会受到输入优化轨迹中低质量解决方案的严重影响，特别是在解决方案空间尚未充分探索的开始。这有时会导致优化不稳定和大的方差。为了提高稳定性，LLM在每个优化步骤生成多个解决方案，允许LLM同时探索多种可能性并快速发现有希望的前进方向。</a:t>
            </a:r>
            <a:endParaRPr lang="zh-CN" altLang="en-US" sz="2000">
              <a:solidFill>
                <a:schemeClr val="accent1"/>
              </a:solidFill>
            </a:endParaRPr>
          </a:p>
          <a:p>
            <a:pPr algn="l"/>
            <a:endParaRPr lang="zh-CN" altLang="en-US" sz="2000">
              <a:solidFill>
                <a:schemeClr val="accent1"/>
              </a:solidFill>
            </a:endParaRPr>
          </a:p>
          <a:p>
            <a:pPr algn="l"/>
            <a:r>
              <a:rPr lang="en-US" altLang="zh-CN" sz="2000">
                <a:solidFill>
                  <a:schemeClr val="accent1"/>
                </a:solidFill>
              </a:rPr>
              <a:t>2.Exploration-exploitation trade-off</a:t>
            </a:r>
            <a:r>
              <a:rPr lang="zh-CN" altLang="en-US" sz="2000">
                <a:solidFill>
                  <a:schemeClr val="accent1"/>
                </a:solidFill>
              </a:rPr>
              <a:t>：</a:t>
            </a:r>
            <a:r>
              <a:rPr lang="zh-CN" altLang="en-US" sz="2000">
                <a:solidFill>
                  <a:schemeClr val="accent1"/>
                </a:solidFill>
              </a:rPr>
              <a:t>通过调整LLM采样temperature，以平衡</a:t>
            </a:r>
            <a:r>
              <a:rPr lang="en-US" altLang="zh-CN" sz="2000">
                <a:solidFill>
                  <a:schemeClr val="accent1"/>
                </a:solidFill>
              </a:rPr>
              <a:t>explore</a:t>
            </a:r>
            <a:r>
              <a:rPr lang="zh-CN" altLang="en-US" sz="2000">
                <a:solidFill>
                  <a:schemeClr val="accent1"/>
                </a:solidFill>
              </a:rPr>
              <a:t>和</a:t>
            </a:r>
            <a:r>
              <a:rPr lang="en-US" altLang="zh-CN" sz="2000">
                <a:solidFill>
                  <a:schemeClr val="accent1"/>
                </a:solidFill>
              </a:rPr>
              <a:t>exploit</a:t>
            </a:r>
            <a:r>
              <a:rPr lang="zh-CN" altLang="en-US" sz="2000">
                <a:solidFill>
                  <a:schemeClr val="accent1"/>
                </a:solidFill>
              </a:rPr>
              <a:t>。较低的temperature鼓励LLM利用先前发现的解决方案周围的解决方案空间并进行小的调整，而</a:t>
            </a:r>
            <a:r>
              <a:rPr lang="zh-CN" altLang="en-US" sz="2000">
                <a:solidFill>
                  <a:schemeClr val="accent1"/>
                </a:solidFill>
              </a:rPr>
              <a:t>较高的temperature允许LLM更积极地探索可能明显不同的解决方案。</a:t>
            </a:r>
            <a:endParaRPr lang="zh-CN" altLang="en-US" sz="2000">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82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6113145" cy="553085"/>
          </a:xfrm>
          <a:prstGeom prst="rect">
            <a:avLst/>
          </a:prstGeom>
          <a:noFill/>
          <a:ln w="9525">
            <a:noFill/>
          </a:ln>
        </p:spPr>
        <p:txBody>
          <a:bodyPr wrap="none" anchor="t">
            <a:spAutoFit/>
          </a:body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LINEAR REGRESSION</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030730" y="836930"/>
            <a:ext cx="8134985" cy="1445260"/>
          </a:xfrm>
          <a:prstGeom prst="rect">
            <a:avLst/>
          </a:prstGeom>
          <a:noFill/>
        </p:spPr>
        <p:txBody>
          <a:bodyPr wrap="square" rtlCol="0">
            <a:spAutoFit/>
          </a:bodyPr>
          <a:p>
            <a:pPr algn="ctr"/>
            <a:endParaRPr lang="en-US" altLang="zh-CN" sz="2800">
              <a:solidFill>
                <a:schemeClr val="accent1"/>
              </a:solidFill>
            </a:endParaRPr>
          </a:p>
          <a:p>
            <a:pPr algn="l"/>
            <a:endParaRPr lang="zh-CN" altLang="en-US" sz="2000">
              <a:solidFill>
                <a:schemeClr val="accent1"/>
              </a:solidFill>
              <a:cs typeface="+mn-ea"/>
            </a:endParaRPr>
          </a:p>
          <a:p>
            <a:pPr algn="l"/>
            <a:r>
              <a:rPr lang="zh-CN" altLang="en-US" sz="2000">
                <a:solidFill>
                  <a:schemeClr val="accent1"/>
                </a:solidFill>
              </a:rPr>
              <a:t>在线性回归问题中，目标是找到线性系数，实验设置</a:t>
            </a:r>
            <a:r>
              <a:rPr lang="en-US" altLang="zh-CN" sz="2000">
                <a:solidFill>
                  <a:schemeClr val="accent1"/>
                </a:solidFill>
              </a:rPr>
              <a:t>x</a:t>
            </a:r>
            <a:r>
              <a:rPr lang="zh-CN" altLang="en-US" sz="2000">
                <a:solidFill>
                  <a:schemeClr val="accent1"/>
                </a:solidFill>
              </a:rPr>
              <a:t>从</a:t>
            </a:r>
            <a:r>
              <a:rPr lang="en-US" altLang="zh-CN" sz="2000">
                <a:solidFill>
                  <a:schemeClr val="accent1"/>
                </a:solidFill>
              </a:rPr>
              <a:t>1</a:t>
            </a:r>
            <a:r>
              <a:rPr lang="zh-CN" altLang="en-US" sz="2000">
                <a:solidFill>
                  <a:schemeClr val="accent1"/>
                </a:solidFill>
              </a:rPr>
              <a:t>到</a:t>
            </a:r>
            <a:r>
              <a:rPr lang="en-US" altLang="zh-CN" sz="2000">
                <a:solidFill>
                  <a:schemeClr val="accent1"/>
                </a:solidFill>
              </a:rPr>
              <a:t>50</a:t>
            </a:r>
            <a:r>
              <a:rPr lang="zh-CN" altLang="en-US" sz="2000">
                <a:solidFill>
                  <a:schemeClr val="accent1"/>
                </a:solidFill>
              </a:rPr>
              <a:t>，生成</a:t>
            </a:r>
            <a:r>
              <a:rPr lang="en-US" altLang="zh-CN" sz="2000">
                <a:solidFill>
                  <a:schemeClr val="accent1"/>
                </a:solidFill>
              </a:rPr>
              <a:t>50</a:t>
            </a:r>
            <a:r>
              <a:rPr lang="zh-CN" altLang="en-US" sz="2000">
                <a:solidFill>
                  <a:schemeClr val="accent1"/>
                </a:solidFill>
              </a:rPr>
              <a:t>个（</a:t>
            </a:r>
            <a:r>
              <a:rPr lang="en-US" altLang="zh-CN" sz="2000">
                <a:solidFill>
                  <a:schemeClr val="accent1"/>
                </a:solidFill>
              </a:rPr>
              <a:t>x</a:t>
            </a:r>
            <a:r>
              <a:rPr lang="zh-CN" altLang="en-US" sz="2000">
                <a:solidFill>
                  <a:schemeClr val="accent1"/>
                </a:solidFill>
              </a:rPr>
              <a:t>，</a:t>
            </a:r>
            <a:r>
              <a:rPr lang="en-US" altLang="zh-CN" sz="2000">
                <a:solidFill>
                  <a:schemeClr val="accent1"/>
                </a:solidFill>
              </a:rPr>
              <a:t>y</a:t>
            </a:r>
            <a:r>
              <a:rPr lang="zh-CN" altLang="en-US" sz="2000">
                <a:solidFill>
                  <a:schemeClr val="accent1"/>
                </a:solidFill>
              </a:rPr>
              <a:t>）数据</a:t>
            </a:r>
            <a:r>
              <a:rPr lang="zh-CN" altLang="en-US" sz="2000">
                <a:solidFill>
                  <a:schemeClr val="accent1"/>
                </a:solidFill>
              </a:rPr>
              <a:t>对。</a:t>
            </a:r>
            <a:endParaRPr lang="zh-CN" altLang="en-US" sz="2000">
              <a:solidFill>
                <a:schemeClr val="accent1"/>
              </a:solidFill>
            </a:endParaRPr>
          </a:p>
        </p:txBody>
      </p:sp>
      <p:pic>
        <p:nvPicPr>
          <p:cNvPr id="2" name="图片 1"/>
          <p:cNvPicPr>
            <a:picLocks noChangeAspect="1"/>
          </p:cNvPicPr>
          <p:nvPr/>
        </p:nvPicPr>
        <p:blipFill>
          <a:blip r:embed="rId1"/>
          <a:stretch>
            <a:fillRect/>
          </a:stretch>
        </p:blipFill>
        <p:spPr>
          <a:xfrm>
            <a:off x="4770755" y="980440"/>
            <a:ext cx="2857500" cy="366395"/>
          </a:xfrm>
          <a:prstGeom prst="rect">
            <a:avLst/>
          </a:prstGeom>
        </p:spPr>
      </p:pic>
      <p:pic>
        <p:nvPicPr>
          <p:cNvPr id="4" name="图片 3"/>
          <p:cNvPicPr>
            <a:picLocks noChangeAspect="1"/>
          </p:cNvPicPr>
          <p:nvPr/>
        </p:nvPicPr>
        <p:blipFill>
          <a:blip r:embed="rId2"/>
          <a:stretch>
            <a:fillRect/>
          </a:stretch>
        </p:blipFill>
        <p:spPr>
          <a:xfrm>
            <a:off x="1921510" y="2282190"/>
            <a:ext cx="9131300" cy="4254500"/>
          </a:xfrm>
          <a:prstGeom prst="rect">
            <a:avLst/>
          </a:prstGeom>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54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6113145" cy="553085"/>
          </a:xfrm>
          <a:prstGeom prst="rect">
            <a:avLst/>
          </a:prstGeom>
          <a:noFill/>
          <a:ln w="9525">
            <a:noFill/>
          </a:ln>
        </p:spPr>
        <p:txBody>
          <a:bodyPr wrap="none" anchor="t">
            <a:spAutoFit/>
          </a:body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LINEAR REGRESSION</a:t>
            </a:r>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679575" y="2924810"/>
            <a:ext cx="9094470" cy="2471420"/>
          </a:xfrm>
          <a:prstGeom prst="rect">
            <a:avLst/>
          </a:prstGeom>
        </p:spPr>
      </p:pic>
      <p:sp>
        <p:nvSpPr>
          <p:cNvPr id="6" name="文本框 5"/>
          <p:cNvSpPr txBox="1"/>
          <p:nvPr/>
        </p:nvSpPr>
        <p:spPr>
          <a:xfrm>
            <a:off x="2497455" y="1324610"/>
            <a:ext cx="7459345" cy="1198880"/>
          </a:xfrm>
          <a:prstGeom prst="rect">
            <a:avLst/>
          </a:prstGeom>
          <a:noFill/>
        </p:spPr>
        <p:txBody>
          <a:bodyPr wrap="square" rtlCol="0">
            <a:spAutoFit/>
          </a:bodyPr>
          <a:p>
            <a:r>
              <a:rPr lang="en-US" altLang="zh-CN">
                <a:solidFill>
                  <a:schemeClr val="accent1"/>
                </a:solidFill>
              </a:rPr>
              <a:t>        w</a:t>
            </a:r>
            <a:r>
              <a:rPr lang="zh-CN" altLang="en-US">
                <a:solidFill>
                  <a:schemeClr val="accent1"/>
                </a:solidFill>
              </a:rPr>
              <a:t>，</a:t>
            </a:r>
            <a:r>
              <a:rPr lang="en-US" altLang="zh-CN">
                <a:solidFill>
                  <a:schemeClr val="accent1"/>
                </a:solidFill>
              </a:rPr>
              <a:t>b</a:t>
            </a:r>
            <a:r>
              <a:rPr lang="zh-CN" altLang="en-US">
                <a:solidFill>
                  <a:schemeClr val="accent1"/>
                </a:solidFill>
              </a:rPr>
              <a:t>的初始化都从</a:t>
            </a:r>
            <a:r>
              <a:rPr lang="en-US" altLang="zh-CN">
                <a:solidFill>
                  <a:schemeClr val="accent1"/>
                </a:solidFill>
              </a:rPr>
              <a:t>[10,20]</a:t>
            </a:r>
            <a:r>
              <a:rPr lang="zh-CN" altLang="en-US">
                <a:solidFill>
                  <a:schemeClr val="accent1"/>
                </a:solidFill>
              </a:rPr>
              <a:t>内随机初始化，并按在起始区域内、在起始区域外且靠近起始区域、以及在起始区域外且远离起始区域分别实验。</a:t>
            </a:r>
            <a:r>
              <a:rPr lang="zh-CN" altLang="en-US">
                <a:solidFill>
                  <a:schemeClr val="accent1"/>
                </a:solidFill>
              </a:rPr>
              <a:t>结果表明每个模型探索的唯一（w，b）对的数量少于穷举搜索，表明这些模型能够进行黑盒优化。</a:t>
            </a:r>
            <a:endParaRPr lang="zh-CN" altLang="en-US">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54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074035" y="1845310"/>
            <a:ext cx="6848475" cy="4625975"/>
          </a:xfrm>
          <a:prstGeom prst="rect">
            <a:avLst/>
          </a:prstGeom>
        </p:spPr>
      </p:pic>
      <p:sp>
        <p:nvSpPr>
          <p:cNvPr id="13314" name="TextBox 27"/>
          <p:cNvSpPr txBox="1"/>
          <p:nvPr/>
        </p:nvSpPr>
        <p:spPr>
          <a:xfrm>
            <a:off x="1012825" y="176213"/>
            <a:ext cx="9501505" cy="553085"/>
          </a:xfrm>
          <a:prstGeom prst="rect">
            <a:avLst/>
          </a:prstGeom>
          <a:noFill/>
          <a:ln w="9525">
            <a:noFill/>
          </a:ln>
        </p:spPr>
        <p:txBody>
          <a:bodyPr wrap="none" anchor="t">
            <a:spAutoFit/>
          </a:bodyPr>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TRAVELING SALESMAN PROBLEM (TSP)</a:t>
            </a:r>
            <a:endParaRPr lang="en-US" altLang="zh-CN" sz="3000">
              <a:solidFill>
                <a:schemeClr val="accent1"/>
              </a:solidFill>
              <a:sym typeface="+mn-ea"/>
            </a:endParaRPr>
          </a:p>
        </p:txBody>
      </p:sp>
      <p:sp>
        <p:nvSpPr>
          <p:cNvPr id="5" name="文本框 4"/>
          <p:cNvSpPr txBox="1"/>
          <p:nvPr/>
        </p:nvSpPr>
        <p:spPr>
          <a:xfrm>
            <a:off x="1921510" y="836930"/>
            <a:ext cx="9083040" cy="922020"/>
          </a:xfrm>
          <a:prstGeom prst="rect">
            <a:avLst/>
          </a:prstGeom>
          <a:noFill/>
        </p:spPr>
        <p:txBody>
          <a:bodyPr wrap="square" rtlCol="0" anchor="t">
            <a:spAutoFit/>
          </a:bodyPr>
          <a:p>
            <a:r>
              <a:rPr lang="en-US">
                <a:solidFill>
                  <a:schemeClr val="accent1"/>
                </a:solidFill>
                <a:sym typeface="+mn-ea"/>
              </a:rPr>
              <a:t>       </a:t>
            </a:r>
            <a:r>
              <a:rPr>
                <a:solidFill>
                  <a:schemeClr val="accent1"/>
                </a:solidFill>
                <a:sym typeface="+mn-ea"/>
              </a:rPr>
              <a:t>给定一组n个节点及其坐标，TSP任务是找到从起始节点遍历所有节点并最终返回到起始节点的最短路径。通过在[−100，100]中对x和y坐标的n个节点进行采样来生成问题实例</a:t>
            </a:r>
            <a:r>
              <a:rPr lang="zh-CN">
                <a:solidFill>
                  <a:schemeClr val="accent1"/>
                </a:solidFill>
                <a:sym typeface="+mn-ea"/>
              </a:rPr>
              <a:t>。</a:t>
            </a:r>
            <a:endParaRPr lang="zh-CN">
              <a:solidFill>
                <a:schemeClr val="accent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314"/>
                                        </p:tgtEl>
                                        <p:attrNameLst>
                                          <p:attrName>style.visibility</p:attrName>
                                        </p:attrNameLst>
                                      </p:cBhvr>
                                      <p:to>
                                        <p:strVal val="visible"/>
                                      </p:to>
                                    </p:set>
                                    <p:anim calcmode="lin" valueType="num">
                                      <p:cBhvr>
                                        <p:cTn id="7"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3314"/>
                                        </p:tgtEl>
                                        <p:attrNameLst>
                                          <p:attrName>ppt_y</p:attrName>
                                        </p:attrNameLst>
                                      </p:cBhvr>
                                      <p:tavLst>
                                        <p:tav tm="0">
                                          <p:val>
                                            <p:strVal val="#ppt_y"/>
                                          </p:val>
                                        </p:tav>
                                        <p:tav tm="100000">
                                          <p:val>
                                            <p:strVal val="#ppt_y"/>
                                          </p:val>
                                        </p:tav>
                                      </p:tavLst>
                                    </p:anim>
                                    <p:anim calcmode="lin" valueType="num">
                                      <p:cBhvr>
                                        <p:cTn id="9"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9501505" cy="553085"/>
          </a:xfrm>
          <a:prstGeom prst="rect">
            <a:avLst/>
          </a:prstGeom>
          <a:noFill/>
          <a:ln w="9525">
            <a:noFill/>
          </a:ln>
        </p:spPr>
        <p:txBody>
          <a:bodyPr wrap="none" anchor="t">
            <a:spAutoFit/>
          </a:bodyPr>
          <a:lstStyle/>
          <a:p>
            <a:pPr algn="l"/>
            <a:r>
              <a:rPr lang="zh-CN" altLang="en-US" sz="3000" b="1" dirty="0">
                <a:solidFill>
                  <a:schemeClr val="accent1"/>
                </a:solidFill>
                <a:latin typeface="微软雅黑" panose="020B0503020204020204" pitchFamily="34" charset="-122"/>
                <a:ea typeface="微软雅黑" panose="020B0503020204020204" pitchFamily="34" charset="-122"/>
              </a:rPr>
              <a:t>实验结果：</a:t>
            </a:r>
            <a:r>
              <a:rPr lang="en-US" altLang="zh-CN" sz="3000">
                <a:solidFill>
                  <a:schemeClr val="accent1"/>
                </a:solidFill>
                <a:sym typeface="+mn-ea"/>
              </a:rPr>
              <a:t>TRAVELING SALESMAN PROBLEM (TSP)</a:t>
            </a:r>
            <a:endParaRPr lang="en-US" altLang="zh-CN" sz="3000">
              <a:solidFill>
                <a:schemeClr val="accent1"/>
              </a:solidFill>
              <a:sym typeface="+mn-ea"/>
            </a:endParaRP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7455" y="1324610"/>
            <a:ext cx="7459345" cy="1198880"/>
          </a:xfrm>
          <a:prstGeom prst="rect">
            <a:avLst/>
          </a:prstGeom>
          <a:noFill/>
        </p:spPr>
        <p:txBody>
          <a:bodyPr wrap="square" rtlCol="0">
            <a:spAutoFit/>
          </a:bodyPr>
          <a:p>
            <a:pPr algn="just"/>
            <a:r>
              <a:rPr lang="en-US">
                <a:solidFill>
                  <a:schemeClr val="accent1"/>
                </a:solidFill>
              </a:rPr>
              <a:t>        </a:t>
            </a:r>
            <a:r>
              <a:rPr lang="zh-CN">
                <a:solidFill>
                  <a:schemeClr val="accent1"/>
                </a:solidFill>
              </a:rPr>
              <a:t>最优性差距被定义为由所评估的方法构造的解决方案中的距离与由oracle解决方案实现的距离之间的差除以oracle解决方案的距离。每个n包含5个问题。“# steps”计算找到最佳解决方案的成功运行的优化步骤的平均值±标准误差。</a:t>
            </a:r>
            <a:endParaRPr lang="zh-CN">
              <a:solidFill>
                <a:schemeClr val="accent1"/>
              </a:solidFill>
            </a:endParaRPr>
          </a:p>
        </p:txBody>
      </p:sp>
      <p:pic>
        <p:nvPicPr>
          <p:cNvPr id="2" name="图片 1"/>
          <p:cNvPicPr>
            <a:picLocks noChangeAspect="1"/>
          </p:cNvPicPr>
          <p:nvPr/>
        </p:nvPicPr>
        <p:blipFill>
          <a:blip r:embed="rId1"/>
          <a:stretch>
            <a:fillRect/>
          </a:stretch>
        </p:blipFill>
        <p:spPr>
          <a:xfrm>
            <a:off x="2065655" y="2924810"/>
            <a:ext cx="8407400" cy="1358900"/>
          </a:xfrm>
          <a:prstGeom prst="rect">
            <a:avLst/>
          </a:prstGeom>
        </p:spPr>
      </p:pic>
      <p:sp>
        <p:nvSpPr>
          <p:cNvPr id="3" name="文本框 2"/>
          <p:cNvSpPr txBox="1"/>
          <p:nvPr/>
        </p:nvSpPr>
        <p:spPr>
          <a:xfrm>
            <a:off x="2497455" y="4725035"/>
            <a:ext cx="7458710" cy="1476375"/>
          </a:xfrm>
          <a:prstGeom prst="rect">
            <a:avLst/>
          </a:prstGeom>
          <a:noFill/>
        </p:spPr>
        <p:txBody>
          <a:bodyPr wrap="square" rtlCol="0">
            <a:spAutoFit/>
          </a:bodyPr>
          <a:p>
            <a:pPr algn="just"/>
            <a:r>
              <a:rPr lang="en-US" altLang="zh-CN">
                <a:solidFill>
                  <a:schemeClr val="accent1"/>
                </a:solidFill>
              </a:rPr>
              <a:t>        </a:t>
            </a:r>
            <a:r>
              <a:rPr lang="zh-CN" altLang="en-US">
                <a:solidFill>
                  <a:schemeClr val="accent1"/>
                </a:solidFill>
              </a:rPr>
              <a:t>OPRO的性能在较大尺寸的问题上急剧下降。当n = 10时，所有LLM为每个评估问题找到最优解;随着问题规模变大，OPRO最优性差距迅速增加，并且</a:t>
            </a:r>
            <a:r>
              <a:rPr lang="en-US" altLang="zh-CN">
                <a:solidFill>
                  <a:schemeClr val="accent1"/>
                </a:solidFill>
              </a:rPr>
              <a:t>FI</a:t>
            </a:r>
            <a:r>
              <a:rPr lang="zh-CN" altLang="en-US">
                <a:solidFill>
                  <a:schemeClr val="accent1"/>
                </a:solidFill>
              </a:rPr>
              <a:t>开始优于所有LLM；LLM上下文窗口的长度限制使得难以在提示中拟合大规模优化问题描述，例如，高维数据的线性回归，以及需要访问大量节点的旅行商问题。</a:t>
            </a:r>
            <a:endParaRPr lang="zh-CN" altLang="en-US">
              <a:solidFill>
                <a:schemeClr val="accent1"/>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2140"/>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2403</Words>
  <Application>WPS 演示</Application>
  <PresentationFormat>自定义</PresentationFormat>
  <Paragraphs>77</Paragraphs>
  <Slides>12</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汉仪书宋二KW</vt:lpstr>
      <vt:lpstr>微软雅黑</vt:lpstr>
      <vt:lpstr>汉仪旗黑</vt:lpstr>
      <vt:lpstr>仿宋_GB2312</vt:lpstr>
      <vt:lpstr>方正仿宋_GBK</vt:lpstr>
      <vt:lpstr>Calibri</vt:lpstr>
      <vt:lpstr>Helvetica Neue</vt:lpstr>
      <vt:lpstr>宋体</vt:lpstr>
      <vt:lpstr>Arial Unicode MS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
  <dc:description>1</dc:description>
  <dc:subject>1</dc:subject>
  <cp:lastModifiedBy>19377180</cp:lastModifiedBy>
  <cp:revision>7</cp:revision>
  <dcterms:created xsi:type="dcterms:W3CDTF">2023-10-12T05:28:19Z</dcterms:created>
  <dcterms:modified xsi:type="dcterms:W3CDTF">2023-10-12T05:28:19Z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E440D25D4F5E9BDFF38327656FA9F4EA_43</vt:lpwstr>
  </property>
</Properties>
</file>