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5"/>
  </p:notesMasterIdLst>
  <p:handoutMasterIdLst>
    <p:handoutMasterId r:id="rId24"/>
  </p:handoutMasterIdLst>
  <p:sldIdLst>
    <p:sldId id="758" r:id="rId3"/>
    <p:sldId id="759" r:id="rId4"/>
    <p:sldId id="760" r:id="rId6"/>
    <p:sldId id="761" r:id="rId7"/>
    <p:sldId id="763" r:id="rId8"/>
    <p:sldId id="764" r:id="rId9"/>
    <p:sldId id="762" r:id="rId10"/>
    <p:sldId id="766" r:id="rId11"/>
    <p:sldId id="767" r:id="rId12"/>
    <p:sldId id="768" r:id="rId13"/>
    <p:sldId id="740" r:id="rId14"/>
    <p:sldId id="720" r:id="rId15"/>
    <p:sldId id="750" r:id="rId16"/>
    <p:sldId id="751" r:id="rId17"/>
    <p:sldId id="753" r:id="rId18"/>
    <p:sldId id="754" r:id="rId19"/>
    <p:sldId id="752" r:id="rId20"/>
    <p:sldId id="755" r:id="rId21"/>
    <p:sldId id="756" r:id="rId22"/>
    <p:sldId id="757" r:id="rId23"/>
  </p:sldIdLst>
  <p:sldSz cx="9144000" cy="6858000" type="screen4x3"/>
  <p:notesSz cx="7099300" cy="10234295"/>
  <p:embeddedFontLst>
    <p:embeddedFont>
      <p:font typeface="DejaVu Math TeX Gyre" panose="02000503000000000000" charset="0"/>
      <p:regular r:id="rId28"/>
    </p:embeddedFont>
  </p:embeddedFontLst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19D"/>
    <a:srgbClr val="DA2A22"/>
    <a:srgbClr val="15994D"/>
    <a:srgbClr val="342275"/>
    <a:srgbClr val="E67A1C"/>
    <a:srgbClr val="E57717"/>
    <a:srgbClr val="5891D6"/>
    <a:srgbClr val="72A2DC"/>
    <a:srgbClr val="000000"/>
    <a:srgbClr val="EE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00" autoAdjust="0"/>
    <p:restoredTop sz="92281" autoAdjust="0"/>
  </p:normalViewPr>
  <p:slideViewPr>
    <p:cSldViewPr snapToGrid="0" showGuides="1">
      <p:cViewPr>
        <p:scale>
          <a:sx n="66" d="100"/>
          <a:sy n="66" d="100"/>
        </p:scale>
        <p:origin x="1818" y="-78"/>
      </p:cViewPr>
      <p:guideLst>
        <p:guide pos="272"/>
        <p:guide pos="5488"/>
        <p:guide orient="horz" pos="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-4026" y="-12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dirty="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fld id="{83A91915-E571-4570-80B3-E65B02A79A95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dirty="0"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ea typeface="微软雅黑" pitchFamily="34" charset="-122"/>
              </a:defRPr>
            </a:lvl1pPr>
          </a:lstStyle>
          <a:p>
            <a:fld id="{E0BB458E-555F-42C7-BDA8-CA9357AC47B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dirty="0" smtClean="0"/>
              <a:t>单击此处编辑母版文本样式</a:t>
            </a:r>
            <a:endParaRPr lang="zh-CN" altLang="en-US" noProof="0" dirty="0" smtClean="0"/>
          </a:p>
          <a:p>
            <a:pPr lvl="1"/>
            <a:r>
              <a:rPr lang="zh-CN" altLang="en-US" noProof="0" dirty="0" smtClean="0"/>
              <a:t>第二级</a:t>
            </a:r>
            <a:endParaRPr lang="zh-CN" altLang="en-US" noProof="0" dirty="0" smtClean="0"/>
          </a:p>
          <a:p>
            <a:pPr lvl="2"/>
            <a:r>
              <a:rPr lang="zh-CN" altLang="en-US" noProof="0" dirty="0" smtClean="0"/>
              <a:t>第三级</a:t>
            </a:r>
            <a:endParaRPr lang="zh-CN" altLang="en-US" noProof="0" dirty="0" smtClean="0"/>
          </a:p>
          <a:p>
            <a:pPr lvl="3"/>
            <a:r>
              <a:rPr lang="zh-CN" altLang="en-US" noProof="0" dirty="0" smtClean="0"/>
              <a:t>第四级</a:t>
            </a:r>
            <a:endParaRPr lang="zh-CN" altLang="en-US" noProof="0" dirty="0" smtClean="0"/>
          </a:p>
          <a:p>
            <a:pPr lvl="4"/>
            <a:r>
              <a:rPr lang="zh-CN" altLang="en-US" noProof="0" dirty="0" smtClean="0"/>
              <a:t>第五级</a:t>
            </a:r>
            <a:endParaRPr lang="zh-CN" altLang="en-US" noProof="0" dirty="0" smtClean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>
              <a:defRPr sz="1300" dirty="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>
                <a:solidFill>
                  <a:schemeClr val="tx1"/>
                </a:solidFill>
                <a:ea typeface="微软雅黑" pitchFamily="34" charset="-122"/>
              </a:defRPr>
            </a:lvl1pPr>
          </a:lstStyle>
          <a:p>
            <a:fld id="{0B48A77E-79FB-4BFF-B1F0-CFD29F30865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</a:rPr>
              <a:t>引导学员思考经销商管理的方面，注重框架性思维的培训</a:t>
            </a:r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6126486"/>
            <a:ext cx="9143999" cy="731514"/>
            <a:chOff x="1" y="2947547"/>
            <a:chExt cx="9143999" cy="2827685"/>
          </a:xfrm>
        </p:grpSpPr>
        <p:sp>
          <p:nvSpPr>
            <p:cNvPr id="5" name="任意多边形 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-7" y="-1"/>
            <a:ext cx="9144001" cy="1882013"/>
            <a:chOff x="1" y="2994858"/>
            <a:chExt cx="9144001" cy="3162457"/>
          </a:xfrm>
        </p:grpSpPr>
        <p:sp>
          <p:nvSpPr>
            <p:cNvPr id="8" name="任意多边形 7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04619D"/>
                </a:gs>
                <a:gs pos="100000">
                  <a:srgbClr val="342275">
                    <a:alpha val="8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chemeClr val="bg1"/>
                </a:gs>
                <a:gs pos="100000">
                  <a:srgbClr val="DFDFDF">
                    <a:lumMod val="73000"/>
                    <a:lumOff val="27000"/>
                  </a:srgbClr>
                </a:gs>
                <a:gs pos="81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37140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95"/>
          <a:stretch>
            <a:fillRect/>
          </a:stretch>
        </p:blipFill>
        <p:spPr>
          <a:xfrm>
            <a:off x="8202096" y="295407"/>
            <a:ext cx="744346" cy="714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-6324600" y="609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ea typeface="微软雅黑" pitchFamily="34" charset="-122"/>
            </a:endParaRPr>
          </a:p>
        </p:txBody>
      </p:sp>
      <p:sp>
        <p:nvSpPr>
          <p:cNvPr id="1027" name="TextBox 3"/>
          <p:cNvSpPr txBox="1">
            <a:spLocks noChangeArrowheads="1"/>
          </p:cNvSpPr>
          <p:nvPr userDrawn="1"/>
        </p:nvSpPr>
        <p:spPr bwMode="auto">
          <a:xfrm>
            <a:off x="2081213" y="2679700"/>
            <a:ext cx="550227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404040"/>
          </a:solidFill>
          <a:latin typeface="微软雅黑" pitchFamily="34" charset="-122"/>
          <a:ea typeface="微软雅黑" pitchFamily="34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大模型安全与对抗</a:t>
            </a:r>
            <a:r>
              <a:t>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9105" y="660209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00" y="649986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" y="2563495"/>
            <a:ext cx="847725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sz="3200" dirty="0">
                <a:latin typeface="微软雅黑" pitchFamily="34" charset="-122"/>
                <a:ea typeface="微软雅黑" pitchFamily="34" charset="-122"/>
              </a:rPr>
              <a:t>Black-Box Tuning for Language-Model-as-a-Service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ICML2022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总结讨论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984250" y="1505585"/>
            <a:ext cx="7176135" cy="4374515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1.考虑到对PTM的内在维度的放松，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可以使用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更合适的方法，例如顺序随机嵌入和构建随机投影矩阵的其他更先进的方法。此外，由随机投影生成的子空间可能是次优的。如用多任务监督训练投影A可以产生更好和更小的子空间。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感觉该方法可以用于黑盒的对抗攻击。本文的目标是让输出标签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的概率最大，攻击的目标是让输出“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Sure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here is ...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”最大，不过单独把这个方法用过来不够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novel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，但是每个模块能改的地方挺多的，可以从对抗攻击任务本身出发去修改一些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地方。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大模型安全与对抗</a:t>
            </a:r>
            <a:r>
              <a:t>攻击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29105" y="660209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0800" y="649986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8125" y="2563495"/>
            <a:ext cx="847725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Catastrophic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Jailbreak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O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f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O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pen-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ource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LLMS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VIA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Exploiting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Generation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Princeton University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4250" y="1448435"/>
            <a:ext cx="7176135" cy="5092700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1.在模型发布之前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会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做大量的努力，使它们的行为符合人类的价值观，主要目标是确保它们的有益性和无害性。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2.即使是精心对齐的模型也可能被恶意操纵，导致意想不到的行为，称为“越狱”。这些越狱通常由特定的文本输入触发，通常被称为对抗性提示。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3.最近，Zou et al.（2023）成功地发现了可以在多个LLM之间传输的对抗性提示，包括专有的黑盒模型。然而，针对对抗性输入进行优化的自动越狱非常复杂，计算成本也很高。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4.开源LLM通常只使用默认生成方法进行对齐评估，这可能会使它们在使用替代策略时容易出现不对齐。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4250" y="1799590"/>
            <a:ext cx="7176135" cy="4041140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提出了generation exploitation攻击，一个非常简单的方法，只操纵解码方法的变化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破坏模型对齐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。通过利用不同的生成策略，将包括LLAMA2在内的11种语言模型的错位率从0%提高到95%以上，以30倍的计算成本优于最先进的攻击。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2.提出了一种有效的对齐方法，探索不同的生成策略，可以合理地降低我们的攻击下的错位率。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提出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了新的基准MaliciousInstruct，它涵盖了更广泛的恶意意图，以增加所考虑场景的多样性。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</a:t>
            </a:r>
            <a:r>
              <a:t>贡献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193925"/>
            <a:ext cx="8140700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1985" y="1609725"/>
            <a:ext cx="7949565" cy="1859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系统提示：前置系统提示以引导大型语言模型生成与人类一致的输出。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2336165"/>
            <a:ext cx="820420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1985" y="1609725"/>
            <a:ext cx="7949565" cy="4556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解码策略：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温度：测试模型在不同温度τ下的采样。本文将其从0.05变化到1，步长为0.05，共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个可选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TopK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采样：Top-K采样过滤K个最可能的下一个单词，然后下一个预测单词将仅在这K个单词中采样。本文在{1，2，5，10，20，50，100，200，500}中改变K，共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个可选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Top-p采样：从其累积概率超过概率p的最小可能单词集合中选择。本文将p从0.05变化到1，步长为0.05，共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个可选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值。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对于每个提示，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LLM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对于上述每个解码配置采样一次。在所有生成的回复中，使用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危害评分器来挑选得分最高的单个回复，并将其用作对指令的最终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回复。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057400"/>
            <a:ext cx="8039100" cy="326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实验结果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1620520"/>
            <a:ext cx="6724015" cy="4361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  <a:r>
              <a:t>讨论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3795" y="1866265"/>
            <a:ext cx="683577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实验结果表面了在模型开发过程中主动对齐管理的重要性，以提高模型的安全性和可靠性。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实验结果没能很好的迁移到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chatgpt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上，证明了开源和闭源模型的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差距。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仅通过调整解码策略来对开源模型进行对抗攻击，本质上不管什么样的策略都不会改变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对应概率的大小关系，感觉像是采样的时候靠随机采到概率小的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，然后因为自回归的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，前面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token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对后面影响很大，所以看上去绕过了人类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对齐。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可以有更好的自适应或者启发式的搜索方法来找到解码策略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超参数。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4250" y="1448435"/>
            <a:ext cx="7176135" cy="4502785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非常大的预先训练的语言模型(PTM)，如GPT-3，通常作为服务发布。允许用户设计针对任务的提示，通过一些黑盒API查询PTMS。在这种场景中，PTM的梯度通常是不可用的。</a:t>
            </a:r>
            <a:endParaRPr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2.通过手工制作的文本提示查询大型PTM无法完全利用标记数据，导致在许多用例中性能不佳。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3.连续提示调整是在保持PTM参数冻结的同时优化注入到文本的连续提示。这种方法只需要为每个任务存储一个小的连续提示，因此部署效率很高。然而，在所有以前的方法中，连续提示都是通过反向传播学习的，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这在黑盒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的场景中是不可用的。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大模型对抗</a:t>
            </a:r>
            <a:r>
              <a:t>攻击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53795" y="1866265"/>
            <a:ext cx="68357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在之前一些对抗攻击工作里，因为需要约束对抗样本和原始样本差距不大，所以有一类工作的目标是，让模型初始层表征两个样本的差距不大，但是在模型高层存在巨大的差异，可以借鉴这种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loss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，让对抗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prompt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不那么容易被检测出来，同时还能有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好效果。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所有对抗攻击的工作好像都在做单轮对话的对抗攻击，如果考虑多轮攻击，通过分析每轮模型的回复，迭代攻击，可以扩大搜索范围，或许会有更好的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效果。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4250" y="1448435"/>
            <a:ext cx="7176135" cy="4836160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由于梯度不可用，我们只能调用无导数优化（DFO）。DFO是一种不依赖于梯度，而只依赖于采样解的函数值（或适应度值）的优化算法。然而，当搜索空间的维数较高时，DFO算法的收敛速度较慢。因此，使用DFO算法来优化甚至仅连续提示（其可以是数万个参数）是棘手的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最近的工作发现，常见的PTM尽管具有大量参数，但具有非常低的固有维度。这意味着，存在一个低维的重新参数化，它与全参数空间一样有效。已经证明，仅优化数百个或甚至几十个的参数可以实现非平凡的性能。假设目标函数的固有维数较低，则可以经由具有随机嵌入的DFO算法来有效地解决优化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</a:t>
            </a:r>
            <a:r>
              <a:t>背景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</a:t>
            </a:r>
            <a:r>
              <a:t>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1820545"/>
            <a:ext cx="8724900" cy="4305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83615" y="1249680"/>
                <a:ext cx="7176135" cy="4359275"/>
              </a:xfrm>
              <a:prstGeom prst="rect">
                <a:avLst/>
              </a:prstGeom>
              <a:noFill/>
            </p:spPr>
            <p:txBody>
              <a:bodyPr wrap="square" lIns="72000" rIns="7200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       当仅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微调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连续提示时，需要数十个提示令牌来获得有竞争力的性能。假定大规模PTM的嵌入维数通常大于一千，我们优化的连续提示的维数可能是数万，这使得无导数优化变得棘手。为了处理这种高维优化，由于大规模PTM具有低的固有维数，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可以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设法在一个小得多的子空间（d &lt;D）中优化z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𝑅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，并使用一个随机投影矩阵A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𝑅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𝐷𝑥𝑑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将z投影到原始提示空间P上。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由于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直接将z投影到与PTM兼容的提示空间上是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复杂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的。为了简化优化，我们改为优化一些初始提示p0的增量。为了简单起见，我们从PTM词汇表中随机抽取n个标记作为初始化。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5" y="1249680"/>
                <a:ext cx="7176135" cy="4359275"/>
              </a:xfrm>
              <a:prstGeom prst="rect">
                <a:avLst/>
              </a:prstGeom>
              <a:blipFill rotWithShape="1">
                <a:blip r:embed="rId1"/>
                <a:stretch>
                  <a:fillRect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</a:t>
            </a:r>
            <a:r>
              <a:t>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5742940"/>
            <a:ext cx="34544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83615" y="1249680"/>
                <a:ext cx="7176135" cy="5121910"/>
              </a:xfrm>
              <a:prstGeom prst="rect">
                <a:avLst/>
              </a:prstGeom>
              <a:noFill/>
            </p:spPr>
            <p:txBody>
              <a:bodyPr wrap="square" lIns="72000" rIns="7200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00"/>
                  </a:spcBef>
                  <a:defRPr/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        </a:t>
                </a:r>
                <a:r>
                  <a:rPr 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有研究表明，</a:t>
                </a:r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PTM在各种任务上的内在维度可以是数百。为了处理这种规模的优化，</a:t>
                </a:r>
                <a:r>
                  <a:rPr 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本文</a:t>
                </a:r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采用了CMA-ES（协方差矩阵自适应进化策略），它是一种广泛应用于连续域非凸黑箱优化的进化算法。多元正态分布在每次迭代中，CMA-ES从多元正态分布模型</a:t>
                </a:r>
                <a:r>
                  <a:rPr 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：</a:t>
                </a:r>
                <a:endParaRPr 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000"/>
                  </a:spcBef>
                  <a:defRPr/>
                </a:pPr>
                <a:endParaRPr 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000"/>
                  </a:spcBef>
                  <a:defRPr/>
                </a:pPr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中采样新查询解决方案的群体，其中i = 1，...，λ</a:t>
                </a:r>
                <a:r>
                  <a:rPr 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，</a:t>
                </a:r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λ是人口规模。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𝑅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是迭代步长t处搜索分布的平均向量，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sym typeface="+mn-ea"/>
                          </a:rPr>
                          <m:t>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是控制步长的总标准差，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𝐶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𝑅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𝑑𝑥𝑑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是确定分布形状的协方差矩阵。通过最大化成功步骤的可能性，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sym typeface="+mn-ea"/>
                          </a:rPr>
                          <m:t>𝜎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𝐶</m:t>
                        </m:r>
                      </m:e>
                      <m:sup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𝑡</m:t>
                        </m:r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DejaVu Math TeX Gyre" panose="02000503000000000000" charset="0"/>
                            <a:ea typeface="微软雅黑" pitchFamily="34" charset="-122"/>
                            <a:cs typeface="DejaVu Math TeX Gyre" panose="02000503000000000000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pitchFamily="34" charset="-122"/>
                  </a:rPr>
                  <a:t>被更新</a:t>
                </a:r>
                <a:endParaRPr sz="2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15" y="1249680"/>
                <a:ext cx="7176135" cy="5121910"/>
              </a:xfrm>
              <a:prstGeom prst="rect">
                <a:avLst/>
              </a:prstGeom>
              <a:blipFill rotWithShape="1">
                <a:blip r:embed="rId1"/>
                <a:stretch>
                  <a:fillRect r="-2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</a:t>
            </a:r>
            <a:r>
              <a:t>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622675"/>
            <a:ext cx="3733165" cy="53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实验</a:t>
            </a:r>
            <a:r>
              <a:t>设置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54780"/>
            <a:ext cx="9144000" cy="2213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688465"/>
            <a:ext cx="3670300" cy="191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实验</a:t>
            </a:r>
            <a:r>
              <a:t>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99005"/>
            <a:ext cx="9144000" cy="3208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 flipH="1">
            <a:off x="361950" y="8056076"/>
            <a:ext cx="8083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实验</a:t>
            </a:r>
            <a:r>
              <a:t>结果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8315"/>
            <a:ext cx="9144000" cy="3340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2" val="def12e3d6a5730109fa504f9e871012e0946499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noAutofit/>
      </a:bodyPr>
      <a:lstStyle>
        <a:defPPr algn="l">
          <a:defRPr sz="18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WPS 表格</Application>
  <PresentationFormat>全屏显示(4:3)</PresentationFormat>
  <Paragraphs>97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宋体</vt:lpstr>
      <vt:lpstr>Wingdings</vt:lpstr>
      <vt:lpstr>汉仪书宋二KW</vt:lpstr>
      <vt:lpstr>微软雅黑</vt:lpstr>
      <vt:lpstr>汉仪旗黑</vt:lpstr>
      <vt:lpstr>DejaVu Math TeX Gyre</vt:lpstr>
      <vt:lpstr>宋体</vt:lpstr>
      <vt:lpstr>Arial Unicode MS</vt:lpstr>
      <vt:lpstr>宋体-简</vt:lpstr>
      <vt:lpstr>黑体</vt:lpstr>
      <vt:lpstr>汉仪中黑KW</vt:lpstr>
      <vt:lpstr>默认设计模板</vt:lpstr>
      <vt:lpstr>大模型安全与对抗攻击</vt:lpstr>
      <vt:lpstr>研究背景</vt:lpstr>
      <vt:lpstr>研究背景</vt:lpstr>
      <vt:lpstr>研究方法</vt:lpstr>
      <vt:lpstr>研究方法</vt:lpstr>
      <vt:lpstr>研究方法</vt:lpstr>
      <vt:lpstr>实验设置</vt:lpstr>
      <vt:lpstr>实验结果</vt:lpstr>
      <vt:lpstr>实验结果</vt:lpstr>
      <vt:lpstr>总结讨论</vt:lpstr>
      <vt:lpstr>大模型安全与对抗攻击</vt:lpstr>
      <vt:lpstr>研究背景</vt:lpstr>
      <vt:lpstr>主要贡献</vt:lpstr>
      <vt:lpstr>研究方法</vt:lpstr>
      <vt:lpstr>研究方法</vt:lpstr>
      <vt:lpstr>研究方法</vt:lpstr>
      <vt:lpstr>实验结果</vt:lpstr>
      <vt:lpstr>实验结果</vt:lpstr>
      <vt:lpstr>总结讨论</vt:lpstr>
      <vt:lpstr>大模型对抗攻击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PPTfans网设计</dc:title>
  <dc:creator>林辉强</dc:creator>
  <cp:keywords>www.pptfans.cn</cp:keywords>
  <cp:category>ppt模板设计</cp:category>
  <cp:lastModifiedBy>王昊</cp:lastModifiedBy>
  <cp:revision>1675</cp:revision>
  <cp:lastPrinted>2023-10-21T03:44:17Z</cp:lastPrinted>
  <dcterms:created xsi:type="dcterms:W3CDTF">2023-10-21T03:44:17Z</dcterms:created>
  <dcterms:modified xsi:type="dcterms:W3CDTF">2023-10-21T03:44:17Z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7128F017BCD8275998EC3065B1FF2D4B_43</vt:lpwstr>
  </property>
  <property fmtid="{D5CDD505-2E9C-101B-9397-08002B2CF9AE}" pid="4" name="KSOProductBuildVer">
    <vt:lpwstr>2052-5.2.1.7798</vt:lpwstr>
  </property>
</Properties>
</file>