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3"/>
  </p:notesMasterIdLst>
  <p:sldIdLst>
    <p:sldId id="1724" r:id="rId3"/>
    <p:sldId id="1725" r:id="rId4"/>
    <p:sldId id="1735" r:id="rId5"/>
    <p:sldId id="1726" r:id="rId6"/>
    <p:sldId id="1732" r:id="rId7"/>
    <p:sldId id="1727" r:id="rId8"/>
    <p:sldId id="1733" r:id="rId9"/>
    <p:sldId id="1734" r:id="rId10"/>
    <p:sldId id="1730" r:id="rId11"/>
    <p:sldId id="1731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54F"/>
    <a:srgbClr val="000612"/>
    <a:srgbClr val="00B7CE"/>
    <a:srgbClr val="FFD400"/>
    <a:srgbClr val="CC4A4A"/>
    <a:srgbClr val="F68A00"/>
    <a:srgbClr val="FEF3D2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0" autoAdjust="0"/>
  </p:normalViewPr>
  <p:slideViewPr>
    <p:cSldViewPr snapToGrid="0">
      <p:cViewPr>
        <p:scale>
          <a:sx n="66" d="100"/>
          <a:sy n="66" d="100"/>
        </p:scale>
        <p:origin x="1740" y="10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/Users/DELL/AppData/Local/Temp/kaimatting/20201229135121/output_aiMatting_20201229135124.pngoutput_aiMatting_20201229135124"/>
          <p:cNvPicPr>
            <a:picLocks noChangeAspect="1"/>
          </p:cNvPicPr>
          <p:nvPr userDrawn="1"/>
        </p:nvPicPr>
        <p:blipFill rotWithShape="1">
          <a:blip r:embed="rId2"/>
          <a:srcRect l="890" t="890" r="890" b="890"/>
          <a:stretch>
            <a:fillRect/>
          </a:stretch>
        </p:blipFill>
        <p:spPr>
          <a:xfrm>
            <a:off x="0" y="0"/>
            <a:ext cx="4796155" cy="6858000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4446171" y="3888020"/>
            <a:ext cx="535706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4446171" y="2630089"/>
            <a:ext cx="5357061" cy="125793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0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6171" y="4969921"/>
            <a:ext cx="535706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6171" y="5266192"/>
            <a:ext cx="535706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2352675" y="3023418"/>
            <a:ext cx="65028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5955" y="0"/>
            <a:ext cx="2996045" cy="6882306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466398" y="207726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2467514" y="3074218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lIns="90000" rIns="90000"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669925" y="1277938"/>
            <a:ext cx="10850563" cy="4759325"/>
          </a:xfrm>
        </p:spPr>
        <p:txBody>
          <a:bodyPr/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0175875" y="84455"/>
            <a:ext cx="2089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华文行楷" panose="02010800040101010101" charset="-122"/>
                <a:ea typeface="华文行楷" panose="02010800040101010101" charset="-122"/>
              </a:rPr>
              <a:t>北京航空航天大学</a:t>
            </a:r>
            <a:endParaRPr lang="zh-CN" altLang="en-US">
              <a:latin typeface="华文行楷" panose="02010800040101010101" charset="-122"/>
              <a:ea typeface="华文行楷" panose="02010800040101010101" charset="-122"/>
            </a:endParaRPr>
          </a:p>
        </p:txBody>
      </p:sp>
      <p:pic>
        <p:nvPicPr>
          <p:cNvPr id="4" name="图片 3" descr="C:/Users/DELL/AppData/Local/Temp/kaimatting/20201215151733/output_aiMatting_20201215151736.pngoutput_aiMatting_2020121515173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83445" y="72390"/>
            <a:ext cx="392430" cy="3924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77" name="文本框 76"/>
          <p:cNvSpPr txBox="1"/>
          <p:nvPr userDrawn="1"/>
        </p:nvSpPr>
        <p:spPr>
          <a:xfrm>
            <a:off x="10175875" y="84455"/>
            <a:ext cx="2089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华文行楷" panose="02010800040101010101" charset="-122"/>
                <a:ea typeface="华文行楷" panose="02010800040101010101" charset="-122"/>
              </a:rPr>
              <a:t>北京航空航天大学</a:t>
            </a:r>
            <a:endParaRPr lang="zh-CN" altLang="en-US">
              <a:latin typeface="华文行楷" panose="02010800040101010101" charset="-122"/>
              <a:ea typeface="华文行楷" panose="02010800040101010101" charset="-122"/>
            </a:endParaRPr>
          </a:p>
        </p:txBody>
      </p:sp>
      <p:pic>
        <p:nvPicPr>
          <p:cNvPr id="6" name="图片 5" descr="C:/Users/DELL/AppData/Local/Temp/kaimatting/20201215151733/output_aiMatting_20201215151736.pngoutput_aiMatting_2020121515173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83445" y="72390"/>
            <a:ext cx="392430" cy="3924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/>
          <a:srcRect l="37850" t="691" b="691"/>
          <a:stretch>
            <a:fillRect/>
          </a:stretch>
        </p:blipFill>
        <p:spPr>
          <a:xfrm rot="16200000">
            <a:off x="3257309" y="-2076691"/>
            <a:ext cx="5677382" cy="12192000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5106652" y="2091256"/>
            <a:ext cx="4482645" cy="1243498"/>
          </a:xfrm>
        </p:spPr>
        <p:txBody>
          <a:bodyPr lIns="90000" rIns="9000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5106652" y="3578982"/>
            <a:ext cx="4482645" cy="310871"/>
          </a:xfrm>
        </p:spPr>
        <p:txBody>
          <a:bodyPr vert="horz" lIns="90000" tIns="45720" rIns="9000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5106652" y="3894616"/>
            <a:ext cx="4482645" cy="310871"/>
          </a:xfrm>
        </p:spPr>
        <p:txBody>
          <a:bodyPr vert="horz" lIns="90000" tIns="45720" rIns="9000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cxnSp>
        <p:nvCxnSpPr>
          <p:cNvPr id="1130" name="直接连接符 1129"/>
          <p:cNvCxnSpPr/>
          <p:nvPr userDrawn="1"/>
        </p:nvCxnSpPr>
        <p:spPr>
          <a:xfrm>
            <a:off x="5106652" y="3445683"/>
            <a:ext cx="448264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 userDrawn="1"/>
        </p:nvCxnSpPr>
        <p:spPr>
          <a:xfrm>
            <a:off x="5106652" y="4338786"/>
            <a:ext cx="448264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14575" y="1734820"/>
            <a:ext cx="8364220" cy="1699260"/>
          </a:xfrm>
        </p:spPr>
        <p:txBody>
          <a:bodyPr>
            <a:normAutofit/>
          </a:bodyPr>
          <a:lstStyle/>
          <a:p>
            <a:pPr algn="l"/>
            <a:r>
              <a:rPr lang="zh-CN" altLang="en-US" sz="2665"/>
              <a:t>《</a:t>
            </a:r>
            <a:r>
              <a:rPr lang="en-US" altLang="zh-CN" sz="2665"/>
              <a:t>GPTFUZZER: Red Teaming Large Language Models with Auto-Generated Jailbreak Prompts</a:t>
            </a:r>
            <a:r>
              <a:rPr lang="zh-CN" altLang="en-US"/>
              <a:t>》</a:t>
            </a:r>
            <a:br>
              <a:rPr lang="zh-CN" altLang="en-US"/>
            </a:br>
            <a:r>
              <a:rPr lang="en-US" altLang="zh-CN"/>
              <a:t>                                                                                 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153160" y="213903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rcRect r="25363"/>
          <a:stretch>
            <a:fillRect/>
          </a:stretch>
        </p:blipFill>
        <p:spPr>
          <a:xfrm>
            <a:off x="10210165" y="0"/>
            <a:ext cx="1874520" cy="558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总结讨论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588135" y="1445895"/>
            <a:ext cx="901636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000"/>
              <a:t>1.</a:t>
            </a:r>
            <a:r>
              <a:rPr lang="zh-CN" altLang="en-US" sz="2000"/>
              <a:t>这篇文章给出了不基于梯度来做大模型黑盒攻击的框架，从初始化种子，到怎么选择种子，种子怎么变异，基于启发式的方法来逐渐修改越狱框架。这种直接优化框架的方法比优化</a:t>
            </a:r>
            <a:r>
              <a:rPr lang="en-US" altLang="zh-CN" sz="2000"/>
              <a:t>token</a:t>
            </a:r>
            <a:r>
              <a:rPr lang="zh-CN" altLang="en-US" sz="2000"/>
              <a:t>更直观</a:t>
            </a:r>
            <a:r>
              <a:rPr lang="zh-CN" altLang="en-US" sz="2000"/>
              <a:t>有效。</a:t>
            </a:r>
            <a:endParaRPr lang="zh-CN" altLang="en-US" sz="2000"/>
          </a:p>
          <a:p>
            <a:pPr algn="just"/>
            <a:endParaRPr lang="zh-CN" altLang="en-US" sz="2000"/>
          </a:p>
          <a:p>
            <a:pPr algn="just"/>
            <a:r>
              <a:rPr lang="en-US" altLang="zh-CN" sz="2000"/>
              <a:t>2.</a:t>
            </a:r>
            <a:r>
              <a:rPr lang="zh-CN" altLang="en-US" sz="2000"/>
              <a:t>该方法不包括问题的转换，从而使潜在的使用关键字匹配的拒绝策略有效。这其实也可以通过LLM突变来实现，并作为突变组分并入越狱</a:t>
            </a:r>
            <a:r>
              <a:rPr lang="zh-CN" altLang="en-US" sz="2000"/>
              <a:t>框架。</a:t>
            </a:r>
            <a:endParaRPr lang="zh-CN" altLang="en-US" sz="2000"/>
          </a:p>
          <a:p>
            <a:pPr algn="just"/>
            <a:endParaRPr lang="zh-CN" altLang="en-US" sz="2000"/>
          </a:p>
          <a:p>
            <a:pPr algn="just"/>
            <a:r>
              <a:rPr lang="en-US" altLang="zh-CN" sz="2000"/>
              <a:t>3.GPTFUZZER，就像典型的AFL模糊工具一样，需要对目标模型进行大量的查询，如果查询太频繁，则有被目标模型阻塞的风险。</a:t>
            </a:r>
            <a:endParaRPr lang="en-US" altLang="zh-CN" sz="2000"/>
          </a:p>
          <a:p>
            <a:pPr algn="just"/>
            <a:endParaRPr lang="en-US" altLang="zh-CN" sz="2000"/>
          </a:p>
          <a:p>
            <a:pPr algn="just"/>
            <a:r>
              <a:rPr lang="en-US" altLang="zh-CN" sz="2000"/>
              <a:t>4.</a:t>
            </a:r>
            <a:r>
              <a:rPr lang="zh-CN" altLang="en-US" sz="2000"/>
              <a:t>从框架来看，可以优化的地方在种子怎么变异以及怎么选择更好的。怎么变异可以和怎么选择结合起来</a:t>
            </a:r>
            <a:r>
              <a:rPr lang="zh-CN" altLang="en-US" sz="2000"/>
              <a:t>一起做。</a:t>
            </a:r>
            <a:endParaRPr lang="zh-CN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研究背景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844040" y="1462405"/>
            <a:ext cx="850392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sz="2000"/>
              <a:t>1.</a:t>
            </a:r>
            <a:r>
              <a:rPr sz="2000"/>
              <a:t>大型语言模型（LLM）最近非常受欢迎，从日常对话到AI驱动的编程都被广泛使用。然而，尽管取得了相当大的成功，但</a:t>
            </a:r>
            <a:r>
              <a:rPr lang="en-US" sz="2000"/>
              <a:t>LLM</a:t>
            </a:r>
            <a:r>
              <a:rPr sz="2000"/>
              <a:t>并不完全可靠，并能给予如何进行有害或非法活动的详细指导。</a:t>
            </a:r>
            <a:endParaRPr sz="2000"/>
          </a:p>
          <a:p>
            <a:pPr algn="just"/>
            <a:endParaRPr lang="zh-CN" altLang="en-US" sz="2000"/>
          </a:p>
          <a:p>
            <a:pPr algn="just"/>
            <a:r>
              <a:rPr lang="en-US" altLang="zh-CN" sz="2000"/>
              <a:t>2.</a:t>
            </a:r>
            <a:r>
              <a:rPr sz="2000"/>
              <a:t>敌对的“越狱”攻击仍然可以利用LLM产生有害内容。这些越狱模板通常是手工制作的，这使得大规模测试具有挑战性。</a:t>
            </a:r>
            <a:endParaRPr sz="2000"/>
          </a:p>
          <a:p>
            <a:pPr algn="just"/>
            <a:endParaRPr sz="2000"/>
          </a:p>
          <a:p>
            <a:pPr algn="just"/>
            <a:r>
              <a:rPr lang="en-US" altLang="zh-CN" sz="2000"/>
              <a:t>3.</a:t>
            </a:r>
            <a:r>
              <a:rPr lang="zh-CN" altLang="en-US" sz="2000"/>
              <a:t>手工设计模板存在几个</a:t>
            </a:r>
            <a:r>
              <a:rPr lang="zh-CN" altLang="en-US" sz="2000"/>
              <a:t>问题：</a:t>
            </a:r>
            <a:endParaRPr lang="zh-CN" altLang="en-US" sz="2000"/>
          </a:p>
          <a:p>
            <a:pPr algn="just"/>
            <a:r>
              <a:rPr lang="en-US" altLang="zh-CN" sz="2000"/>
              <a:t>	</a:t>
            </a:r>
            <a:r>
              <a:rPr lang="zh-CN" altLang="en-US" sz="2000"/>
              <a:t>可扩展性：手动设计提示是不可扩展的。随着LLM及其版本数量的增加，为每个LLM创建单独的提示变得不切实际。·</a:t>
            </a:r>
            <a:endParaRPr lang="zh-CN" altLang="en-US" sz="2000"/>
          </a:p>
          <a:p>
            <a:pPr algn="just"/>
            <a:r>
              <a:rPr lang="en-US" altLang="zh-CN" sz="2000"/>
              <a:t>	</a:t>
            </a:r>
            <a:r>
              <a:rPr lang="zh-CN" altLang="en-US" sz="2000"/>
              <a:t>越狱强度：制作有效的越狱提示需要深厚的专业知识和大量的时间投入。这使得该过程成本高昂，特别是考虑到LLM的持续演变和更新时。</a:t>
            </a:r>
            <a:endParaRPr lang="zh-CN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研究背景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050" y="1549400"/>
            <a:ext cx="10629900" cy="375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</a:t>
            </a:r>
            <a:r>
              <a:rPr lang="zh-CN" altLang="en-US" dirty="0"/>
              <a:t>方法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480820" y="1486535"/>
            <a:ext cx="923099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sz="2000"/>
              <a:t>        </a:t>
            </a:r>
            <a:r>
              <a:rPr lang="zh-CN" altLang="en-US" sz="2000"/>
              <a:t>借用模糊测试的思想，提出了一个</a:t>
            </a:r>
            <a:r>
              <a:rPr lang="zh-CN" altLang="en-US" sz="2000">
                <a:sym typeface="+mn-ea"/>
              </a:rPr>
              <a:t>自动生成越狱提示的</a:t>
            </a:r>
            <a:r>
              <a:rPr lang="zh-CN" altLang="en-US" sz="2000"/>
              <a:t>黑盒越狱模糊框架。该取决于三个关键组成部分：种子选择策略，变异算子和判断模型。</a:t>
            </a:r>
            <a:endParaRPr lang="zh-CN" altLang="en-US" sz="2000"/>
          </a:p>
          <a:p>
            <a:pPr algn="just"/>
            <a:endParaRPr lang="zh-CN" altLang="en-US" sz="2000"/>
          </a:p>
          <a:p>
            <a:pPr algn="just"/>
            <a:r>
              <a:rPr lang="zh-CN" altLang="en-US" sz="2000"/>
              <a:t> </a:t>
            </a:r>
            <a:r>
              <a:rPr lang="en-US" altLang="zh-CN" sz="2000"/>
              <a:t>       </a:t>
            </a:r>
            <a:r>
              <a:rPr lang="zh-CN" altLang="en-US" sz="2000"/>
              <a:t>该方法以人工制作的越狱提示作为种子，使它们变异以产生新的提示。然后</a:t>
            </a:r>
            <a:r>
              <a:rPr lang="zh-CN" altLang="en-US" sz="2000">
                <a:sym typeface="+mn-ea"/>
              </a:rPr>
              <a:t>判断模型</a:t>
            </a:r>
            <a:r>
              <a:rPr lang="zh-CN" altLang="en-US" sz="2000"/>
              <a:t>评估越狱攻击的成功。成功的突变体被添加到种子库中，而不成功的则被丢弃。此过程重复进行，直到完成设定数量的循环。</a:t>
            </a:r>
            <a:endParaRPr lang="zh-CN" altLang="en-US" sz="2000"/>
          </a:p>
          <a:p>
            <a:pPr algn="just"/>
            <a:endParaRPr lang="zh-CN" altLang="en-US" sz="2000"/>
          </a:p>
          <a:p>
            <a:pPr algn="just"/>
            <a:r>
              <a:rPr lang="en-US" altLang="zh-CN" sz="2000"/>
              <a:t>       </a:t>
            </a:r>
            <a:r>
              <a:rPr lang="zh-CN" altLang="en-US" sz="2000"/>
              <a:t>具体来说，首先从互联网上收集人类编写的越狱模板，形成基础数据集，该数据集的功能类似于传统模糊器中的初始种子。在每次迭代中，从当前池中选择一个种子，变异以产生一个新的越狱模板，然后与目标问题组合。然后使用这个合并的提示来查询目标LLM。使用判断模型评价回答是否成功</a:t>
            </a:r>
            <a:r>
              <a:rPr lang="zh-CN" altLang="en-US" sz="2000"/>
              <a:t>越狱。成功越狱的模板会保留在种子池中，而其他模板则会被丢弃。此过程将继续，直到查询预算耗尽或满足停止标准。</a:t>
            </a:r>
            <a:endParaRPr lang="zh-CN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</a:t>
            </a:r>
            <a:r>
              <a:rPr lang="zh-CN" altLang="en-US" dirty="0"/>
              <a:t>方法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480820" y="1486535"/>
            <a:ext cx="923099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2000"/>
              <a:t>借用模糊测试的思想，提出了一个</a:t>
            </a:r>
            <a:r>
              <a:rPr lang="zh-CN" altLang="en-US" sz="2000">
                <a:sym typeface="+mn-ea"/>
              </a:rPr>
              <a:t>自动生成越狱提示的</a:t>
            </a:r>
            <a:r>
              <a:rPr lang="zh-CN" altLang="en-US" sz="2000"/>
              <a:t>黑盒越狱模糊框架。该取决于三个关键组成部分：种子选择策略，变异算子和判断模型。该方法以人工制作的越狱提示作为种子，使它们变异以产生新的提示。然后</a:t>
            </a:r>
            <a:r>
              <a:rPr lang="zh-CN" altLang="en-US" sz="2000">
                <a:sym typeface="+mn-ea"/>
              </a:rPr>
              <a:t>判断模型</a:t>
            </a:r>
            <a:r>
              <a:rPr lang="zh-CN" altLang="en-US" sz="2000"/>
              <a:t>评估越狱攻击的成功。成功的突变体被添加到种子库中，而不成功的则被丢弃。此过程重复进行，直到完成设定数量的循环。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950" y="996950"/>
            <a:ext cx="10960100" cy="4864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</a:t>
            </a:r>
            <a:r>
              <a:rPr lang="zh-CN" altLang="en-US" dirty="0"/>
              <a:t>方法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480820" y="1486535"/>
            <a:ext cx="923099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sz="2000"/>
              <a:t>种子初始化：</a:t>
            </a:r>
            <a:endParaRPr lang="zh-CN" sz="2000"/>
          </a:p>
          <a:p>
            <a:pPr algn="just"/>
            <a:endParaRPr lang="zh-CN" sz="2000"/>
          </a:p>
          <a:p>
            <a:pPr algn="just"/>
            <a:r>
              <a:rPr lang="zh-CN" sz="2000"/>
              <a:t>越狱模板应该遵循如下结构：</a:t>
            </a:r>
            <a:endParaRPr lang="zh-CN" sz="2000"/>
          </a:p>
          <a:p>
            <a:pPr algn="just"/>
            <a:endParaRPr lang="zh-CN" sz="2000"/>
          </a:p>
          <a:p>
            <a:pPr algn="just"/>
            <a:endParaRPr lang="zh-CN" sz="2000"/>
          </a:p>
          <a:p>
            <a:pPr algn="just"/>
            <a:endParaRPr lang="zh-CN" sz="2000"/>
          </a:p>
          <a:p>
            <a:pPr algn="just"/>
            <a:endParaRPr lang="zh-CN" sz="2000"/>
          </a:p>
          <a:p>
            <a:pPr algn="just"/>
            <a:endParaRPr lang="zh-CN" sz="2000"/>
          </a:p>
          <a:p>
            <a:pPr algn="just"/>
            <a:r>
              <a:rPr sz="2000"/>
              <a:t>该结构包括场景描述和问题占位符。场景描述为对话提供了一个简短的上下文，而问题占位符是自适应的，允许插入任何问题。这种灵活性确保我们可以利用越狱模板来解决不同的目标问题，而无需手动调整。相反，一些越狱模板，本质上与特定的问题联系在一起。这些模板需要针对不同的问题进行手动修改，因此被排除在初始种子集之外。</a:t>
            </a:r>
            <a:endParaRPr sz="2000"/>
          </a:p>
          <a:p>
            <a:pPr algn="just"/>
            <a:endParaRPr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8685" y="2670810"/>
            <a:ext cx="52959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</a:t>
            </a:r>
            <a:r>
              <a:rPr lang="zh-CN" altLang="en-US" dirty="0"/>
              <a:t>方法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480820" y="1486535"/>
            <a:ext cx="923099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sz="2000"/>
              <a:t>种子</a:t>
            </a:r>
            <a:r>
              <a:rPr lang="zh-CN" sz="2000"/>
              <a:t>选择：</a:t>
            </a:r>
            <a:endParaRPr lang="zh-CN" sz="2000"/>
          </a:p>
          <a:p>
            <a:pPr algn="just"/>
            <a:endParaRPr lang="zh-CN" sz="2000"/>
          </a:p>
          <a:p>
            <a:pPr algn="just"/>
            <a:r>
              <a:rPr lang="zh-CN" sz="2000"/>
              <a:t>基于UCB算法，每个种子都有一个分数，最高的种子被选中。分数计算如下：</a:t>
            </a:r>
            <a:endParaRPr lang="zh-CN" sz="2000"/>
          </a:p>
          <a:p>
            <a:pPr algn="just"/>
            <a:endParaRPr lang="zh-CN" sz="2000"/>
          </a:p>
          <a:p>
            <a:pPr algn="just"/>
            <a:endParaRPr lang="zh-CN" sz="2000"/>
          </a:p>
          <a:p>
            <a:pPr algn="just"/>
            <a:endParaRPr lang="zh-CN" sz="2000"/>
          </a:p>
          <a:p>
            <a:pPr algn="just"/>
            <a:endParaRPr lang="zh-CN" sz="2000"/>
          </a:p>
          <a:p>
            <a:pPr algn="just"/>
            <a:endParaRPr lang="zh-CN" sz="2000"/>
          </a:p>
          <a:p>
            <a:pPr algn="just"/>
            <a:r>
              <a:rPr sz="2000"/>
              <a:t>这里，r表示种子的平均奖励，N表示总迭代次数，n是种子的选择计数，c是一个常数。第一个项，r，促进种子具有高回报，而第二个项有利于选择</a:t>
            </a:r>
            <a:r>
              <a:rPr lang="zh-CN" sz="2000"/>
              <a:t>被选中</a:t>
            </a:r>
            <a:r>
              <a:rPr sz="2000"/>
              <a:t>次数较少</a:t>
            </a:r>
            <a:r>
              <a:rPr lang="zh-CN" sz="2000"/>
              <a:t>的种子</a:t>
            </a:r>
            <a:r>
              <a:rPr sz="2000"/>
              <a:t>。常数c在这两个目标之间保持平衡。</a:t>
            </a:r>
            <a:endParaRPr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2850" y="2888615"/>
            <a:ext cx="2146300" cy="698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</a:t>
            </a:r>
            <a:r>
              <a:rPr lang="zh-CN" altLang="en-US" dirty="0"/>
              <a:t>方法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480820" y="1319530"/>
            <a:ext cx="923099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sz="2000"/>
              <a:t>变异：</a:t>
            </a:r>
            <a:endParaRPr lang="zh-CN" sz="2000"/>
          </a:p>
          <a:p>
            <a:pPr algn="just"/>
            <a:endParaRPr lang="zh-CN" sz="2000"/>
          </a:p>
          <a:p>
            <a:pPr algn="just"/>
            <a:r>
              <a:rPr lang="zh-CN" sz="2000"/>
              <a:t>为了在LLM fuzzing的上下文中有效地突变越狱模板，引入了五个专门的突变算子：</a:t>
            </a:r>
            <a:endParaRPr lang="zh-CN" sz="2000"/>
          </a:p>
          <a:p>
            <a:pPr algn="just"/>
            <a:endParaRPr lang="zh-CN" sz="2000"/>
          </a:p>
          <a:p>
            <a:pPr algn="just"/>
            <a:r>
              <a:rPr lang="en-US" sz="2000"/>
              <a:t>1.</a:t>
            </a:r>
            <a:r>
              <a:rPr sz="2000"/>
              <a:t>Generate：此操作符旨在创建现有模板的变体，这些变体共享类似的样式但具有不同的内容。</a:t>
            </a:r>
            <a:endParaRPr sz="2000"/>
          </a:p>
          <a:p>
            <a:pPr algn="just"/>
            <a:r>
              <a:rPr lang="en-US" sz="2000"/>
              <a:t>2.Crossover：通过使用两个不同的越狱模板，该操作符将它们合并以生成一个新的模板。它不仅增强了可变性，而且还可以通过合并两个模板的优势来放大越狱的有效性。</a:t>
            </a:r>
            <a:endParaRPr lang="en-US" sz="2000"/>
          </a:p>
          <a:p>
            <a:pPr algn="just"/>
            <a:r>
              <a:rPr lang="en-US" sz="2000"/>
              <a:t>3.Expand：旨在增加现有模板的内容。</a:t>
            </a:r>
            <a:r>
              <a:rPr lang="zh-CN" altLang="en-US" sz="2000"/>
              <a:t>研究</a:t>
            </a:r>
            <a:r>
              <a:rPr lang="en-US" sz="2000"/>
              <a:t>发现LLM经常很难坚持在模板中插入新内容的指示。因此，</a:t>
            </a:r>
            <a:r>
              <a:rPr lang="zh-CN" altLang="en-US" sz="2000"/>
              <a:t>本文</a:t>
            </a:r>
            <a:r>
              <a:rPr lang="en-US" sz="2000"/>
              <a:t>选择将新内容前置到给定模板的开头。</a:t>
            </a:r>
            <a:endParaRPr lang="en-US" sz="2000"/>
          </a:p>
          <a:p>
            <a:pPr algn="just"/>
            <a:r>
              <a:rPr lang="en-US" sz="2000"/>
              <a:t>4.Shorten：该操作符压缩模板，确保它保持有意义，但变得更加简洁。当提示符有超过目标LLM的输入限制的风险时，这一点特别有价值。</a:t>
            </a:r>
            <a:endParaRPr lang="en-US" sz="2000"/>
          </a:p>
          <a:p>
            <a:pPr algn="just"/>
            <a:r>
              <a:rPr lang="en-US" sz="2000"/>
              <a:t>5.Rephrase：这个操作符重新构造给定的模板，目的是在改变其措辞的同时最大限度地保留语义。它有助于创建提示的微妙变化，可能会引起LLM的不同反应。</a:t>
            </a:r>
            <a:endParaRPr 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559" y="1"/>
            <a:ext cx="10850563" cy="1028699"/>
          </a:xfrm>
        </p:spPr>
        <p:txBody>
          <a:bodyPr/>
          <a:lstStyle/>
          <a:p>
            <a:r>
              <a:rPr lang="zh-CN" altLang="en-US" dirty="0"/>
              <a:t>实验结果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00" y="1293495"/>
            <a:ext cx="11176000" cy="45339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deffc669-4b84-4f0a-92d7-0c4c44bb447c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1960</Words>
  <Application>WPS 演示</Application>
  <PresentationFormat>宽屏</PresentationFormat>
  <Paragraphs>77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宋体</vt:lpstr>
      <vt:lpstr>Wingdings</vt:lpstr>
      <vt:lpstr>华文行楷</vt:lpstr>
      <vt:lpstr>行楷-简</vt:lpstr>
      <vt:lpstr>Impact</vt:lpstr>
      <vt:lpstr>微软雅黑</vt:lpstr>
      <vt:lpstr>汉仪旗黑</vt:lpstr>
      <vt:lpstr>微软雅黑</vt:lpstr>
      <vt:lpstr>宋体</vt:lpstr>
      <vt:lpstr>Arial Unicode MS</vt:lpstr>
      <vt:lpstr>Calibri</vt:lpstr>
      <vt:lpstr>Helvetica Neue</vt:lpstr>
      <vt:lpstr>汉仪书宋二KW</vt:lpstr>
      <vt:lpstr>主题5</vt:lpstr>
      <vt:lpstr>《GPTFUZZER: Red Teaming Large Language Models with Auto-Generated Jailbreak Prompts》                                                                                  </vt:lpstr>
      <vt:lpstr>研究背景</vt:lpstr>
      <vt:lpstr>研究背景</vt:lpstr>
      <vt:lpstr>研究方法</vt:lpstr>
      <vt:lpstr>研究方法</vt:lpstr>
      <vt:lpstr>研究方法</vt:lpstr>
      <vt:lpstr>研究方法</vt:lpstr>
      <vt:lpstr>研究方法</vt:lpstr>
      <vt:lpstr>实验结果</vt:lpstr>
      <vt:lpstr>总结讨论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王昊</cp:lastModifiedBy>
  <cp:revision>21</cp:revision>
  <cp:lastPrinted>2023-11-09T06:18:58Z</cp:lastPrinted>
  <dcterms:created xsi:type="dcterms:W3CDTF">2023-11-09T06:18:58Z</dcterms:created>
  <dcterms:modified xsi:type="dcterms:W3CDTF">2023-11-09T06:18:58Z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deffc669-4b84-4f0a-92d7-0c4c44bb447c</vt:lpwstr>
  </property>
  <property fmtid="{D5CDD505-2E9C-101B-9397-08002B2CF9AE}" pid="3" name="KSOProductBuildVer">
    <vt:lpwstr>2052-5.2.1.7798</vt:lpwstr>
  </property>
  <property fmtid="{D5CDD505-2E9C-101B-9397-08002B2CF9AE}" pid="4" name="ICV">
    <vt:lpwstr>8188C482606C73A8D2794C65DF3CD886_43</vt:lpwstr>
  </property>
</Properties>
</file>