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1724" r:id="rId3"/>
    <p:sldId id="1725" r:id="rId4"/>
    <p:sldId id="1726" r:id="rId5"/>
    <p:sldId id="1727" r:id="rId6"/>
    <p:sldId id="1728" r:id="rId7"/>
    <p:sldId id="1730" r:id="rId8"/>
    <p:sldId id="1731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54F"/>
    <a:srgbClr val="000612"/>
    <a:srgbClr val="00B7CE"/>
    <a:srgbClr val="FFD400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66" d="100"/>
          <a:sy n="66" d="100"/>
        </p:scale>
        <p:origin x="1740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DELL/AppData/Local/Temp/kaimatting/20201229135121/output_aiMatting_20201229135124.pngoutput_aiMatting_20201229135124"/>
          <p:cNvPicPr>
            <a:picLocks noChangeAspect="1"/>
          </p:cNvPicPr>
          <p:nvPr userDrawn="1"/>
        </p:nvPicPr>
        <p:blipFill rotWithShape="1">
          <a:blip r:embed="rId2"/>
          <a:srcRect l="890" t="890" r="890" b="890"/>
          <a:stretch>
            <a:fillRect/>
          </a:stretch>
        </p:blipFill>
        <p:spPr>
          <a:xfrm>
            <a:off x="0" y="0"/>
            <a:ext cx="4796155" cy="6858000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446171" y="3888020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446171" y="2630089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171" y="496992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6171" y="5266192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352675" y="3023418"/>
            <a:ext cx="65028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955" y="0"/>
            <a:ext cx="2996045" cy="688230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466398" y="20772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2467514" y="307421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rIns="9000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5" y="1277938"/>
            <a:ext cx="10850563" cy="475932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175875" y="8445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北京航空航天大学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图片 3" descr="C:/Users/DELL/AppData/Local/Temp/kaimatting/20201215151733/output_aiMatting_20201215151736.pngoutput_aiMatting_202012151517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3445" y="72390"/>
            <a:ext cx="3924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7" name="文本框 76"/>
          <p:cNvSpPr txBox="1"/>
          <p:nvPr userDrawn="1"/>
        </p:nvSpPr>
        <p:spPr>
          <a:xfrm>
            <a:off x="10175875" y="8445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北京航空航天大学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6" name="图片 5" descr="C:/Users/DELL/AppData/Local/Temp/kaimatting/20201215151733/output_aiMatting_20201215151736.pngoutput_aiMatting_202012151517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3445" y="72390"/>
            <a:ext cx="3924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37850" t="691" b="691"/>
          <a:stretch>
            <a:fillRect/>
          </a:stretch>
        </p:blipFill>
        <p:spPr>
          <a:xfrm rot="16200000">
            <a:off x="3257309" y="-2076691"/>
            <a:ext cx="5677382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06652" y="2091256"/>
            <a:ext cx="4482645" cy="124349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106652" y="3578982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106652" y="3894616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cxnSp>
        <p:nvCxnSpPr>
          <p:cNvPr id="1130" name="直接连接符 1129"/>
          <p:cNvCxnSpPr/>
          <p:nvPr userDrawn="1"/>
        </p:nvCxnSpPr>
        <p:spPr>
          <a:xfrm>
            <a:off x="5106652" y="3445683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>
            <a:off x="5106652" y="4338786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965" y="2994660"/>
            <a:ext cx="9347200" cy="183388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Jailbreaking ChatGPT via Prompt Engineering: An Empirical Study</a:t>
            </a:r>
            <a:br>
              <a:rPr lang="en-US" altLang="zh-CN" sz="4000"/>
            </a:br>
            <a:r>
              <a:rPr lang="en-US" altLang="zh-CN" sz="4000"/>
              <a:t>                                                      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408305" y="184820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10210165" y="0"/>
            <a:ext cx="187452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492250"/>
            <a:ext cx="93789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</a:t>
            </a:r>
            <a:r>
              <a:rPr sz="2000"/>
              <a:t>大型语言模型（LLM）能够生成与人类书写的文本几乎无法区分的文本。然而，LLM能够生成逼真的语言，可以用来创建令人信服的假新闻或模仿个人。这可能导致错误信息和身份盗窃等问题，对个人和整个社会造成严重后果</a:t>
            </a:r>
            <a:r>
              <a:rPr lang="zh-CN" sz="2000"/>
              <a:t>。</a:t>
            </a:r>
            <a:endParaRPr lang="zh-CN" sz="2000"/>
          </a:p>
          <a:p>
            <a:pPr algn="just"/>
            <a:endParaRPr lang="zh-CN" sz="2000"/>
          </a:p>
          <a:p>
            <a:pPr algn="just"/>
            <a:r>
              <a:rPr lang="en-US" altLang="zh-CN" sz="2000"/>
              <a:t>2.由于CHATGPT是封闭源代码的，因此外部人员访问内部模型和机制具有挑战性。因此，研究人员已经开始使用提示工程作为破解CHATGPT的一种手段。这些提示是针对LLM将被使用的特定任务或应用程序而定制的。通过精心设计和完善提示，用户可以引导LLM绕过限制和约束。</a:t>
            </a:r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r>
              <a:rPr lang="en-US" altLang="zh-CN" sz="2000"/>
              <a:t>3.为了应对基于提示的工程越狱尝试，OpenAI制定了更严格的规则来禁止使用此类提示。然而，由于自然语言固有的灵活性，有多种方法来构造传达相同语义的提示。因此，OpenAI执行的这些新规则并不能完全消除越狱。到目前为止，仍然有能够越狱CHATGPT的提示，并且破坏者和防御者之间的持续战斗仍然存在。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RQ1: How many types of prompts can jailbreak LLMs?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492250"/>
            <a:ext cx="937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000"/>
              <a:t>为了全面了解构成越狱提示的基本组件，</a:t>
            </a:r>
            <a:r>
              <a:rPr lang="zh-CN" sz="2000"/>
              <a:t>本文</a:t>
            </a:r>
            <a:r>
              <a:rPr sz="2000"/>
              <a:t>提出了一个越狱提示的分类模型，并分析了现有提示的分布。分类模型将78个提示分为10个不同的类别，包括3种类型的10个模式。</a:t>
            </a:r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2970530"/>
            <a:ext cx="83058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RQ1: How many types of prompts can jailbreak LLMs?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492250"/>
            <a:ext cx="9378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2000"/>
              <a:t>由于</a:t>
            </a:r>
            <a:r>
              <a:rPr sz="2000"/>
              <a:t>一个提示可能有多个类型或模式与之相关</a:t>
            </a:r>
            <a:r>
              <a:rPr lang="zh-CN" sz="2000"/>
              <a:t>，</a:t>
            </a:r>
            <a:r>
              <a:rPr sz="2000"/>
              <a:t>因此，我们可以找到三种类型和十种模式之间的重叠。从这个数字中可以看出，伪装是攻击者绕过限制最常用的策略（97.44%），其中77.6%的提示完全属于这一类。注意力转移（6.41%）和特权升级（17.96%）的使用频率较低。</a:t>
            </a:r>
            <a:endParaRPr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3145155"/>
            <a:ext cx="88011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307976"/>
            <a:ext cx="10850563" cy="1028699"/>
          </a:xfrm>
        </p:spPr>
        <p:txBody>
          <a:bodyPr/>
          <a:lstStyle/>
          <a:p>
            <a:r>
              <a:rPr lang="zh-CN" altLang="en-US" dirty="0"/>
              <a:t>RQ2: How capable are jailbreak prompts at bypassing</a:t>
            </a:r>
            <a:br>
              <a:rPr lang="zh-CN" altLang="en-US" dirty="0"/>
            </a:br>
            <a:r>
              <a:rPr lang="zh-CN" altLang="en-US" dirty="0"/>
              <a:t>LLMs restrictions?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492250"/>
            <a:ext cx="9378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000"/>
              <a:t>为了尽量减少随机性并保证全面的评估，对每个越狱提示执行了五轮，总共产生了31，200个查询（5个问题× 8个禁止场景× 78个越狱提示× 5轮× 2个GPT模型）</a:t>
            </a:r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2354580"/>
            <a:ext cx="7950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89536"/>
            <a:ext cx="10850563" cy="1028699"/>
          </a:xfrm>
        </p:spPr>
        <p:txBody>
          <a:bodyPr/>
          <a:lstStyle/>
          <a:p>
            <a:r>
              <a:rPr lang="zh-CN" altLang="en-US" dirty="0"/>
              <a:t>RQ2: How capable are jailbreak prompts at bypassing</a:t>
            </a:r>
            <a:br>
              <a:rPr lang="zh-CN" altLang="en-US" dirty="0"/>
            </a:br>
            <a:r>
              <a:rPr lang="zh-CN" altLang="en-US" dirty="0"/>
              <a:t>LLMs restrictions?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229360"/>
            <a:ext cx="9378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000"/>
              <a:t>在获得结果后进行了手动评估，通过确定响应是否违反了禁止的场景来检查每次越狱尝试的成功。</a:t>
            </a:r>
            <a:r>
              <a:rPr lang="zh-CN" sz="2000"/>
              <a:t>从结果可以看出，IA、FDA和A</a:t>
            </a:r>
            <a:r>
              <a:rPr lang="en-US" altLang="zh-CN" sz="2000"/>
              <a:t>DULT</a:t>
            </a:r>
            <a:r>
              <a:rPr lang="zh-CN" sz="2000"/>
              <a:t>是最容易被越狱提示破解的场景。SIMU和SUPER是越狱提示中最有效的模式。但是从数据上看，</a:t>
            </a:r>
            <a:r>
              <a:rPr lang="en-US" altLang="zh-CN" sz="2000"/>
              <a:t>SIMU</a:t>
            </a:r>
            <a:r>
              <a:rPr lang="zh-CN" altLang="en-US" sz="2000"/>
              <a:t>类别越狱</a:t>
            </a:r>
            <a:r>
              <a:rPr lang="zh-CN" altLang="en-US" sz="2000"/>
              <a:t>模板只有</a:t>
            </a:r>
            <a:r>
              <a:rPr lang="zh-CN" altLang="en-US" sz="2000"/>
              <a:t>两个。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2662555"/>
            <a:ext cx="9060180" cy="2723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06525" y="1028700"/>
            <a:ext cx="93789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</a:t>
            </a:r>
            <a:r>
              <a:rPr lang="zh-CN" altLang="en-US" sz="2000"/>
              <a:t>这篇文章就是对现有越狱模板做了一个分析研究，分析了现有越狱模板的类别以及</a:t>
            </a:r>
            <a:r>
              <a:rPr lang="zh-CN" altLang="en-US" sz="2000"/>
              <a:t>有效性。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2.</a:t>
            </a:r>
            <a:r>
              <a:rPr lang="zh-CN" altLang="en-US" sz="2000"/>
              <a:t>对于自动生成带有越狱模板的模型，有几个</a:t>
            </a:r>
            <a:r>
              <a:rPr lang="zh-CN" altLang="en-US" sz="2000"/>
              <a:t>思路：</a:t>
            </a:r>
            <a:endParaRPr lang="zh-CN" altLang="en-US" sz="2000"/>
          </a:p>
          <a:p>
            <a:pPr algn="just"/>
            <a:r>
              <a:rPr lang="en-US" altLang="zh-CN" sz="2000"/>
              <a:t>  </a:t>
            </a:r>
            <a:endParaRPr lang="en-US" altLang="zh-CN" sz="2000"/>
          </a:p>
          <a:p>
            <a:pPr algn="just"/>
            <a:r>
              <a:rPr lang="en-US" altLang="zh-CN" sz="2000"/>
              <a:t>2.1 </a:t>
            </a:r>
            <a:r>
              <a:rPr lang="zh-CN" altLang="en-US" sz="2000"/>
              <a:t>之前优化越狱后缀的方法，可以为每个指令生成独特的越狱后缀，而人类设计的越狱模板大多是通用的，前一个方法属于利用了模型的知识，后一个方法是人类知识，如果我们要做的模型，可以在表征（</a:t>
            </a:r>
            <a:r>
              <a:rPr lang="en-US" altLang="zh-CN" sz="2000"/>
              <a:t>first layer</a:t>
            </a:r>
            <a:r>
              <a:rPr lang="zh-CN" altLang="en-US" sz="2000"/>
              <a:t>）上学习通用模板，在</a:t>
            </a:r>
            <a:r>
              <a:rPr lang="en-US" altLang="zh-CN" sz="2000"/>
              <a:t>last layer</a:t>
            </a:r>
            <a:r>
              <a:rPr lang="zh-CN" altLang="en-US" sz="2000"/>
              <a:t>上学习独特越狱后缀，就可以把这两个</a:t>
            </a:r>
            <a:r>
              <a:rPr lang="zh-CN" altLang="en-US" sz="2000"/>
              <a:t>结合起来。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2.2 </a:t>
            </a:r>
            <a:r>
              <a:rPr lang="zh-CN" altLang="en-US" sz="2000"/>
              <a:t>做一个外挂模型控制生成，这个外挂模型可以是简单的越狱是否成功的二分类模型，也可以是成功的越狱提示在</a:t>
            </a:r>
            <a:r>
              <a:rPr lang="en-US" altLang="zh-CN" sz="2000"/>
              <a:t>LLM</a:t>
            </a:r>
            <a:r>
              <a:rPr lang="zh-CN" altLang="en-US" sz="2000"/>
              <a:t>中的表征，控制输出接近这个</a:t>
            </a:r>
            <a:r>
              <a:rPr lang="zh-CN" altLang="en-US" sz="2000"/>
              <a:t>表征。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2.3 </a:t>
            </a:r>
            <a:r>
              <a:rPr lang="zh-CN" altLang="en-US" sz="2000"/>
              <a:t>通过一些可解释性算法比如</a:t>
            </a:r>
            <a:r>
              <a:rPr lang="en-US" altLang="zh-CN" sz="2000"/>
              <a:t>LIME</a:t>
            </a:r>
            <a:r>
              <a:rPr lang="zh-CN" altLang="en-US" sz="2000"/>
              <a:t>，判断带有越狱模板和原始有害指令的特征的重要性，找一些可能的规律用来优化</a:t>
            </a:r>
            <a:r>
              <a:rPr lang="zh-CN" altLang="en-US" sz="2000">
                <a:sym typeface="+mn-ea"/>
              </a:rPr>
              <a:t>自动生成带有越狱模板的模型。</a:t>
            </a:r>
            <a:endParaRPr lang="zh-CN" altLang="en-US" sz="2000">
              <a:sym typeface="+mn-ea"/>
            </a:endParaRPr>
          </a:p>
          <a:p>
            <a:pPr algn="just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967595" y="2508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effc669-4b84-4f0a-92d7-0c4c44bb447c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1528</Words>
  <Application>WPS 表格</Application>
  <PresentationFormat>宽屏</PresentationFormat>
  <Paragraphs>41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华文行楷</vt:lpstr>
      <vt:lpstr>行楷-简</vt:lpstr>
      <vt:lpstr>Impact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主题5</vt:lpstr>
      <vt:lpstr>Jailbreaking ChatGPT via Prompt Engineering: An Empirical Study                                                       </vt:lpstr>
      <vt:lpstr>研究背景</vt:lpstr>
      <vt:lpstr>RQ1: How many types of prompts can jailbreak LLMs?</vt:lpstr>
      <vt:lpstr>RQ1: How many types of prompts can jailbreak LLMs?</vt:lpstr>
      <vt:lpstr>RQ2: How capable are jailbreak prompts at bypassing LLMs restrictions?</vt:lpstr>
      <vt:lpstr>RQ2: How capable are jailbreak prompts at bypassing LLMs restrictions?</vt:lpstr>
      <vt:lpstr>总结讨论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王昊</cp:lastModifiedBy>
  <cp:revision>21</cp:revision>
  <cp:lastPrinted>2023-12-16T13:56:20Z</cp:lastPrinted>
  <dcterms:created xsi:type="dcterms:W3CDTF">2023-12-16T13:56:20Z</dcterms:created>
  <dcterms:modified xsi:type="dcterms:W3CDTF">2023-12-16T13:56:20Z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deffc669-4b84-4f0a-92d7-0c4c44bb447c</vt:lpwstr>
  </property>
  <property fmtid="{D5CDD505-2E9C-101B-9397-08002B2CF9AE}" pid="3" name="KSOProductBuildVer">
    <vt:lpwstr>2052-5.2.1.7798</vt:lpwstr>
  </property>
  <property fmtid="{D5CDD505-2E9C-101B-9397-08002B2CF9AE}" pid="4" name="ICV">
    <vt:lpwstr>2A51BF25732D79A484AC7D6502D5D5C9_43</vt:lpwstr>
  </property>
</Properties>
</file>