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8" r:id="rId3"/>
    <p:sldId id="264" r:id="rId4"/>
    <p:sldId id="265" r:id="rId5"/>
    <p:sldId id="1724" r:id="rId6"/>
    <p:sldId id="1725" r:id="rId7"/>
    <p:sldId id="1726" r:id="rId8"/>
    <p:sldId id="1728" r:id="rId9"/>
    <p:sldId id="1729" r:id="rId10"/>
    <p:sldId id="1730" r:id="rId11"/>
    <p:sldId id="1731" r:id="rId12"/>
    <p:sldId id="1732"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54F"/>
    <a:srgbClr val="000612"/>
    <a:srgbClr val="00B7CE"/>
    <a:srgbClr val="FFD400"/>
    <a:srgbClr val="CC4A4A"/>
    <a:srgbClr val="F68A00"/>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0" autoAdjust="0"/>
  </p:normalViewPr>
  <p:slideViewPr>
    <p:cSldViewPr snapToGrid="0">
      <p:cViewPr>
        <p:scale>
          <a:sx n="66" d="100"/>
          <a:sy n="66" d="100"/>
        </p:scale>
        <p:origin x="1740" y="103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descr="C:/Users/DELL/AppData/Local/Temp/kaimatting/20201229135121/output_aiMatting_20201229135124.pngoutput_aiMatting_20201229135124"/>
          <p:cNvPicPr>
            <a:picLocks noChangeAspect="1"/>
          </p:cNvPicPr>
          <p:nvPr userDrawn="1"/>
        </p:nvPicPr>
        <p:blipFill rotWithShape="1">
          <a:blip r:embed="rId2"/>
          <a:srcRect l="890" t="890" r="890" b="890"/>
          <a:stretch>
            <a:fillRect/>
          </a:stretch>
        </p:blipFill>
        <p:spPr>
          <a:xfrm>
            <a:off x="0" y="0"/>
            <a:ext cx="4796155" cy="6858000"/>
          </a:xfrm>
          <a:prstGeom prst="rect">
            <a:avLst/>
          </a:prstGeom>
        </p:spPr>
      </p:pic>
      <p:sp>
        <p:nvSpPr>
          <p:cNvPr id="8" name="副标题 2"/>
          <p:cNvSpPr>
            <a:spLocks noGrp="1"/>
          </p:cNvSpPr>
          <p:nvPr>
            <p:ph type="subTitle" idx="1"/>
          </p:nvPr>
        </p:nvSpPr>
        <p:spPr>
          <a:xfrm>
            <a:off x="4446171" y="3888020"/>
            <a:ext cx="535706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 name="标题 1"/>
          <p:cNvSpPr>
            <a:spLocks noGrp="1"/>
          </p:cNvSpPr>
          <p:nvPr>
            <p:ph type="ctrTitle"/>
          </p:nvPr>
        </p:nvSpPr>
        <p:spPr>
          <a:xfrm>
            <a:off x="4446171" y="2630089"/>
            <a:ext cx="5357061" cy="1257932"/>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0" name="文本占位符 13"/>
          <p:cNvSpPr>
            <a:spLocks noGrp="1"/>
          </p:cNvSpPr>
          <p:nvPr>
            <p:ph type="body" sz="quarter" idx="10" hasCustomPrompt="1"/>
          </p:nvPr>
        </p:nvSpPr>
        <p:spPr>
          <a:xfrm>
            <a:off x="4446171" y="4969921"/>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1" name="文本占位符 13"/>
          <p:cNvSpPr>
            <a:spLocks noGrp="1"/>
          </p:cNvSpPr>
          <p:nvPr>
            <p:ph type="body" sz="quarter" idx="11" hasCustomPrompt="1"/>
          </p:nvPr>
        </p:nvSpPr>
        <p:spPr>
          <a:xfrm>
            <a:off x="4446171" y="5266192"/>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3" name="直接连接符 2"/>
          <p:cNvCxnSpPr/>
          <p:nvPr userDrawn="1"/>
        </p:nvCxnSpPr>
        <p:spPr>
          <a:xfrm>
            <a:off x="2352675" y="3023418"/>
            <a:ext cx="65028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userDrawn="1"/>
        </p:nvPicPr>
        <p:blipFill>
          <a:blip r:embed="rId2"/>
          <a:stretch>
            <a:fillRect/>
          </a:stretch>
        </p:blipFill>
        <p:spPr>
          <a:xfrm>
            <a:off x="9195955" y="0"/>
            <a:ext cx="2996045" cy="6882306"/>
          </a:xfrm>
          <a:prstGeom prst="rect">
            <a:avLst/>
          </a:prstGeom>
        </p:spPr>
      </p:pic>
      <p:sp>
        <p:nvSpPr>
          <p:cNvPr id="7" name="标题 1"/>
          <p:cNvSpPr>
            <a:spLocks noGrp="1"/>
          </p:cNvSpPr>
          <p:nvPr>
            <p:ph type="title"/>
          </p:nvPr>
        </p:nvSpPr>
        <p:spPr>
          <a:xfrm>
            <a:off x="2466398" y="20772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8" name="文本占位符 2"/>
          <p:cNvSpPr>
            <a:spLocks noGrp="1"/>
          </p:cNvSpPr>
          <p:nvPr>
            <p:ph type="body" idx="1"/>
          </p:nvPr>
        </p:nvSpPr>
        <p:spPr>
          <a:xfrm>
            <a:off x="2467514" y="3074218"/>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lIns="90000" rIns="90000"/>
          <a:lstStyle/>
          <a:p>
            <a:r>
              <a:rPr lang="en-US" altLang="zh-CN" dirty="0"/>
              <a:t>Click to edit Master title style</a:t>
            </a:r>
            <a:endParaRPr lang="zh-CN" altLang="en-US" dirty="0"/>
          </a:p>
        </p:txBody>
      </p:sp>
      <p:sp>
        <p:nvSpPr>
          <p:cNvPr id="4" name="内容占位符 3"/>
          <p:cNvSpPr>
            <a:spLocks noGrp="1"/>
          </p:cNvSpPr>
          <p:nvPr>
            <p:ph sz="quarter" idx="13"/>
          </p:nvPr>
        </p:nvSpPr>
        <p:spPr>
          <a:xfrm>
            <a:off x="669925" y="1277938"/>
            <a:ext cx="10850563" cy="4759325"/>
          </a:xfrm>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3" name="日期占位符 2"/>
          <p:cNvSpPr>
            <a:spLocks noGrp="1"/>
          </p:cNvSpPr>
          <p:nvPr>
            <p:ph type="dt" sz="half" idx="14"/>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5"/>
          </p:nvPr>
        </p:nvSpPr>
        <p:spPr/>
        <p:txBody>
          <a:bodyPr/>
          <a:lstStyle/>
          <a:p>
            <a:r>
              <a:rPr lang="en-US" altLang="zh-CN"/>
              <a:t>www.islide.cc</a:t>
            </a:r>
            <a:endParaRPr lang="zh-CN" altLang="en-US" dirty="0"/>
          </a:p>
        </p:txBody>
      </p:sp>
      <p:sp>
        <p:nvSpPr>
          <p:cNvPr id="9" name="灯片编号占位符 8"/>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userDrawn="1"/>
        </p:nvSpPr>
        <p:spPr>
          <a:xfrm>
            <a:off x="10175875" y="84455"/>
            <a:ext cx="2089785" cy="3683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北京航空航天大学</a:t>
            </a:r>
            <a:endParaRPr lang="zh-CN" altLang="en-US">
              <a:latin typeface="华文行楷" panose="02010800040101010101" charset="-122"/>
              <a:ea typeface="华文行楷" panose="02010800040101010101" charset="-122"/>
            </a:endParaRPr>
          </a:p>
        </p:txBody>
      </p:sp>
      <p:pic>
        <p:nvPicPr>
          <p:cNvPr id="4" name="图片 3" descr="C:/Users/DELL/AppData/Local/Temp/kaimatting/20201215151733/output_aiMatting_20201215151736.pngoutput_aiMatting_20201215151736"/>
          <p:cNvPicPr>
            <a:picLocks noChangeAspect="1"/>
          </p:cNvPicPr>
          <p:nvPr userDrawn="1"/>
        </p:nvPicPr>
        <p:blipFill>
          <a:blip r:embed="rId2"/>
          <a:stretch>
            <a:fillRect/>
          </a:stretch>
        </p:blipFill>
        <p:spPr>
          <a:xfrm>
            <a:off x="9783445" y="72390"/>
            <a:ext cx="392430" cy="39243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77" name="文本框 76"/>
          <p:cNvSpPr txBox="1"/>
          <p:nvPr userDrawn="1"/>
        </p:nvSpPr>
        <p:spPr>
          <a:xfrm>
            <a:off x="10175875" y="84455"/>
            <a:ext cx="2089785" cy="368300"/>
          </a:xfrm>
          <a:prstGeom prst="rect">
            <a:avLst/>
          </a:prstGeom>
          <a:noFill/>
        </p:spPr>
        <p:txBody>
          <a:bodyPr wrap="square" rtlCol="0">
            <a:spAutoFit/>
          </a:bodyPr>
          <a:p>
            <a:r>
              <a:rPr lang="zh-CN" altLang="en-US">
                <a:latin typeface="华文行楷" panose="02010800040101010101" charset="-122"/>
                <a:ea typeface="华文行楷" panose="02010800040101010101" charset="-122"/>
              </a:rPr>
              <a:t>北京航空航天大学</a:t>
            </a:r>
            <a:endParaRPr lang="zh-CN" altLang="en-US">
              <a:latin typeface="华文行楷" panose="02010800040101010101" charset="-122"/>
              <a:ea typeface="华文行楷" panose="02010800040101010101" charset="-122"/>
            </a:endParaRPr>
          </a:p>
        </p:txBody>
      </p:sp>
      <p:pic>
        <p:nvPicPr>
          <p:cNvPr id="6" name="图片 5" descr="C:/Users/DELL/AppData/Local/Temp/kaimatting/20201215151733/output_aiMatting_20201215151736.pngoutput_aiMatting_20201215151736"/>
          <p:cNvPicPr>
            <a:picLocks noChangeAspect="1"/>
          </p:cNvPicPr>
          <p:nvPr userDrawn="1"/>
        </p:nvPicPr>
        <p:blipFill>
          <a:blip r:embed="rId2"/>
          <a:stretch>
            <a:fillRect/>
          </a:stretch>
        </p:blipFill>
        <p:spPr>
          <a:xfrm>
            <a:off x="9783445" y="72390"/>
            <a:ext cx="392430" cy="39243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a:srcRect l="37850" t="691" b="691"/>
          <a:stretch>
            <a:fillRect/>
          </a:stretch>
        </p:blipFill>
        <p:spPr>
          <a:xfrm rot="16200000">
            <a:off x="3257309" y="-2076691"/>
            <a:ext cx="5677382" cy="12192000"/>
          </a:xfrm>
          <a:prstGeom prst="rect">
            <a:avLst/>
          </a:prstGeom>
        </p:spPr>
      </p:pic>
      <p:sp>
        <p:nvSpPr>
          <p:cNvPr id="13" name="标题 1"/>
          <p:cNvSpPr>
            <a:spLocks noGrp="1"/>
          </p:cNvSpPr>
          <p:nvPr userDrawn="1">
            <p:ph type="ctrTitle" hasCustomPrompt="1"/>
          </p:nvPr>
        </p:nvSpPr>
        <p:spPr>
          <a:xfrm>
            <a:off x="5106652" y="2091256"/>
            <a:ext cx="4482645" cy="1243498"/>
          </a:xfrm>
        </p:spPr>
        <p:txBody>
          <a:bodyPr lIns="90000" rIns="90000"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5106652" y="3578982"/>
            <a:ext cx="4482645" cy="310871"/>
          </a:xfrm>
        </p:spPr>
        <p:txBody>
          <a:bodyPr vert="horz" lIns="90000" tIns="45720" rIns="9000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5106652" y="3894616"/>
            <a:ext cx="4482645" cy="310871"/>
          </a:xfrm>
        </p:spPr>
        <p:txBody>
          <a:bodyPr vert="horz" lIns="90000" tIns="45720" rIns="9000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cxnSp>
        <p:nvCxnSpPr>
          <p:cNvPr id="1130" name="直接连接符 1129"/>
          <p:cNvCxnSpPr/>
          <p:nvPr userDrawn="1"/>
        </p:nvCxnSpPr>
        <p:spPr>
          <a:xfrm>
            <a:off x="5106652" y="3445683"/>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nvCxnSpPr>
        <p:spPr>
          <a:xfrm>
            <a:off x="5106652" y="4338786"/>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965" y="3676650"/>
            <a:ext cx="9347200" cy="895350"/>
          </a:xfrm>
        </p:spPr>
        <p:txBody>
          <a:bodyPr>
            <a:normAutofit fontScale="90000"/>
          </a:bodyPr>
          <a:lstStyle/>
          <a:p>
            <a:pPr algn="l"/>
            <a:r>
              <a:rPr lang="en-US" altLang="zh-CN" sz="4000"/>
              <a:t>MASTERKEY: Automated Jailbreaking of Large Language Model Chatbots</a:t>
            </a:r>
            <a:br>
              <a:rPr lang="en-US" altLang="zh-CN" sz="4000"/>
            </a:br>
            <a:r>
              <a:rPr lang="en-US" altLang="zh-CN" sz="4000"/>
              <a:t>                                                      NDSS2023</a:t>
            </a:r>
            <a:endParaRPr lang="en-US" altLang="zh-CN" sz="4000"/>
          </a:p>
        </p:txBody>
      </p:sp>
      <p:sp>
        <p:nvSpPr>
          <p:cNvPr id="4" name="文本框 3"/>
          <p:cNvSpPr txBox="1"/>
          <p:nvPr/>
        </p:nvSpPr>
        <p:spPr>
          <a:xfrm>
            <a:off x="408305" y="184820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pic>
        <p:nvPicPr>
          <p:cNvPr id="6" name="图片 5" descr="logo"/>
          <p:cNvPicPr>
            <a:picLocks noChangeAspect="1"/>
          </p:cNvPicPr>
          <p:nvPr/>
        </p:nvPicPr>
        <p:blipFill>
          <a:blip r:embed="rId1"/>
          <a:srcRect r="25363"/>
          <a:stretch>
            <a:fillRect/>
          </a:stretch>
        </p:blipFill>
        <p:spPr>
          <a:xfrm>
            <a:off x="10210165" y="0"/>
            <a:ext cx="1874520" cy="55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550160" y="1474470"/>
            <a:ext cx="6060440" cy="3909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思考总结</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2313940" y="1660525"/>
            <a:ext cx="7562215" cy="3969385"/>
          </a:xfrm>
          <a:prstGeom prst="rect">
            <a:avLst/>
          </a:prstGeom>
          <a:noFill/>
        </p:spPr>
        <p:txBody>
          <a:bodyPr wrap="square" rtlCol="0">
            <a:spAutoFit/>
          </a:bodyPr>
          <a:p>
            <a:r>
              <a:rPr lang="en-US" altLang="zh-CN"/>
              <a:t>1.</a:t>
            </a:r>
            <a:r>
              <a:rPr lang="zh-CN" altLang="en-US"/>
              <a:t>给出了构建自动生成越狱提示的</a:t>
            </a:r>
            <a:r>
              <a:rPr lang="en-US" altLang="zh-CN"/>
              <a:t>baseline</a:t>
            </a:r>
            <a:r>
              <a:rPr lang="zh-CN" altLang="en-US"/>
              <a:t>，因为目前的人工越狱模板主要着重于破解</a:t>
            </a:r>
            <a:r>
              <a:rPr lang="en-US" altLang="zh-CN"/>
              <a:t>chatgpt</a:t>
            </a:r>
            <a:r>
              <a:rPr lang="zh-CN" altLang="en-US"/>
              <a:t>，而对别的厂商不一定奏效，所以在</a:t>
            </a:r>
            <a:r>
              <a:rPr lang="en-US" altLang="zh-CN"/>
              <a:t>task tuning</a:t>
            </a:r>
            <a:r>
              <a:rPr lang="zh-CN" altLang="en-US"/>
              <a:t>的基础上做了</a:t>
            </a:r>
            <a:r>
              <a:rPr lang="en-US" altLang="zh-CN"/>
              <a:t>reward fine tuning</a:t>
            </a:r>
            <a:r>
              <a:rPr lang="zh-CN" altLang="en-US"/>
              <a:t>。</a:t>
            </a:r>
            <a:endParaRPr lang="zh-CN" altLang="en-US"/>
          </a:p>
          <a:p>
            <a:endParaRPr lang="zh-CN" altLang="en-US"/>
          </a:p>
          <a:p>
            <a:r>
              <a:rPr lang="en-US" altLang="zh-CN"/>
              <a:t>2.</a:t>
            </a:r>
            <a:r>
              <a:rPr lang="zh-CN" altLang="en-US"/>
              <a:t>这个方法有一些可以改进的地方，首先它没有好的利用失败的模板，分析他们和成功的模板之间的特征差异；其次《Universal and Transferable Adversarial Attacks</a:t>
            </a:r>
            <a:r>
              <a:rPr lang="en-US" altLang="zh-CN"/>
              <a:t> </a:t>
            </a:r>
            <a:r>
              <a:rPr lang="zh-CN" altLang="en-US"/>
              <a:t>on Aligned Language Models》中通过在白盒模型上优化可以直接应用在黑盒场景下，而白盒模型可以分析更多中间层的</a:t>
            </a:r>
            <a:r>
              <a:rPr lang="zh-CN" altLang="en-US"/>
              <a:t>信息。</a:t>
            </a:r>
            <a:endParaRPr lang="zh-CN" altLang="en-US"/>
          </a:p>
          <a:p>
            <a:endParaRPr lang="zh-CN" altLang="en-US"/>
          </a:p>
          <a:p>
            <a:r>
              <a:rPr lang="en-US" altLang="zh-CN"/>
              <a:t>3.</a:t>
            </a:r>
            <a:r>
              <a:rPr lang="zh-CN" altLang="en-US"/>
              <a:t>有两个思路，一个是把这个</a:t>
            </a:r>
            <a:r>
              <a:rPr lang="en-US" altLang="zh-CN"/>
              <a:t>baseline</a:t>
            </a:r>
            <a:r>
              <a:rPr lang="zh-CN" altLang="en-US"/>
              <a:t>建模方法搞得更合理一点；另一个是分析越狱成功的模板有什么特点，黑盒分析包括模板的长距离上下文依赖性，语义模糊性与歧义性，词汇丰富度，结构复杂度这些特征是否存在差异，白盒分析就用神经网络探针这种观察成功和不成功的模型中间层状态差异，然后把得到的结论用来更好的生成</a:t>
            </a:r>
            <a:r>
              <a:rPr lang="zh-CN" altLang="en-US"/>
              <a:t>越狱模板。</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34" name="文本框 33"/>
          <p:cNvSpPr txBox="1"/>
          <p:nvPr/>
        </p:nvSpPr>
        <p:spPr>
          <a:xfrm>
            <a:off x="1823720" y="1480820"/>
            <a:ext cx="8542655" cy="4092575"/>
          </a:xfrm>
          <a:prstGeom prst="rect">
            <a:avLst/>
          </a:prstGeom>
          <a:noFill/>
        </p:spPr>
        <p:txBody>
          <a:bodyPr wrap="square" rtlCol="0">
            <a:spAutoFit/>
          </a:bodyPr>
          <a:p>
            <a:pPr algn="just"/>
            <a:r>
              <a:rPr lang="en-US" altLang="zh-CN" sz="2000"/>
              <a:t>1.LLM聊天机器人很容易受到越狱攻击，恶意用户操纵提示以显示敏感，专有或有害的信息。虽然已经进行了一系列越狱尝试来暴露这些漏洞，但现有方法对主流LLM聊天机器人</a:t>
            </a:r>
            <a:r>
              <a:rPr lang="zh-CN" altLang="en-US" sz="2000"/>
              <a:t>效果有限</a:t>
            </a:r>
            <a:r>
              <a:rPr lang="en-US" altLang="zh-CN" sz="2000"/>
              <a:t>。其效力下降的根本原因似乎是服务提供商部署的未公开的防御措施，以对抗越狱企图。</a:t>
            </a:r>
            <a:endParaRPr lang="en-US" altLang="zh-CN" sz="2000"/>
          </a:p>
          <a:p>
            <a:pPr algn="just"/>
            <a:endParaRPr lang="en-US" altLang="zh-CN" sz="2000"/>
          </a:p>
          <a:p>
            <a:pPr algn="just"/>
            <a:r>
              <a:rPr lang="en-US" altLang="zh-CN" sz="2000"/>
              <a:t>2.这些服务的黑箱性质，特别是它们的防御机制，对理解越狱攻击及其预防措施的基本原则构成了挑战。到目前为止，关于商业上可用的基于LLM的聊天机器人解决方案中使用的越狱预防技术的公开披露或报告明显不足。</a:t>
            </a:r>
            <a:endParaRPr lang="en-US" altLang="zh-CN" sz="2000"/>
          </a:p>
          <a:p>
            <a:pPr algn="just"/>
            <a:endParaRPr lang="en-US" altLang="zh-CN" sz="2000"/>
          </a:p>
          <a:p>
            <a:pPr algn="just"/>
            <a:r>
              <a:rPr lang="en-US" altLang="zh-CN" sz="2000"/>
              <a:t>3.</a:t>
            </a:r>
            <a:r>
              <a:rPr lang="zh-CN" altLang="en-US" sz="2000"/>
              <a:t>现有越狱模板主要是人工设计，缺乏自动生成越狱模板的</a:t>
            </a:r>
            <a:r>
              <a:rPr lang="zh-CN" altLang="en-US" sz="2000"/>
              <a:t>方法。随着LLM不断发展和扩展其功能，手动测试变得既劳动密集型，又可能不足以覆盖所有可能的漏洞。自动生成越狱提示的方法可以确保全面的覆盖范围，评估各种可能的滥用场景。</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大模型服务有哪些安全</a:t>
            </a:r>
            <a:r>
              <a:rPr lang="zh-CN" altLang="en-US" dirty="0"/>
              <a:t>限制</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40" name="图片 39"/>
          <p:cNvPicPr>
            <a:picLocks noChangeAspect="1"/>
          </p:cNvPicPr>
          <p:nvPr/>
        </p:nvPicPr>
        <p:blipFill>
          <a:blip r:embed="rId1"/>
          <a:stretch>
            <a:fillRect/>
          </a:stretch>
        </p:blipFill>
        <p:spPr>
          <a:xfrm>
            <a:off x="3581400" y="1278255"/>
            <a:ext cx="5029835" cy="4570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大模型服务有哪些安全</a:t>
            </a:r>
            <a:r>
              <a:rPr lang="zh-CN" altLang="en-US" dirty="0"/>
              <a:t>限制</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41" name="图片 40"/>
          <p:cNvPicPr>
            <a:picLocks noChangeAspect="1"/>
          </p:cNvPicPr>
          <p:nvPr/>
        </p:nvPicPr>
        <p:blipFill>
          <a:blip r:embed="rId1"/>
          <a:stretch>
            <a:fillRect/>
          </a:stretch>
        </p:blipFill>
        <p:spPr>
          <a:xfrm>
            <a:off x="1334770" y="1471295"/>
            <a:ext cx="9519920" cy="2548255"/>
          </a:xfrm>
          <a:prstGeom prst="rect">
            <a:avLst/>
          </a:prstGeom>
        </p:spPr>
      </p:pic>
      <p:sp>
        <p:nvSpPr>
          <p:cNvPr id="3" name="文本框 2"/>
          <p:cNvSpPr txBox="1"/>
          <p:nvPr/>
        </p:nvSpPr>
        <p:spPr>
          <a:xfrm>
            <a:off x="1600835" y="4253230"/>
            <a:ext cx="8990965" cy="1753235"/>
          </a:xfrm>
          <a:prstGeom prst="rect">
            <a:avLst/>
          </a:prstGeom>
          <a:noFill/>
        </p:spPr>
        <p:txBody>
          <a:bodyPr wrap="square" rtlCol="0">
            <a:spAutoFit/>
          </a:bodyPr>
          <a:p>
            <a:r>
              <a:rPr lang="en-US" altLang="zh-CN"/>
              <a:t>       </a:t>
            </a:r>
            <a:r>
              <a:rPr lang="zh-CN" altLang="en-US"/>
              <a:t>上表列出了每个服务提供商指定和实际执行的内容策略。对这四家供应商的比较给予了一些有趣的发现。首先，所有四种服务都统一限制了四种禁止情况下的内容生成：违法使用，有害或滥用内容的生成，侵犯权利和隐私，以及成人内容的生成。这突出了一个共同的承诺，以保持安全，尊重，并法律的使用LLM服务。第二，政策规范和实际执行之间存在着不一致。例如，虽然OpenAI对政治竞选和游说有明确的限制，但我们的实践表明，对生成的内容实际上没有实施任何限制。</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现有越狱提示在不同LLM聊天机器人服务中的有效性</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600835" y="4253230"/>
            <a:ext cx="8990965" cy="1476375"/>
          </a:xfrm>
          <a:prstGeom prst="rect">
            <a:avLst/>
          </a:prstGeom>
          <a:noFill/>
        </p:spPr>
        <p:txBody>
          <a:bodyPr wrap="square" rtlCol="0">
            <a:spAutoFit/>
          </a:bodyPr>
          <a:p>
            <a:pPr algn="just"/>
            <a:r>
              <a:rPr lang="en-US" altLang="zh-CN"/>
              <a:t>       从各种来源收集了85个提示用于实验</a:t>
            </a:r>
            <a:r>
              <a:rPr lang="zh-CN" altLang="en-US"/>
              <a:t>，</a:t>
            </a:r>
            <a:r>
              <a:rPr lang="en-US" altLang="zh-CN"/>
              <a:t>为了简单起见，</a:t>
            </a:r>
            <a:r>
              <a:rPr lang="zh-CN" altLang="en-US"/>
              <a:t>本文只测试越狱提示在</a:t>
            </a:r>
            <a:r>
              <a:rPr lang="en-US" altLang="zh-CN"/>
              <a:t>非法、有害、傲慢和成人</a:t>
            </a:r>
            <a:r>
              <a:rPr lang="zh-CN" altLang="en-US"/>
              <a:t>内容</a:t>
            </a:r>
            <a:r>
              <a:rPr lang="en-US" altLang="zh-CN"/>
              <a:t>这四个类别</a:t>
            </a:r>
            <a:r>
              <a:rPr lang="zh-CN" altLang="en-US"/>
              <a:t>的越狱效果</a:t>
            </a:r>
            <a:r>
              <a:rPr lang="en-US" altLang="zh-CN"/>
              <a:t>。</a:t>
            </a:r>
            <a:r>
              <a:rPr lang="zh-CN" altLang="en-US"/>
              <a:t>为了减少随机因素并确保详尽的评估，将每个问题与每个越狱提示一起运行10轮，累积到总共68，000个查询（5个问题× 4个禁止场景× 85个越狱提示× 10轮× 4个模型）。在获得结果之后，进行手动审查，通过检查响应是否违反所识别的禁止场景来评估每次越狱尝试的成功。</a:t>
            </a:r>
            <a:endParaRPr lang="zh-CN" altLang="en-US"/>
          </a:p>
        </p:txBody>
      </p:sp>
      <p:pic>
        <p:nvPicPr>
          <p:cNvPr id="5" name="图片 4"/>
          <p:cNvPicPr>
            <a:picLocks noChangeAspect="1"/>
          </p:cNvPicPr>
          <p:nvPr/>
        </p:nvPicPr>
        <p:blipFill>
          <a:blip r:embed="rId1"/>
          <a:stretch>
            <a:fillRect/>
          </a:stretch>
        </p:blipFill>
        <p:spPr>
          <a:xfrm>
            <a:off x="978535" y="1468755"/>
            <a:ext cx="10236200" cy="2273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自动创建越狱</a:t>
            </a:r>
            <a:r>
              <a:rPr lang="zh-CN" altLang="en-US" dirty="0"/>
              <a:t>提示</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600835" y="1385570"/>
            <a:ext cx="8990965" cy="1198880"/>
          </a:xfrm>
          <a:prstGeom prst="rect">
            <a:avLst/>
          </a:prstGeom>
          <a:noFill/>
        </p:spPr>
        <p:txBody>
          <a:bodyPr wrap="square" rtlCol="0">
            <a:spAutoFit/>
          </a:bodyPr>
          <a:p>
            <a:pPr algn="just"/>
            <a:r>
              <a:rPr lang="zh-CN"/>
              <a:t>本文的</a:t>
            </a:r>
            <a:r>
              <a:t>目标是利用LLM的功能来捕获关键模式并自动生成成功的越狱提示，而不是手动总结现有越狱的模式。</a:t>
            </a:r>
            <a:r>
              <a:rPr lang="zh-CN"/>
              <a:t>该</a:t>
            </a:r>
            <a:r>
              <a:t>方法建立在自然语言处理中的文本风格迁移任务上。通过微调LLM，我们可以注入关于越狱的特定领域知识。有了这种增强的理解，经过微调的LLM可以通过执行文本风格的传输任务来产生更广泛的变体。</a:t>
            </a:r>
          </a:p>
        </p:txBody>
      </p:sp>
      <p:pic>
        <p:nvPicPr>
          <p:cNvPr id="7" name="图片 6"/>
          <p:cNvPicPr>
            <a:picLocks noChangeAspect="1"/>
          </p:cNvPicPr>
          <p:nvPr/>
        </p:nvPicPr>
        <p:blipFill>
          <a:blip r:embed="rId1"/>
          <a:stretch>
            <a:fillRect/>
          </a:stretch>
        </p:blipFill>
        <p:spPr>
          <a:xfrm>
            <a:off x="2461260" y="3086735"/>
            <a:ext cx="7270115" cy="2827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创建用于微调LLM的数据集</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366520" y="1409065"/>
            <a:ext cx="9457055" cy="2030095"/>
          </a:xfrm>
          <a:prstGeom prst="rect">
            <a:avLst/>
          </a:prstGeom>
          <a:noFill/>
        </p:spPr>
        <p:txBody>
          <a:bodyPr wrap="square" rtlCol="0">
            <a:spAutoFit/>
          </a:bodyPr>
          <a:p>
            <a:pPr algn="just"/>
            <a:r>
              <a:t>现有的数据集有两个局限性。首先，它主要用于越狱ChatGPT，可能不会</a:t>
            </a:r>
            <a:r>
              <a:rPr lang="zh-CN"/>
              <a:t>对</a:t>
            </a:r>
            <a:r>
              <a:t>其他服务有效。因此，有必要在不同的LLM聊天机器人中普及它。该数据集包含带有特定术语的提示，如“ChatGPT”或“OpenAI”。为了提高它们的普遍适用性，我们用一般表达式代替这些术语。例如，“OpenAI”被更改为“开发人员”，“ChatGPT”变为“您”。其次，数据集的大小是有限的，只有85个提示。为了丰富和多样化这个数据集，我们利用了一种自我指导的方法，经常用于LLM的微调。这种方法利用由商业LLM（例如ChatGPT）生成的数据，与开源</a:t>
            </a:r>
            <a:r>
              <a:rPr lang="en-US"/>
              <a:t>LLM</a:t>
            </a:r>
            <a:r>
              <a:t>相比，商业LLM表现出上级性能和广泛的能力</a:t>
            </a:r>
            <a:r>
              <a:rPr lang="zh-CN"/>
              <a:t>，</a:t>
            </a:r>
            <a:r>
              <a:t>可用于训练。</a:t>
            </a:r>
          </a:p>
        </p:txBody>
      </p:sp>
      <p:pic>
        <p:nvPicPr>
          <p:cNvPr id="5" name="图片 4"/>
          <p:cNvPicPr>
            <a:picLocks noChangeAspect="1"/>
          </p:cNvPicPr>
          <p:nvPr/>
        </p:nvPicPr>
        <p:blipFill>
          <a:blip r:embed="rId1"/>
          <a:stretch>
            <a:fillRect/>
          </a:stretch>
        </p:blipFill>
        <p:spPr>
          <a:xfrm>
            <a:off x="3905250" y="4070350"/>
            <a:ext cx="4381500" cy="1130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Continuous Pre-training and Task Tuning</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367790" y="2275205"/>
            <a:ext cx="9457055" cy="2306955"/>
          </a:xfrm>
          <a:prstGeom prst="rect">
            <a:avLst/>
          </a:prstGeom>
          <a:noFill/>
        </p:spPr>
        <p:txBody>
          <a:bodyPr wrap="square" rtlCol="0">
            <a:spAutoFit/>
          </a:bodyPr>
          <a:p>
            <a:pPr algn="just"/>
            <a:r>
              <a:t>使用前一阶段的数据集进行连续的预训练，使模型暴露于各种信息。它增强了模型对越狱模式的理解，并为更精确的调优奠定了基础。</a:t>
            </a:r>
          </a:p>
          <a:p>
            <a:pPr algn="just"/>
          </a:p>
          <a:p>
            <a:pPr algn="just"/>
            <a:r>
              <a:t>任务调优对于指导LLM在越狱上下文中文本风格传输任务的细微差别至关重要。我们为这个阶段制定了一个任务调优指令数据集，其中包含了原始的越狱提示和前一阶段的改写版本。输入包括与先前指令合并的原始提示，并且输出包括改写的越狱提示。使用这个结构化数据集，我们微调了LLM，使其不仅能够理解，而且还能有效地执行文本风格的传输任务。通过使用真实的示例，LLM可以更好地预测如何操作越狱文本，从而产生更有效和通用的提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Reward Ranked Fine Tuning</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367790" y="1594485"/>
            <a:ext cx="9457055" cy="2306955"/>
          </a:xfrm>
          <a:prstGeom prst="rect">
            <a:avLst/>
          </a:prstGeom>
          <a:noFill/>
        </p:spPr>
        <p:txBody>
          <a:bodyPr wrap="square" rtlCol="0">
            <a:spAutoFit/>
          </a:bodyPr>
          <a:p>
            <a:pPr algn="just"/>
            <a:r>
              <a:t>尽管早期阶段为LLM提供了越狱提示模式和文本样式传输任务的知识，但需要额外的指导来创建新的越狱提示。这是必要的，因为在越狱其他LLM聊天机器人时，ChatGPT创建的重新措辞的越狱提示的有效性可能会有所不同。由于没有定义的标准为一个“好”改写越狱提示，我们利用奖励排名微调。</a:t>
            </a:r>
          </a:p>
          <a:p>
            <a:pPr algn="just"/>
          </a:p>
          <a:p>
            <a:pPr algn="just"/>
            <a:r>
              <a:t>由于我们的主要目标是创建具有广泛应用范围的越狱提示，因此我们为在不同LLM聊天机器人中成功越狱多个禁止问题的提示分配了更高的奖励。奖励函数很简单：每次成功越狱都会获得+1的奖励</a:t>
            </a:r>
            <a:r>
              <a:rPr lang="zh-CN"/>
              <a:t>。</a:t>
            </a:r>
            <a:endParaRPr lang="zh-CN"/>
          </a:p>
        </p:txBody>
      </p:sp>
      <p:pic>
        <p:nvPicPr>
          <p:cNvPr id="5" name="图片 4"/>
          <p:cNvPicPr>
            <a:picLocks noChangeAspect="1"/>
          </p:cNvPicPr>
          <p:nvPr/>
        </p:nvPicPr>
        <p:blipFill>
          <a:blip r:embed="rId1"/>
          <a:stretch>
            <a:fillRect/>
          </a:stretch>
        </p:blipFill>
        <p:spPr>
          <a:xfrm>
            <a:off x="4377690" y="3901440"/>
            <a:ext cx="3437255" cy="748030"/>
          </a:xfrm>
          <a:prstGeom prst="rect">
            <a:avLst/>
          </a:prstGeom>
        </p:spPr>
      </p:pic>
    </p:spTree>
  </p:cSld>
  <p:clrMapOvr>
    <a:masterClrMapping/>
  </p:clrMapOvr>
</p:sld>
</file>

<file path=ppt/tags/tag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deffc669-4b84-4f0a-92d7-0c4c44bb447c"/>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2389</Words>
  <Application>WPS 表格</Application>
  <PresentationFormat>宽屏</PresentationFormat>
  <Paragraphs>70</Paragraphs>
  <Slides>11</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华文行楷</vt:lpstr>
      <vt:lpstr>行楷-简</vt:lpstr>
      <vt:lpstr>Impact</vt:lpstr>
      <vt:lpstr>微软雅黑</vt:lpstr>
      <vt:lpstr>汉仪旗黑</vt:lpstr>
      <vt:lpstr>微软雅黑</vt:lpstr>
      <vt:lpstr>宋体</vt:lpstr>
      <vt:lpstr>Arial Unicode MS</vt:lpstr>
      <vt:lpstr>Calibri</vt:lpstr>
      <vt:lpstr>Helvetica Neue</vt:lpstr>
      <vt:lpstr>汉仪书宋二KW</vt:lpstr>
      <vt:lpstr>主题5</vt:lpstr>
      <vt:lpstr>Section Header Here</vt:lpstr>
      <vt:lpstr>Click to edit Master title style</vt:lpstr>
      <vt:lpstr>Click to edit Master title style</vt:lpstr>
      <vt:lpstr>大模型服务有哪些安全限制</vt:lpstr>
      <vt:lpstr>大模型服务有哪些安全限制</vt:lpstr>
      <vt:lpstr>现有越狱提示在不同LLM聊天机器人服务中的有效性</vt:lpstr>
      <vt:lpstr>自动创建越狱提示</vt:lpstr>
      <vt:lpstr>创建用于微调LLM的数据集</vt:lpstr>
      <vt:lpstr>Continuous Pre-training and Task Tuning</vt:lpstr>
      <vt:lpstr>Reward Ranked Fine Tuning</vt:lpstr>
      <vt:lpstr>实验结果</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王昊</cp:lastModifiedBy>
  <cp:revision>21</cp:revision>
  <cp:lastPrinted>2023-11-16T16:10:19Z</cp:lastPrinted>
  <dcterms:created xsi:type="dcterms:W3CDTF">2023-11-16T16:10:19Z</dcterms:created>
  <dcterms:modified xsi:type="dcterms:W3CDTF">2023-11-16T16:10:19Z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deffc669-4b84-4f0a-92d7-0c4c44bb447c</vt:lpwstr>
  </property>
  <property fmtid="{D5CDD505-2E9C-101B-9397-08002B2CF9AE}" pid="3" name="KSOProductBuildVer">
    <vt:lpwstr>2052-5.2.1.7798</vt:lpwstr>
  </property>
  <property fmtid="{D5CDD505-2E9C-101B-9397-08002B2CF9AE}" pid="4" name="ICV">
    <vt:lpwstr>6396473020928075EB3E5665D23E07CD_43</vt:lpwstr>
  </property>
</Properties>
</file>