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5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pos="3936">
          <p15:clr>
            <a:srgbClr val="A4A3A4"/>
          </p15:clr>
        </p15:guide>
        <p15:guide id="3" pos="3606">
          <p15:clr>
            <a:srgbClr val="A4A3A4"/>
          </p15:clr>
        </p15:guide>
        <p15:guide id="4" pos="249">
          <p15:clr>
            <a:srgbClr val="A4A3A4"/>
          </p15:clr>
        </p15:guide>
        <p15:guide id="5" pos="4128">
          <p15:clr>
            <a:srgbClr val="A4A3A4"/>
          </p15:clr>
        </p15:guide>
        <p15:guide id="6" pos="5520">
          <p15:clr>
            <a:srgbClr val="A4A3A4"/>
          </p15:clr>
        </p15:guide>
        <p15:guide id="7" pos="2880">
          <p15:clr>
            <a:srgbClr val="A4A3A4"/>
          </p15:clr>
        </p15:guide>
        <p15:guide id="8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1F1F1"/>
    <a:srgbClr val="E6E6E6"/>
    <a:srgbClr val="FF00CC"/>
    <a:srgbClr val="FF99CC"/>
    <a:srgbClr val="009933"/>
    <a:srgbClr val="FF9900"/>
    <a:srgbClr val="6DC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5" autoAdjust="0"/>
    <p:restoredTop sz="93041" autoAdjust="0"/>
  </p:normalViewPr>
  <p:slideViewPr>
    <p:cSldViewPr>
      <p:cViewPr varScale="1">
        <p:scale>
          <a:sx n="88" d="100"/>
          <a:sy n="88" d="100"/>
        </p:scale>
        <p:origin x="918" y="78"/>
      </p:cViewPr>
      <p:guideLst>
        <p:guide orient="horz" pos="624"/>
        <p:guide pos="3936"/>
        <p:guide pos="3606"/>
        <p:guide pos="249"/>
        <p:guide pos="4128"/>
        <p:guide pos="5520"/>
        <p:guide pos="2880"/>
        <p:guide pos="2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 smtClean="0"/>
            </a:lvl1pPr>
          </a:lstStyle>
          <a:p>
            <a:pPr>
              <a:defRPr/>
            </a:pPr>
            <a:fld id="{34696A91-35D5-4636-A779-A9C4BAA68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1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 smtClean="0"/>
            </a:lvl1pPr>
          </a:lstStyle>
          <a:p>
            <a:pPr>
              <a:defRPr/>
            </a:pPr>
            <a:fld id="{CAD6327F-A83D-4938-A5CB-29C9B3341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2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E0FDFEE5-357F-4174-A4FB-4C6173BE5EBE}" type="slidenum">
              <a:rPr lang="en-US" sz="1200" u="none"/>
              <a:pPr/>
              <a:t>1</a:t>
            </a:fld>
            <a:endParaRPr lang="en-US" sz="1200" u="none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14"/>
          <p:cNvSpPr>
            <a:spLocks noChangeArrowheads="1"/>
          </p:cNvSpPr>
          <p:nvPr userDrawn="1"/>
        </p:nvSpPr>
        <p:spPr bwMode="auto">
          <a:xfrm>
            <a:off x="0" y="2971800"/>
            <a:ext cx="9144000" cy="38862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381000" y="6343650"/>
            <a:ext cx="20907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000" u="none">
                <a:solidFill>
                  <a:srgbClr val="666666"/>
                </a:solidFill>
                <a:latin typeface="Helvetica" pitchFamily="-112" charset="0"/>
              </a:rPr>
              <a:t>Richard Caddick and Steve Cable</a:t>
            </a:r>
          </a:p>
          <a:p>
            <a:pPr eaLnBrk="1" hangingPunct="1">
              <a:spcBef>
                <a:spcPct val="20000"/>
              </a:spcBef>
            </a:pPr>
            <a:r>
              <a:rPr lang="en-US" sz="1000" u="none">
                <a:solidFill>
                  <a:srgbClr val="666666"/>
                </a:solidFill>
                <a:latin typeface="Helvetica" pitchFamily="-112" charset="0"/>
              </a:rPr>
              <a:t>February 28th 2011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200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572000"/>
            <a:ext cx="8382000" cy="1600200"/>
          </a:xfrm>
        </p:spPr>
        <p:txBody>
          <a:bodyPr/>
          <a:lstStyle>
            <a:lvl1pPr marL="0" indent="0">
              <a:buFont typeface="Times" pitchFamily="-112" charset="0"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566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E50CA-86CB-4640-B485-8893CABC3C0A}" type="datetime9">
              <a:rPr lang="en-US"/>
              <a:pPr>
                <a:defRPr/>
              </a:pPr>
              <a:t>8/30/2019 8:33:08 AM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acme travel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21B8730-D1F1-4C00-B791-D173671FB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20955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41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E026F-A250-49D6-81F5-A24AE31D884D}" type="datetime9">
              <a:rPr lang="en-US"/>
              <a:pPr>
                <a:defRPr/>
              </a:pPr>
              <a:t>8/30/2019 8:33:08 AM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acme travel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C96FB39-34A3-4DBB-AE43-FE4E514A7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1440F-3CD5-4CA4-AE0F-1EFA55EF42DA}" type="datetime9">
              <a:rPr lang="en-US"/>
              <a:pPr>
                <a:defRPr/>
              </a:pPr>
              <a:t>8/30/2019 8:33:08 AM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acme travel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49354B9-2A0F-4A07-9B35-256D3E0E5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2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435E8-EF31-42A4-BE96-6B96DAED038D}" type="datetime9">
              <a:rPr lang="en-US"/>
              <a:pPr>
                <a:defRPr/>
              </a:pPr>
              <a:t>8/30/2019 8:33:08 AM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acme travel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C58CEF8-A430-4E6D-A51D-AD98416B8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1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8F353-660D-45EF-9858-C8041F283707}" type="datetime9">
              <a:rPr lang="en-US"/>
              <a:pPr>
                <a:defRPr/>
              </a:pPr>
              <a:t>8/30/2019 8:33:08 AM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acme travel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F5A660E-1002-4564-8659-7B4A95CE2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324B0-E51A-4D57-ADDA-7C3A9242D280}" type="datetime9">
              <a:rPr lang="en-US"/>
              <a:pPr>
                <a:defRPr/>
              </a:pPr>
              <a:t>8/30/2019 8:33:08 AM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acme travel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70CA565-BC3E-49AC-8AA8-10465E04B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4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06271-ACC8-46FB-ABC3-2EF86CF4B3C3}" type="datetime9">
              <a:rPr lang="en-US"/>
              <a:pPr>
                <a:defRPr/>
              </a:pPr>
              <a:t>8/30/2019 8:33:08 AM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acme travel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D980A35-6BF4-449A-A86B-20174B102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DD64-BC83-469F-B02C-6384B33255E6}" type="datetime9">
              <a:rPr lang="en-US"/>
              <a:pPr>
                <a:defRPr/>
              </a:pPr>
              <a:t>8/30/2019 8:33:08 AM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acme travel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FE87886-FFE3-44E8-803E-3343A4A8A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2C0AC-CB26-4DFD-837F-3EE1175047B6}" type="datetime9">
              <a:rPr lang="en-US"/>
              <a:pPr>
                <a:defRPr/>
              </a:pPr>
              <a:t>8/30/2019 8:33:08 AM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acme travel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4DA66A1-C5D6-4813-9B84-EF4DDAEF9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C673D-CBAA-4BBE-8330-37ACAEBC2269}" type="datetime9">
              <a:rPr lang="en-US"/>
              <a:pPr>
                <a:defRPr/>
              </a:pPr>
              <a:t>8/30/2019 8:33:08 AM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acme travel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DDE45E8-B99D-4B62-BA4A-275A79D9B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u="none" smtClean="0">
                <a:solidFill>
                  <a:srgbClr val="CCCCCC"/>
                </a:solidFill>
                <a:latin typeface="+mn-lt"/>
              </a:defRPr>
            </a:lvl1pPr>
          </a:lstStyle>
          <a:p>
            <a:pPr>
              <a:defRPr/>
            </a:pPr>
            <a:fld id="{FBD5BFC1-BA1D-469D-97A9-C459ECC3D8D6}" type="datetime9">
              <a:rPr lang="en-US"/>
              <a:pPr>
                <a:defRPr/>
              </a:pPr>
              <a:t>8/30/2019 8:33:08 AM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553200"/>
            <a:ext cx="396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u="none" smtClean="0">
                <a:solidFill>
                  <a:srgbClr val="CCCC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acme travel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u="none" smtClean="0">
                <a:solidFill>
                  <a:srgbClr val="CCCC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D112DD77-4DDF-4A6E-B06D-3B4D89B82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6666"/>
          </a:solidFill>
          <a:latin typeface="Helvetica" pitchFamily="-112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6666"/>
          </a:solidFill>
          <a:latin typeface="Helvetica" pitchFamily="-112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6666"/>
          </a:solidFill>
          <a:latin typeface="Helvetica" pitchFamily="-112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6666"/>
          </a:solidFill>
          <a:latin typeface="Helvetica" pitchFamily="-112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6666"/>
          </a:solidFill>
          <a:latin typeface="Helvetica" pitchFamily="-112" charset="0"/>
          <a:ea typeface="ＭＳ Ｐゴシック" pitchFamily="-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6666"/>
          </a:solidFill>
          <a:latin typeface="Helvetica" pitchFamily="-112" charset="0"/>
          <a:ea typeface="ＭＳ Ｐゴシック" pitchFamily="-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6666"/>
          </a:solidFill>
          <a:latin typeface="Helvetica" pitchFamily="-112" charset="0"/>
          <a:ea typeface="ＭＳ Ｐゴシック" pitchFamily="-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6666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CC"/>
        </a:buClr>
        <a:buFont typeface="Times" pitchFamily="-112" charset="0"/>
        <a:buChar char="•"/>
        <a:defRPr sz="24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CC"/>
        </a:buClr>
        <a:buFont typeface="Times" pitchFamily="-112" charset="0"/>
        <a:buChar char="•"/>
        <a:defRPr sz="2000">
          <a:solidFill>
            <a:srgbClr val="6666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CC"/>
        </a:buClr>
        <a:buFont typeface="Times" pitchFamily="-112" charset="0"/>
        <a:buChar char="•"/>
        <a:defRPr>
          <a:solidFill>
            <a:srgbClr val="6666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CC"/>
        </a:buClr>
        <a:buFont typeface="Times" pitchFamily="-112" charset="0"/>
        <a:buChar char="•"/>
        <a:defRPr sz="1600">
          <a:solidFill>
            <a:srgbClr val="6666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CC"/>
        </a:buClr>
        <a:buFont typeface="Times" pitchFamily="-112" charset="0"/>
        <a:buChar char="•"/>
        <a:defRPr sz="1600">
          <a:solidFill>
            <a:srgbClr val="6666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CC"/>
        </a:buClr>
        <a:buFont typeface="Times" pitchFamily="-112" charset="0"/>
        <a:buChar char="•"/>
        <a:defRPr sz="1600">
          <a:solidFill>
            <a:srgbClr val="6666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CC"/>
        </a:buClr>
        <a:buFont typeface="Times" pitchFamily="-112" charset="0"/>
        <a:buChar char="•"/>
        <a:defRPr sz="1600">
          <a:solidFill>
            <a:srgbClr val="6666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CC"/>
        </a:buClr>
        <a:buFont typeface="Times" pitchFamily="-112" charset="0"/>
        <a:buChar char="•"/>
        <a:defRPr sz="1600">
          <a:solidFill>
            <a:srgbClr val="6666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CC"/>
        </a:buClr>
        <a:buFont typeface="Times" pitchFamily="-112" charset="0"/>
        <a:buChar char="•"/>
        <a:defRPr sz="1600">
          <a:solidFill>
            <a:srgbClr val="666666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nsplash.com/search/photos/brunnette-face?utm_source=unsplash&amp;utm_medium=referral&amp;utm_content=creditCopyText" TargetMode="External"/><Relationship Id="rId4" Type="http://schemas.openxmlformats.org/officeDocument/2006/relationships/hyperlink" Target="https://unsplash.com/@harishankphotography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C8CD93-984B-430E-A58D-FBDD1B5BD130}" type="datetime9">
              <a:rPr lang="en-US"/>
              <a:pPr>
                <a:defRPr/>
              </a:pPr>
              <a:t>8/30/2019 9:08:19 AM</a:t>
            </a:fld>
            <a:endParaRPr lang="en-US"/>
          </a:p>
        </p:txBody>
      </p:sp>
      <p:sp>
        <p:nvSpPr>
          <p:cNvPr id="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acme travel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0F36187-607C-4712-BCE4-DE3EAB6FBB8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077" name="Oval 66"/>
          <p:cNvSpPr>
            <a:spLocks noChangeArrowheads="1"/>
          </p:cNvSpPr>
          <p:nvPr/>
        </p:nvSpPr>
        <p:spPr bwMode="auto">
          <a:xfrm>
            <a:off x="2590800" y="1524000"/>
            <a:ext cx="2438400" cy="2438400"/>
          </a:xfrm>
          <a:prstGeom prst="ellipse">
            <a:avLst/>
          </a:prstGeom>
          <a:solidFill>
            <a:srgbClr val="6DCCFC"/>
          </a:solidFill>
          <a:ln w="63500">
            <a:solidFill>
              <a:srgbClr val="6DCCF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en-US" sz="1000" b="1" u="none">
              <a:solidFill>
                <a:schemeClr val="hlink"/>
              </a:solidFill>
              <a:latin typeface="Helvetica" pitchFamily="-112" charset="0"/>
            </a:endParaRPr>
          </a:p>
        </p:txBody>
      </p:sp>
      <p:sp>
        <p:nvSpPr>
          <p:cNvPr id="3078" name="Oval 67"/>
          <p:cNvSpPr>
            <a:spLocks noChangeArrowheads="1"/>
          </p:cNvSpPr>
          <p:nvPr/>
        </p:nvSpPr>
        <p:spPr bwMode="auto">
          <a:xfrm>
            <a:off x="2667000" y="1600200"/>
            <a:ext cx="2286000" cy="2286000"/>
          </a:xfrm>
          <a:prstGeom prst="ellipse">
            <a:avLst/>
          </a:prstGeom>
          <a:noFill/>
          <a:ln w="63500">
            <a:solidFill>
              <a:srgbClr val="F1F1F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DCCF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en-US" sz="1000" b="1" u="none">
              <a:solidFill>
                <a:schemeClr val="hlink"/>
              </a:solidFill>
              <a:latin typeface="Helvetica" pitchFamily="-112" charset="0"/>
            </a:endParaRPr>
          </a:p>
        </p:txBody>
      </p:sp>
      <p:sp>
        <p:nvSpPr>
          <p:cNvPr id="3079" name="AutoShape 5"/>
          <p:cNvSpPr>
            <a:spLocks noChangeArrowheads="1"/>
          </p:cNvSpPr>
          <p:nvPr/>
        </p:nvSpPr>
        <p:spPr bwMode="auto">
          <a:xfrm>
            <a:off x="609600" y="2438400"/>
            <a:ext cx="1066800" cy="685800"/>
          </a:xfrm>
          <a:prstGeom prst="roundRect">
            <a:avLst>
              <a:gd name="adj" fmla="val 16667"/>
            </a:avLst>
          </a:prstGeom>
          <a:solidFill>
            <a:srgbClr val="F1F1F1"/>
          </a:solidFill>
          <a:ln w="63500">
            <a:solidFill>
              <a:srgbClr val="6DCCF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900" b="1" u="none" dirty="0" smtClean="0">
                <a:solidFill>
                  <a:schemeClr val="hlink"/>
                </a:solidFill>
                <a:latin typeface="Helvetica" pitchFamily="-112" charset="0"/>
              </a:rPr>
              <a:t>Open Portfolio</a:t>
            </a:r>
            <a:endParaRPr lang="en-US" sz="900" b="1" u="none" dirty="0">
              <a:solidFill>
                <a:schemeClr val="hlink"/>
              </a:solidFill>
              <a:latin typeface="Helvetica" pitchFamily="-112" charset="0"/>
            </a:endParaRPr>
          </a:p>
        </p:txBody>
      </p:sp>
      <p:sp>
        <p:nvSpPr>
          <p:cNvPr id="3080" name="AutoShape 6"/>
          <p:cNvSpPr>
            <a:spLocks noChangeArrowheads="1"/>
          </p:cNvSpPr>
          <p:nvPr/>
        </p:nvSpPr>
        <p:spPr bwMode="auto">
          <a:xfrm>
            <a:off x="2133600" y="2438400"/>
            <a:ext cx="1066800" cy="685800"/>
          </a:xfrm>
          <a:prstGeom prst="roundRect">
            <a:avLst>
              <a:gd name="adj" fmla="val 16667"/>
            </a:avLst>
          </a:prstGeom>
          <a:solidFill>
            <a:srgbClr val="F1F1F1"/>
          </a:solidFill>
          <a:ln w="63500">
            <a:solidFill>
              <a:srgbClr val="6DCCF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900" b="1" u="none" dirty="0" smtClean="0">
                <a:solidFill>
                  <a:schemeClr val="hlink"/>
                </a:solidFill>
                <a:latin typeface="Helvetica" pitchFamily="-112" charset="0"/>
              </a:rPr>
              <a:t>Team Skills and Experience</a:t>
            </a:r>
            <a:endParaRPr lang="en-US" sz="900" b="1" u="none" dirty="0">
              <a:solidFill>
                <a:schemeClr val="hlink"/>
              </a:solidFill>
              <a:latin typeface="Helvetica" pitchFamily="-112" charset="0"/>
            </a:endParaRPr>
          </a:p>
        </p:txBody>
      </p:sp>
      <p:sp>
        <p:nvSpPr>
          <p:cNvPr id="3081" name="AutoShape 7"/>
          <p:cNvSpPr>
            <a:spLocks noChangeArrowheads="1"/>
          </p:cNvSpPr>
          <p:nvPr/>
        </p:nvSpPr>
        <p:spPr bwMode="auto">
          <a:xfrm>
            <a:off x="4419600" y="2438400"/>
            <a:ext cx="1066800" cy="685800"/>
          </a:xfrm>
          <a:prstGeom prst="roundRect">
            <a:avLst>
              <a:gd name="adj" fmla="val 16667"/>
            </a:avLst>
          </a:prstGeom>
          <a:solidFill>
            <a:srgbClr val="F1F1F1"/>
          </a:solidFill>
          <a:ln w="63500">
            <a:solidFill>
              <a:srgbClr val="6DCCF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900" b="1" u="none" dirty="0" smtClean="0">
                <a:solidFill>
                  <a:schemeClr val="hlink"/>
                </a:solidFill>
                <a:latin typeface="Helvetica" pitchFamily="-112" charset="0"/>
              </a:rPr>
              <a:t>Portfolio</a:t>
            </a:r>
            <a:r>
              <a:rPr lang="en-US" sz="900" b="1" u="none" dirty="0" smtClean="0">
                <a:solidFill>
                  <a:schemeClr val="hlink"/>
                </a:solidFill>
                <a:latin typeface="Helvetica" pitchFamily="-112" charset="0"/>
              </a:rPr>
              <a:t> and Team Impression</a:t>
            </a:r>
            <a:endParaRPr lang="en-US" sz="900" b="1" u="none" dirty="0">
              <a:solidFill>
                <a:schemeClr val="hlink"/>
              </a:solidFill>
              <a:latin typeface="Helvetica" pitchFamily="-112" charset="0"/>
            </a:endParaRPr>
          </a:p>
        </p:txBody>
      </p:sp>
      <p:sp>
        <p:nvSpPr>
          <p:cNvPr id="3082" name="AutoShape 9"/>
          <p:cNvSpPr>
            <a:spLocks noChangeArrowheads="1"/>
          </p:cNvSpPr>
          <p:nvPr/>
        </p:nvSpPr>
        <p:spPr bwMode="auto">
          <a:xfrm>
            <a:off x="7315200" y="2438400"/>
            <a:ext cx="1066800" cy="685800"/>
          </a:xfrm>
          <a:prstGeom prst="roundRect">
            <a:avLst>
              <a:gd name="adj" fmla="val 16667"/>
            </a:avLst>
          </a:prstGeom>
          <a:solidFill>
            <a:srgbClr val="F1F1F1"/>
          </a:solidFill>
          <a:ln w="63500">
            <a:solidFill>
              <a:srgbClr val="6DCCF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sz="900" b="1" u="none" dirty="0" smtClean="0">
                <a:solidFill>
                  <a:schemeClr val="hlink"/>
                </a:solidFill>
                <a:latin typeface="Helvetica" pitchFamily="-112" charset="0"/>
              </a:rPr>
              <a:t>Confirmation</a:t>
            </a:r>
          </a:p>
          <a:p>
            <a:pPr algn="ctr"/>
            <a:r>
              <a:rPr lang="en-US" sz="900" b="1" u="none" dirty="0">
                <a:solidFill>
                  <a:schemeClr val="hlink"/>
                </a:solidFill>
                <a:latin typeface="Helvetica" pitchFamily="-112" charset="0"/>
              </a:rPr>
              <a:t>a</a:t>
            </a:r>
            <a:r>
              <a:rPr lang="en-US" sz="900" b="1" u="none" dirty="0" smtClean="0">
                <a:solidFill>
                  <a:schemeClr val="hlink"/>
                </a:solidFill>
                <a:latin typeface="Helvetica" pitchFamily="-112" charset="0"/>
              </a:rPr>
              <a:t>nd Hire</a:t>
            </a:r>
            <a:endParaRPr lang="en-US" sz="900" b="1" u="none" dirty="0">
              <a:solidFill>
                <a:schemeClr val="hlink"/>
              </a:solidFill>
              <a:latin typeface="Helvetica" pitchFamily="-112" charset="0"/>
            </a:endParaRPr>
          </a:p>
        </p:txBody>
      </p:sp>
      <p:sp>
        <p:nvSpPr>
          <p:cNvPr id="308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Goal: </a:t>
            </a:r>
            <a:r>
              <a:rPr lang="en-US" dirty="0" smtClean="0"/>
              <a:t>Evaluate team to hire them for next job</a:t>
            </a:r>
            <a:endParaRPr lang="en-US" dirty="0" smtClean="0"/>
          </a:p>
        </p:txBody>
      </p:sp>
      <p:sp>
        <p:nvSpPr>
          <p:cNvPr id="3084" name="Rectangle 23"/>
          <p:cNvSpPr>
            <a:spLocks noChangeArrowheads="1"/>
          </p:cNvSpPr>
          <p:nvPr/>
        </p:nvSpPr>
        <p:spPr bwMode="auto">
          <a:xfrm>
            <a:off x="5029200" y="3276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sz="900" i="1" u="none" dirty="0" smtClean="0">
                <a:solidFill>
                  <a:schemeClr val="folHlink"/>
                </a:solidFill>
                <a:latin typeface="Helvetica" pitchFamily="-112" charset="0"/>
              </a:rPr>
              <a:t>“I am looking for a team that does well </a:t>
            </a:r>
            <a:r>
              <a:rPr lang="en-US" sz="900" i="1" u="none" dirty="0" smtClean="0">
                <a:solidFill>
                  <a:schemeClr val="folHlink"/>
                </a:solidFill>
                <a:latin typeface="Helvetica" pitchFamily="-112" charset="0"/>
              </a:rPr>
              <a:t>enough on all these aspects.</a:t>
            </a:r>
            <a:r>
              <a:rPr lang="en-US" sz="900" i="1" u="none" dirty="0" smtClean="0">
                <a:solidFill>
                  <a:schemeClr val="folHlink"/>
                </a:solidFill>
                <a:latin typeface="Helvetica" pitchFamily="-112" charset="0"/>
              </a:rPr>
              <a:t>”</a:t>
            </a:r>
            <a:endParaRPr lang="en-US" sz="900" i="1" u="none" dirty="0">
              <a:solidFill>
                <a:schemeClr val="folHlink"/>
              </a:solidFill>
              <a:latin typeface="Helvetica" pitchFamily="-112" charset="0"/>
            </a:endParaRPr>
          </a:p>
        </p:txBody>
      </p:sp>
      <p:sp>
        <p:nvSpPr>
          <p:cNvPr id="3085" name="AutoShape 46"/>
          <p:cNvSpPr>
            <a:spLocks noChangeArrowheads="1"/>
          </p:cNvSpPr>
          <p:nvPr/>
        </p:nvSpPr>
        <p:spPr bwMode="auto">
          <a:xfrm>
            <a:off x="3276600" y="1371600"/>
            <a:ext cx="1066800" cy="685800"/>
          </a:xfrm>
          <a:prstGeom prst="roundRect">
            <a:avLst>
              <a:gd name="adj" fmla="val 16667"/>
            </a:avLst>
          </a:prstGeom>
          <a:solidFill>
            <a:srgbClr val="F1F1F1"/>
          </a:solidFill>
          <a:ln w="63500">
            <a:solidFill>
              <a:srgbClr val="6DCCF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900" b="1" u="none" dirty="0" smtClean="0">
                <a:solidFill>
                  <a:schemeClr val="hlink"/>
                </a:solidFill>
                <a:latin typeface="Helvetica" pitchFamily="-112" charset="0"/>
              </a:rPr>
              <a:t>Rates and Payment</a:t>
            </a:r>
            <a:endParaRPr lang="en-US" sz="900" b="1" u="none" dirty="0">
              <a:solidFill>
                <a:schemeClr val="hlink"/>
              </a:solidFill>
              <a:latin typeface="Helvetica" pitchFamily="-112" charset="0"/>
            </a:endParaRPr>
          </a:p>
        </p:txBody>
      </p:sp>
      <p:sp>
        <p:nvSpPr>
          <p:cNvPr id="3086" name="AutoShape 47"/>
          <p:cNvSpPr>
            <a:spLocks noChangeArrowheads="1"/>
          </p:cNvSpPr>
          <p:nvPr/>
        </p:nvSpPr>
        <p:spPr bwMode="auto">
          <a:xfrm>
            <a:off x="3276600" y="3429000"/>
            <a:ext cx="1066800" cy="685800"/>
          </a:xfrm>
          <a:prstGeom prst="roundRect">
            <a:avLst>
              <a:gd name="adj" fmla="val 16667"/>
            </a:avLst>
          </a:prstGeom>
          <a:solidFill>
            <a:srgbClr val="F1F1F1"/>
          </a:solidFill>
          <a:ln w="63500">
            <a:solidFill>
              <a:srgbClr val="6DCCF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900" b="1" u="none" dirty="0" smtClean="0">
                <a:solidFill>
                  <a:schemeClr val="hlink"/>
                </a:solidFill>
                <a:latin typeface="Helvetica" pitchFamily="-112" charset="0"/>
              </a:rPr>
              <a:t>Example Projects</a:t>
            </a:r>
            <a:endParaRPr lang="en-US" sz="900" b="1" u="none" dirty="0">
              <a:solidFill>
                <a:schemeClr val="hlink"/>
              </a:solidFill>
              <a:latin typeface="Helvetica" pitchFamily="-112" charset="0"/>
            </a:endParaRPr>
          </a:p>
        </p:txBody>
      </p:sp>
      <p:cxnSp>
        <p:nvCxnSpPr>
          <p:cNvPr id="3087" name="AutoShape 52"/>
          <p:cNvCxnSpPr>
            <a:cxnSpLocks noChangeShapeType="1"/>
            <a:stCxn id="3080" idx="3"/>
            <a:endCxn id="3081" idx="1"/>
          </p:cNvCxnSpPr>
          <p:nvPr/>
        </p:nvCxnSpPr>
        <p:spPr bwMode="auto">
          <a:xfrm>
            <a:off x="3232150" y="2781300"/>
            <a:ext cx="1155700" cy="0"/>
          </a:xfrm>
          <a:prstGeom prst="straightConnector1">
            <a:avLst/>
          </a:prstGeom>
          <a:noFill/>
          <a:ln w="63500">
            <a:solidFill>
              <a:srgbClr val="F1F1F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AutoShape 53"/>
          <p:cNvCxnSpPr>
            <a:cxnSpLocks noChangeShapeType="1"/>
            <a:stCxn id="3085" idx="2"/>
            <a:endCxn id="3086" idx="0"/>
          </p:cNvCxnSpPr>
          <p:nvPr/>
        </p:nvCxnSpPr>
        <p:spPr bwMode="auto">
          <a:xfrm>
            <a:off x="3810000" y="2089150"/>
            <a:ext cx="0" cy="1308100"/>
          </a:xfrm>
          <a:prstGeom prst="straightConnector1">
            <a:avLst/>
          </a:prstGeom>
          <a:noFill/>
          <a:ln w="63500">
            <a:solidFill>
              <a:srgbClr val="F1F1F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AutoShape 55"/>
          <p:cNvCxnSpPr>
            <a:cxnSpLocks noChangeShapeType="1"/>
            <a:stCxn id="3091" idx="3"/>
            <a:endCxn id="3082" idx="1"/>
          </p:cNvCxnSpPr>
          <p:nvPr/>
        </p:nvCxnSpPr>
        <p:spPr bwMode="auto">
          <a:xfrm>
            <a:off x="6965950" y="2781300"/>
            <a:ext cx="317500" cy="0"/>
          </a:xfrm>
          <a:prstGeom prst="straightConnector1">
            <a:avLst/>
          </a:prstGeom>
          <a:noFill/>
          <a:ln w="63500">
            <a:solidFill>
              <a:srgbClr val="6DCCFC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0" name="AutoShape 56"/>
          <p:cNvCxnSpPr>
            <a:cxnSpLocks noChangeShapeType="1"/>
            <a:stCxn id="3079" idx="3"/>
            <a:endCxn id="3080" idx="1"/>
          </p:cNvCxnSpPr>
          <p:nvPr/>
        </p:nvCxnSpPr>
        <p:spPr bwMode="auto">
          <a:xfrm>
            <a:off x="1708150" y="2781300"/>
            <a:ext cx="393700" cy="0"/>
          </a:xfrm>
          <a:prstGeom prst="straightConnector1">
            <a:avLst/>
          </a:prstGeom>
          <a:noFill/>
          <a:ln w="63500">
            <a:solidFill>
              <a:srgbClr val="6DCCFC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1" name="AutoShape 58"/>
          <p:cNvSpPr>
            <a:spLocks noChangeArrowheads="1"/>
          </p:cNvSpPr>
          <p:nvPr/>
        </p:nvSpPr>
        <p:spPr bwMode="auto">
          <a:xfrm>
            <a:off x="5867400" y="2438400"/>
            <a:ext cx="1066800" cy="685800"/>
          </a:xfrm>
          <a:prstGeom prst="roundRect">
            <a:avLst>
              <a:gd name="adj" fmla="val 16667"/>
            </a:avLst>
          </a:prstGeom>
          <a:solidFill>
            <a:srgbClr val="F1F1F1"/>
          </a:solidFill>
          <a:ln w="63500">
            <a:solidFill>
              <a:srgbClr val="6DCCF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900" b="1" u="none" dirty="0" smtClean="0">
                <a:solidFill>
                  <a:schemeClr val="hlink"/>
                </a:solidFill>
                <a:latin typeface="Helvetica" pitchFamily="-112" charset="0"/>
              </a:rPr>
              <a:t>Contact</a:t>
            </a:r>
            <a:endParaRPr lang="en-US" sz="900" b="1" u="none" dirty="0">
              <a:solidFill>
                <a:schemeClr val="hlink"/>
              </a:solidFill>
              <a:latin typeface="Helvetica" pitchFamily="-112" charset="0"/>
            </a:endParaRPr>
          </a:p>
        </p:txBody>
      </p:sp>
      <p:sp>
        <p:nvSpPr>
          <p:cNvPr id="3092" name="Rectangle 59"/>
          <p:cNvSpPr>
            <a:spLocks noChangeArrowheads="1"/>
          </p:cNvSpPr>
          <p:nvPr/>
        </p:nvSpPr>
        <p:spPr bwMode="auto">
          <a:xfrm>
            <a:off x="3352800" y="419100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sz="900" i="1" u="none" dirty="0" smtClean="0">
                <a:solidFill>
                  <a:schemeClr val="folHlink"/>
                </a:solidFill>
                <a:latin typeface="Helvetica" pitchFamily="-112" charset="0"/>
              </a:rPr>
              <a:t>“I must be able to see the skills of the team in action.”</a:t>
            </a:r>
            <a:endParaRPr lang="en-US" sz="900" i="1" u="none" dirty="0">
              <a:solidFill>
                <a:schemeClr val="folHlink"/>
              </a:solidFill>
              <a:latin typeface="Helvetica" pitchFamily="-112" charset="0"/>
            </a:endParaRPr>
          </a:p>
        </p:txBody>
      </p:sp>
      <p:sp>
        <p:nvSpPr>
          <p:cNvPr id="3093" name="Rectangle 60"/>
          <p:cNvSpPr>
            <a:spLocks noChangeArrowheads="1"/>
          </p:cNvSpPr>
          <p:nvPr/>
        </p:nvSpPr>
        <p:spPr bwMode="auto">
          <a:xfrm>
            <a:off x="3352800" y="9906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sz="900" i="1" u="none" dirty="0" smtClean="0">
                <a:solidFill>
                  <a:schemeClr val="folHlink"/>
                </a:solidFill>
                <a:latin typeface="Helvetica" pitchFamily="-112" charset="0"/>
              </a:rPr>
              <a:t>“Would like as much detail as possible on costs.”</a:t>
            </a:r>
            <a:endParaRPr lang="en-US" sz="900" i="1" u="none" dirty="0">
              <a:solidFill>
                <a:schemeClr val="folHlink"/>
              </a:solidFill>
              <a:latin typeface="Helvetica" pitchFamily="-112" charset="0"/>
            </a:endParaRPr>
          </a:p>
        </p:txBody>
      </p:sp>
      <p:sp>
        <p:nvSpPr>
          <p:cNvPr id="3094" name="Rectangle 61"/>
          <p:cNvSpPr>
            <a:spLocks noChangeArrowheads="1"/>
          </p:cNvSpPr>
          <p:nvPr/>
        </p:nvSpPr>
        <p:spPr bwMode="auto">
          <a:xfrm>
            <a:off x="1143000" y="3212976"/>
            <a:ext cx="137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>
              <a:spcBef>
                <a:spcPct val="50000"/>
              </a:spcBef>
              <a:buFont typeface="Arial" charset="0"/>
              <a:buNone/>
            </a:pPr>
            <a:r>
              <a:rPr lang="en-US" sz="900" i="1" u="none" dirty="0" smtClean="0">
                <a:solidFill>
                  <a:schemeClr val="folHlink"/>
                </a:solidFill>
                <a:latin typeface="Helvetica" pitchFamily="-112" charset="0"/>
              </a:rPr>
              <a:t>“I would like to know how long the team has worked with certain technologies and which roles they each had.”</a:t>
            </a:r>
            <a:r>
              <a:rPr lang="en-US" sz="900" i="1" u="none" dirty="0" smtClean="0">
                <a:solidFill>
                  <a:schemeClr val="folHlink"/>
                </a:solidFill>
                <a:latin typeface="Helvetica" pitchFamily="-112" charset="0"/>
              </a:rPr>
              <a:t>”</a:t>
            </a:r>
            <a:endParaRPr lang="en-US" sz="900" i="1" u="none" dirty="0">
              <a:solidFill>
                <a:schemeClr val="folHlink"/>
              </a:solidFill>
              <a:latin typeface="Helvetica" pitchFamily="-112" charset="0"/>
            </a:endParaRPr>
          </a:p>
        </p:txBody>
      </p:sp>
      <p:sp>
        <p:nvSpPr>
          <p:cNvPr id="3095" name="Rectangle 62"/>
          <p:cNvSpPr>
            <a:spLocks noChangeArrowheads="1"/>
          </p:cNvSpPr>
          <p:nvPr/>
        </p:nvSpPr>
        <p:spPr bwMode="auto">
          <a:xfrm>
            <a:off x="5867400" y="1557338"/>
            <a:ext cx="137160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sz="900" i="1" u="none" dirty="0" smtClean="0">
                <a:solidFill>
                  <a:schemeClr val="folHlink"/>
                </a:solidFill>
                <a:latin typeface="Helvetica" pitchFamily="-112" charset="0"/>
              </a:rPr>
              <a:t>“I would like a easy way to contact so that I can easily obtain quotations or estimations of the costs of my proposed project.”</a:t>
            </a:r>
            <a:endParaRPr lang="en-US" sz="900" i="1" u="none" dirty="0">
              <a:solidFill>
                <a:schemeClr val="folHlink"/>
              </a:solidFill>
              <a:latin typeface="Helvetica" pitchFamily="-112" charset="0"/>
            </a:endParaRPr>
          </a:p>
        </p:txBody>
      </p:sp>
      <p:sp>
        <p:nvSpPr>
          <p:cNvPr id="3097" name="Line 64"/>
          <p:cNvSpPr>
            <a:spLocks noChangeShapeType="1"/>
          </p:cNvSpPr>
          <p:nvPr/>
        </p:nvSpPr>
        <p:spPr bwMode="auto">
          <a:xfrm>
            <a:off x="4572000" y="4572000"/>
            <a:ext cx="0" cy="1524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98" name="Rectangle 65"/>
          <p:cNvSpPr>
            <a:spLocks noChangeArrowheads="1"/>
          </p:cNvSpPr>
          <p:nvPr/>
        </p:nvSpPr>
        <p:spPr bwMode="auto">
          <a:xfrm>
            <a:off x="2438400" y="5257800"/>
            <a:ext cx="2057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r">
              <a:spcBef>
                <a:spcPct val="50000"/>
              </a:spcBef>
              <a:buFont typeface="Arial" charset="0"/>
              <a:buNone/>
            </a:pPr>
            <a:r>
              <a:rPr lang="en-US" sz="900" u="none">
                <a:solidFill>
                  <a:schemeClr val="folHlink"/>
                </a:solidFill>
                <a:latin typeface="Helvetica" pitchFamily="-112" charset="0"/>
              </a:rPr>
              <a:t>Users need to easily move between these different options in order to make an informed and confident decision. </a:t>
            </a:r>
          </a:p>
        </p:txBody>
      </p:sp>
      <p:cxnSp>
        <p:nvCxnSpPr>
          <p:cNvPr id="3099" name="AutoShape 68"/>
          <p:cNvCxnSpPr>
            <a:cxnSpLocks noChangeShapeType="1"/>
            <a:stCxn id="3082" idx="3"/>
          </p:cNvCxnSpPr>
          <p:nvPr/>
        </p:nvCxnSpPr>
        <p:spPr bwMode="auto">
          <a:xfrm>
            <a:off x="8413750" y="2781300"/>
            <a:ext cx="285750" cy="1588"/>
          </a:xfrm>
          <a:prstGeom prst="straightConnector1">
            <a:avLst/>
          </a:prstGeom>
          <a:noFill/>
          <a:ln w="63500">
            <a:solidFill>
              <a:srgbClr val="6DCCFC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0" name="AutoShape 69"/>
          <p:cNvCxnSpPr>
            <a:cxnSpLocks noChangeShapeType="1"/>
            <a:stCxn id="3081" idx="3"/>
            <a:endCxn id="3091" idx="1"/>
          </p:cNvCxnSpPr>
          <p:nvPr/>
        </p:nvCxnSpPr>
        <p:spPr bwMode="auto">
          <a:xfrm>
            <a:off x="5518150" y="2781300"/>
            <a:ext cx="317500" cy="0"/>
          </a:xfrm>
          <a:prstGeom prst="straightConnector1">
            <a:avLst/>
          </a:prstGeom>
          <a:noFill/>
          <a:ln w="63500">
            <a:solidFill>
              <a:srgbClr val="6DCCFC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1" name="AutoShape 71"/>
          <p:cNvCxnSpPr>
            <a:cxnSpLocks noChangeShapeType="1"/>
          </p:cNvCxnSpPr>
          <p:nvPr/>
        </p:nvCxnSpPr>
        <p:spPr bwMode="auto">
          <a:xfrm>
            <a:off x="381000" y="2781300"/>
            <a:ext cx="247650" cy="0"/>
          </a:xfrm>
          <a:prstGeom prst="straightConnector1">
            <a:avLst/>
          </a:prstGeom>
          <a:noFill/>
          <a:ln w="63500">
            <a:solidFill>
              <a:srgbClr val="6DCCFC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04" name="AutoShape 74"/>
          <p:cNvSpPr>
            <a:spLocks noChangeArrowheads="1"/>
          </p:cNvSpPr>
          <p:nvPr/>
        </p:nvSpPr>
        <p:spPr bwMode="auto">
          <a:xfrm>
            <a:off x="4267200" y="5410200"/>
            <a:ext cx="228600" cy="228600"/>
          </a:xfrm>
          <a:custGeom>
            <a:avLst/>
            <a:gdLst>
              <a:gd name="T0" fmla="*/ 218070 w 21600"/>
              <a:gd name="T1" fmla="*/ 66389 h 21600"/>
              <a:gd name="T2" fmla="*/ 18976 w 21600"/>
              <a:gd name="T3" fmla="*/ 114300 h 21600"/>
              <a:gd name="T4" fmla="*/ 183610 w 21600"/>
              <a:gd name="T5" fmla="*/ 82296 h 21600"/>
              <a:gd name="T6" fmla="*/ 21611 w 21600"/>
              <a:gd name="T7" fmla="*/ 223023 h 21600"/>
              <a:gd name="T8" fmla="*/ 16267 w 21600"/>
              <a:gd name="T9" fmla="*/ 155988 h 21600"/>
              <a:gd name="T10" fmla="*/ 83301 w 21600"/>
              <a:gd name="T11" fmla="*/ 15065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6120" y="16289"/>
                </a:moveTo>
                <a:cubicBezTo>
                  <a:pt x="7425" y="17402"/>
                  <a:pt x="9084" y="18014"/>
                  <a:pt x="10800" y="18014"/>
                </a:cubicBezTo>
                <a:cubicBezTo>
                  <a:pt x="14784" y="18014"/>
                  <a:pt x="18014" y="14784"/>
                  <a:pt x="18014" y="10800"/>
                </a:cubicBezTo>
                <a:cubicBezTo>
                  <a:pt x="18014" y="6815"/>
                  <a:pt x="14784" y="3586"/>
                  <a:pt x="10800" y="3586"/>
                </a:cubicBezTo>
                <a:cubicBezTo>
                  <a:pt x="6815" y="3586"/>
                  <a:pt x="3586" y="6815"/>
                  <a:pt x="3586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8231" y="21600"/>
                  <a:pt x="5747" y="20684"/>
                  <a:pt x="3793" y="19018"/>
                </a:cubicBezTo>
                <a:lnTo>
                  <a:pt x="2042" y="21073"/>
                </a:lnTo>
                <a:lnTo>
                  <a:pt x="1537" y="14739"/>
                </a:lnTo>
                <a:lnTo>
                  <a:pt x="7871" y="14235"/>
                </a:lnTo>
                <a:lnTo>
                  <a:pt x="6120" y="16289"/>
                </a:lnTo>
                <a:close/>
              </a:path>
            </a:pathLst>
          </a:custGeom>
          <a:solidFill>
            <a:srgbClr val="6DCC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07" name="Rectangle 84"/>
          <p:cNvSpPr>
            <a:spLocks noChangeArrowheads="1"/>
          </p:cNvSpPr>
          <p:nvPr/>
        </p:nvSpPr>
        <p:spPr bwMode="auto">
          <a:xfrm rot="108083">
            <a:off x="5791200" y="4495800"/>
            <a:ext cx="26670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08" name="Rectangle 85"/>
          <p:cNvSpPr>
            <a:spLocks noChangeArrowheads="1"/>
          </p:cNvSpPr>
          <p:nvPr/>
        </p:nvSpPr>
        <p:spPr bwMode="auto">
          <a:xfrm rot="108083">
            <a:off x="5867400" y="4572000"/>
            <a:ext cx="2514600" cy="137160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09" name="Rectangle 86"/>
          <p:cNvSpPr>
            <a:spLocks noChangeArrowheads="1"/>
          </p:cNvSpPr>
          <p:nvPr/>
        </p:nvSpPr>
        <p:spPr bwMode="auto">
          <a:xfrm rot="108083">
            <a:off x="5943939" y="4626642"/>
            <a:ext cx="9906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 sz="1200" u="non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10" name="Rectangle 87"/>
          <p:cNvSpPr>
            <a:spLocks noChangeArrowheads="1"/>
          </p:cNvSpPr>
          <p:nvPr/>
        </p:nvSpPr>
        <p:spPr bwMode="auto">
          <a:xfrm rot="108083">
            <a:off x="7010136" y="4664967"/>
            <a:ext cx="129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u="none" dirty="0" smtClean="0">
                <a:latin typeface="Helvetica" pitchFamily="-112" charset="0"/>
              </a:rPr>
              <a:t>Candice</a:t>
            </a:r>
            <a:r>
              <a:rPr lang="en-US" sz="1200" u="none" dirty="0" smtClean="0">
                <a:latin typeface="Helvetica" pitchFamily="-112" charset="0"/>
              </a:rPr>
              <a:t>, </a:t>
            </a:r>
            <a:r>
              <a:rPr lang="en-US" sz="1200" u="none" dirty="0">
                <a:latin typeface="Helvetica" pitchFamily="-112" charset="0"/>
              </a:rPr>
              <a:t>29</a:t>
            </a:r>
            <a:endParaRPr lang="en-US" sz="900" u="none" dirty="0">
              <a:latin typeface="Helvetica" pitchFamily="-112" charset="0"/>
            </a:endParaRPr>
          </a:p>
          <a:p>
            <a:pPr>
              <a:spcBef>
                <a:spcPct val="50000"/>
              </a:spcBef>
            </a:pPr>
            <a:r>
              <a:rPr lang="en-US" sz="900" b="1" i="1" u="none" dirty="0">
                <a:latin typeface="Helvetica" pitchFamily="-112" charset="0"/>
              </a:rPr>
              <a:t>I want a hassle free </a:t>
            </a:r>
            <a:r>
              <a:rPr lang="en-US" sz="900" b="1" i="1" u="none" dirty="0" smtClean="0">
                <a:latin typeface="Helvetica" pitchFamily="-112" charset="0"/>
              </a:rPr>
              <a:t>way to look at a team’s capabilities before hiring them.</a:t>
            </a:r>
            <a:endParaRPr lang="en-US" sz="900" u="none" dirty="0">
              <a:latin typeface="Helvetica" pitchFamily="-112" charset="0"/>
            </a:endParaRPr>
          </a:p>
          <a:p>
            <a:pPr>
              <a:spcBef>
                <a:spcPct val="50000"/>
              </a:spcBef>
            </a:pPr>
            <a:r>
              <a:rPr lang="en-US" sz="900" u="none" dirty="0" smtClean="0">
                <a:latin typeface="Helvetica" pitchFamily="-112" charset="0"/>
              </a:rPr>
              <a:t>Must be quick, clear and to the point.</a:t>
            </a:r>
            <a:endParaRPr lang="en-US" sz="900" u="none" dirty="0">
              <a:latin typeface="Helvetica" pitchFamily="-11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5953826" y="4593270"/>
            <a:ext cx="970824" cy="129224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" name="TextBox 2"/>
          <p:cNvSpPr txBox="1"/>
          <p:nvPr/>
        </p:nvSpPr>
        <p:spPr>
          <a:xfrm>
            <a:off x="5724525" y="6107040"/>
            <a:ext cx="2919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Photo by </a:t>
            </a:r>
            <a:r>
              <a:rPr lang="en-US" sz="900" dirty="0" err="1">
                <a:hlinkClick r:id="rId4"/>
              </a:rPr>
              <a:t>Harishan</a:t>
            </a:r>
            <a:r>
              <a:rPr lang="en-US" sz="900" dirty="0">
                <a:hlinkClick r:id="rId4"/>
              </a:rPr>
              <a:t> </a:t>
            </a:r>
            <a:r>
              <a:rPr lang="en-US" sz="900" dirty="0" err="1">
                <a:hlinkClick r:id="rId4"/>
              </a:rPr>
              <a:t>Kobalasingam</a:t>
            </a:r>
            <a:r>
              <a:rPr lang="en-US" sz="900" dirty="0"/>
              <a:t> on </a:t>
            </a:r>
            <a:r>
              <a:rPr lang="en-US" sz="900" dirty="0" err="1">
                <a:hlinkClick r:id="rId5"/>
              </a:rPr>
              <a:t>Unsplash</a:t>
            </a:r>
            <a:endParaRPr lang="en-ZA" sz="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333333"/>
      </a:dk1>
      <a:lt1>
        <a:srgbClr val="FFFFFF"/>
      </a:lt1>
      <a:dk2>
        <a:srgbClr val="666666"/>
      </a:dk2>
      <a:lt2>
        <a:srgbClr val="808080"/>
      </a:lt2>
      <a:accent1>
        <a:srgbClr val="CCCCCC"/>
      </a:accent1>
      <a:accent2>
        <a:srgbClr val="999999"/>
      </a:accent2>
      <a:accent3>
        <a:srgbClr val="FFFFFF"/>
      </a:accent3>
      <a:accent4>
        <a:srgbClr val="2A2A2A"/>
      </a:accent4>
      <a:accent5>
        <a:srgbClr val="E2E2E2"/>
      </a:accent5>
      <a:accent6>
        <a:srgbClr val="8A8A8A"/>
      </a:accent6>
      <a:hlink>
        <a:srgbClr val="666666"/>
      </a:hlink>
      <a:folHlink>
        <a:srgbClr val="999999"/>
      </a:folHlink>
    </a:clrScheme>
    <a:fontScheme name="Blank Presentation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7435</TotalTime>
  <Words>175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Helvetica</vt:lpstr>
      <vt:lpstr>Times</vt:lpstr>
      <vt:lpstr>Blank Presentation</vt:lpstr>
      <vt:lpstr>Goal: Evaluate team to hire them for next job</vt:lpstr>
    </vt:vector>
  </TitlesOfParts>
  <Company>Richard Caddick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LG Mabe</dc:creator>
  <cp:lastModifiedBy>Mr. LG Mabe</cp:lastModifiedBy>
  <cp:revision>123</cp:revision>
  <dcterms:created xsi:type="dcterms:W3CDTF">2011-01-22T16:36:24Z</dcterms:created>
  <dcterms:modified xsi:type="dcterms:W3CDTF">2019-08-30T07:11:12Z</dcterms:modified>
</cp:coreProperties>
</file>