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132" autoAdjust="0"/>
  </p:normalViewPr>
  <p:slideViewPr>
    <p:cSldViewPr snapToGrid="0">
      <p:cViewPr varScale="1">
        <p:scale>
          <a:sx n="51" d="100"/>
          <a:sy n="51" d="100"/>
        </p:scale>
        <p:origin x="1647"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EB344-5CD8-4B8C-ACE6-93829F00B9BF}" type="datetimeFigureOut">
              <a:rPr lang="ru-RU" smtClean="0"/>
              <a:t>02.09.2024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B098B-BA2C-4260-A973-3E934B3853F3}" type="slidenum">
              <a:rPr lang="ru-RU" smtClean="0"/>
              <a:t>‹#›</a:t>
            </a:fld>
            <a:endParaRPr lang="ru-RU"/>
          </a:p>
        </p:txBody>
      </p:sp>
    </p:spTree>
    <p:extLst>
      <p:ext uri="{BB962C8B-B14F-4D97-AF65-F5344CB8AC3E}">
        <p14:creationId xmlns:p14="http://schemas.microsoft.com/office/powerpoint/2010/main" val="228107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лекцию 1. </a:t>
            </a:r>
            <a:r>
              <a:rPr lang="ru-RU" sz="1200" b="1" dirty="0"/>
              <a:t>Платформа .NET: история создания, особенности.</a:t>
            </a:r>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a:t>
            </a:fld>
            <a:endParaRPr lang="ru-RU"/>
          </a:p>
        </p:txBody>
      </p:sp>
    </p:spTree>
    <p:extLst>
      <p:ext uri="{BB962C8B-B14F-4D97-AF65-F5344CB8AC3E}">
        <p14:creationId xmlns:p14="http://schemas.microsoft.com/office/powerpoint/2010/main" val="3599537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также повышает продуктивность разработчиков. Например, программисты могут писать приложения на привычном языке разработки, при этом используя все преимущества среды выполнения, библиотеки классов и компонентов, написанных другими разработчиками на других языках. Это доступно любому производителю компиляторов, обращающихся к среде выполнения. Языковые компиляторы, предназначенные для платформы .NET Framework, делают средства .NET Framework доступными для существующего кода, написанного на соответствующих языках, существенно облегчая процесс переноса существующих приложений.</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10</a:t>
            </a:fld>
            <a:endParaRPr lang="ru-RU"/>
          </a:p>
        </p:txBody>
      </p:sp>
    </p:spTree>
    <p:extLst>
      <p:ext uri="{BB962C8B-B14F-4D97-AF65-F5344CB8AC3E}">
        <p14:creationId xmlns:p14="http://schemas.microsoft.com/office/powerpoint/2010/main" val="148320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Хотя среда выполнения разрабатывалась для будущего программного обеспечения, она также поддерживает сегодняшнее и вчерашнее программное обеспечение. Взаимодействие управляемого и неуправляемого кодов позволяет разработчикам использовать необходимые компоненты COM и библиотеки DLL.</a:t>
            </a: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разработана для повышения производительности. Хотя общеязыковая среда выполнения предоставляет многие стандартные службы времени выполнения, управляемый код никогда не интерпретируется. Средство компиляции по требованию (JIT) позволяет выполнять весь управляемый код на машинном языке компьютера, где он запускается. Между тем диспетчер памяти устраняет возможность фрагментации памяти и увеличивает объем адресуемой памяти для дополнительного повышения производительности.</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11</a:t>
            </a:fld>
            <a:endParaRPr lang="ru-RU"/>
          </a:p>
        </p:txBody>
      </p:sp>
    </p:spTree>
    <p:extLst>
      <p:ext uri="{BB962C8B-B14F-4D97-AF65-F5344CB8AC3E}">
        <p14:creationId xmlns:p14="http://schemas.microsoft.com/office/powerpoint/2010/main" val="307379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Наконец, среда выполнения может размещаться в высокопроизводительных серверных приложениях, таких как Microsoft SQL Server и службы IIS (Internet Information Services). Такая инфраструктура позволяет использовать управляемый код для написания собственной логики программ, пользуясь при этом высочайшей производительностью лучших производственных серверов, которые поддерживают размещение среды выполнения.</a:t>
            </a:r>
            <a:endParaRPr lang="en-US" dirty="0">
              <a:latin typeface="Arial" panose="020B0604020202020204" pitchFamily="34" charset="0"/>
              <a:cs typeface="Arial" panose="020B0604020202020204" pitchFamily="34" charset="0"/>
            </a:endParaRPr>
          </a:p>
          <a:p>
            <a:pPr marL="0" indent="0">
              <a:buNone/>
            </a:pPr>
            <a:endParaRPr lang="ru-RU"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ru-RU" dirty="0">
                <a:solidFill>
                  <a:schemeClr val="accent1">
                    <a:lumMod val="75000"/>
                  </a:schemeClr>
                </a:solidFill>
                <a:latin typeface="Arial" panose="020B0604020202020204" pitchFamily="34" charset="0"/>
                <a:cs typeface="Arial" panose="020B0604020202020204" pitchFamily="34" charset="0"/>
              </a:rPr>
              <a:t>Задание: составить таблицу с кратким описанием возможностей среды </a:t>
            </a:r>
            <a:r>
              <a:rPr lang="en-US" dirty="0">
                <a:solidFill>
                  <a:schemeClr val="accent1">
                    <a:lumMod val="75000"/>
                  </a:schemeClr>
                </a:solidFill>
                <a:latin typeface="Arial" panose="020B0604020202020204" pitchFamily="34" charset="0"/>
                <a:cs typeface="Arial" panose="020B0604020202020204" pitchFamily="34" charset="0"/>
              </a:rPr>
              <a:t>CLR</a:t>
            </a:r>
            <a:r>
              <a:rPr lang="ru-RU" dirty="0">
                <a:solidFill>
                  <a:schemeClr val="accent1">
                    <a:lumMod val="75000"/>
                  </a:schemeClr>
                </a:solidFill>
                <a:latin typeface="Arial" panose="020B0604020202020204" pitchFamily="34" charset="0"/>
                <a:cs typeface="Arial" panose="020B0604020202020204" pitchFamily="34" charset="0"/>
              </a:rPr>
              <a:t>.</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12</a:t>
            </a:fld>
            <a:endParaRPr lang="ru-RU"/>
          </a:p>
        </p:txBody>
      </p:sp>
    </p:spTree>
    <p:extLst>
      <p:ext uri="{BB962C8B-B14F-4D97-AF65-F5344CB8AC3E}">
        <p14:creationId xmlns:p14="http://schemas.microsoft.com/office/powerpoint/2010/main" val="3222802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a:solidFill>
                  <a:schemeClr val="accent1">
                    <a:lumMod val="75000"/>
                  </a:schemeClr>
                </a:solidFill>
                <a:latin typeface="Arial" panose="020B0604020202020204" pitchFamily="34" charset="0"/>
                <a:cs typeface="Arial" panose="020B0604020202020204" pitchFamily="34" charset="0"/>
              </a:rPr>
              <a:t>Библиотека классов .</a:t>
            </a:r>
            <a:r>
              <a:rPr lang="en-US" sz="1200" b="1" dirty="0">
                <a:solidFill>
                  <a:schemeClr val="accent1">
                    <a:lumMod val="75000"/>
                  </a:schemeClr>
                </a:solidFill>
                <a:latin typeface="Arial" panose="020B0604020202020204" pitchFamily="34" charset="0"/>
                <a:cs typeface="Arial" panose="020B0604020202020204" pitchFamily="34" charset="0"/>
              </a:rPr>
              <a:t>NET Framework</a:t>
            </a:r>
            <a:endParaRPr lang="ru-RU" sz="1200" b="1"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ru-RU" dirty="0">
                <a:latin typeface="Arial" panose="020B0604020202020204" pitchFamily="34" charset="0"/>
                <a:cs typeface="Arial" panose="020B0604020202020204" pitchFamily="34" charset="0"/>
              </a:rPr>
              <a:t>	Библиотека классов платформы .NET Framework представляет собой коллекцию типов, которые тесно интегрируются со средой CLR. Библиотека классов является объектно-ориентированной. Она предоставляет типы, от которых управляемый код пользователя может наследовать функции. Это не только упрощает работу с типами .NET Framework, но и сокращает время изучения новых средств платформы .NET Framework. Кроме того, компоненты независимых производителей можно легко объединять с классами платформы .NET Framework.</a:t>
            </a:r>
          </a:p>
          <a:p>
            <a:pPr marL="0" indent="0">
              <a:buNone/>
            </a:pPr>
            <a:r>
              <a:rPr lang="ru-RU" dirty="0">
                <a:latin typeface="Arial" panose="020B0604020202020204" pitchFamily="34" charset="0"/>
                <a:cs typeface="Arial" panose="020B0604020202020204" pitchFamily="34" charset="0"/>
              </a:rPr>
              <a:t>	Например, в классах коллекций .NET Framework реализуется набор интерфейсов для разработки пользовательских классов коллекций. Пользовательские классы коллекций легко объединяются с классами .NET Framework.</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13</a:t>
            </a:fld>
            <a:endParaRPr lang="ru-RU"/>
          </a:p>
        </p:txBody>
      </p:sp>
    </p:spTree>
    <p:extLst>
      <p:ext uri="{BB962C8B-B14F-4D97-AF65-F5344CB8AC3E}">
        <p14:creationId xmlns:p14="http://schemas.microsoft.com/office/powerpoint/2010/main" val="420918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latin typeface="Arial" panose="020B0604020202020204" pitchFamily="34" charset="0"/>
                <a:cs typeface="Arial" panose="020B0604020202020204" pitchFamily="34" charset="0"/>
              </a:rPr>
              <a:t>	Как и ожидается от объектно-ориентированной библиотеки классов, типы .NET Framework позволяют решать типовые задачи программирования, включая работу со строками, сбор данных, подключение к базам данных и доступ к файлам. В дополнение к этим обычным задачам библиотека классов содержит типы, поддерживающие многие специализированные сценарии разработки. Можете использовать платформу .NET Framework для разработки следующих типов приложений и служб:</a:t>
            </a:r>
          </a:p>
          <a:p>
            <a:pPr lvl="1"/>
            <a:r>
              <a:rPr lang="ru-RU" dirty="0">
                <a:latin typeface="Arial" panose="020B0604020202020204" pitchFamily="34" charset="0"/>
                <a:cs typeface="Arial" panose="020B0604020202020204" pitchFamily="34" charset="0"/>
              </a:rPr>
              <a:t>Консольные приложения. </a:t>
            </a:r>
          </a:p>
          <a:p>
            <a:pPr lvl="1"/>
            <a:r>
              <a:rPr lang="ru-RU" dirty="0">
                <a:latin typeface="Arial" panose="020B0604020202020204" pitchFamily="34" charset="0"/>
                <a:cs typeface="Arial" panose="020B0604020202020204" pitchFamily="34" charset="0"/>
              </a:rPr>
              <a:t>Приложения с графическим интерфейсом Windows (Windows </a:t>
            </a:r>
            <a:r>
              <a:rPr lang="ru-RU" dirty="0" err="1">
                <a:latin typeface="Arial" panose="020B0604020202020204" pitchFamily="34" charset="0"/>
                <a:cs typeface="Arial" panose="020B0604020202020204" pitchFamily="34" charset="0"/>
              </a:rPr>
              <a:t>Forms</a:t>
            </a:r>
            <a:r>
              <a:rPr lang="ru-RU" dirty="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Приложения Windows </a:t>
            </a:r>
            <a:r>
              <a:rPr lang="ru-RU" dirty="0" err="1">
                <a:latin typeface="Arial" panose="020B0604020202020204" pitchFamily="34" charset="0"/>
                <a:cs typeface="Arial" panose="020B0604020202020204" pitchFamily="34" charset="0"/>
              </a:rPr>
              <a:t>Presentation</a:t>
            </a:r>
            <a:r>
              <a:rPr lang="ru-RU" dirty="0">
                <a:latin typeface="Arial" panose="020B0604020202020204" pitchFamily="34" charset="0"/>
                <a:cs typeface="Arial" panose="020B0604020202020204" pitchFamily="34" charset="0"/>
              </a:rPr>
              <a:t> Foundation (WPF). </a:t>
            </a:r>
          </a:p>
          <a:p>
            <a:pPr lvl="1"/>
            <a:r>
              <a:rPr lang="ru-RU" dirty="0">
                <a:latin typeface="Arial" panose="020B0604020202020204" pitchFamily="34" charset="0"/>
                <a:cs typeface="Arial" panose="020B0604020202020204" pitchFamily="34" charset="0"/>
              </a:rPr>
              <a:t>Приложения ASP.NET. </a:t>
            </a:r>
          </a:p>
          <a:p>
            <a:pPr lvl="1"/>
            <a:r>
              <a:rPr lang="ru-RU" dirty="0">
                <a:latin typeface="Arial" panose="020B0604020202020204" pitchFamily="34" charset="0"/>
                <a:cs typeface="Arial" panose="020B0604020202020204" pitchFamily="34" charset="0"/>
              </a:rPr>
              <a:t>службы Windows; </a:t>
            </a:r>
          </a:p>
          <a:p>
            <a:pPr lvl="1"/>
            <a:r>
              <a:rPr lang="ru-RU" dirty="0" err="1">
                <a:latin typeface="Arial" panose="020B0604020202020204" pitchFamily="34" charset="0"/>
                <a:cs typeface="Arial" panose="020B0604020202020204" pitchFamily="34" charset="0"/>
              </a:rPr>
              <a:t>Сервисноориентированные</a:t>
            </a:r>
            <a:r>
              <a:rPr lang="ru-RU" dirty="0">
                <a:latin typeface="Arial" panose="020B0604020202020204" pitchFamily="34" charset="0"/>
                <a:cs typeface="Arial" panose="020B0604020202020204" pitchFamily="34" charset="0"/>
              </a:rPr>
              <a:t> приложения, использующие Windows Communication Foundation (WCF). </a:t>
            </a:r>
          </a:p>
          <a:p>
            <a:pPr lvl="1"/>
            <a:r>
              <a:rPr lang="ru-RU" dirty="0">
                <a:latin typeface="Arial" panose="020B0604020202020204" pitchFamily="34" charset="0"/>
                <a:cs typeface="Arial" panose="020B0604020202020204" pitchFamily="34" charset="0"/>
              </a:rPr>
              <a:t>Приложения, поддерживающие бизнес-процессы Windows </a:t>
            </a:r>
            <a:r>
              <a:rPr lang="ru-RU" dirty="0" err="1">
                <a:latin typeface="Arial" panose="020B0604020202020204" pitchFamily="34" charset="0"/>
                <a:cs typeface="Arial" panose="020B0604020202020204" pitchFamily="34" charset="0"/>
              </a:rPr>
              <a:t>Workflow</a:t>
            </a:r>
            <a:r>
              <a:rPr lang="ru-RU" dirty="0">
                <a:latin typeface="Arial" panose="020B0604020202020204" pitchFamily="34" charset="0"/>
                <a:cs typeface="Arial" panose="020B0604020202020204" pitchFamily="34" charset="0"/>
              </a:rPr>
              <a:t> Foundation (WF). </a:t>
            </a:r>
            <a:endParaRPr lang="ru-RU" dirty="0">
              <a:solidFill>
                <a:schemeClr val="accent1">
                  <a:lumMod val="7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14</a:t>
            </a:fld>
            <a:endParaRPr lang="ru-RU"/>
          </a:p>
        </p:txBody>
      </p:sp>
    </p:spTree>
    <p:extLst>
      <p:ext uri="{BB962C8B-B14F-4D97-AF65-F5344CB8AC3E}">
        <p14:creationId xmlns:p14="http://schemas.microsoft.com/office/powerpoint/2010/main" val="1831169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Arial" panose="020B0604020202020204" pitchFamily="34" charset="0"/>
                <a:cs typeface="Arial" panose="020B0604020202020204" pitchFamily="34" charset="0"/>
              </a:rPr>
              <a:t>	Классы Windows </a:t>
            </a:r>
            <a:r>
              <a:rPr lang="ru-RU" dirty="0" err="1">
                <a:latin typeface="Arial" panose="020B0604020202020204" pitchFamily="34" charset="0"/>
                <a:cs typeface="Arial" panose="020B0604020202020204" pitchFamily="34" charset="0"/>
              </a:rPr>
              <a:t>Forms</a:t>
            </a:r>
            <a:r>
              <a:rPr lang="ru-RU" dirty="0">
                <a:latin typeface="Arial" panose="020B0604020202020204" pitchFamily="34" charset="0"/>
                <a:cs typeface="Arial" panose="020B0604020202020204" pitchFamily="34" charset="0"/>
              </a:rPr>
              <a:t> представляют собой полный набор типов, существенно упрощающих разработку графических интерфейсов пользователя Windows. При написании приложения веб-форм ASP.NET можно использовать классы веб-форм.</a:t>
            </a:r>
            <a:endParaRPr lang="ru-RU" dirty="0">
              <a:solidFill>
                <a:schemeClr val="accent1">
                  <a:lumMod val="7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15</a:t>
            </a:fld>
            <a:endParaRPr lang="ru-RU"/>
          </a:p>
        </p:txBody>
      </p:sp>
    </p:spTree>
    <p:extLst>
      <p:ext uri="{BB962C8B-B14F-4D97-AF65-F5344CB8AC3E}">
        <p14:creationId xmlns:p14="http://schemas.microsoft.com/office/powerpoint/2010/main" val="393375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1200" b="1" dirty="0">
                <a:solidFill>
                  <a:schemeClr val="accent1">
                    <a:lumMod val="75000"/>
                  </a:schemeClr>
                </a:solidFill>
                <a:latin typeface="Arial" panose="020B0604020202020204" pitchFamily="34" charset="0"/>
                <a:cs typeface="Arial" panose="020B0604020202020204" pitchFamily="34" charset="0"/>
              </a:rPr>
              <a:t>NET</a:t>
            </a:r>
            <a:endParaRPr lang="ru-RU" sz="1200" b="1" dirty="0">
              <a:solidFill>
                <a:schemeClr val="accent1">
                  <a:lumMod val="75000"/>
                </a:scheme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Arial" panose="020B0604020202020204" pitchFamily="34" charset="0"/>
                <a:cs typeface="Arial" panose="020B0604020202020204" pitchFamily="34" charset="0"/>
              </a:rPr>
              <a:t>.NET за свою долгую жизнь </a:t>
            </a:r>
            <a:r>
              <a:rPr lang="ru-RU" dirty="0" err="1">
                <a:latin typeface="Arial" panose="020B0604020202020204" pitchFamily="34" charset="0"/>
                <a:cs typeface="Arial" panose="020B0604020202020204" pitchFamily="34" charset="0"/>
              </a:rPr>
              <a:t>переживалa</a:t>
            </a:r>
            <a:r>
              <a:rPr lang="ru-RU" dirty="0">
                <a:latin typeface="Arial" panose="020B0604020202020204" pitchFamily="34" charset="0"/>
                <a:cs typeface="Arial" panose="020B0604020202020204" pitchFamily="34" charset="0"/>
              </a:rPr>
              <a:t> как взлеты, так и падения.</a:t>
            </a:r>
            <a:endParaRPr lang="ru-RU" dirty="0">
              <a:solidFill>
                <a:schemeClr val="accent1">
                  <a:lumMod val="7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16</a:t>
            </a:fld>
            <a:endParaRPr lang="ru-RU"/>
          </a:p>
        </p:txBody>
      </p:sp>
    </p:spTree>
    <p:extLst>
      <p:ext uri="{BB962C8B-B14F-4D97-AF65-F5344CB8AC3E}">
        <p14:creationId xmlns:p14="http://schemas.microsoft.com/office/powerpoint/2010/main" val="2258491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Arial" panose="020B0604020202020204" pitchFamily="34" charset="0"/>
                <a:cs typeface="Arial" panose="020B0604020202020204" pitchFamily="34" charset="0"/>
              </a:rPr>
              <a:t>В 2000 году Java доминировала по всем фронтам, в том числе в качестве основной платформы для реализации серверных приложений. Созданная компанией Sun Microsystems, Java, реализовала </a:t>
            </a:r>
            <a:r>
              <a:rPr lang="ru-RU" dirty="0" err="1">
                <a:latin typeface="Arial" panose="020B0604020202020204" pitchFamily="34" charset="0"/>
                <a:cs typeface="Arial" panose="020B0604020202020204" pitchFamily="34" charset="0"/>
              </a:rPr>
              <a:t>клинг</a:t>
            </a:r>
            <a:r>
              <a:rPr lang="ru-RU" dirty="0">
                <a:latin typeface="Arial" panose="020B0604020202020204" pitchFamily="34" charset="0"/>
                <a:cs typeface="Arial" panose="020B0604020202020204" pitchFamily="34" charset="0"/>
              </a:rPr>
              <a:t> фичу тех лет. Более того, принципы заложенные еще тогда до сих пор актуальны и находят свое воплощение во многих проектах.</a:t>
            </a:r>
            <a:endParaRPr lang="ru-RU" dirty="0">
              <a:solidFill>
                <a:schemeClr val="accent1">
                  <a:lumMod val="7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17</a:t>
            </a:fld>
            <a:endParaRPr lang="ru-RU"/>
          </a:p>
        </p:txBody>
      </p:sp>
    </p:spTree>
    <p:extLst>
      <p:ext uri="{BB962C8B-B14F-4D97-AF65-F5344CB8AC3E}">
        <p14:creationId xmlns:p14="http://schemas.microsoft.com/office/powerpoint/2010/main" val="208593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Это, конечно же, виртуальная машина Java Virtual Machine (сокращённо JVM). Она позволяла писать и компилировать код всего единожды для разных платформ и процессоров плюс брала на себя все общение с ОС и интерпретацию для процессора. Более того, JWM как платформа позволяла нам использовать разные языки программирования, просто после компиляции они должны превратиться в код, понятный для виртуальной машины. И тут у вас может возникнуть вопрос, а причем тут .NET?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А при том, что в 2000 году компания Microsoft сперва представила, а в 2002-м выпустила платформу .NET, в которую заложены все те же принципы, только в отличие от JVM, .NET работала исключительно для семейства операционных систем Windows, абсолютно игнорируя Linux и всех остальных. </a:t>
            </a:r>
          </a:p>
          <a:p>
            <a:pPr marL="0" indent="0">
              <a:buNone/>
            </a:pPr>
            <a:endParaRPr lang="ru-RU" dirty="0">
              <a:solidFill>
                <a:schemeClr val="accent1">
                  <a:lumMod val="7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18</a:t>
            </a:fld>
            <a:endParaRPr lang="ru-RU"/>
          </a:p>
        </p:txBody>
      </p:sp>
    </p:spTree>
    <p:extLst>
      <p:ext uri="{BB962C8B-B14F-4D97-AF65-F5344CB8AC3E}">
        <p14:creationId xmlns:p14="http://schemas.microsoft.com/office/powerpoint/2010/main" val="584807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solidFill>
                  <a:schemeClr val="tx1">
                    <a:lumMod val="95000"/>
                    <a:lumOff val="5000"/>
                  </a:schemeClr>
                </a:solidFill>
                <a:latin typeface="Arial" panose="020B0604020202020204" pitchFamily="34" charset="0"/>
                <a:cs typeface="Arial" panose="020B0604020202020204" pitchFamily="34" charset="0"/>
              </a:rPr>
              <a:t>Это, конечно, была не случайность, и Microsoft готовила .NET именно как ответ Java. В то время уже предполагалось (небезосновательно, как выяснилось в дальнейшем), что лицензирование Java для Microsoft не будет продлено в 2003 году (в 2003-м истекал срок выданной Sun Microsystems лицензии). Microsoft действовали на упреждение. Новая стратегия Next Generation Windows Services должна была объединить в единый набор существующие и будущие разработки Microsoft для предоставления возможности пользователям работать со всех беспроводных устройств, обладающих доступом в интернет, как со стационарных компьютеров.</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19</a:t>
            </a:fld>
            <a:endParaRPr lang="ru-RU"/>
          </a:p>
        </p:txBody>
      </p:sp>
    </p:spTree>
    <p:extLst>
      <p:ext uri="{BB962C8B-B14F-4D97-AF65-F5344CB8AC3E}">
        <p14:creationId xmlns:p14="http://schemas.microsoft.com/office/powerpoint/2010/main" val="401882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1200" b="1" dirty="0">
                <a:solidFill>
                  <a:schemeClr val="accent1">
                    <a:lumMod val="75000"/>
                  </a:schemeClr>
                </a:solidFill>
                <a:latin typeface="Arial" panose="020B0604020202020204" pitchFamily="34" charset="0"/>
                <a:cs typeface="Arial" panose="020B0604020202020204" pitchFamily="34" charset="0"/>
              </a:rPr>
              <a:t> </a:t>
            </a:r>
            <a:r>
              <a:rPr lang="ru-RU" sz="1200" b="1" dirty="0">
                <a:solidFill>
                  <a:schemeClr val="accent1">
                    <a:lumMod val="75000"/>
                  </a:schemeClr>
                </a:solidFill>
                <a:latin typeface="Arial" panose="020B0604020202020204" pitchFamily="34" charset="0"/>
                <a:cs typeface="Arial" panose="020B0604020202020204" pitchFamily="34" charset="0"/>
              </a:rPr>
              <a:t>платформе .NET</a:t>
            </a: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 это технология, которая поддерживает создание и выполнение веб-служб и приложений Windows. При разработке платформы .NET Framework учитывались следующие цели.</a:t>
            </a:r>
          </a:p>
          <a:p>
            <a:endParaRPr lang="ru-RU" dirty="0">
              <a:latin typeface="Arial" panose="020B0604020202020204" pitchFamily="34" charset="0"/>
              <a:cs typeface="Arial" panose="020B0604020202020204" pitchFamily="34" charset="0"/>
            </a:endParaRPr>
          </a:p>
          <a:p>
            <a:pPr>
              <a:buFont typeface="Wingdings" panose="05000000000000000000" pitchFamily="2" charset="2"/>
              <a:buChar char="Ø"/>
            </a:pPr>
            <a:r>
              <a:rPr lang="ru-RU" dirty="0">
                <a:latin typeface="Arial" panose="020B0604020202020204" pitchFamily="34" charset="0"/>
                <a:cs typeface="Arial" panose="020B0604020202020204" pitchFamily="34" charset="0"/>
              </a:rPr>
              <a:t>Обеспечение согласованной объектно-ориентированной среды программирования для локального сохранения и выполнения объектного кода, для локального выполнения кода, распределенного в Интернете, либо для удаленного выполнения.</a:t>
            </a:r>
          </a:p>
          <a:p>
            <a:pPr>
              <a:buFont typeface="Wingdings" panose="05000000000000000000" pitchFamily="2" charset="2"/>
              <a:buChar char="Ø"/>
            </a:pPr>
            <a:r>
              <a:rPr lang="ru-RU" dirty="0">
                <a:latin typeface="Arial" panose="020B0604020202020204" pitchFamily="34" charset="0"/>
                <a:cs typeface="Arial" panose="020B0604020202020204" pitchFamily="34" charset="0"/>
              </a:rPr>
              <a:t>Предоставление среды выполнения кода, в которой:</a:t>
            </a:r>
          </a:p>
          <a:p>
            <a:pPr lvl="1"/>
            <a:r>
              <a:rPr lang="ru-RU" dirty="0">
                <a:latin typeface="Arial" panose="020B0604020202020204" pitchFamily="34" charset="0"/>
                <a:cs typeface="Arial" panose="020B0604020202020204" pitchFamily="34" charset="0"/>
              </a:rPr>
              <a:t>сведена к минимуму вероятность конфликтов в процессе развертывания программного обеспечения и управления его версиями;</a:t>
            </a:r>
          </a:p>
          <a:p>
            <a:pPr lvl="1"/>
            <a:r>
              <a:rPr lang="ru-RU" dirty="0">
                <a:latin typeface="Arial" panose="020B0604020202020204" pitchFamily="34" charset="0"/>
                <a:cs typeface="Arial" panose="020B0604020202020204" pitchFamily="34" charset="0"/>
              </a:rPr>
              <a:t>гарантируется безопасное выполнение кода, включая код, созданный неизвестным или не полностью доверенным сторонним изготовителем;</a:t>
            </a:r>
          </a:p>
          <a:p>
            <a:pPr lvl="1"/>
            <a:r>
              <a:rPr lang="ru-RU" dirty="0">
                <a:latin typeface="Arial" panose="020B0604020202020204" pitchFamily="34" charset="0"/>
                <a:cs typeface="Arial" panose="020B0604020202020204" pitchFamily="34" charset="0"/>
              </a:rPr>
              <a:t>исключаются проблемы с производительностью сред выполнения скриптов или интерпретируемого кода;</a:t>
            </a:r>
          </a:p>
          <a:p>
            <a:pPr lvl="1"/>
            <a:r>
              <a:rPr lang="ru-RU" dirty="0">
                <a:latin typeface="Arial" panose="020B0604020202020204" pitchFamily="34" charset="0"/>
                <a:cs typeface="Arial" panose="020B0604020202020204" pitchFamily="34" charset="0"/>
              </a:rPr>
              <a:t>обеспечиваются единые принципы разработки для разных типов приложений, таких как приложения Windows и веб-приложения;</a:t>
            </a:r>
          </a:p>
          <a:p>
            <a:pPr lvl="1"/>
            <a:r>
              <a:rPr lang="ru-RU" dirty="0">
                <a:latin typeface="Arial" panose="020B0604020202020204" pitchFamily="34" charset="0"/>
                <a:cs typeface="Arial" panose="020B0604020202020204" pitchFamily="34" charset="0"/>
              </a:rPr>
              <a:t>обеспечивается взаимодействие на основе промышленных стандартов, которое гарантирует интеграцию кода платформы .NET Framework с любым другим кодом.</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a:t>
            </a:fld>
            <a:endParaRPr lang="ru-RU"/>
          </a:p>
        </p:txBody>
      </p:sp>
    </p:spTree>
    <p:extLst>
      <p:ext uri="{BB962C8B-B14F-4D97-AF65-F5344CB8AC3E}">
        <p14:creationId xmlns:p14="http://schemas.microsoft.com/office/powerpoint/2010/main" val="278040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Основное, что привнесла .NET, это общение через XML как стандарт. Что нам это дает? Главным образом то, что наш клиент и наш сервер могут быть написаны и работать на чем угодно. Это как выходцы из разных стран, которые общаются на общем английском. Но не стандартом единым, Microsoft еще и предоставила удобные инструменты для </a:t>
            </a:r>
            <a:r>
              <a:rPr lang="ru-RU" dirty="0" err="1">
                <a:solidFill>
                  <a:schemeClr val="tx1">
                    <a:lumMod val="95000"/>
                    <a:lumOff val="5000"/>
                  </a:schemeClr>
                </a:solidFill>
                <a:latin typeface="Arial" panose="020B0604020202020204" pitchFamily="34" charset="0"/>
                <a:cs typeface="Arial" panose="020B0604020202020204" pitchFamily="34" charset="0"/>
              </a:rPr>
              <a:t>автогенерации</a:t>
            </a:r>
            <a:r>
              <a:rPr lang="ru-RU" dirty="0">
                <a:solidFill>
                  <a:schemeClr val="tx1">
                    <a:lumMod val="95000"/>
                    <a:lumOff val="5000"/>
                  </a:schemeClr>
                </a:solidFill>
                <a:latin typeface="Arial" panose="020B0604020202020204" pitchFamily="34" charset="0"/>
                <a:cs typeface="Arial" panose="020B0604020202020204" pitchFamily="34" charset="0"/>
              </a:rPr>
              <a:t> XML, а ранее разработчики были вынуждены создавать их вручную.</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Таким образом .NET позволила Microsoft замкнуть на себе весь процесс разработки как веб-, так и десктоп-приложений. У «</a:t>
            </a:r>
            <a:r>
              <a:rPr lang="ru-RU" dirty="0" err="1">
                <a:solidFill>
                  <a:schemeClr val="tx1">
                    <a:lumMod val="95000"/>
                    <a:lumOff val="5000"/>
                  </a:schemeClr>
                </a:solidFill>
                <a:latin typeface="Arial" panose="020B0604020202020204" pitchFamily="34" charset="0"/>
                <a:cs typeface="Arial" panose="020B0604020202020204" pitchFamily="34" charset="0"/>
              </a:rPr>
              <a:t>майков</a:t>
            </a:r>
            <a:r>
              <a:rPr lang="ru-RU" dirty="0">
                <a:solidFill>
                  <a:schemeClr val="tx1">
                    <a:lumMod val="95000"/>
                    <a:lumOff val="5000"/>
                  </a:schemeClr>
                </a:solidFill>
                <a:latin typeface="Arial" panose="020B0604020202020204" pitchFamily="34" charset="0"/>
                <a:cs typeface="Arial" panose="020B0604020202020204" pitchFamily="34" charset="0"/>
              </a:rPr>
              <a:t>» был свой веб-сервер IIS, который принимал запросы от пользователя и передавал их в ASP.NET, которая использовала как правило </a:t>
            </a:r>
            <a:r>
              <a:rPr lang="ru-RU" dirty="0" err="1">
                <a:solidFill>
                  <a:schemeClr val="tx1">
                    <a:lumMod val="95000"/>
                    <a:lumOff val="5000"/>
                  </a:schemeClr>
                </a:solidFill>
                <a:latin typeface="Arial" panose="020B0604020202020204" pitchFamily="34" charset="0"/>
                <a:cs typeface="Arial" panose="020B0604020202020204" pitchFamily="34" charset="0"/>
              </a:rPr>
              <a:t>майкрософтовский</a:t>
            </a:r>
            <a:r>
              <a:rPr lang="ru-RU" dirty="0">
                <a:solidFill>
                  <a:schemeClr val="tx1">
                    <a:lumMod val="95000"/>
                    <a:lumOff val="5000"/>
                  </a:schemeClr>
                </a:solidFill>
                <a:latin typeface="Arial" panose="020B0604020202020204" pitchFamily="34" charset="0"/>
                <a:cs typeface="Arial" panose="020B0604020202020204" pitchFamily="34" charset="0"/>
              </a:rPr>
              <a:t> SQL Server. Клиентом мог быть Internet Explorer, доминант той эпохи, или десктопные приложения, написанные при помощи </a:t>
            </a:r>
            <a:r>
              <a:rPr lang="ru-RU" dirty="0" err="1">
                <a:solidFill>
                  <a:schemeClr val="tx1">
                    <a:lumMod val="95000"/>
                    <a:lumOff val="5000"/>
                  </a:schemeClr>
                </a:solidFill>
                <a:latin typeface="Arial" panose="020B0604020202020204" pitchFamily="34" charset="0"/>
                <a:cs typeface="Arial" panose="020B0604020202020204" pitchFamily="34" charset="0"/>
              </a:rPr>
              <a:t>WinForms</a:t>
            </a:r>
            <a:r>
              <a:rPr lang="ru-RU" dirty="0">
                <a:solidFill>
                  <a:schemeClr val="tx1">
                    <a:lumMod val="95000"/>
                    <a:lumOff val="5000"/>
                  </a:schemeClr>
                </a:solidFill>
                <a:latin typeface="Arial" panose="020B0604020202020204" pitchFamily="34" charset="0"/>
                <a:cs typeface="Arial" panose="020B0604020202020204" pitchFamily="34" charset="0"/>
              </a:rPr>
              <a:t>. Microsoft сделала все, чтобы замкнуть разработчика на себе и на своих продуктах. Продукты между собой отлично взаимодействовали, а использование чего-то со стороны предполагало страдания.</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20</a:t>
            </a:fld>
            <a:endParaRPr lang="ru-RU"/>
          </a:p>
        </p:txBody>
      </p:sp>
    </p:spTree>
    <p:extLst>
      <p:ext uri="{BB962C8B-B14F-4D97-AF65-F5344CB8AC3E}">
        <p14:creationId xmlns:p14="http://schemas.microsoft.com/office/powerpoint/2010/main" val="968508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Популярность .NET росла, в том числе за счет крупных корпораций. .NET зарекомендовала себя не только как стабильная и безопасная платформа. Но и как легко </a:t>
            </a:r>
            <a:r>
              <a:rPr lang="ru-RU" dirty="0" err="1">
                <a:solidFill>
                  <a:schemeClr val="tx1">
                    <a:lumMod val="95000"/>
                    <a:lumOff val="5000"/>
                  </a:schemeClr>
                </a:solidFill>
                <a:latin typeface="Arial" panose="020B0604020202020204" pitchFamily="34" charset="0"/>
                <a:cs typeface="Arial" panose="020B0604020202020204" pitchFamily="34" charset="0"/>
              </a:rPr>
              <a:t>кастомизируемая</a:t>
            </a:r>
            <a:r>
              <a:rPr lang="ru-RU" dirty="0">
                <a:solidFill>
                  <a:schemeClr val="tx1">
                    <a:lumMod val="95000"/>
                    <a:lumOff val="5000"/>
                  </a:schemeClr>
                </a:solidFill>
                <a:latin typeface="Arial" panose="020B0604020202020204" pitchFamily="34" charset="0"/>
                <a:cs typeface="Arial" panose="020B0604020202020204" pitchFamily="34" charset="0"/>
              </a:rPr>
              <a:t> вещь. То есть бизнес на базе этой платформы мог построить абсолютно любое приложение, плюс не нужно использовать компоненты от малоизвестных вендоров. Тут как в некоторых странах «все свое». Стоит отметить также любовь разработчиков к этой платформе, хотя, конечно, за поддержку только Windows их не критиковал лишь ленивый. В основном рост популярности давал ASP.NET со своими решениями для веб-приложений.</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21</a:t>
            </a:fld>
            <a:endParaRPr lang="ru-RU"/>
          </a:p>
        </p:txBody>
      </p:sp>
    </p:spTree>
    <p:extLst>
      <p:ext uri="{BB962C8B-B14F-4D97-AF65-F5344CB8AC3E}">
        <p14:creationId xmlns:p14="http://schemas.microsoft.com/office/powerpoint/2010/main" val="1277964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Вышедшие в 2009 году ASP.NET MVC и Web API были настолько хороши, что используются и поддерживаются до сих пор, правда, с припиской Core. Два этих фреймворка обеспечили .NET новый виток роста и дали сигнал всей индустрии.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Стоит отметить, что Microsoft никогда не зарабатывала на .NET напрямую. Сама платформа и ее компоненты, например ASP, были всегда бесплатными. Они зарабатывали на сопутствующем ПО, таком как сама операционная система Windows Server, база данных SQL Server, с которой так хорошо работал ASP.NET, и с самой среды разработки Visual Studio.</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22</a:t>
            </a:fld>
            <a:endParaRPr lang="ru-RU"/>
          </a:p>
        </p:txBody>
      </p:sp>
    </p:spTree>
    <p:extLst>
      <p:ext uri="{BB962C8B-B14F-4D97-AF65-F5344CB8AC3E}">
        <p14:creationId xmlns:p14="http://schemas.microsoft.com/office/powerpoint/2010/main" val="2302171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Но как бы ни был хорош .NET, его постоянно ругали за поддержку только Windows. Это попыталась исправить стороння компания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и уже в 2004-м, то есть спустя всего два года после выхода, выпустила свою платформу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которая принесла свет .NET и C# на устройства под управлением Linux. Имеющий кстати Linux как основу, </a:t>
            </a:r>
            <a:r>
              <a:rPr lang="ru-RU" dirty="0" err="1">
                <a:solidFill>
                  <a:schemeClr val="tx1">
                    <a:lumMod val="95000"/>
                    <a:lumOff val="5000"/>
                  </a:schemeClr>
                </a:solidFill>
                <a:latin typeface="Arial" panose="020B0604020202020204" pitchFamily="34" charset="0"/>
                <a:cs typeface="Arial" panose="020B0604020202020204" pitchFamily="34" charset="0"/>
              </a:rPr>
              <a:t>Android</a:t>
            </a:r>
            <a:r>
              <a:rPr lang="ru-RU" dirty="0">
                <a:solidFill>
                  <a:schemeClr val="tx1">
                    <a:lumMod val="95000"/>
                    <a:lumOff val="5000"/>
                  </a:schemeClr>
                </a:solidFill>
                <a:latin typeface="Arial" panose="020B0604020202020204" pitchFamily="34" charset="0"/>
                <a:cs typeface="Arial" panose="020B0604020202020204" pitchFamily="34" charset="0"/>
              </a:rPr>
              <a:t> использует до сих пор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для работы с приложениями, написанными на .NET. Это специальные приложения, адаптированные до этой платформы, тем не менее, написанные на чистом C# с использованием .NET API. Как ни странно, Microsoft не стала судиться, а позже подружилась с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и даже ее выкупила. С покупкой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начался новый виток развития .NET в сторону открытости и кроссплатформенности.</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23</a:t>
            </a:fld>
            <a:endParaRPr lang="ru-RU"/>
          </a:p>
        </p:txBody>
      </p:sp>
    </p:spTree>
    <p:extLst>
      <p:ext uri="{BB962C8B-B14F-4D97-AF65-F5344CB8AC3E}">
        <p14:creationId xmlns:p14="http://schemas.microsoft.com/office/powerpoint/2010/main" val="25862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 2016 году вышла первая версия .NET Core. Она позволяла запускать в начале только ASP.NET MVC, а позже и другие продукты на операционных системах от Apple и Linux. Помимо поддержки других систем, .NET Core имела множество других новшеств. Однако сообщество не сразу поверило в новинку и долгое время избегало ее, стараясь не отходить от канонов и от классики .NET. И их можно понять. После версии 4.5 и 2012 года особо ничего не менялось, каждый год мы получали новую версию. Тем не менее множество нужных фич, таких как поддержка асинхронности, уже была реализовано и не было запроса на изменения.</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24</a:t>
            </a:fld>
            <a:endParaRPr lang="ru-RU"/>
          </a:p>
        </p:txBody>
      </p:sp>
    </p:spTree>
    <p:extLst>
      <p:ext uri="{BB962C8B-B14F-4D97-AF65-F5344CB8AC3E}">
        <p14:creationId xmlns:p14="http://schemas.microsoft.com/office/powerpoint/2010/main" val="337355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Все поменялось с приходом все большей компьютеризации и облачных вычислений. Потребности рынка росли, нужно было наращивать мощности. А обслуживание и лицензия на Windows сервера были довольно дорогими, в отличие от бесплатного Linux. Конечно, Linux более требователен в плане настроек, но есть облака, где можно легко поднять приложение на любой операционной системе и где все настройки уже сделаны до тебя. И бизнес начал считать деньги. Чтобы не потерять рынок, .NET была вынуждена адаптироваться. Конечно, плохо терять доходы с лицензий, но если переориентировать .NET уже под облако, то можно стричь доллары уже внутри облака. Поэтому переход на кроссплатформенность — это просто прагматичный шаг, а не милосердие.</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25</a:t>
            </a:fld>
            <a:endParaRPr lang="ru-RU"/>
          </a:p>
        </p:txBody>
      </p:sp>
    </p:spTree>
    <p:extLst>
      <p:ext uri="{BB962C8B-B14F-4D97-AF65-F5344CB8AC3E}">
        <p14:creationId xmlns:p14="http://schemas.microsoft.com/office/powerpoint/2010/main" val="258631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sz="1200" b="1" dirty="0">
                <a:solidFill>
                  <a:schemeClr val="accent1">
                    <a:lumMod val="75000"/>
                  </a:schemeClr>
                </a:solidFill>
                <a:latin typeface="Arial" panose="020B0604020202020204" pitchFamily="34" charset="0"/>
                <a:cs typeface="Arial" panose="020B0604020202020204" pitchFamily="34" charset="0"/>
              </a:rPr>
              <a:t>.NET </a:t>
            </a:r>
            <a:r>
              <a:rPr lang="ru-RU" sz="1200" b="1" dirty="0">
                <a:solidFill>
                  <a:schemeClr val="accent1">
                    <a:lumMod val="75000"/>
                  </a:schemeClr>
                </a:solidFill>
                <a:latin typeface="Arial" panose="020B0604020202020204" pitchFamily="34" charset="0"/>
                <a:cs typeface="Arial" panose="020B0604020202020204" pitchFamily="34" charset="0"/>
              </a:rPr>
              <a:t>сейчас</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Web</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.NET по-прежнему верна паттерну MVC, если вы предпочитаете более олдскульные веб-приложения с полной генерацией HTML на сервере. Только теперь эти приложения работают под любой операционной системой и более не привязаны к Windows.</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Так же как и ASP.NET Core API, который представляет собой обычную </a:t>
            </a:r>
            <a:r>
              <a:rPr lang="ru-RU" dirty="0" err="1">
                <a:solidFill>
                  <a:schemeClr val="tx1">
                    <a:lumMod val="95000"/>
                    <a:lumOff val="5000"/>
                  </a:schemeClr>
                </a:solidFill>
                <a:latin typeface="Arial" panose="020B0604020202020204" pitchFamily="34" charset="0"/>
                <a:cs typeface="Arial" panose="020B0604020202020204" pitchFamily="34" charset="0"/>
              </a:rPr>
              <a:t>апишку</a:t>
            </a:r>
            <a:r>
              <a:rPr lang="ru-RU" dirty="0">
                <a:solidFill>
                  <a:schemeClr val="tx1">
                    <a:lumMod val="95000"/>
                    <a:lumOff val="5000"/>
                  </a:schemeClr>
                </a:solidFill>
                <a:latin typeface="Arial" panose="020B0604020202020204" pitchFamily="34" charset="0"/>
                <a:cs typeface="Arial" panose="020B0604020202020204" pitchFamily="34" charset="0"/>
              </a:rPr>
              <a:t>, куда мы можем послать запросы и получить ответы как в JSON, так и по старинке в XML. Отлично работает с </a:t>
            </a:r>
            <a:r>
              <a:rPr lang="ru-RU" dirty="0" err="1">
                <a:solidFill>
                  <a:schemeClr val="tx1">
                    <a:lumMod val="95000"/>
                    <a:lumOff val="5000"/>
                  </a:schemeClr>
                </a:solidFill>
                <a:latin typeface="Arial" panose="020B0604020202020204" pitchFamily="34" charset="0"/>
                <a:cs typeface="Arial" panose="020B0604020202020204" pitchFamily="34" charset="0"/>
              </a:rPr>
              <a:t>фронтенд</a:t>
            </a:r>
            <a:r>
              <a:rPr lang="ru-RU" dirty="0">
                <a:solidFill>
                  <a:schemeClr val="tx1">
                    <a:lumMod val="95000"/>
                    <a:lumOff val="5000"/>
                  </a:schemeClr>
                </a:solidFill>
                <a:latin typeface="Arial" panose="020B0604020202020204" pitchFamily="34" charset="0"/>
                <a:cs typeface="Arial" panose="020B0604020202020204" pitchFamily="34" charset="0"/>
              </a:rPr>
              <a:t>-фреймворками типа </a:t>
            </a:r>
            <a:r>
              <a:rPr lang="ru-RU" dirty="0" err="1">
                <a:solidFill>
                  <a:schemeClr val="tx1">
                    <a:lumMod val="95000"/>
                    <a:lumOff val="5000"/>
                  </a:schemeClr>
                </a:solidFill>
                <a:latin typeface="Arial" panose="020B0604020202020204" pitchFamily="34" charset="0"/>
                <a:cs typeface="Arial" panose="020B0604020202020204" pitchFamily="34" charset="0"/>
              </a:rPr>
              <a:t>Angular</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React</a:t>
            </a:r>
            <a:r>
              <a:rPr lang="ru-RU" dirty="0">
                <a:solidFill>
                  <a:schemeClr val="tx1">
                    <a:lumMod val="95000"/>
                    <a:lumOff val="5000"/>
                  </a:schemeClr>
                </a:solidFill>
                <a:latin typeface="Arial" panose="020B0604020202020204" pitchFamily="34" charset="0"/>
                <a:cs typeface="Arial" panose="020B0604020202020204" pitchFamily="34" charset="0"/>
              </a:rPr>
              <a:t>. Кстати, .NET плюс </a:t>
            </a:r>
            <a:r>
              <a:rPr lang="ru-RU" dirty="0" err="1">
                <a:solidFill>
                  <a:schemeClr val="tx1">
                    <a:lumMod val="95000"/>
                    <a:lumOff val="5000"/>
                  </a:schemeClr>
                </a:solidFill>
                <a:latin typeface="Arial" panose="020B0604020202020204" pitchFamily="34" charset="0"/>
                <a:cs typeface="Arial" panose="020B0604020202020204" pitchFamily="34" charset="0"/>
              </a:rPr>
              <a:t>Angular</a:t>
            </a:r>
            <a:r>
              <a:rPr lang="ru-RU" dirty="0">
                <a:solidFill>
                  <a:schemeClr val="tx1">
                    <a:lumMod val="95000"/>
                    <a:lumOff val="5000"/>
                  </a:schemeClr>
                </a:solidFill>
                <a:latin typeface="Arial" panose="020B0604020202020204" pitchFamily="34" charset="0"/>
                <a:cs typeface="Arial" panose="020B0604020202020204" pitchFamily="34" charset="0"/>
              </a:rPr>
              <a:t> — это классический стек и самый часто встречаемый. В эру больших веб-фреймворков, мобильных приложений, интернета вещей </a:t>
            </a:r>
            <a:r>
              <a:rPr lang="ru-RU" dirty="0" err="1">
                <a:solidFill>
                  <a:schemeClr val="tx1">
                    <a:lumMod val="95000"/>
                    <a:lumOff val="5000"/>
                  </a:schemeClr>
                </a:solidFill>
                <a:latin typeface="Arial" panose="020B0604020202020204" pitchFamily="34" charset="0"/>
                <a:cs typeface="Arial" panose="020B0604020202020204" pitchFamily="34" charset="0"/>
              </a:rPr>
              <a:t>web</a:t>
            </a:r>
            <a:r>
              <a:rPr lang="ru-RU" dirty="0">
                <a:solidFill>
                  <a:schemeClr val="tx1">
                    <a:lumMod val="95000"/>
                    <a:lumOff val="5000"/>
                  </a:schemeClr>
                </a:solidFill>
                <a:latin typeface="Arial" panose="020B0604020202020204" pitchFamily="34" charset="0"/>
                <a:cs typeface="Arial" panose="020B0604020202020204" pitchFamily="34" charset="0"/>
              </a:rPr>
              <a:t> API как никогда актуальны, и ASP.NET решает эту проблему отлично. Сейчас это самый популярный тип нового проекта.</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26</a:t>
            </a:fld>
            <a:endParaRPr lang="ru-RU"/>
          </a:p>
        </p:txBody>
      </p:sp>
    </p:spTree>
    <p:extLst>
      <p:ext uri="{BB962C8B-B14F-4D97-AF65-F5344CB8AC3E}">
        <p14:creationId xmlns:p14="http://schemas.microsoft.com/office/powerpoint/2010/main" val="1370041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ML</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Стоит отметить и такой проект, как ML.NET, кроссплатформенную и открытую систему машинного обучения для разработчиков .NET. Разработчики могут обучать модель машинного обучения или повторно использовать существующую модель третьей стороной и запускать ее в любой среде в автономном режиме. Это означает, что разработчикам не нужно иметь опыт работы в Data Science, чтобы использовать фреймворк. Первый стабильный релиз фреймворка 1.0 был анонсирован в 2019 году. Так что это довольно свежий, но при этом уже стабильный инструмент.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Дотнетчик</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дотнетчица</a:t>
            </a:r>
            <a:r>
              <a:rPr lang="ru-RU" dirty="0">
                <a:solidFill>
                  <a:schemeClr val="tx1">
                    <a:lumMod val="95000"/>
                    <a:lumOff val="5000"/>
                  </a:schemeClr>
                </a:solidFill>
                <a:latin typeface="Arial" panose="020B0604020202020204" pitchFamily="34" charset="0"/>
                <a:cs typeface="Arial" panose="020B0604020202020204" pitchFamily="34" charset="0"/>
              </a:rPr>
              <a:t> могут быть и дата-</a:t>
            </a:r>
            <a:r>
              <a:rPr lang="ru-RU" dirty="0" err="1">
                <a:solidFill>
                  <a:schemeClr val="tx1">
                    <a:lumMod val="95000"/>
                    <a:lumOff val="5000"/>
                  </a:schemeClr>
                </a:solidFill>
                <a:latin typeface="Arial" panose="020B0604020202020204" pitchFamily="34" charset="0"/>
                <a:cs typeface="Arial" panose="020B0604020202020204" pitchFamily="34" charset="0"/>
              </a:rPr>
              <a:t>саентистами</a:t>
            </a:r>
            <a:r>
              <a:rPr lang="ru-RU" dirty="0">
                <a:solidFill>
                  <a:schemeClr val="tx1">
                    <a:lumMod val="95000"/>
                    <a:lumOff val="5000"/>
                  </a:schemeClr>
                </a:solidFill>
                <a:latin typeface="Arial" panose="020B0604020202020204" pitchFamily="34" charset="0"/>
                <a:cs typeface="Arial" panose="020B0604020202020204" pitchFamily="34" charset="0"/>
              </a:rPr>
              <a:t> тоже.</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27</a:t>
            </a:fld>
            <a:endParaRPr lang="ru-RU"/>
          </a:p>
        </p:txBody>
      </p:sp>
    </p:spTree>
    <p:extLst>
      <p:ext uri="{BB962C8B-B14F-4D97-AF65-F5344CB8AC3E}">
        <p14:creationId xmlns:p14="http://schemas.microsoft.com/office/powerpoint/2010/main" val="568727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Mobile</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Помните ту самую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которая замутила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Так вот, они создали одноименный фреймворк для построения кроссплатформенных производительных мобильных приложений, используя .NET, C# и XAML. XAML — это язык разметки типа HTML.</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Благодаря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в среднем 90% кода приложения может использоваться без изменений на разных платформах. С помощью этого шаблона разработчик может написать всю бизнес-логику на одном языке (или использовать существующий код приложения), но при этом получить характеристики производительности, оформление и поведение, характерные для каждой соответствующей платформы. Приложения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можно писать на ПК или Mac и компилировать в собственные пакеты приложений, например в файлы с расширением .</a:t>
            </a:r>
            <a:r>
              <a:rPr lang="ru-RU" dirty="0" err="1">
                <a:solidFill>
                  <a:schemeClr val="tx1">
                    <a:lumMod val="95000"/>
                    <a:lumOff val="5000"/>
                  </a:schemeClr>
                </a:solidFill>
                <a:latin typeface="Arial" panose="020B0604020202020204" pitchFamily="34" charset="0"/>
                <a:cs typeface="Arial" panose="020B0604020202020204" pitchFamily="34" charset="0"/>
              </a:rPr>
              <a:t>apk</a:t>
            </a:r>
            <a:r>
              <a:rPr lang="ru-RU" dirty="0">
                <a:solidFill>
                  <a:schemeClr val="tx1">
                    <a:lumMod val="95000"/>
                    <a:lumOff val="5000"/>
                  </a:schemeClr>
                </a:solidFill>
                <a:latin typeface="Arial" panose="020B0604020202020204" pitchFamily="34" charset="0"/>
                <a:cs typeface="Arial" panose="020B0604020202020204" pitchFamily="34" charset="0"/>
              </a:rPr>
              <a:t> для </a:t>
            </a:r>
            <a:r>
              <a:rPr lang="ru-RU" dirty="0" err="1">
                <a:solidFill>
                  <a:schemeClr val="tx1">
                    <a:lumMod val="95000"/>
                    <a:lumOff val="5000"/>
                  </a:schemeClr>
                </a:solidFill>
                <a:latin typeface="Arial" panose="020B0604020202020204" pitchFamily="34" charset="0"/>
                <a:cs typeface="Arial" panose="020B0604020202020204" pitchFamily="34" charset="0"/>
              </a:rPr>
              <a:t>Android</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ipa</a:t>
            </a:r>
            <a:r>
              <a:rPr lang="ru-RU" dirty="0">
                <a:solidFill>
                  <a:schemeClr val="tx1">
                    <a:lumMod val="95000"/>
                    <a:lumOff val="5000"/>
                  </a:schemeClr>
                </a:solidFill>
                <a:latin typeface="Arial" panose="020B0604020202020204" pitchFamily="34" charset="0"/>
                <a:cs typeface="Arial" panose="020B0604020202020204" pitchFamily="34" charset="0"/>
              </a:rPr>
              <a:t> для </a:t>
            </a:r>
            <a:r>
              <a:rPr lang="ru-RU" dirty="0" err="1">
                <a:solidFill>
                  <a:schemeClr val="tx1">
                    <a:lumMod val="95000"/>
                    <a:lumOff val="5000"/>
                  </a:schemeClr>
                </a:solidFill>
                <a:latin typeface="Arial" panose="020B0604020202020204" pitchFamily="34" charset="0"/>
                <a:cs typeface="Arial" panose="020B0604020202020204" pitchFamily="34" charset="0"/>
              </a:rPr>
              <a:t>iOS</a:t>
            </a:r>
            <a:r>
              <a:rPr lang="ru-RU" dirty="0">
                <a:solidFill>
                  <a:schemeClr val="tx1">
                    <a:lumMod val="95000"/>
                    <a:lumOff val="5000"/>
                  </a:schemeClr>
                </a:solidFill>
                <a:latin typeface="Arial" panose="020B0604020202020204" pitchFamily="34" charset="0"/>
                <a:cs typeface="Arial" panose="020B0604020202020204" pitchFamily="34" charset="0"/>
              </a:rPr>
              <a:t>.</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Любой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дотнетчик</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дотнетчица</a:t>
            </a:r>
            <a:r>
              <a:rPr lang="ru-RU" dirty="0">
                <a:solidFill>
                  <a:schemeClr val="tx1">
                    <a:lumMod val="95000"/>
                    <a:lumOff val="5000"/>
                  </a:schemeClr>
                </a:solidFill>
                <a:latin typeface="Arial" panose="020B0604020202020204" pitchFamily="34" charset="0"/>
                <a:cs typeface="Arial" panose="020B0604020202020204" pitchFamily="34" charset="0"/>
              </a:rPr>
              <a:t> могут быть и мобильными разработчиками тоже.</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28</a:t>
            </a:fld>
            <a:endParaRPr lang="ru-RU"/>
          </a:p>
        </p:txBody>
      </p:sp>
    </p:spTree>
    <p:extLst>
      <p:ext uri="{BB962C8B-B14F-4D97-AF65-F5344CB8AC3E}">
        <p14:creationId xmlns:p14="http://schemas.microsoft.com/office/powerpoint/2010/main" val="123210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Desktop</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Не оставила .NET в покое и десктопные приложения. У нас все также есть и поддерживаются WPF, </a:t>
            </a:r>
            <a:r>
              <a:rPr lang="ru-RU" dirty="0" err="1">
                <a:solidFill>
                  <a:schemeClr val="tx1">
                    <a:lumMod val="95000"/>
                    <a:lumOff val="5000"/>
                  </a:schemeClr>
                </a:solidFill>
                <a:latin typeface="Arial" panose="020B0604020202020204" pitchFamily="34" charset="0"/>
                <a:cs typeface="Arial" panose="020B0604020202020204" pitchFamily="34" charset="0"/>
              </a:rPr>
              <a:t>WinForms</a:t>
            </a:r>
            <a:r>
              <a:rPr lang="ru-RU" dirty="0">
                <a:solidFill>
                  <a:schemeClr val="tx1">
                    <a:lumMod val="95000"/>
                    <a:lumOff val="5000"/>
                  </a:schemeClr>
                </a:solidFill>
                <a:latin typeface="Arial" panose="020B0604020202020204" pitchFamily="34" charset="0"/>
                <a:cs typeface="Arial" panose="020B0604020202020204" pitchFamily="34" charset="0"/>
              </a:rPr>
              <a:t> и UWP. Есть, конечно, тут один минус, у всех их так или иначе проблемы с </a:t>
            </a:r>
            <a:r>
              <a:rPr lang="ru-RU" dirty="0" err="1">
                <a:solidFill>
                  <a:schemeClr val="tx1">
                    <a:lumMod val="95000"/>
                    <a:lumOff val="5000"/>
                  </a:schemeClr>
                </a:solidFill>
                <a:latin typeface="Arial" panose="020B0604020202020204" pitchFamily="34" charset="0"/>
                <a:cs typeface="Arial" panose="020B0604020202020204" pitchFamily="34" charset="0"/>
              </a:rPr>
              <a:t>кроссплатформой</a:t>
            </a:r>
            <a:r>
              <a:rPr lang="ru-RU" dirty="0">
                <a:solidFill>
                  <a:schemeClr val="tx1">
                    <a:lumMod val="95000"/>
                    <a:lumOff val="5000"/>
                  </a:schemeClr>
                </a:solidFill>
                <a:latin typeface="Arial" panose="020B0604020202020204" pitchFamily="34" charset="0"/>
                <a:cs typeface="Arial" panose="020B0604020202020204" pitchFamily="34" charset="0"/>
              </a:rPr>
              <a:t>. Их в принципе можно решить с помощью сторонних библиотек, но пока из коробки только </a:t>
            </a:r>
            <a:r>
              <a:rPr lang="ru-RU" dirty="0" err="1">
                <a:solidFill>
                  <a:schemeClr val="tx1">
                    <a:lumMod val="95000"/>
                    <a:lumOff val="5000"/>
                  </a:schemeClr>
                </a:solidFill>
                <a:latin typeface="Arial" panose="020B0604020202020204" pitchFamily="34" charset="0"/>
                <a:cs typeface="Arial" panose="020B0604020202020204" pitchFamily="34" charset="0"/>
              </a:rPr>
              <a:t>винда</a:t>
            </a:r>
            <a:r>
              <a:rPr lang="ru-RU" dirty="0">
                <a:solidFill>
                  <a:schemeClr val="tx1">
                    <a:lumMod val="95000"/>
                    <a:lumOff val="5000"/>
                  </a:schemeClr>
                </a:solidFill>
                <a:latin typeface="Arial" panose="020B0604020202020204" pitchFamily="34" charset="0"/>
                <a:cs typeface="Arial" panose="020B0604020202020204" pitchFamily="34" charset="0"/>
              </a:rPr>
              <a:t>. Поддержка всех платформ у WPF ожидается только с приходом .NET 6 (читай — не скоро). Однако если вам нужно ПО только под Windows, то это хорошие инструменты. А </a:t>
            </a:r>
            <a:r>
              <a:rPr lang="ru-RU" dirty="0" err="1">
                <a:solidFill>
                  <a:schemeClr val="tx1">
                    <a:lumMod val="95000"/>
                    <a:lumOff val="5000"/>
                  </a:schemeClr>
                </a:solidFill>
                <a:latin typeface="Arial" panose="020B0604020202020204" pitchFamily="34" charset="0"/>
                <a:cs typeface="Arial" panose="020B0604020202020204" pitchFamily="34" charset="0"/>
              </a:rPr>
              <a:t>winform</a:t>
            </a:r>
            <a:r>
              <a:rPr lang="ru-RU" dirty="0">
                <a:solidFill>
                  <a:schemeClr val="tx1">
                    <a:lumMod val="95000"/>
                    <a:lumOff val="5000"/>
                  </a:schemeClr>
                </a:solidFill>
                <a:latin typeface="Arial" panose="020B0604020202020204" pitchFamily="34" charset="0"/>
                <a:cs typeface="Arial" panose="020B0604020202020204" pitchFamily="34" charset="0"/>
              </a:rPr>
              <a:t> с большим выбором готовых кнопок, </a:t>
            </a:r>
            <a:r>
              <a:rPr lang="ru-RU" dirty="0" err="1">
                <a:solidFill>
                  <a:schemeClr val="tx1">
                    <a:lumMod val="95000"/>
                    <a:lumOff val="5000"/>
                  </a:schemeClr>
                </a:solidFill>
                <a:latin typeface="Arial" panose="020B0604020202020204" pitchFamily="34" charset="0"/>
                <a:cs typeface="Arial" panose="020B0604020202020204" pitchFamily="34" charset="0"/>
              </a:rPr>
              <a:t>инпутов</a:t>
            </a:r>
            <a:r>
              <a:rPr lang="ru-RU" dirty="0">
                <a:solidFill>
                  <a:schemeClr val="tx1">
                    <a:lumMod val="95000"/>
                    <a:lumOff val="5000"/>
                  </a:schemeClr>
                </a:solidFill>
                <a:latin typeface="Arial" panose="020B0604020202020204" pitchFamily="34" charset="0"/>
                <a:cs typeface="Arial" panose="020B0604020202020204" pitchFamily="34" charset="0"/>
              </a:rPr>
              <a:t> и так далее позволяет строить приложения ну очень быстро.</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29</a:t>
            </a:fld>
            <a:endParaRPr lang="ru-RU"/>
          </a:p>
        </p:txBody>
      </p:sp>
    </p:spTree>
    <p:extLst>
      <p:ext uri="{BB962C8B-B14F-4D97-AF65-F5344CB8AC3E}">
        <p14:creationId xmlns:p14="http://schemas.microsoft.com/office/powerpoint/2010/main" val="169951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состоит из общеязыковой среды выполнения (</a:t>
            </a:r>
            <a:r>
              <a:rPr lang="ru-RU" b="1" dirty="0">
                <a:latin typeface="Arial" panose="020B0604020202020204" pitchFamily="34" charset="0"/>
                <a:cs typeface="Arial" panose="020B0604020202020204" pitchFamily="34" charset="0"/>
              </a:rPr>
              <a:t>среды</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и </a:t>
            </a:r>
            <a:r>
              <a:rPr lang="ru-RU" b="1" dirty="0">
                <a:latin typeface="Arial" panose="020B0604020202020204" pitchFamily="34" charset="0"/>
                <a:cs typeface="Arial" panose="020B0604020202020204" pitchFamily="34" charset="0"/>
              </a:rPr>
              <a:t>библиотеки</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классов</a:t>
            </a:r>
            <a:r>
              <a:rPr lang="ru-RU" dirty="0">
                <a:latin typeface="Arial" panose="020B0604020202020204" pitchFamily="34" charset="0"/>
                <a:cs typeface="Arial" panose="020B0604020202020204" pitchFamily="34" charset="0"/>
              </a:rPr>
              <a:t> .NET Framework. Основой платформы .NET Framework является </a:t>
            </a:r>
            <a:r>
              <a:rPr lang="ru-RU" b="1" dirty="0">
                <a:latin typeface="Arial" panose="020B0604020202020204" pitchFamily="34" charset="0"/>
                <a:cs typeface="Arial" panose="020B0604020202020204" pitchFamily="34" charset="0"/>
              </a:rPr>
              <a:t>среда</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Среду выполнения можно считать агентом, который управляет кодом во время выполнения и предоставляет основные службы, такие как управление памятью, управление потоками и удаленное взаимодействие. При этом средой накладываются условия строгой типизации и другие виды проверки точности кода, обеспечивающие безопасность и надежность. Фактически основной задачей среды выполнения является управление кодом.</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3</a:t>
            </a:fld>
            <a:endParaRPr lang="ru-RU"/>
          </a:p>
        </p:txBody>
      </p:sp>
    </p:spTree>
    <p:extLst>
      <p:ext uri="{BB962C8B-B14F-4D97-AF65-F5344CB8AC3E}">
        <p14:creationId xmlns:p14="http://schemas.microsoft.com/office/powerpoint/2010/main" val="4041525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IoT</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С недавних пор в семействе .NET появился новичок.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 это бесплатная платформа с открытым исходным кодом, основанная на .NET и предназначена для малых встраиваемых устройств, микроконтроллеров. С ее помощью можно разрабатывать различные устройства для интернета вещей, носимые устройства, научные приборы, робототехнические устройства, можно создавать прототипы и даже использовать на промышленном оборудовании.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является малой версией «большого» .NET Framework, предназначенного для настольных систем. Разработка приложений ведется на языке C# в среде разработки Visual Studio. Сама платформа — исполнительная среда .NET-кода, это позволяет абстрагироваться от аппаратного обеспечения и дает возможность переносить программный код с одного микроконтроллера на другой, который тоже поддерживает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Программный код на C# для настольных систем, без изменений или с небольшой адаптацией (необходимо помнить про малый объем оперативной памяти) исполнится на микроконтроллере. Благодаря этому разработчики на .NET с минимальными знаниями в области микроэлектроники смогут разрабатывать различные устройства на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30</a:t>
            </a:fld>
            <a:endParaRPr lang="ru-RU"/>
          </a:p>
        </p:txBody>
      </p:sp>
    </p:spTree>
    <p:extLst>
      <p:ext uri="{BB962C8B-B14F-4D97-AF65-F5344CB8AC3E}">
        <p14:creationId xmlns:p14="http://schemas.microsoft.com/office/powerpoint/2010/main" val="3627718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Gaming</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Как ни странно, но .NET-разработчику доступна такая опция, как разработка игр. Так как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 межплатформенная среда разработки компьютерных игр, поддерживает C# как язык написания игровых скриптов.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позволяет создавать приложения, работающие на более чем 25 различных платформах, включающих персональные компьютеры, игровые консоли, мобильные устройства, веб-приложения и другие. На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написаны тысячи игр, приложений, визуализации математических моделей, которые охватывают множество платформ и жанров. При этом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используется как крупными разработчиками, так и независимыми студиями.</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31</a:t>
            </a:fld>
            <a:endParaRPr lang="ru-RU"/>
          </a:p>
        </p:txBody>
      </p:sp>
    </p:spTree>
    <p:extLst>
      <p:ext uri="{BB962C8B-B14F-4D97-AF65-F5344CB8AC3E}">
        <p14:creationId xmlns:p14="http://schemas.microsoft.com/office/powerpoint/2010/main" val="2679722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Cloud</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Microsoft вовремя адаптировалась и выпустила собственное облако </a:t>
            </a:r>
            <a:r>
              <a:rPr lang="ru-RU" dirty="0" err="1">
                <a:solidFill>
                  <a:schemeClr val="tx1">
                    <a:lumMod val="95000"/>
                    <a:lumOff val="5000"/>
                  </a:schemeClr>
                </a:solidFill>
                <a:latin typeface="Arial" panose="020B0604020202020204" pitchFamily="34" charset="0"/>
                <a:cs typeface="Arial" panose="020B0604020202020204" pitchFamily="34" charset="0"/>
              </a:rPr>
              <a:t>Azure</a:t>
            </a:r>
            <a:r>
              <a:rPr lang="ru-RU" dirty="0">
                <a:solidFill>
                  <a:schemeClr val="tx1">
                    <a:lumMod val="95000"/>
                    <a:lumOff val="5000"/>
                  </a:schemeClr>
                </a:solidFill>
                <a:latin typeface="Arial" panose="020B0604020202020204" pitchFamily="34" charset="0"/>
                <a:cs typeface="Arial" panose="020B0604020202020204" pitchFamily="34" charset="0"/>
              </a:rPr>
              <a:t>, с которым .NET работает чуть ли не из коробки. Там есть все что нужно для работы любого .NET-приложения (кроме прозрачного биллинга — Microsoft за что вы меня все время </a:t>
            </a:r>
            <a:r>
              <a:rPr lang="ru-RU" dirty="0" err="1">
                <a:solidFill>
                  <a:schemeClr val="tx1">
                    <a:lumMod val="95000"/>
                    <a:lumOff val="5000"/>
                  </a:schemeClr>
                </a:solidFill>
                <a:latin typeface="Arial" panose="020B0604020202020204" pitchFamily="34" charset="0"/>
                <a:cs typeface="Arial" panose="020B0604020202020204" pitchFamily="34" charset="0"/>
              </a:rPr>
              <a:t>чаржите</a:t>
            </a:r>
            <a:r>
              <a:rPr lang="ru-RU" dirty="0">
                <a:solidFill>
                  <a:schemeClr val="tx1">
                    <a:lumMod val="95000"/>
                    <a:lumOff val="5000"/>
                  </a:schemeClr>
                </a:solidFill>
                <a:latin typeface="Arial" panose="020B0604020202020204" pitchFamily="34" charset="0"/>
                <a:cs typeface="Arial" panose="020B0604020202020204" pitchFamily="34" charset="0"/>
              </a:rPr>
              <a:t>?). Плюс поддержка других языков и систем, конечно.</a:t>
            </a: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accent1">
                    <a:lumMod val="75000"/>
                  </a:schemeClr>
                </a:solidFill>
                <a:latin typeface="Arial" panose="020B0604020202020204" pitchFamily="34" charset="0"/>
                <a:cs typeface="Arial" panose="020B0604020202020204" pitchFamily="34" charset="0"/>
              </a:rPr>
              <a:t>Задание: изобразить схематично ключевые моменты лекции.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32</a:t>
            </a:fld>
            <a:endParaRPr lang="ru-RU"/>
          </a:p>
        </p:txBody>
      </p:sp>
    </p:spTree>
    <p:extLst>
      <p:ext uri="{BB962C8B-B14F-4D97-AF65-F5344CB8AC3E}">
        <p14:creationId xmlns:p14="http://schemas.microsoft.com/office/powerpoint/2010/main" val="1139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Код, который обращается к среде выполнения, называют управляемым кодом, а код, который не обращается к среде выполнения, называют неуправляемым кодом. Библиотека классов является комплексной объектно-ориентированной коллекцией повторно используемых типов, которые применяются для разработки приложений — начиная с обычных приложений, запускаемых из командной строки, и приложений с графическим интерфейсом (GUI) и заканчивая приложениями, использующими последние технологические возможности ASP.NET, такие как веб-формы и веб-службы XML.</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4</a:t>
            </a:fld>
            <a:endParaRPr lang="ru-RU"/>
          </a:p>
        </p:txBody>
      </p:sp>
    </p:spTree>
    <p:extLst>
      <p:ext uri="{BB962C8B-B14F-4D97-AF65-F5344CB8AC3E}">
        <p14:creationId xmlns:p14="http://schemas.microsoft.com/office/powerpoint/2010/main" val="226818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может размещаться неуправляемыми компонентами, которые загружают среду CLR в собственные процессы и запускают выполнение управляемого кода, создавая таким образом программную среду, позволяющую использовать средства как управляемого, так и неуправляемого выполнения. Платформа .NET Framework не только предоставляет несколько базовых сред выполнения, но также поддерживает разработку базовых сред выполнения независимыми производителями.</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Например, ASP.NET размещает среду выполнения и обеспечивает масштабируемую среду для управляемого кода на стороне сервера. ASP.NET работает непосредственно со средой выполнения, чтобы обеспечить выполнение приложений ASP.NET и веб-служб XML, обсуждаемых ниже в этой статье.</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5</a:t>
            </a:fld>
            <a:endParaRPr lang="ru-RU"/>
          </a:p>
        </p:txBody>
      </p:sp>
    </p:spTree>
    <p:extLst>
      <p:ext uri="{BB962C8B-B14F-4D97-AF65-F5344CB8AC3E}">
        <p14:creationId xmlns:p14="http://schemas.microsoft.com/office/powerpoint/2010/main" val="155540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atin typeface="Arial" panose="020B0604020202020204" pitchFamily="34" charset="0"/>
                <a:cs typeface="Arial" panose="020B0604020202020204" pitchFamily="34" charset="0"/>
              </a:rPr>
              <a:t>На следующем рисунке демонстрируется взаимосвязь среды CLR и библиотеки классов с пользовательскими приложениями и всей системой. На рисунке также показано, как управляемый код работает в пределах более широкой архитектуры.</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6</a:t>
            </a:fld>
            <a:endParaRPr lang="ru-RU"/>
          </a:p>
        </p:txBody>
      </p:sp>
    </p:spTree>
    <p:extLst>
      <p:ext uri="{BB962C8B-B14F-4D97-AF65-F5344CB8AC3E}">
        <p14:creationId xmlns:p14="http://schemas.microsoft.com/office/powerpoint/2010/main" val="384136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1200" b="1" dirty="0">
                <a:solidFill>
                  <a:schemeClr val="accent1">
                    <a:lumMod val="75000"/>
                  </a:schemeClr>
                </a:solidFill>
                <a:latin typeface="Arial" panose="020B0604020202020204" pitchFamily="34" charset="0"/>
                <a:cs typeface="Arial" panose="020B0604020202020204" pitchFamily="34" charset="0"/>
              </a:rPr>
              <a:t>CLR</a:t>
            </a:r>
            <a:endParaRPr lang="ru-RU" sz="1200" b="1" dirty="0">
              <a:solidFill>
                <a:schemeClr val="accent1">
                  <a:lumMod val="75000"/>
                </a:schemeClr>
              </a:solidFill>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управляет памятью, выполнением потоков, выполнением кода, проверкой безопасности кода, компиляцией и другими системными службами. Эти средства являются внутренними для управляемого кода, который выполняется в среде CLR.</a:t>
            </a:r>
          </a:p>
          <a:p>
            <a:pPr marL="0" indent="0">
              <a:buNone/>
            </a:pPr>
            <a:endParaRPr lang="ru-RU"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По соображениям безопасности управляемым компонентам присваиваются разные степени доверия, зависящие от ряда факторов, в число которых входит их происхождение (например, Интернет, сеть предприятия или локальный компьютер). Это означает, что управляемый компонент может или не может выполнять операции доступа к файлам, операции доступа к реестру или другие важные функции, даже если он используется в одном и том же активном приложении.</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7</a:t>
            </a:fld>
            <a:endParaRPr lang="ru-RU"/>
          </a:p>
        </p:txBody>
      </p:sp>
    </p:spTree>
    <p:extLst>
      <p:ext uri="{BB962C8B-B14F-4D97-AF65-F5344CB8AC3E}">
        <p14:creationId xmlns:p14="http://schemas.microsoft.com/office/powerpoint/2010/main" val="81284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также обеспечивает надежность кода, реализуя инфраструктуру строгой типизации и проверки кода, которую называют системой общих типов (CTS). Система общих типов обеспечивает </a:t>
            </a:r>
            <a:r>
              <a:rPr lang="ru-RU" dirty="0" err="1">
                <a:latin typeface="Arial" panose="020B0604020202020204" pitchFamily="34" charset="0"/>
                <a:cs typeface="Arial" panose="020B0604020202020204" pitchFamily="34" charset="0"/>
              </a:rPr>
              <a:t>самоописание</a:t>
            </a:r>
            <a:r>
              <a:rPr lang="ru-RU" dirty="0">
                <a:latin typeface="Arial" panose="020B0604020202020204" pitchFamily="34" charset="0"/>
                <a:cs typeface="Arial" panose="020B0604020202020204" pitchFamily="34" charset="0"/>
              </a:rPr>
              <a:t> всего управляемого кода. Различные языковые компиляторы корпорации Microsoft и независимых изготовителей создают управляемый код, удовлетворяющий системе общих типов . Это означает, что управляемый код может принимать другие управляемые типы и экземпляры, при этом обеспечивая правильность типов и строгую типизацию.</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8</a:t>
            </a:fld>
            <a:endParaRPr lang="ru-RU"/>
          </a:p>
        </p:txBody>
      </p:sp>
    </p:spTree>
    <p:extLst>
      <p:ext uri="{BB962C8B-B14F-4D97-AF65-F5344CB8AC3E}">
        <p14:creationId xmlns:p14="http://schemas.microsoft.com/office/powerpoint/2010/main" val="248747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Кроме того, управляемая среда выполнения исключает многие часто возникающие проблемы с программным обеспечением. Например, среда выполнения автоматически управляет размещением объектов и ссылками на объекты, освобождая их, когда они больше не используются. Автоматическое управление памятью исключает две наиболее часто возникающие ошибки приложений: утечки памяти и недействительные ссылки на память.</a:t>
            </a:r>
          </a:p>
          <a:p>
            <a:endParaRPr lang="ru-RU" dirty="0"/>
          </a:p>
        </p:txBody>
      </p:sp>
      <p:sp>
        <p:nvSpPr>
          <p:cNvPr id="4" name="Номер слайда 3"/>
          <p:cNvSpPr>
            <a:spLocks noGrp="1"/>
          </p:cNvSpPr>
          <p:nvPr>
            <p:ph type="sldNum" sz="quarter" idx="5"/>
          </p:nvPr>
        </p:nvSpPr>
        <p:spPr/>
        <p:txBody>
          <a:bodyPr/>
          <a:lstStyle/>
          <a:p>
            <a:fld id="{BFDB098B-BA2C-4260-A973-3E934B3853F3}" type="slidenum">
              <a:rPr lang="ru-RU" smtClean="0"/>
              <a:t>9</a:t>
            </a:fld>
            <a:endParaRPr lang="ru-RU"/>
          </a:p>
        </p:txBody>
      </p:sp>
    </p:spTree>
    <p:extLst>
      <p:ext uri="{BB962C8B-B14F-4D97-AF65-F5344CB8AC3E}">
        <p14:creationId xmlns:p14="http://schemas.microsoft.com/office/powerpoint/2010/main" val="575587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D4A060-1101-444D-B3AF-4BBAE905057F}" type="datetimeFigureOut">
              <a:rPr lang="ru-RU" smtClean="0"/>
              <a:t>02.09.2024</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34907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80178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40871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53934DE9-0C10-4B79-B61A-086050C67F4D}" type="slidenum">
              <a:rPr lang="ru-RU" smtClean="0"/>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317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727689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AD4A060-1101-444D-B3AF-4BBAE905057F}" type="datetimeFigureOut">
              <a:rPr lang="ru-RU" smtClean="0"/>
              <a:t>02.09.2024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161490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AD4A060-1101-444D-B3AF-4BBAE905057F}" type="datetimeFigureOut">
              <a:rPr lang="ru-RU" smtClean="0"/>
              <a:t>02.09.2024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857172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AD4A060-1101-444D-B3AF-4BBAE905057F}" type="datetimeFigureOut">
              <a:rPr lang="ru-RU" smtClean="0"/>
              <a:t>02.09.2024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145846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D4A060-1101-444D-B3AF-4BBAE905057F}" type="datetimeFigureOut">
              <a:rPr lang="ru-RU" smtClean="0"/>
              <a:t>02.09.2024</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398277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AD4A060-1101-444D-B3AF-4BBAE905057F}" type="datetimeFigureOut">
              <a:rPr lang="ru-RU" smtClean="0"/>
              <a:t>02.09.2024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142439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D4A060-1101-444D-B3AF-4BBAE905057F}" type="datetimeFigureOut">
              <a:rPr lang="ru-RU" smtClean="0"/>
              <a:t>02.09.2024</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137586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85960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AD4A060-1101-444D-B3AF-4BBAE905057F}" type="datetimeFigureOut">
              <a:rPr lang="ru-RU" smtClean="0"/>
              <a:t>02.09.2024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349698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AD4A060-1101-444D-B3AF-4BBAE905057F}" type="datetimeFigureOut">
              <a:rPr lang="ru-RU" smtClean="0"/>
              <a:t>02.09.2024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2891920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4A060-1101-444D-B3AF-4BBAE905057F}" type="datetimeFigureOut">
              <a:rPr lang="ru-RU" smtClean="0"/>
              <a:t>02.09.2024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90180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358045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D4A060-1101-444D-B3AF-4BBAE905057F}" type="datetimeFigureOut">
              <a:rPr lang="ru-RU" smtClean="0"/>
              <a:t>02.09.2024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934DE9-0C10-4B79-B61A-086050C67F4D}" type="slidenum">
              <a:rPr lang="ru-RU" smtClean="0"/>
              <a:t>‹#›</a:t>
            </a:fld>
            <a:endParaRPr lang="ru-RU"/>
          </a:p>
        </p:txBody>
      </p:sp>
    </p:spTree>
    <p:extLst>
      <p:ext uri="{BB962C8B-B14F-4D97-AF65-F5344CB8AC3E}">
        <p14:creationId xmlns:p14="http://schemas.microsoft.com/office/powerpoint/2010/main" val="141927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D4A060-1101-444D-B3AF-4BBAE905057F}" type="datetimeFigureOut">
              <a:rPr lang="ru-RU" smtClean="0"/>
              <a:t>02.09.2024</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934DE9-0C10-4B79-B61A-086050C67F4D}" type="slidenum">
              <a:rPr lang="ru-RU" smtClean="0"/>
              <a:t>‹#›</a:t>
            </a:fld>
            <a:endParaRPr lang="ru-RU"/>
          </a:p>
        </p:txBody>
      </p:sp>
    </p:spTree>
    <p:extLst>
      <p:ext uri="{BB962C8B-B14F-4D97-AF65-F5344CB8AC3E}">
        <p14:creationId xmlns:p14="http://schemas.microsoft.com/office/powerpoint/2010/main" val="284378062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EA281-AC3E-46BB-9892-F10C27EC4BCA}"/>
              </a:ext>
            </a:extLst>
          </p:cNvPr>
          <p:cNvSpPr>
            <a:spLocks noGrp="1"/>
          </p:cNvSpPr>
          <p:nvPr>
            <p:ph type="ctrTitle"/>
          </p:nvPr>
        </p:nvSpPr>
        <p:spPr/>
        <p:txBody>
          <a:bodyPr>
            <a:noAutofit/>
          </a:bodyPr>
          <a:lstStyle/>
          <a:p>
            <a:r>
              <a:rPr lang="ru-RU" sz="4400" b="1" dirty="0"/>
              <a:t>Лекция 1. Платформа .NET: история создания, особенности</a:t>
            </a:r>
          </a:p>
        </p:txBody>
      </p:sp>
      <p:sp>
        <p:nvSpPr>
          <p:cNvPr id="3" name="Подзаголовок 2">
            <a:extLst>
              <a:ext uri="{FF2B5EF4-FFF2-40B4-BE49-F238E27FC236}">
                <a16:creationId xmlns:a16="http://schemas.microsoft.com/office/drawing/2014/main" id="{E09CE023-E9E9-4A3C-960E-14071FE3CB41}"/>
              </a:ext>
            </a:extLst>
          </p:cNvPr>
          <p:cNvSpPr>
            <a:spLocks noGrp="1"/>
          </p:cNvSpPr>
          <p:nvPr>
            <p:ph type="subTitle" idx="1"/>
          </p:nvPr>
        </p:nvSpPr>
        <p:spPr/>
        <p:txBody>
          <a:bodyPr/>
          <a:lstStyle/>
          <a:p>
            <a:r>
              <a:rPr lang="ru-RU" dirty="0"/>
              <a:t>Программирование на платформе .</a:t>
            </a:r>
            <a:r>
              <a:rPr lang="en-US" dirty="0"/>
              <a:t>NET.</a:t>
            </a:r>
            <a:endParaRPr lang="ru-RU" dirty="0"/>
          </a:p>
        </p:txBody>
      </p:sp>
    </p:spTree>
    <p:extLst>
      <p:ext uri="{BB962C8B-B14F-4D97-AF65-F5344CB8AC3E}">
        <p14:creationId xmlns:p14="http://schemas.microsoft.com/office/powerpoint/2010/main" val="80433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также повышает продуктивность разработчиков. Например, программисты могут писать приложения на привычном языке разработки, при этом используя все преимущества среды выполнения, библиотеки классов и компонентов, написанных другими разработчиками на других языках. Это доступно любому производителю компиляторов, обращающихся к среде выполнения. Языковые компиляторы, предназначенные для платформы .NET Framework, делают средства .NET Framework доступными для существующего кода, написанного на соответствующих языках, существенно облегчая процесс переноса существующих приложений.</a:t>
            </a:r>
          </a:p>
        </p:txBody>
      </p:sp>
    </p:spTree>
    <p:extLst>
      <p:ext uri="{BB962C8B-B14F-4D97-AF65-F5344CB8AC3E}">
        <p14:creationId xmlns:p14="http://schemas.microsoft.com/office/powerpoint/2010/main" val="235109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Хотя среда выполнения разрабатывалась для будущего программного обеспечения, она также поддерживает сегодняшнее и вчерашнее программное обеспечение. Взаимодействие управляемого и неуправляемого кодов позволяет разработчикам использовать необходимые компоненты COM и библиотеки DLL.</a:t>
            </a: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разработана для повышения производительности. Хотя общеязыковая среда выполнения предоставляет многие стандартные службы времени выполнения, управляемый код никогда не интерпретируется. Средство компиляции по требованию (JIT) позволяет выполнять весь управляемый код на машинном языке компьютера, где он запускается. Между тем диспетчер памяти устраняет возможность фрагментации памяти и увеличивает объем адресуемой памяти для дополнительного повышения производительности.</a:t>
            </a:r>
          </a:p>
        </p:txBody>
      </p:sp>
    </p:spTree>
    <p:extLst>
      <p:ext uri="{BB962C8B-B14F-4D97-AF65-F5344CB8AC3E}">
        <p14:creationId xmlns:p14="http://schemas.microsoft.com/office/powerpoint/2010/main" val="162221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Наконец, среда выполнения может размещаться в высокопроизводительных серверных приложениях, таких как Microsoft SQL Server и службы IIS (Internet Information Services). Такая инфраструктура позволяет использовать управляемый код для написания собственной логики программ, пользуясь при этом высочайшей производительностью лучших производственных серверов, которые поддерживают размещение среды выполнения.</a:t>
            </a:r>
            <a:endParaRPr lang="en-US" dirty="0">
              <a:latin typeface="Arial" panose="020B0604020202020204" pitchFamily="34" charset="0"/>
              <a:cs typeface="Arial" panose="020B0604020202020204" pitchFamily="34" charset="0"/>
            </a:endParaRPr>
          </a:p>
          <a:p>
            <a:pPr marL="0" indent="0">
              <a:buNone/>
            </a:pPr>
            <a:endParaRPr lang="ru-RU"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ru-RU" dirty="0">
                <a:solidFill>
                  <a:schemeClr val="accent1">
                    <a:lumMod val="75000"/>
                  </a:schemeClr>
                </a:solidFill>
                <a:latin typeface="Arial" panose="020B0604020202020204" pitchFamily="34" charset="0"/>
                <a:cs typeface="Arial" panose="020B0604020202020204" pitchFamily="34" charset="0"/>
              </a:rPr>
              <a:t>Задание: составить таблицу с кратким описанием возможностей среды </a:t>
            </a:r>
            <a:r>
              <a:rPr lang="en-US" dirty="0">
                <a:solidFill>
                  <a:schemeClr val="accent1">
                    <a:lumMod val="75000"/>
                  </a:schemeClr>
                </a:solidFill>
                <a:latin typeface="Arial" panose="020B0604020202020204" pitchFamily="34" charset="0"/>
                <a:cs typeface="Arial" panose="020B0604020202020204" pitchFamily="34" charset="0"/>
              </a:rPr>
              <a:t>CLR</a:t>
            </a:r>
            <a:r>
              <a:rPr lang="ru-RU" dirty="0">
                <a:solidFill>
                  <a:schemeClr val="accent1">
                    <a:lumMod val="75000"/>
                  </a:schemeClr>
                </a:solidFill>
                <a:latin typeface="Arial" panose="020B0604020202020204" pitchFamily="34" charset="0"/>
                <a:cs typeface="Arial" panose="020B0604020202020204" pitchFamily="34" charset="0"/>
              </a:rPr>
              <a:t>.</a:t>
            </a:r>
          </a:p>
        </p:txBody>
      </p:sp>
      <p:pic>
        <p:nvPicPr>
          <p:cNvPr id="1026" name="Picture 2" descr="Minimal Surprise Cat - Illustration - Exclamation Mark &quot; Mouse Pad for Sale  by omgcatz | Redbubble">
            <a:extLst>
              <a:ext uri="{FF2B5EF4-FFF2-40B4-BE49-F238E27FC236}">
                <a16:creationId xmlns:a16="http://schemas.microsoft.com/office/drawing/2014/main" id="{B2552416-41F2-44B8-8F6A-D8B54C2DAA3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0400" y1="42900" x2="52000" y2="33800"/>
                        <a14:foregroundMark x1="50133" y1="49800" x2="50133" y2="49800"/>
                        <a14:foregroundMark x1="41467" y1="71000" x2="41467" y2="71000"/>
                        <a14:foregroundMark x1="64667" y1="71600" x2="64667" y2="71600"/>
                      </a14:backgroundRemoval>
                    </a14:imgEffect>
                  </a14:imgLayer>
                </a14:imgProps>
              </a:ext>
              <a:ext uri="{28A0092B-C50C-407E-A947-70E740481C1C}">
                <a14:useLocalDpi xmlns:a14="http://schemas.microsoft.com/office/drawing/2010/main" val="0"/>
              </a:ext>
            </a:extLst>
          </a:blip>
          <a:srcRect/>
          <a:stretch>
            <a:fillRect/>
          </a:stretch>
        </p:blipFill>
        <p:spPr bwMode="auto">
          <a:xfrm>
            <a:off x="824345" y="4499031"/>
            <a:ext cx="1170710" cy="156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25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Библиотека классов .</a:t>
            </a:r>
            <a:r>
              <a:rPr lang="en-US" sz="3600" b="1" dirty="0">
                <a:solidFill>
                  <a:schemeClr val="accent1">
                    <a:lumMod val="75000"/>
                  </a:schemeClr>
                </a:solidFill>
                <a:latin typeface="Arial" panose="020B0604020202020204" pitchFamily="34" charset="0"/>
                <a:cs typeface="Arial" panose="020B0604020202020204" pitchFamily="34" charset="0"/>
              </a:rPr>
              <a:t>NET Framework</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ru-RU" dirty="0">
                <a:latin typeface="Arial" panose="020B0604020202020204" pitchFamily="34" charset="0"/>
                <a:cs typeface="Arial" panose="020B0604020202020204" pitchFamily="34" charset="0"/>
              </a:rPr>
              <a:t>	Библиотека классов платформы .NET Framework представляет собой коллекцию типов, которые тесно интегрируются со средой CLR. Библиотека классов является объектно-ориентированной. Она предоставляет типы, от которых управляемый код пользователя может наследовать функции. Это не только упрощает работу с типами .NET Framework, но и сокращает время изучения новых средств платформы .NET Framework. Кроме того, компоненты независимых производителей можно легко объединять с классами платформы .NET Framework.</a:t>
            </a:r>
          </a:p>
          <a:p>
            <a:pPr marL="0" indent="0">
              <a:buNone/>
            </a:pPr>
            <a:r>
              <a:rPr lang="ru-RU" dirty="0">
                <a:latin typeface="Arial" panose="020B0604020202020204" pitchFamily="34" charset="0"/>
                <a:cs typeface="Arial" panose="020B0604020202020204" pitchFamily="34" charset="0"/>
              </a:rPr>
              <a:t>	Например, в классах коллекций .NET Framework реализуется набор интерфейсов для разработки пользовательских классов коллекций. Пользовательские классы коллекций легко объединяются с классами .NET Framework.</a:t>
            </a:r>
          </a:p>
        </p:txBody>
      </p:sp>
    </p:spTree>
    <p:extLst>
      <p:ext uri="{BB962C8B-B14F-4D97-AF65-F5344CB8AC3E}">
        <p14:creationId xmlns:p14="http://schemas.microsoft.com/office/powerpoint/2010/main" val="40662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Библиотека классов .</a:t>
            </a:r>
            <a:r>
              <a:rPr lang="en-US" sz="3600" b="1" dirty="0">
                <a:solidFill>
                  <a:schemeClr val="accent1">
                    <a:lumMod val="75000"/>
                  </a:schemeClr>
                </a:solidFill>
                <a:latin typeface="Arial" panose="020B0604020202020204" pitchFamily="34" charset="0"/>
                <a:cs typeface="Arial" panose="020B0604020202020204" pitchFamily="34" charset="0"/>
              </a:rPr>
              <a:t>NET Framework</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lnSpcReduction="10000"/>
          </a:bodyPr>
          <a:lstStyle/>
          <a:p>
            <a:pPr marL="0" indent="0">
              <a:buNone/>
            </a:pPr>
            <a:r>
              <a:rPr lang="ru-RU" dirty="0">
                <a:latin typeface="Arial" panose="020B0604020202020204" pitchFamily="34" charset="0"/>
                <a:cs typeface="Arial" panose="020B0604020202020204" pitchFamily="34" charset="0"/>
              </a:rPr>
              <a:t>	Как и ожидается от объектно-ориентированной библиотеки классов, типы .NET Framework позволяют решать типовые задачи программирования, включая работу со строками, сбор данных, подключение к базам данных и доступ к файлам. В дополнение к этим обычным задачам библиотека классов содержит типы, поддерживающие многие специализированные сценарии разработки. Можете использовать платформу .NET Framework для разработки следующих типов приложений и служб:</a:t>
            </a:r>
          </a:p>
          <a:p>
            <a:pPr lvl="1"/>
            <a:r>
              <a:rPr lang="ru-RU" dirty="0">
                <a:latin typeface="Arial" panose="020B0604020202020204" pitchFamily="34" charset="0"/>
                <a:cs typeface="Arial" panose="020B0604020202020204" pitchFamily="34" charset="0"/>
              </a:rPr>
              <a:t>Консольные приложения. </a:t>
            </a:r>
          </a:p>
          <a:p>
            <a:pPr lvl="1"/>
            <a:r>
              <a:rPr lang="ru-RU" dirty="0">
                <a:latin typeface="Arial" panose="020B0604020202020204" pitchFamily="34" charset="0"/>
                <a:cs typeface="Arial" panose="020B0604020202020204" pitchFamily="34" charset="0"/>
              </a:rPr>
              <a:t>Приложения с графическим интерфейсом Windows (Windows </a:t>
            </a:r>
            <a:r>
              <a:rPr lang="ru-RU" dirty="0" err="1">
                <a:latin typeface="Arial" panose="020B0604020202020204" pitchFamily="34" charset="0"/>
                <a:cs typeface="Arial" panose="020B0604020202020204" pitchFamily="34" charset="0"/>
              </a:rPr>
              <a:t>Forms</a:t>
            </a:r>
            <a:r>
              <a:rPr lang="ru-RU" dirty="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Приложения Windows </a:t>
            </a:r>
            <a:r>
              <a:rPr lang="ru-RU" dirty="0" err="1">
                <a:latin typeface="Arial" panose="020B0604020202020204" pitchFamily="34" charset="0"/>
                <a:cs typeface="Arial" panose="020B0604020202020204" pitchFamily="34" charset="0"/>
              </a:rPr>
              <a:t>Presentation</a:t>
            </a:r>
            <a:r>
              <a:rPr lang="ru-RU" dirty="0">
                <a:latin typeface="Arial" panose="020B0604020202020204" pitchFamily="34" charset="0"/>
                <a:cs typeface="Arial" panose="020B0604020202020204" pitchFamily="34" charset="0"/>
              </a:rPr>
              <a:t> Foundation (WPF). </a:t>
            </a:r>
          </a:p>
          <a:p>
            <a:pPr lvl="1"/>
            <a:r>
              <a:rPr lang="ru-RU" dirty="0">
                <a:latin typeface="Arial" panose="020B0604020202020204" pitchFamily="34" charset="0"/>
                <a:cs typeface="Arial" panose="020B0604020202020204" pitchFamily="34" charset="0"/>
              </a:rPr>
              <a:t>Приложения ASP.NET. </a:t>
            </a:r>
          </a:p>
          <a:p>
            <a:pPr lvl="1"/>
            <a:r>
              <a:rPr lang="ru-RU" dirty="0">
                <a:latin typeface="Arial" panose="020B0604020202020204" pitchFamily="34" charset="0"/>
                <a:cs typeface="Arial" panose="020B0604020202020204" pitchFamily="34" charset="0"/>
              </a:rPr>
              <a:t>службы Windows; </a:t>
            </a:r>
          </a:p>
          <a:p>
            <a:pPr lvl="1"/>
            <a:r>
              <a:rPr lang="ru-RU" dirty="0" err="1">
                <a:latin typeface="Arial" panose="020B0604020202020204" pitchFamily="34" charset="0"/>
                <a:cs typeface="Arial" panose="020B0604020202020204" pitchFamily="34" charset="0"/>
              </a:rPr>
              <a:t>Сервисноориентированные</a:t>
            </a:r>
            <a:r>
              <a:rPr lang="ru-RU" dirty="0">
                <a:latin typeface="Arial" panose="020B0604020202020204" pitchFamily="34" charset="0"/>
                <a:cs typeface="Arial" panose="020B0604020202020204" pitchFamily="34" charset="0"/>
              </a:rPr>
              <a:t> приложения, использующие Windows Communication Foundation (WCF). </a:t>
            </a:r>
          </a:p>
          <a:p>
            <a:pPr lvl="1"/>
            <a:r>
              <a:rPr lang="ru-RU" dirty="0">
                <a:latin typeface="Arial" panose="020B0604020202020204" pitchFamily="34" charset="0"/>
                <a:cs typeface="Arial" panose="020B0604020202020204" pitchFamily="34" charset="0"/>
              </a:rPr>
              <a:t>Приложения, поддерживающие бизнес-процессы Windows </a:t>
            </a:r>
            <a:r>
              <a:rPr lang="ru-RU" dirty="0" err="1">
                <a:latin typeface="Arial" panose="020B0604020202020204" pitchFamily="34" charset="0"/>
                <a:cs typeface="Arial" panose="020B0604020202020204" pitchFamily="34" charset="0"/>
              </a:rPr>
              <a:t>Workflow</a:t>
            </a:r>
            <a:r>
              <a:rPr lang="ru-RU" dirty="0">
                <a:latin typeface="Arial" panose="020B0604020202020204" pitchFamily="34" charset="0"/>
                <a:cs typeface="Arial" panose="020B0604020202020204" pitchFamily="34" charset="0"/>
              </a:rPr>
              <a:t> Foundation (WF). </a:t>
            </a:r>
            <a:endParaRPr lang="ru-R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717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Библиотека классов .</a:t>
            </a:r>
            <a:r>
              <a:rPr lang="en-US" sz="3600" b="1" dirty="0">
                <a:solidFill>
                  <a:schemeClr val="accent1">
                    <a:lumMod val="75000"/>
                  </a:schemeClr>
                </a:solidFill>
                <a:latin typeface="Arial" panose="020B0604020202020204" pitchFamily="34" charset="0"/>
                <a:cs typeface="Arial" panose="020B0604020202020204" pitchFamily="34" charset="0"/>
              </a:rPr>
              <a:t>NET Framework</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ru-RU" dirty="0">
                <a:latin typeface="Arial" panose="020B0604020202020204" pitchFamily="34" charset="0"/>
                <a:cs typeface="Arial" panose="020B0604020202020204" pitchFamily="34" charset="0"/>
              </a:rPr>
              <a:t>	Классы Windows </a:t>
            </a:r>
            <a:r>
              <a:rPr lang="ru-RU" dirty="0" err="1">
                <a:latin typeface="Arial" panose="020B0604020202020204" pitchFamily="34" charset="0"/>
                <a:cs typeface="Arial" panose="020B0604020202020204" pitchFamily="34" charset="0"/>
              </a:rPr>
              <a:t>Forms</a:t>
            </a:r>
            <a:r>
              <a:rPr lang="ru-RU" dirty="0">
                <a:latin typeface="Arial" panose="020B0604020202020204" pitchFamily="34" charset="0"/>
                <a:cs typeface="Arial" panose="020B0604020202020204" pitchFamily="34" charset="0"/>
              </a:rPr>
              <a:t> представляют собой полный набор типов, существенно упрощающих разработку графических интерфейсов пользователя Windows. При написании приложения веб-форм ASP.NET можно использовать классы веб-форм.</a:t>
            </a:r>
            <a:endParaRPr lang="ru-RU"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95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t">
            <a:normAutofit/>
          </a:bodyPr>
          <a:lstStyle/>
          <a:p>
            <a:pPr marL="0" indent="0">
              <a:buNone/>
            </a:pPr>
            <a:r>
              <a:rPr lang="ru-RU" dirty="0">
                <a:latin typeface="Arial" panose="020B0604020202020204" pitchFamily="34" charset="0"/>
                <a:cs typeface="Arial" panose="020B0604020202020204" pitchFamily="34" charset="0"/>
              </a:rPr>
              <a:t>.NET за свою долгую жизнь </a:t>
            </a:r>
            <a:r>
              <a:rPr lang="ru-RU" dirty="0" err="1">
                <a:latin typeface="Arial" panose="020B0604020202020204" pitchFamily="34" charset="0"/>
                <a:cs typeface="Arial" panose="020B0604020202020204" pitchFamily="34" charset="0"/>
              </a:rPr>
              <a:t>переживалa</a:t>
            </a:r>
            <a:r>
              <a:rPr lang="ru-RU" dirty="0">
                <a:latin typeface="Arial" panose="020B0604020202020204" pitchFamily="34" charset="0"/>
                <a:cs typeface="Arial" panose="020B0604020202020204" pitchFamily="34" charset="0"/>
              </a:rPr>
              <a:t> как взлеты, так и падения.</a:t>
            </a:r>
            <a:endParaRPr lang="ru-RU" dirty="0">
              <a:solidFill>
                <a:schemeClr val="accent1">
                  <a:lumMod val="75000"/>
                </a:schemeClr>
              </a:solidFill>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5051C3F0-9973-4D0D-98E6-B76F0E873FA3}"/>
              </a:ext>
            </a:extLst>
          </p:cNvPr>
          <p:cNvPicPr>
            <a:picLocks noChangeAspect="1"/>
          </p:cNvPicPr>
          <p:nvPr/>
        </p:nvPicPr>
        <p:blipFill>
          <a:blip r:embed="rId3"/>
          <a:stretch>
            <a:fillRect/>
          </a:stretch>
        </p:blipFill>
        <p:spPr>
          <a:xfrm>
            <a:off x="2538978" y="2597147"/>
            <a:ext cx="7114043" cy="4014242"/>
          </a:xfrm>
          <a:prstGeom prst="rect">
            <a:avLst/>
          </a:prstGeom>
        </p:spPr>
      </p:pic>
    </p:spTree>
    <p:extLst>
      <p:ext uri="{BB962C8B-B14F-4D97-AF65-F5344CB8AC3E}">
        <p14:creationId xmlns:p14="http://schemas.microsoft.com/office/powerpoint/2010/main" val="91422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4689764" cy="4800598"/>
          </a:xfrm>
        </p:spPr>
        <p:txBody>
          <a:bodyPr anchor="t">
            <a:normAutofit/>
          </a:bodyPr>
          <a:lstStyle/>
          <a:p>
            <a:pPr marL="0" indent="0">
              <a:buNone/>
            </a:pPr>
            <a:r>
              <a:rPr lang="ru-RU" dirty="0">
                <a:latin typeface="Arial" panose="020B0604020202020204" pitchFamily="34" charset="0"/>
                <a:cs typeface="Arial" panose="020B0604020202020204" pitchFamily="34" charset="0"/>
              </a:rPr>
              <a:t>В 2000 году Java доминировала по всем фронтам, в том числе в качестве основной платформы для реализации серверных приложений. Созданная компанией Sun Microsystems, Java, реализовала </a:t>
            </a:r>
            <a:r>
              <a:rPr lang="ru-RU" dirty="0" err="1">
                <a:latin typeface="Arial" panose="020B0604020202020204" pitchFamily="34" charset="0"/>
                <a:cs typeface="Arial" panose="020B0604020202020204" pitchFamily="34" charset="0"/>
              </a:rPr>
              <a:t>клинг</a:t>
            </a:r>
            <a:r>
              <a:rPr lang="ru-RU" dirty="0">
                <a:latin typeface="Arial" panose="020B0604020202020204" pitchFamily="34" charset="0"/>
                <a:cs typeface="Arial" panose="020B0604020202020204" pitchFamily="34" charset="0"/>
              </a:rPr>
              <a:t> фичу тех лет. Более того, принципы заложенные еще тогда до сих пор актуальны и находят свое воплощение во многих проектах.</a:t>
            </a:r>
            <a:endParaRPr lang="ru-RU" dirty="0">
              <a:solidFill>
                <a:schemeClr val="accent1">
                  <a:lumMod val="75000"/>
                </a:schemeClr>
              </a:solidFill>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5AFF3EB5-AA2F-4649-9C83-09A9F2625C2D}"/>
              </a:ext>
            </a:extLst>
          </p:cNvPr>
          <p:cNvPicPr>
            <a:picLocks noChangeAspect="1"/>
          </p:cNvPicPr>
          <p:nvPr/>
        </p:nvPicPr>
        <p:blipFill>
          <a:blip r:embed="rId3"/>
          <a:stretch>
            <a:fillRect/>
          </a:stretch>
        </p:blipFill>
        <p:spPr>
          <a:xfrm>
            <a:off x="5514109" y="1790007"/>
            <a:ext cx="6133049" cy="4491644"/>
          </a:xfrm>
          <a:prstGeom prst="rect">
            <a:avLst/>
          </a:prstGeom>
        </p:spPr>
      </p:pic>
    </p:spTree>
    <p:extLst>
      <p:ext uri="{BB962C8B-B14F-4D97-AF65-F5344CB8AC3E}">
        <p14:creationId xmlns:p14="http://schemas.microsoft.com/office/powerpoint/2010/main" val="40282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Это, конечно же, виртуальная машина Java Virtual Machine (сокращённо JVM). Она позволяла писать и компилировать код всего единожды для разных платформ и процессоров плюс брала на себя все общение с ОС и интерпретацию для процессора. Более того, JWM как платформа позволяла нам использовать разные языки программирования, просто после компиляции они должны превратиться в код, понятный для виртуальной машины. И тут у вас может возникнуть вопрос, а причем тут .NET?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А при том, что в 2000 году компания Microsoft сперва представила, а в 2002-м выпустила платформу .NET, в которую заложены все те же принципы, только в отличие от JVM, .NET работала исключительно для семейства операционных систем Windows, абсолютно игнорируя Linux и всех остальных. </a:t>
            </a:r>
          </a:p>
          <a:p>
            <a:pPr marL="0" indent="0">
              <a:buNone/>
            </a:pPr>
            <a:endParaRPr lang="ru-RU" dirty="0">
              <a:solidFill>
                <a:schemeClr val="accent1">
                  <a:lumMod val="75000"/>
                </a:schemeClr>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79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Это, конечно, была не случайность, и Microsoft готовила .NET именно как ответ Java. В то время уже предполагалось (небезосновательно, как выяснилось в дальнейшем), что лицензирование Java для Microsoft не будет продлено в 2003 году (в 2003-м истекал срок выданной Sun Microsystems лицензии). Microsoft действовали на упреждение. Новая стратегия Next Generation Windows Services должна была объединить в единый набор существующие и будущие разработки Microsoft для предоставления возможности пользователям работать со всех беспроводных устройств, обладающих доступом в интернет, как со стационарных компьютеров.</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882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3600" b="1" dirty="0">
                <a:solidFill>
                  <a:schemeClr val="accent1">
                    <a:lumMod val="75000"/>
                  </a:schemeClr>
                </a:solidFill>
                <a:latin typeface="Arial" panose="020B0604020202020204" pitchFamily="34" charset="0"/>
                <a:cs typeface="Arial" panose="020B0604020202020204" pitchFamily="34" charset="0"/>
              </a:rPr>
              <a:t> </a:t>
            </a:r>
            <a:r>
              <a:rPr lang="ru-RU" sz="3600" b="1" dirty="0">
                <a:solidFill>
                  <a:schemeClr val="accent1">
                    <a:lumMod val="75000"/>
                  </a:schemeClr>
                </a:solidFill>
                <a:latin typeface="Arial" panose="020B0604020202020204" pitchFamily="34" charset="0"/>
                <a:cs typeface="Arial" panose="020B0604020202020204" pitchFamily="34" charset="0"/>
              </a:rPr>
              <a:t>платформе .NET</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1967344"/>
            <a:ext cx="10820400" cy="4890655"/>
          </a:xfrm>
        </p:spPr>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 это технология, которая поддерживает создание и выполнение веб-служб и приложений Windows. При разработке платформы .NET Framework учитывались следующие цели.</a:t>
            </a:r>
          </a:p>
          <a:p>
            <a:endParaRPr lang="ru-RU" dirty="0">
              <a:latin typeface="Arial" panose="020B0604020202020204" pitchFamily="34" charset="0"/>
              <a:cs typeface="Arial" panose="020B0604020202020204" pitchFamily="34" charset="0"/>
            </a:endParaRPr>
          </a:p>
          <a:p>
            <a:pPr>
              <a:buFont typeface="Wingdings" panose="05000000000000000000" pitchFamily="2" charset="2"/>
              <a:buChar char="Ø"/>
            </a:pPr>
            <a:r>
              <a:rPr lang="ru-RU" dirty="0">
                <a:latin typeface="Arial" panose="020B0604020202020204" pitchFamily="34" charset="0"/>
                <a:cs typeface="Arial" panose="020B0604020202020204" pitchFamily="34" charset="0"/>
              </a:rPr>
              <a:t>Обеспечение согласованной объектно-ориентированной среды программирования для локального сохранения и выполнения объектного кода, для локального выполнения кода, распределенного в Интернете, либо для удаленного выполнения.</a:t>
            </a:r>
          </a:p>
          <a:p>
            <a:pPr>
              <a:buFont typeface="Wingdings" panose="05000000000000000000" pitchFamily="2" charset="2"/>
              <a:buChar char="Ø"/>
            </a:pPr>
            <a:r>
              <a:rPr lang="ru-RU" dirty="0">
                <a:latin typeface="Arial" panose="020B0604020202020204" pitchFamily="34" charset="0"/>
                <a:cs typeface="Arial" panose="020B0604020202020204" pitchFamily="34" charset="0"/>
              </a:rPr>
              <a:t>Предоставление среды выполнения кода, в которой:</a:t>
            </a:r>
          </a:p>
          <a:p>
            <a:pPr lvl="1"/>
            <a:r>
              <a:rPr lang="ru-RU" dirty="0">
                <a:latin typeface="Arial" panose="020B0604020202020204" pitchFamily="34" charset="0"/>
                <a:cs typeface="Arial" panose="020B0604020202020204" pitchFamily="34" charset="0"/>
              </a:rPr>
              <a:t>сведена к минимуму вероятность конфликтов в процессе развертывания программного обеспечения и управления его версиями;</a:t>
            </a:r>
          </a:p>
          <a:p>
            <a:pPr lvl="1"/>
            <a:r>
              <a:rPr lang="ru-RU" dirty="0">
                <a:latin typeface="Arial" panose="020B0604020202020204" pitchFamily="34" charset="0"/>
                <a:cs typeface="Arial" panose="020B0604020202020204" pitchFamily="34" charset="0"/>
              </a:rPr>
              <a:t>гарантируется безопасное выполнение кода, включая код, созданный неизвестным или не полностью доверенным сторонним изготовителем;</a:t>
            </a:r>
          </a:p>
          <a:p>
            <a:pPr lvl="1"/>
            <a:r>
              <a:rPr lang="ru-RU" dirty="0">
                <a:latin typeface="Arial" panose="020B0604020202020204" pitchFamily="34" charset="0"/>
                <a:cs typeface="Arial" panose="020B0604020202020204" pitchFamily="34" charset="0"/>
              </a:rPr>
              <a:t>исключаются проблемы с производительностью сред выполнения скриптов или интерпретируемого кода;</a:t>
            </a:r>
          </a:p>
          <a:p>
            <a:pPr lvl="1"/>
            <a:r>
              <a:rPr lang="ru-RU" dirty="0">
                <a:latin typeface="Arial" panose="020B0604020202020204" pitchFamily="34" charset="0"/>
                <a:cs typeface="Arial" panose="020B0604020202020204" pitchFamily="34" charset="0"/>
              </a:rPr>
              <a:t>обеспечиваются единые принципы разработки для разных типов приложений, таких как приложения Windows и веб-приложения;</a:t>
            </a:r>
          </a:p>
          <a:p>
            <a:pPr lvl="1"/>
            <a:r>
              <a:rPr lang="ru-RU" dirty="0">
                <a:latin typeface="Arial" panose="020B0604020202020204" pitchFamily="34" charset="0"/>
                <a:cs typeface="Arial" panose="020B0604020202020204" pitchFamily="34" charset="0"/>
              </a:rPr>
              <a:t>обеспечивается взаимодействие на основе промышленных стандартов, которое гарантирует интеграцию кода платформы .NET Framework с любым другим кодом.</a:t>
            </a:r>
          </a:p>
        </p:txBody>
      </p:sp>
    </p:spTree>
    <p:extLst>
      <p:ext uri="{BB962C8B-B14F-4D97-AF65-F5344CB8AC3E}">
        <p14:creationId xmlns:p14="http://schemas.microsoft.com/office/powerpoint/2010/main" val="240092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lnSpcReduction="10000"/>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Основное, что привнесла .NET, это общение через XML как стандарт. Что нам это дает? Главным образом то, что наш клиент и наш сервер могут быть написаны и работать на чем угодно. Это как выходцы из разных стран, которые общаются на общем английском. Но не стандартом единым, Microsoft еще и предоставила удобные инструменты для </a:t>
            </a:r>
            <a:r>
              <a:rPr lang="ru-RU" dirty="0" err="1">
                <a:solidFill>
                  <a:schemeClr val="tx1">
                    <a:lumMod val="95000"/>
                    <a:lumOff val="5000"/>
                  </a:schemeClr>
                </a:solidFill>
                <a:latin typeface="Arial" panose="020B0604020202020204" pitchFamily="34" charset="0"/>
                <a:cs typeface="Arial" panose="020B0604020202020204" pitchFamily="34" charset="0"/>
              </a:rPr>
              <a:t>автогенерации</a:t>
            </a:r>
            <a:r>
              <a:rPr lang="ru-RU" dirty="0">
                <a:solidFill>
                  <a:schemeClr val="tx1">
                    <a:lumMod val="95000"/>
                    <a:lumOff val="5000"/>
                  </a:schemeClr>
                </a:solidFill>
                <a:latin typeface="Arial" panose="020B0604020202020204" pitchFamily="34" charset="0"/>
                <a:cs typeface="Arial" panose="020B0604020202020204" pitchFamily="34" charset="0"/>
              </a:rPr>
              <a:t> XML, а ранее разработчики были вынуждены создавать их вручную.</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Таким образом .NET позволила Microsoft замкнуть на себе весь процесс разработки как веб-, так и десктоп-приложений. У «</a:t>
            </a:r>
            <a:r>
              <a:rPr lang="ru-RU" dirty="0" err="1">
                <a:solidFill>
                  <a:schemeClr val="tx1">
                    <a:lumMod val="95000"/>
                    <a:lumOff val="5000"/>
                  </a:schemeClr>
                </a:solidFill>
                <a:latin typeface="Arial" panose="020B0604020202020204" pitchFamily="34" charset="0"/>
                <a:cs typeface="Arial" panose="020B0604020202020204" pitchFamily="34" charset="0"/>
              </a:rPr>
              <a:t>майков</a:t>
            </a:r>
            <a:r>
              <a:rPr lang="ru-RU" dirty="0">
                <a:solidFill>
                  <a:schemeClr val="tx1">
                    <a:lumMod val="95000"/>
                    <a:lumOff val="5000"/>
                  </a:schemeClr>
                </a:solidFill>
                <a:latin typeface="Arial" panose="020B0604020202020204" pitchFamily="34" charset="0"/>
                <a:cs typeface="Arial" panose="020B0604020202020204" pitchFamily="34" charset="0"/>
              </a:rPr>
              <a:t>» был свой веб-сервер IIS, который принимал запросы от пользователя и передавал их в ASP.NET, которая использовала как правило </a:t>
            </a:r>
            <a:r>
              <a:rPr lang="ru-RU" dirty="0" err="1">
                <a:solidFill>
                  <a:schemeClr val="tx1">
                    <a:lumMod val="95000"/>
                    <a:lumOff val="5000"/>
                  </a:schemeClr>
                </a:solidFill>
                <a:latin typeface="Arial" panose="020B0604020202020204" pitchFamily="34" charset="0"/>
                <a:cs typeface="Arial" panose="020B0604020202020204" pitchFamily="34" charset="0"/>
              </a:rPr>
              <a:t>майкрософтовский</a:t>
            </a:r>
            <a:r>
              <a:rPr lang="ru-RU" dirty="0">
                <a:solidFill>
                  <a:schemeClr val="tx1">
                    <a:lumMod val="95000"/>
                    <a:lumOff val="5000"/>
                  </a:schemeClr>
                </a:solidFill>
                <a:latin typeface="Arial" panose="020B0604020202020204" pitchFamily="34" charset="0"/>
                <a:cs typeface="Arial" panose="020B0604020202020204" pitchFamily="34" charset="0"/>
              </a:rPr>
              <a:t> SQL Server. Клиентом мог быть Internet Explorer, доминант той эпохи, или десктопные приложения, написанные при помощи </a:t>
            </a:r>
            <a:r>
              <a:rPr lang="ru-RU" dirty="0" err="1">
                <a:solidFill>
                  <a:schemeClr val="tx1">
                    <a:lumMod val="95000"/>
                    <a:lumOff val="5000"/>
                  </a:schemeClr>
                </a:solidFill>
                <a:latin typeface="Arial" panose="020B0604020202020204" pitchFamily="34" charset="0"/>
                <a:cs typeface="Arial" panose="020B0604020202020204" pitchFamily="34" charset="0"/>
              </a:rPr>
              <a:t>WinForms</a:t>
            </a:r>
            <a:r>
              <a:rPr lang="ru-RU" dirty="0">
                <a:solidFill>
                  <a:schemeClr val="tx1">
                    <a:lumMod val="95000"/>
                    <a:lumOff val="5000"/>
                  </a:schemeClr>
                </a:solidFill>
                <a:latin typeface="Arial" panose="020B0604020202020204" pitchFamily="34" charset="0"/>
                <a:cs typeface="Arial" panose="020B0604020202020204" pitchFamily="34" charset="0"/>
              </a:rPr>
              <a:t>. Microsoft сделала все, чтобы замкнуть разработчика на себе и на своих продуктах. Продукты между собой отлично взаимодействовали, а использование чего-то со стороны предполагало страдания.</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3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Популярность .NET росла, в том числе за счет крупных корпораций. .NET зарекомендовала себя не только как стабильная и безопасная платформа. Но и как легко </a:t>
            </a:r>
            <a:r>
              <a:rPr lang="ru-RU" dirty="0" err="1">
                <a:solidFill>
                  <a:schemeClr val="tx1">
                    <a:lumMod val="95000"/>
                    <a:lumOff val="5000"/>
                  </a:schemeClr>
                </a:solidFill>
                <a:latin typeface="Arial" panose="020B0604020202020204" pitchFamily="34" charset="0"/>
                <a:cs typeface="Arial" panose="020B0604020202020204" pitchFamily="34" charset="0"/>
              </a:rPr>
              <a:t>кастомизируемая</a:t>
            </a:r>
            <a:r>
              <a:rPr lang="ru-RU" dirty="0">
                <a:solidFill>
                  <a:schemeClr val="tx1">
                    <a:lumMod val="95000"/>
                    <a:lumOff val="5000"/>
                  </a:schemeClr>
                </a:solidFill>
                <a:latin typeface="Arial" panose="020B0604020202020204" pitchFamily="34" charset="0"/>
                <a:cs typeface="Arial" panose="020B0604020202020204" pitchFamily="34" charset="0"/>
              </a:rPr>
              <a:t> вещь. То есть бизнес на базе этой платформы мог построить абсолютно любое приложение, плюс не нужно использовать компоненты от малоизвестных вендоров. Тут как в некоторых странах «все свое». Стоит отметить также любовь разработчиков к этой платформе, хотя, конечно, за поддержку только Windows их не критиковал лишь ленивый. В основном рост популярности давал ASP.NET со своими решениями для веб-приложений.</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79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Вышедшие в 2009 году ASP.NET MVC и Web API были настолько хороши, что используются и поддерживаются до сих пор, правда, с припиской Core. Два этих фреймворка обеспечили .NET новый виток роста и дали сигнал всей индустрии.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Стоит отметить, что Microsoft никогда не зарабатывала на .NET напрямую. Сама платформа и ее компоненты, например ASP, были всегда бесплатными. Они зарабатывали на сопутствующем ПО, таком как сама операционная система Windows Server, база данных SQL Server, с которой так хорошо работал ASP.NET, и с самой среды разработки Visual Studio.</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70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Но как бы ни был хорош .NET, его постоянно ругали за поддержку только Windows. Это попыталась исправить стороння компания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и уже в 2004-м, то есть спустя всего два года после выхода, выпустила свою платформу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которая принесла свет .NET и C# на устройства под управлением Linux. Имеющий кстати Linux как основу, </a:t>
            </a:r>
            <a:r>
              <a:rPr lang="ru-RU" dirty="0" err="1">
                <a:solidFill>
                  <a:schemeClr val="tx1">
                    <a:lumMod val="95000"/>
                    <a:lumOff val="5000"/>
                  </a:schemeClr>
                </a:solidFill>
                <a:latin typeface="Arial" panose="020B0604020202020204" pitchFamily="34" charset="0"/>
                <a:cs typeface="Arial" panose="020B0604020202020204" pitchFamily="34" charset="0"/>
              </a:rPr>
              <a:t>Android</a:t>
            </a:r>
            <a:r>
              <a:rPr lang="ru-RU" dirty="0">
                <a:solidFill>
                  <a:schemeClr val="tx1">
                    <a:lumMod val="95000"/>
                    <a:lumOff val="5000"/>
                  </a:schemeClr>
                </a:solidFill>
                <a:latin typeface="Arial" panose="020B0604020202020204" pitchFamily="34" charset="0"/>
                <a:cs typeface="Arial" panose="020B0604020202020204" pitchFamily="34" charset="0"/>
              </a:rPr>
              <a:t> использует до сих пор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для работы с приложениями, написанными на .NET. Это специальные приложения, адаптированные до этой платформы, тем не менее, написанные на чистом C# с использованием .NET API. Как ни странно, Microsoft не стала судиться, а позже подружилась с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и даже ее выкупила. С покупкой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начался новый виток развития .NET в сторону открытости и кроссплатформенности.</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694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 2016 году вышла первая версия .NET Core. Она позволяла запускать в начале только ASP.NET MVC, а позже и другие продукты на операционных системах от Apple и Linux. Помимо поддержки других систем, .NET Core имела множество других новшеств. Однако сообщество не сразу поверило в новинку и долгое время избегало ее, стараясь не отходить от канонов и от классики .NET. И их можно понять. После версии 4.5 и 2012 года особо ничего не менялось, каждый год мы получали новую версию. Тем не менее множество нужных фич, таких как поддержка асинхронности, уже была реализовано и не было запроса на изменения.</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817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История платформы .</a:t>
            </a:r>
            <a:r>
              <a:rPr lang="en-US" sz="3600" b="1" dirty="0">
                <a:solidFill>
                  <a:schemeClr val="accent1">
                    <a:lumMod val="75000"/>
                  </a:schemeClr>
                </a:solidFill>
                <a:latin typeface="Arial" panose="020B0604020202020204" pitchFamily="34" charset="0"/>
                <a:cs typeface="Arial" panose="020B0604020202020204" pitchFamily="34" charset="0"/>
              </a:rPr>
              <a:t>NET</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en-US" dirty="0">
                <a:solidFill>
                  <a:schemeClr val="tx1">
                    <a:lumMod val="95000"/>
                    <a:lumOff val="5000"/>
                  </a:schemeClr>
                </a:solidFill>
                <a:latin typeface="Arial" panose="020B0604020202020204" pitchFamily="34" charset="0"/>
                <a:cs typeface="Arial" panose="020B0604020202020204" pitchFamily="34" charset="0"/>
              </a:rPr>
              <a:t>	</a:t>
            </a:r>
            <a:r>
              <a:rPr lang="ru-RU" dirty="0">
                <a:solidFill>
                  <a:schemeClr val="tx1">
                    <a:lumMod val="95000"/>
                    <a:lumOff val="5000"/>
                  </a:schemeClr>
                </a:solidFill>
                <a:latin typeface="Arial" panose="020B0604020202020204" pitchFamily="34" charset="0"/>
                <a:cs typeface="Arial" panose="020B0604020202020204" pitchFamily="34" charset="0"/>
              </a:rPr>
              <a:t>Все поменялось с приходом все большей компьютеризации и облачных вычислений. Потребности рынка росли, нужно было наращивать мощности. А обслуживание и лицензия на Windows сервера были довольно дорогими, в отличие от бесплатного Linux. Конечно, Linux более требователен в плане настроек, но есть облака, где можно легко поднять приложение на любой операционной системе и где все настройки уже сделаны до тебя. И бизнес начал считать деньги. Чтобы не потерять рынок, .NET была вынуждена адаптироваться. Конечно, плохо терять доходы с лицензий, но если переориентировать .NET уже под облако, то можно стричь доллары уже внутри облака. Поэтому переход на кроссплатформенность — это просто прагматичный шаг, а не милосердие.</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0160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Web</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.NET по-прежнему верна паттерну MVC, если вы предпочитаете более олдскульные веб-приложения с полной генерацией HTML на сервере. Только теперь эти приложения работают под любой операционной системой и более не привязаны к Windows.</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Так же как и ASP.NET Core API, который представляет собой обычную </a:t>
            </a:r>
            <a:r>
              <a:rPr lang="ru-RU" dirty="0" err="1">
                <a:solidFill>
                  <a:schemeClr val="tx1">
                    <a:lumMod val="95000"/>
                    <a:lumOff val="5000"/>
                  </a:schemeClr>
                </a:solidFill>
                <a:latin typeface="Arial" panose="020B0604020202020204" pitchFamily="34" charset="0"/>
                <a:cs typeface="Arial" panose="020B0604020202020204" pitchFamily="34" charset="0"/>
              </a:rPr>
              <a:t>апишку</a:t>
            </a:r>
            <a:r>
              <a:rPr lang="ru-RU" dirty="0">
                <a:solidFill>
                  <a:schemeClr val="tx1">
                    <a:lumMod val="95000"/>
                    <a:lumOff val="5000"/>
                  </a:schemeClr>
                </a:solidFill>
                <a:latin typeface="Arial" panose="020B0604020202020204" pitchFamily="34" charset="0"/>
                <a:cs typeface="Arial" panose="020B0604020202020204" pitchFamily="34" charset="0"/>
              </a:rPr>
              <a:t>, куда мы можем послать запросы и получить ответы как в JSON, так и по старинке в XML. Отлично работает с </a:t>
            </a:r>
            <a:r>
              <a:rPr lang="ru-RU" dirty="0" err="1">
                <a:solidFill>
                  <a:schemeClr val="tx1">
                    <a:lumMod val="95000"/>
                    <a:lumOff val="5000"/>
                  </a:schemeClr>
                </a:solidFill>
                <a:latin typeface="Arial" panose="020B0604020202020204" pitchFamily="34" charset="0"/>
                <a:cs typeface="Arial" panose="020B0604020202020204" pitchFamily="34" charset="0"/>
              </a:rPr>
              <a:t>фронтенд</a:t>
            </a:r>
            <a:r>
              <a:rPr lang="ru-RU" dirty="0">
                <a:solidFill>
                  <a:schemeClr val="tx1">
                    <a:lumMod val="95000"/>
                    <a:lumOff val="5000"/>
                  </a:schemeClr>
                </a:solidFill>
                <a:latin typeface="Arial" panose="020B0604020202020204" pitchFamily="34" charset="0"/>
                <a:cs typeface="Arial" panose="020B0604020202020204" pitchFamily="34" charset="0"/>
              </a:rPr>
              <a:t>-фреймворками типа </a:t>
            </a:r>
            <a:r>
              <a:rPr lang="ru-RU" dirty="0" err="1">
                <a:solidFill>
                  <a:schemeClr val="tx1">
                    <a:lumMod val="95000"/>
                    <a:lumOff val="5000"/>
                  </a:schemeClr>
                </a:solidFill>
                <a:latin typeface="Arial" panose="020B0604020202020204" pitchFamily="34" charset="0"/>
                <a:cs typeface="Arial" panose="020B0604020202020204" pitchFamily="34" charset="0"/>
              </a:rPr>
              <a:t>Angular</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React</a:t>
            </a:r>
            <a:r>
              <a:rPr lang="ru-RU" dirty="0">
                <a:solidFill>
                  <a:schemeClr val="tx1">
                    <a:lumMod val="95000"/>
                    <a:lumOff val="5000"/>
                  </a:schemeClr>
                </a:solidFill>
                <a:latin typeface="Arial" panose="020B0604020202020204" pitchFamily="34" charset="0"/>
                <a:cs typeface="Arial" panose="020B0604020202020204" pitchFamily="34" charset="0"/>
              </a:rPr>
              <a:t>. Кстати, .NET плюс </a:t>
            </a:r>
            <a:r>
              <a:rPr lang="ru-RU" dirty="0" err="1">
                <a:solidFill>
                  <a:schemeClr val="tx1">
                    <a:lumMod val="95000"/>
                    <a:lumOff val="5000"/>
                  </a:schemeClr>
                </a:solidFill>
                <a:latin typeface="Arial" panose="020B0604020202020204" pitchFamily="34" charset="0"/>
                <a:cs typeface="Arial" panose="020B0604020202020204" pitchFamily="34" charset="0"/>
              </a:rPr>
              <a:t>Angular</a:t>
            </a:r>
            <a:r>
              <a:rPr lang="ru-RU" dirty="0">
                <a:solidFill>
                  <a:schemeClr val="tx1">
                    <a:lumMod val="95000"/>
                    <a:lumOff val="5000"/>
                  </a:schemeClr>
                </a:solidFill>
                <a:latin typeface="Arial" panose="020B0604020202020204" pitchFamily="34" charset="0"/>
                <a:cs typeface="Arial" panose="020B0604020202020204" pitchFamily="34" charset="0"/>
              </a:rPr>
              <a:t> — это классический стек и самый часто встречаемый. В эру больших веб-фреймворков, мобильных приложений, интернета вещей </a:t>
            </a:r>
            <a:r>
              <a:rPr lang="ru-RU" dirty="0" err="1">
                <a:solidFill>
                  <a:schemeClr val="tx1">
                    <a:lumMod val="95000"/>
                    <a:lumOff val="5000"/>
                  </a:schemeClr>
                </a:solidFill>
                <a:latin typeface="Arial" panose="020B0604020202020204" pitchFamily="34" charset="0"/>
                <a:cs typeface="Arial" panose="020B0604020202020204" pitchFamily="34" charset="0"/>
              </a:rPr>
              <a:t>web</a:t>
            </a:r>
            <a:r>
              <a:rPr lang="ru-RU" dirty="0">
                <a:solidFill>
                  <a:schemeClr val="tx1">
                    <a:lumMod val="95000"/>
                    <a:lumOff val="5000"/>
                  </a:schemeClr>
                </a:solidFill>
                <a:latin typeface="Arial" panose="020B0604020202020204" pitchFamily="34" charset="0"/>
                <a:cs typeface="Arial" panose="020B0604020202020204" pitchFamily="34" charset="0"/>
              </a:rPr>
              <a:t> API как никогда актуальны, и ASP.NET решает эту проблему отлично. Сейчас это самый популярный тип нового проекта.</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87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ML</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Стоит отметить и такой проект, как ML.NET, кроссплатформенную и открытую систему машинного обучения для разработчиков .NET. Разработчики могут обучать модель машинного обучения или повторно использовать существующую модель третьей стороной и запускать ее в любой среде в автономном режиме. Это означает, что разработчикам не нужно иметь опыт работы в Data Science, чтобы использовать фреймворк. Первый стабильный релиз фреймворка 1.0 был анонсирован в 2019 году. Так что это довольно свежий, но при этом уже стабильный инструмент.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Дотнетчик</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дотнетчица</a:t>
            </a:r>
            <a:r>
              <a:rPr lang="ru-RU" dirty="0">
                <a:solidFill>
                  <a:schemeClr val="tx1">
                    <a:lumMod val="95000"/>
                    <a:lumOff val="5000"/>
                  </a:schemeClr>
                </a:solidFill>
                <a:latin typeface="Arial" panose="020B0604020202020204" pitchFamily="34" charset="0"/>
                <a:cs typeface="Arial" panose="020B0604020202020204" pitchFamily="34" charset="0"/>
              </a:rPr>
              <a:t> могут быть и дата-</a:t>
            </a:r>
            <a:r>
              <a:rPr lang="ru-RU" dirty="0" err="1">
                <a:solidFill>
                  <a:schemeClr val="tx1">
                    <a:lumMod val="95000"/>
                    <a:lumOff val="5000"/>
                  </a:schemeClr>
                </a:solidFill>
                <a:latin typeface="Arial" panose="020B0604020202020204" pitchFamily="34" charset="0"/>
                <a:cs typeface="Arial" panose="020B0604020202020204" pitchFamily="34" charset="0"/>
              </a:rPr>
              <a:t>саентистами</a:t>
            </a:r>
            <a:r>
              <a:rPr lang="ru-RU" dirty="0">
                <a:solidFill>
                  <a:schemeClr val="tx1">
                    <a:lumMod val="95000"/>
                    <a:lumOff val="5000"/>
                  </a:schemeClr>
                </a:solidFill>
                <a:latin typeface="Arial" panose="020B0604020202020204" pitchFamily="34" charset="0"/>
                <a:cs typeface="Arial" panose="020B0604020202020204" pitchFamily="34" charset="0"/>
              </a:rPr>
              <a:t> тоже.</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1427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lnSpcReduction="10000"/>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Mobile</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Помните ту самую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которая замутила </a:t>
            </a:r>
            <a:r>
              <a:rPr lang="ru-RU" dirty="0" err="1">
                <a:solidFill>
                  <a:schemeClr val="tx1">
                    <a:lumMod val="95000"/>
                    <a:lumOff val="5000"/>
                  </a:schemeClr>
                </a:solidFill>
                <a:latin typeface="Arial" panose="020B0604020202020204" pitchFamily="34" charset="0"/>
                <a:cs typeface="Arial" panose="020B0604020202020204" pitchFamily="34" charset="0"/>
              </a:rPr>
              <a:t>Mono</a:t>
            </a:r>
            <a:r>
              <a:rPr lang="ru-RU" dirty="0">
                <a:solidFill>
                  <a:schemeClr val="tx1">
                    <a:lumMod val="95000"/>
                    <a:lumOff val="5000"/>
                  </a:schemeClr>
                </a:solidFill>
                <a:latin typeface="Arial" panose="020B0604020202020204" pitchFamily="34" charset="0"/>
                <a:cs typeface="Arial" panose="020B0604020202020204" pitchFamily="34" charset="0"/>
              </a:rPr>
              <a:t>? Так вот, они создали одноименный фреймворк для построения кроссплатформенных производительных мобильных приложений, используя .NET, C# и XAML. XAML — это язык разметки типа HTML.</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Благодаря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в среднем 90% кода приложения может использоваться без изменений на разных платформах. С помощью этого шаблона разработчик может написать всю бизнес-логику на одном языке (или использовать существующий код приложения), но при этом получить характеристики производительности, оформление и поведение, характерные для каждой соответствующей платформы. Приложения </a:t>
            </a:r>
            <a:r>
              <a:rPr lang="ru-RU" dirty="0" err="1">
                <a:solidFill>
                  <a:schemeClr val="tx1">
                    <a:lumMod val="95000"/>
                    <a:lumOff val="5000"/>
                  </a:schemeClr>
                </a:solidFill>
                <a:latin typeface="Arial" panose="020B0604020202020204" pitchFamily="34" charset="0"/>
                <a:cs typeface="Arial" panose="020B0604020202020204" pitchFamily="34" charset="0"/>
              </a:rPr>
              <a:t>Xamarin</a:t>
            </a:r>
            <a:r>
              <a:rPr lang="ru-RU" dirty="0">
                <a:solidFill>
                  <a:schemeClr val="tx1">
                    <a:lumMod val="95000"/>
                    <a:lumOff val="5000"/>
                  </a:schemeClr>
                </a:solidFill>
                <a:latin typeface="Arial" panose="020B0604020202020204" pitchFamily="34" charset="0"/>
                <a:cs typeface="Arial" panose="020B0604020202020204" pitchFamily="34" charset="0"/>
              </a:rPr>
              <a:t> можно писать на ПК или Mac и компилировать в собственные пакеты приложений, например в файлы с расширением .</a:t>
            </a:r>
            <a:r>
              <a:rPr lang="ru-RU" dirty="0" err="1">
                <a:solidFill>
                  <a:schemeClr val="tx1">
                    <a:lumMod val="95000"/>
                    <a:lumOff val="5000"/>
                  </a:schemeClr>
                </a:solidFill>
                <a:latin typeface="Arial" panose="020B0604020202020204" pitchFamily="34" charset="0"/>
                <a:cs typeface="Arial" panose="020B0604020202020204" pitchFamily="34" charset="0"/>
              </a:rPr>
              <a:t>apk</a:t>
            </a:r>
            <a:r>
              <a:rPr lang="ru-RU" dirty="0">
                <a:solidFill>
                  <a:schemeClr val="tx1">
                    <a:lumMod val="95000"/>
                    <a:lumOff val="5000"/>
                  </a:schemeClr>
                </a:solidFill>
                <a:latin typeface="Arial" panose="020B0604020202020204" pitchFamily="34" charset="0"/>
                <a:cs typeface="Arial" panose="020B0604020202020204" pitchFamily="34" charset="0"/>
              </a:rPr>
              <a:t> для </a:t>
            </a:r>
            <a:r>
              <a:rPr lang="ru-RU" dirty="0" err="1">
                <a:solidFill>
                  <a:schemeClr val="tx1">
                    <a:lumMod val="95000"/>
                    <a:lumOff val="5000"/>
                  </a:schemeClr>
                </a:solidFill>
                <a:latin typeface="Arial" panose="020B0604020202020204" pitchFamily="34" charset="0"/>
                <a:cs typeface="Arial" panose="020B0604020202020204" pitchFamily="34" charset="0"/>
              </a:rPr>
              <a:t>Android</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ipa</a:t>
            </a:r>
            <a:r>
              <a:rPr lang="ru-RU" dirty="0">
                <a:solidFill>
                  <a:schemeClr val="tx1">
                    <a:lumMod val="95000"/>
                    <a:lumOff val="5000"/>
                  </a:schemeClr>
                </a:solidFill>
                <a:latin typeface="Arial" panose="020B0604020202020204" pitchFamily="34" charset="0"/>
                <a:cs typeface="Arial" panose="020B0604020202020204" pitchFamily="34" charset="0"/>
              </a:rPr>
              <a:t> для </a:t>
            </a:r>
            <a:r>
              <a:rPr lang="ru-RU" dirty="0" err="1">
                <a:solidFill>
                  <a:schemeClr val="tx1">
                    <a:lumMod val="95000"/>
                    <a:lumOff val="5000"/>
                  </a:schemeClr>
                </a:solidFill>
                <a:latin typeface="Arial" panose="020B0604020202020204" pitchFamily="34" charset="0"/>
                <a:cs typeface="Arial" panose="020B0604020202020204" pitchFamily="34" charset="0"/>
              </a:rPr>
              <a:t>iOS</a:t>
            </a:r>
            <a:r>
              <a:rPr lang="ru-RU" dirty="0">
                <a:solidFill>
                  <a:schemeClr val="tx1">
                    <a:lumMod val="95000"/>
                    <a:lumOff val="5000"/>
                  </a:schemeClr>
                </a:solidFill>
                <a:latin typeface="Arial" panose="020B0604020202020204" pitchFamily="34" charset="0"/>
                <a:cs typeface="Arial" panose="020B0604020202020204" pitchFamily="34" charset="0"/>
              </a:rPr>
              <a:t>.</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Любой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дотнетчик</a:t>
            </a:r>
            <a:r>
              <a:rPr lang="ru-RU" dirty="0">
                <a:solidFill>
                  <a:schemeClr val="tx1">
                    <a:lumMod val="95000"/>
                    <a:lumOff val="5000"/>
                  </a:schemeClr>
                </a:solidFill>
                <a:latin typeface="Arial" panose="020B0604020202020204" pitchFamily="34" charset="0"/>
                <a:cs typeface="Arial" panose="020B0604020202020204" pitchFamily="34" charset="0"/>
              </a:rPr>
              <a:t> или </a:t>
            </a:r>
            <a:r>
              <a:rPr lang="ru-RU" dirty="0" err="1">
                <a:solidFill>
                  <a:schemeClr val="tx1">
                    <a:lumMod val="95000"/>
                    <a:lumOff val="5000"/>
                  </a:schemeClr>
                </a:solidFill>
                <a:latin typeface="Arial" panose="020B0604020202020204" pitchFamily="34" charset="0"/>
                <a:cs typeface="Arial" panose="020B0604020202020204" pitchFamily="34" charset="0"/>
              </a:rPr>
              <a:t>дотнетчица</a:t>
            </a:r>
            <a:r>
              <a:rPr lang="ru-RU" dirty="0">
                <a:solidFill>
                  <a:schemeClr val="tx1">
                    <a:lumMod val="95000"/>
                    <a:lumOff val="5000"/>
                  </a:schemeClr>
                </a:solidFill>
                <a:latin typeface="Arial" panose="020B0604020202020204" pitchFamily="34" charset="0"/>
                <a:cs typeface="Arial" panose="020B0604020202020204" pitchFamily="34" charset="0"/>
              </a:rPr>
              <a:t> могут быть и мобильными разработчиками тоже.</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198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b="1" dirty="0">
                <a:solidFill>
                  <a:schemeClr val="tx1">
                    <a:lumMod val="95000"/>
                    <a:lumOff val="5000"/>
                  </a:schemeClr>
                </a:solidFill>
                <a:latin typeface="Arial" panose="020B0604020202020204" pitchFamily="34" charset="0"/>
                <a:cs typeface="Arial" panose="020B0604020202020204" pitchFamily="34" charset="0"/>
              </a:rPr>
              <a:t>Desktop</a:t>
            </a: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Не оставила .NET в покое и десктопные приложения. У нас все также есть и поддерживаются WPF, </a:t>
            </a:r>
            <a:r>
              <a:rPr lang="ru-RU" dirty="0" err="1">
                <a:solidFill>
                  <a:schemeClr val="tx1">
                    <a:lumMod val="95000"/>
                    <a:lumOff val="5000"/>
                  </a:schemeClr>
                </a:solidFill>
                <a:latin typeface="Arial" panose="020B0604020202020204" pitchFamily="34" charset="0"/>
                <a:cs typeface="Arial" panose="020B0604020202020204" pitchFamily="34" charset="0"/>
              </a:rPr>
              <a:t>WinForms</a:t>
            </a:r>
            <a:r>
              <a:rPr lang="ru-RU" dirty="0">
                <a:solidFill>
                  <a:schemeClr val="tx1">
                    <a:lumMod val="95000"/>
                    <a:lumOff val="5000"/>
                  </a:schemeClr>
                </a:solidFill>
                <a:latin typeface="Arial" panose="020B0604020202020204" pitchFamily="34" charset="0"/>
                <a:cs typeface="Arial" panose="020B0604020202020204" pitchFamily="34" charset="0"/>
              </a:rPr>
              <a:t> и UWP. Есть, конечно, тут один минус, у всех их так или иначе проблемы с </a:t>
            </a:r>
            <a:r>
              <a:rPr lang="ru-RU" dirty="0" err="1">
                <a:solidFill>
                  <a:schemeClr val="tx1">
                    <a:lumMod val="95000"/>
                    <a:lumOff val="5000"/>
                  </a:schemeClr>
                </a:solidFill>
                <a:latin typeface="Arial" panose="020B0604020202020204" pitchFamily="34" charset="0"/>
                <a:cs typeface="Arial" panose="020B0604020202020204" pitchFamily="34" charset="0"/>
              </a:rPr>
              <a:t>кроссплатформой</a:t>
            </a:r>
            <a:r>
              <a:rPr lang="ru-RU" dirty="0">
                <a:solidFill>
                  <a:schemeClr val="tx1">
                    <a:lumMod val="95000"/>
                    <a:lumOff val="5000"/>
                  </a:schemeClr>
                </a:solidFill>
                <a:latin typeface="Arial" panose="020B0604020202020204" pitchFamily="34" charset="0"/>
                <a:cs typeface="Arial" panose="020B0604020202020204" pitchFamily="34" charset="0"/>
              </a:rPr>
              <a:t>. Их в принципе можно решить с помощью сторонних библиотек, но пока из коробки только </a:t>
            </a:r>
            <a:r>
              <a:rPr lang="ru-RU" dirty="0" err="1">
                <a:solidFill>
                  <a:schemeClr val="tx1">
                    <a:lumMod val="95000"/>
                    <a:lumOff val="5000"/>
                  </a:schemeClr>
                </a:solidFill>
                <a:latin typeface="Arial" panose="020B0604020202020204" pitchFamily="34" charset="0"/>
                <a:cs typeface="Arial" panose="020B0604020202020204" pitchFamily="34" charset="0"/>
              </a:rPr>
              <a:t>винда</a:t>
            </a:r>
            <a:r>
              <a:rPr lang="ru-RU" dirty="0">
                <a:solidFill>
                  <a:schemeClr val="tx1">
                    <a:lumMod val="95000"/>
                    <a:lumOff val="5000"/>
                  </a:schemeClr>
                </a:solidFill>
                <a:latin typeface="Arial" panose="020B0604020202020204" pitchFamily="34" charset="0"/>
                <a:cs typeface="Arial" panose="020B0604020202020204" pitchFamily="34" charset="0"/>
              </a:rPr>
              <a:t>. Поддержка всех платформ у WPF ожидается только с приходом .NET 6 (читай — не скоро). Однако если вам нужно ПО только под Windows, то это хорошие инструменты. А </a:t>
            </a:r>
            <a:r>
              <a:rPr lang="ru-RU" dirty="0" err="1">
                <a:solidFill>
                  <a:schemeClr val="tx1">
                    <a:lumMod val="95000"/>
                    <a:lumOff val="5000"/>
                  </a:schemeClr>
                </a:solidFill>
                <a:latin typeface="Arial" panose="020B0604020202020204" pitchFamily="34" charset="0"/>
                <a:cs typeface="Arial" panose="020B0604020202020204" pitchFamily="34" charset="0"/>
              </a:rPr>
              <a:t>winform</a:t>
            </a:r>
            <a:r>
              <a:rPr lang="ru-RU" dirty="0">
                <a:solidFill>
                  <a:schemeClr val="tx1">
                    <a:lumMod val="95000"/>
                    <a:lumOff val="5000"/>
                  </a:schemeClr>
                </a:solidFill>
                <a:latin typeface="Arial" panose="020B0604020202020204" pitchFamily="34" charset="0"/>
                <a:cs typeface="Arial" panose="020B0604020202020204" pitchFamily="34" charset="0"/>
              </a:rPr>
              <a:t> с большим выбором готовых кнопок, </a:t>
            </a:r>
            <a:r>
              <a:rPr lang="ru-RU" dirty="0" err="1">
                <a:solidFill>
                  <a:schemeClr val="tx1">
                    <a:lumMod val="95000"/>
                    <a:lumOff val="5000"/>
                  </a:schemeClr>
                </a:solidFill>
                <a:latin typeface="Arial" panose="020B0604020202020204" pitchFamily="34" charset="0"/>
                <a:cs typeface="Arial" panose="020B0604020202020204" pitchFamily="34" charset="0"/>
              </a:rPr>
              <a:t>инпутов</a:t>
            </a:r>
            <a:r>
              <a:rPr lang="ru-RU" dirty="0">
                <a:solidFill>
                  <a:schemeClr val="tx1">
                    <a:lumMod val="95000"/>
                    <a:lumOff val="5000"/>
                  </a:schemeClr>
                </a:solidFill>
                <a:latin typeface="Arial" panose="020B0604020202020204" pitchFamily="34" charset="0"/>
                <a:cs typeface="Arial" panose="020B0604020202020204" pitchFamily="34" charset="0"/>
              </a:rPr>
              <a:t> и так далее позволяет строить приложения ну очень быстро.</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460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3600" b="1" dirty="0">
                <a:solidFill>
                  <a:schemeClr val="accent1">
                    <a:lumMod val="75000"/>
                  </a:schemeClr>
                </a:solidFill>
                <a:latin typeface="Arial" panose="020B0604020202020204" pitchFamily="34" charset="0"/>
                <a:cs typeface="Arial" panose="020B0604020202020204" pitchFamily="34" charset="0"/>
              </a:rPr>
              <a:t> </a:t>
            </a:r>
            <a:r>
              <a:rPr lang="ru-RU" sz="3600" b="1" dirty="0">
                <a:solidFill>
                  <a:schemeClr val="accent1">
                    <a:lumMod val="75000"/>
                  </a:schemeClr>
                </a:solidFill>
                <a:latin typeface="Arial" panose="020B0604020202020204" pitchFamily="34" charset="0"/>
                <a:cs typeface="Arial" panose="020B0604020202020204" pitchFamily="34" charset="0"/>
              </a:rPr>
              <a:t>платформе .NET</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31273" y="2057401"/>
            <a:ext cx="10813471" cy="4686992"/>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состоит из общеязыковой среды выполнения (</a:t>
            </a:r>
            <a:r>
              <a:rPr lang="ru-RU" b="1" dirty="0">
                <a:latin typeface="Arial" panose="020B0604020202020204" pitchFamily="34" charset="0"/>
                <a:cs typeface="Arial" panose="020B0604020202020204" pitchFamily="34" charset="0"/>
              </a:rPr>
              <a:t>среды</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и </a:t>
            </a:r>
            <a:r>
              <a:rPr lang="ru-RU" b="1" dirty="0">
                <a:latin typeface="Arial" panose="020B0604020202020204" pitchFamily="34" charset="0"/>
                <a:cs typeface="Arial" panose="020B0604020202020204" pitchFamily="34" charset="0"/>
              </a:rPr>
              <a:t>библиотеки</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классов</a:t>
            </a:r>
            <a:r>
              <a:rPr lang="ru-RU" dirty="0">
                <a:latin typeface="Arial" panose="020B0604020202020204" pitchFamily="34" charset="0"/>
                <a:cs typeface="Arial" panose="020B0604020202020204" pitchFamily="34" charset="0"/>
              </a:rPr>
              <a:t> .NET Framework. Основой платформы .NET Framework является </a:t>
            </a:r>
            <a:r>
              <a:rPr lang="ru-RU" b="1" dirty="0">
                <a:latin typeface="Arial" panose="020B0604020202020204" pitchFamily="34" charset="0"/>
                <a:cs typeface="Arial" panose="020B0604020202020204" pitchFamily="34" charset="0"/>
              </a:rPr>
              <a:t>среда</a:t>
            </a:r>
            <a:r>
              <a:rPr lang="ru-RU" dirty="0">
                <a:latin typeface="Arial" panose="020B0604020202020204" pitchFamily="34" charset="0"/>
                <a:cs typeface="Arial" panose="020B0604020202020204" pitchFamily="34" charset="0"/>
              </a:rPr>
              <a:t>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Среду выполнения можно считать агентом, который управляет кодом во время выполнения и предоставляет основные службы, такие как управление памятью, управление потоками и удаленное взаимодействие. При этом средой накладываются условия строгой типизации и другие виды проверки точности кода, обеспечивающие безопасность и надежность. Фактически основной задачей среды выполнения является управление кодом.</a:t>
            </a:r>
          </a:p>
        </p:txBody>
      </p:sp>
    </p:spTree>
    <p:extLst>
      <p:ext uri="{BB962C8B-B14F-4D97-AF65-F5344CB8AC3E}">
        <p14:creationId xmlns:p14="http://schemas.microsoft.com/office/powerpoint/2010/main" val="3511022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fontScale="92500" lnSpcReduction="20000"/>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IoT</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С недавних пор в семействе .NET появился новичок.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 это бесплатная платформа с открытым исходным кодом, основанная на .NET и предназначена для малых встраиваемых устройств, микроконтроллеров. С ее помощью можно разрабатывать различные устройства для интернета вещей, носимые устройства, научные приборы, робототехнические устройства, можно создавать прототипы и даже использовать на промышленном оборудовании.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является малой версией «большого» .NET Framework, предназначенного для настольных систем. Разработка приложений ведется на языке C# в среде разработки Visual Studio. Сама платформа — исполнительная среда .NET-кода, это позволяет абстрагироваться от аппаратного обеспечения и дает возможность переносить программный код с одного микроконтроллера на другой, который тоже поддерживает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 Программный код на C# для настольных систем, без изменений или с небольшой адаптацией (необходимо помнить про малый объем оперативной памяти) исполнится на микроконтроллере. Благодаря этому разработчики на .NET с минимальными знаниями в области микроэлектроники смогут разрабатывать различные устройства на .NET </a:t>
            </a:r>
            <a:r>
              <a:rPr lang="ru-RU" dirty="0" err="1">
                <a:solidFill>
                  <a:schemeClr val="tx1">
                    <a:lumMod val="95000"/>
                    <a:lumOff val="5000"/>
                  </a:schemeClr>
                </a:solidFill>
                <a:latin typeface="Arial" panose="020B0604020202020204" pitchFamily="34" charset="0"/>
                <a:cs typeface="Arial" panose="020B0604020202020204" pitchFamily="34" charset="0"/>
              </a:rPr>
              <a:t>nanoFramework</a:t>
            </a:r>
            <a:r>
              <a:rPr lang="ru-RU" dirty="0">
                <a:solidFill>
                  <a:schemeClr val="tx1">
                    <a:lumMod val="95000"/>
                    <a:lumOff val="5000"/>
                  </a:schemeClr>
                </a:solidFill>
                <a:latin typeface="Arial" panose="020B0604020202020204" pitchFamily="34" charset="0"/>
                <a:cs typeface="Arial" panose="020B0604020202020204" pitchFamily="34" charset="0"/>
              </a:rPr>
              <a:t>.</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1167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Gaming</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Как ни странно, но .NET-разработчику доступна такая опция, как разработка игр. Так как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 межплатформенная среда разработки компьютерных игр, поддерживает C# как язык написания игровых скриптов.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позволяет создавать приложения, работающие на более чем 25 различных платформах, включающих персональные компьютеры, игровые консоли, мобильные устройства, веб-приложения и другие. На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написаны тысячи игр, приложений, визуализации математических моделей, которые охватывают множество платформ и жанров. При этом </a:t>
            </a:r>
            <a:r>
              <a:rPr lang="ru-RU" dirty="0" err="1">
                <a:solidFill>
                  <a:schemeClr val="tx1">
                    <a:lumMod val="95000"/>
                    <a:lumOff val="5000"/>
                  </a:schemeClr>
                </a:solidFill>
                <a:latin typeface="Arial" panose="020B0604020202020204" pitchFamily="34" charset="0"/>
                <a:cs typeface="Arial" panose="020B0604020202020204" pitchFamily="34" charset="0"/>
              </a:rPr>
              <a:t>Unity</a:t>
            </a:r>
            <a:r>
              <a:rPr lang="ru-RU" dirty="0">
                <a:solidFill>
                  <a:schemeClr val="tx1">
                    <a:lumMod val="95000"/>
                    <a:lumOff val="5000"/>
                  </a:schemeClr>
                </a:solidFill>
                <a:latin typeface="Arial" panose="020B0604020202020204" pitchFamily="34" charset="0"/>
                <a:cs typeface="Arial" panose="020B0604020202020204" pitchFamily="34" charset="0"/>
              </a:rPr>
              <a:t> используется как крупными разработчиками, так и независимыми студиями.</a:t>
            </a: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364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.NET </a:t>
            </a:r>
            <a:r>
              <a:rPr lang="ru-RU" sz="3600" b="1" dirty="0">
                <a:solidFill>
                  <a:schemeClr val="accent1">
                    <a:lumMod val="75000"/>
                  </a:schemeClr>
                </a:solidFill>
                <a:latin typeface="Arial" panose="020B0604020202020204" pitchFamily="34" charset="0"/>
                <a:cs typeface="Arial" panose="020B0604020202020204" pitchFamily="34" charset="0"/>
              </a:rPr>
              <a:t>сейчас</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4" y="2057401"/>
            <a:ext cx="10681855" cy="4800598"/>
          </a:xfrm>
        </p:spPr>
        <p:txBody>
          <a:bodyPr anchor="ctr">
            <a:normAutofit/>
          </a:bodyPr>
          <a:lstStyle/>
          <a:p>
            <a:pPr marL="0" indent="0">
              <a:buNone/>
            </a:pPr>
            <a:r>
              <a:rPr lang="ru-RU" b="1" dirty="0" err="1">
                <a:solidFill>
                  <a:schemeClr val="tx1">
                    <a:lumMod val="95000"/>
                    <a:lumOff val="5000"/>
                  </a:schemeClr>
                </a:solidFill>
                <a:latin typeface="Arial" panose="020B0604020202020204" pitchFamily="34" charset="0"/>
                <a:cs typeface="Arial" panose="020B0604020202020204" pitchFamily="34" charset="0"/>
              </a:rPr>
              <a:t>Cloud</a:t>
            </a:r>
            <a:endParaRPr lang="ru-RU" b="1"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tx1">
                    <a:lumMod val="95000"/>
                    <a:lumOff val="5000"/>
                  </a:schemeClr>
                </a:solidFill>
                <a:latin typeface="Arial" panose="020B0604020202020204" pitchFamily="34" charset="0"/>
                <a:cs typeface="Arial" panose="020B0604020202020204" pitchFamily="34" charset="0"/>
              </a:rPr>
              <a:t>Microsoft вовремя адаптировалась и выпустила собственное облако </a:t>
            </a:r>
            <a:r>
              <a:rPr lang="ru-RU" dirty="0" err="1">
                <a:solidFill>
                  <a:schemeClr val="tx1">
                    <a:lumMod val="95000"/>
                    <a:lumOff val="5000"/>
                  </a:schemeClr>
                </a:solidFill>
                <a:latin typeface="Arial" panose="020B0604020202020204" pitchFamily="34" charset="0"/>
                <a:cs typeface="Arial" panose="020B0604020202020204" pitchFamily="34" charset="0"/>
              </a:rPr>
              <a:t>Azure</a:t>
            </a:r>
            <a:r>
              <a:rPr lang="ru-RU" dirty="0">
                <a:solidFill>
                  <a:schemeClr val="tx1">
                    <a:lumMod val="95000"/>
                    <a:lumOff val="5000"/>
                  </a:schemeClr>
                </a:solidFill>
                <a:latin typeface="Arial" panose="020B0604020202020204" pitchFamily="34" charset="0"/>
                <a:cs typeface="Arial" panose="020B0604020202020204" pitchFamily="34" charset="0"/>
              </a:rPr>
              <a:t>, с которым .NET работает чуть ли не из коробки. Там есть все что нужно для работы любого .NET-приложения (кроме прозрачного биллинга — Microsoft за что вы меня все время </a:t>
            </a:r>
            <a:r>
              <a:rPr lang="ru-RU" dirty="0" err="1">
                <a:solidFill>
                  <a:schemeClr val="tx1">
                    <a:lumMod val="95000"/>
                    <a:lumOff val="5000"/>
                  </a:schemeClr>
                </a:solidFill>
                <a:latin typeface="Arial" panose="020B0604020202020204" pitchFamily="34" charset="0"/>
                <a:cs typeface="Arial" panose="020B0604020202020204" pitchFamily="34" charset="0"/>
              </a:rPr>
              <a:t>чаржите</a:t>
            </a:r>
            <a:r>
              <a:rPr lang="ru-RU" dirty="0">
                <a:solidFill>
                  <a:schemeClr val="tx1">
                    <a:lumMod val="95000"/>
                    <a:lumOff val="5000"/>
                  </a:schemeClr>
                </a:solidFill>
                <a:latin typeface="Arial" panose="020B0604020202020204" pitchFamily="34" charset="0"/>
                <a:cs typeface="Arial" panose="020B0604020202020204" pitchFamily="34" charset="0"/>
              </a:rPr>
              <a:t>?). Плюс поддержка других языков и систем, конечно.</a:t>
            </a: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endParaRPr lang="en-US" dirty="0">
              <a:solidFill>
                <a:schemeClr val="tx1">
                  <a:lumMod val="95000"/>
                  <a:lumOff val="5000"/>
                </a:schemeClr>
              </a:solidFill>
              <a:latin typeface="Arial" panose="020B0604020202020204" pitchFamily="34" charset="0"/>
              <a:cs typeface="Arial" panose="020B0604020202020204" pitchFamily="34" charset="0"/>
            </a:endParaRPr>
          </a:p>
          <a:p>
            <a:pPr marL="0" indent="0">
              <a:buNone/>
            </a:pPr>
            <a:r>
              <a:rPr lang="ru-RU" dirty="0">
                <a:solidFill>
                  <a:schemeClr val="accent1">
                    <a:lumMod val="75000"/>
                  </a:schemeClr>
                </a:solidFill>
                <a:latin typeface="Arial" panose="020B0604020202020204" pitchFamily="34" charset="0"/>
                <a:cs typeface="Arial" panose="020B0604020202020204" pitchFamily="34" charset="0"/>
              </a:rPr>
              <a:t>Задание: изобразить схематично ключевые моменты лекции.</a:t>
            </a:r>
          </a:p>
          <a:p>
            <a:pPr marL="0" indent="0">
              <a:buNone/>
            </a:pPr>
            <a:endParaRPr lang="ru-RU"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Rectangle 2">
            <a:extLst>
              <a:ext uri="{FF2B5EF4-FFF2-40B4-BE49-F238E27FC236}">
                <a16:creationId xmlns:a16="http://schemas.microsoft.com/office/drawing/2014/main" id="{6CBC8AD9-06B7-441C-A924-8E57251A74F3}"/>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5" name="Picture 2" descr="Minimal Surprise Cat - Illustration - Exclamation Mark &quot; Mouse Pad for Sale  by omgcatz | Redbubble">
            <a:extLst>
              <a:ext uri="{FF2B5EF4-FFF2-40B4-BE49-F238E27FC236}">
                <a16:creationId xmlns:a16="http://schemas.microsoft.com/office/drawing/2014/main" id="{76F25CD8-8D2F-4C5C-B93A-054AD8251A3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50400" y1="42900" x2="52000" y2="33800"/>
                        <a14:foregroundMark x1="50133" y1="49800" x2="50133" y2="49800"/>
                        <a14:foregroundMark x1="41467" y1="71000" x2="41467" y2="71000"/>
                        <a14:foregroundMark x1="64667" y1="71600" x2="64667" y2="71600"/>
                      </a14:backgroundRemoval>
                    </a14:imgEffect>
                  </a14:imgLayer>
                </a14:imgProps>
              </a:ext>
              <a:ext uri="{28A0092B-C50C-407E-A947-70E740481C1C}">
                <a14:useLocalDpi xmlns:a14="http://schemas.microsoft.com/office/drawing/2010/main" val="0"/>
              </a:ext>
            </a:extLst>
          </a:blip>
          <a:srcRect/>
          <a:stretch>
            <a:fillRect/>
          </a:stretch>
        </p:blipFill>
        <p:spPr bwMode="auto">
          <a:xfrm>
            <a:off x="757844" y="4227482"/>
            <a:ext cx="1170710" cy="156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86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3600" b="1" dirty="0">
                <a:solidFill>
                  <a:schemeClr val="accent1">
                    <a:lumMod val="75000"/>
                  </a:schemeClr>
                </a:solidFill>
                <a:latin typeface="Arial" panose="020B0604020202020204" pitchFamily="34" charset="0"/>
                <a:cs typeface="Arial" panose="020B0604020202020204" pitchFamily="34" charset="0"/>
              </a:rPr>
              <a:t> </a:t>
            </a:r>
            <a:r>
              <a:rPr lang="ru-RU" sz="3600" b="1" dirty="0">
                <a:solidFill>
                  <a:schemeClr val="accent1">
                    <a:lumMod val="75000"/>
                  </a:schemeClr>
                </a:solidFill>
                <a:latin typeface="Arial" panose="020B0604020202020204" pitchFamily="34" charset="0"/>
                <a:cs typeface="Arial" panose="020B0604020202020204" pitchFamily="34" charset="0"/>
              </a:rPr>
              <a:t>платформе .NET</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Код, который обращается к среде выполнения, называют управляемым кодом, а код, который не обращается к среде выполнения, называют неуправляемым кодом. Библиотека классов является комплексной объектно-ориентированной коллекцией повторно используемых типов, которые применяются для разработки приложений — начиная с обычных приложений, запускаемых из командной строки, и приложений с графическим интерфейсом (GUI) и заканчивая приложениями, использующими последние технологические возможности ASP.NET, такие как веб-формы и веб-службы XML.</a:t>
            </a:r>
          </a:p>
        </p:txBody>
      </p:sp>
    </p:spTree>
    <p:extLst>
      <p:ext uri="{BB962C8B-B14F-4D97-AF65-F5344CB8AC3E}">
        <p14:creationId xmlns:p14="http://schemas.microsoft.com/office/powerpoint/2010/main" val="295700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3600" b="1" dirty="0">
                <a:solidFill>
                  <a:schemeClr val="accent1">
                    <a:lumMod val="75000"/>
                  </a:schemeClr>
                </a:solidFill>
                <a:latin typeface="Arial" panose="020B0604020202020204" pitchFamily="34" charset="0"/>
                <a:cs typeface="Arial" panose="020B0604020202020204" pitchFamily="34" charset="0"/>
              </a:rPr>
              <a:t> </a:t>
            </a:r>
            <a:r>
              <a:rPr lang="ru-RU" sz="3600" b="1" dirty="0">
                <a:solidFill>
                  <a:schemeClr val="accent1">
                    <a:lumMod val="75000"/>
                  </a:schemeClr>
                </a:solidFill>
                <a:latin typeface="Arial" panose="020B0604020202020204" pitchFamily="34" charset="0"/>
                <a:cs typeface="Arial" panose="020B0604020202020204" pitchFamily="34" charset="0"/>
              </a:rPr>
              <a:t>платформе .NET</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Платформа .NET Framework может размещаться неуправляемыми компонентами, которые загружают среду CLR в собственные процессы и запускают выполнение управляемого кода, создавая таким образом программную среду, позволяющую использовать средства как управляемого, так и неуправляемого выполнения. Платформа .NET Framework не только предоставляет несколько базовых сред выполнения, но также поддерживает разработку базовых сред выполнения независимыми производителями.</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Например, ASP.NET размещает среду выполнения и обеспечивает масштабируемую среду для управляемого кода на стороне сервера. ASP.NET работает непосредственно со средой выполнения, чтобы обеспечить выполнение приложений ASP.NET и веб-служб XML, обсуждаемых ниже в этой статье.</a:t>
            </a:r>
          </a:p>
        </p:txBody>
      </p:sp>
    </p:spTree>
    <p:extLst>
      <p:ext uri="{BB962C8B-B14F-4D97-AF65-F5344CB8AC3E}">
        <p14:creationId xmlns:p14="http://schemas.microsoft.com/office/powerpoint/2010/main" val="128421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Общие сведения о</a:t>
            </a:r>
            <a:r>
              <a:rPr lang="en-US" sz="3600" b="1" dirty="0">
                <a:solidFill>
                  <a:schemeClr val="accent1">
                    <a:lumMod val="75000"/>
                  </a:schemeClr>
                </a:solidFill>
                <a:latin typeface="Arial" panose="020B0604020202020204" pitchFamily="34" charset="0"/>
                <a:cs typeface="Arial" panose="020B0604020202020204" pitchFamily="34" charset="0"/>
              </a:rPr>
              <a:t> </a:t>
            </a:r>
            <a:r>
              <a:rPr lang="ru-RU" sz="3600" b="1" dirty="0">
                <a:solidFill>
                  <a:schemeClr val="accent1">
                    <a:lumMod val="75000"/>
                  </a:schemeClr>
                </a:solidFill>
                <a:latin typeface="Arial" panose="020B0604020202020204" pitchFamily="34" charset="0"/>
                <a:cs typeface="Arial" panose="020B0604020202020204" pitchFamily="34" charset="0"/>
              </a:rPr>
              <a:t>платформе .NET</a:t>
            </a: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3808615" cy="4800598"/>
          </a:xfrm>
        </p:spPr>
        <p:txBody>
          <a:bodyPr anchor="ctr">
            <a:normAutofit/>
          </a:bodyPr>
          <a:lstStyle/>
          <a:p>
            <a:pPr marL="0" indent="0">
              <a:buNone/>
            </a:pPr>
            <a:r>
              <a:rPr lang="ru-RU" dirty="0">
                <a:latin typeface="Arial" panose="020B0604020202020204" pitchFamily="34" charset="0"/>
                <a:cs typeface="Arial" panose="020B0604020202020204" pitchFamily="34" charset="0"/>
              </a:rPr>
              <a:t>На следующем рисунке демонстрируется взаимосвязь среды CLR и библиотеки классов с пользовательскими приложениями и всей системой. На рисунке также показано, как управляемый код работает в пределах более широкой архитектуры.</a:t>
            </a:r>
          </a:p>
        </p:txBody>
      </p:sp>
      <p:pic>
        <p:nvPicPr>
          <p:cNvPr id="5" name="Рисунок 4">
            <a:extLst>
              <a:ext uri="{FF2B5EF4-FFF2-40B4-BE49-F238E27FC236}">
                <a16:creationId xmlns:a16="http://schemas.microsoft.com/office/drawing/2014/main" id="{37CCCBB8-805F-4EAD-8D4C-D3674C103C8A}"/>
              </a:ext>
            </a:extLst>
          </p:cNvPr>
          <p:cNvPicPr>
            <a:picLocks noChangeAspect="1"/>
          </p:cNvPicPr>
          <p:nvPr/>
        </p:nvPicPr>
        <p:blipFill rotWithShape="1">
          <a:blip r:embed="rId3"/>
          <a:srcRect l="489" t="1307" r="880" b="863"/>
          <a:stretch/>
        </p:blipFill>
        <p:spPr>
          <a:xfrm>
            <a:off x="5375563" y="1906385"/>
            <a:ext cx="5415200" cy="4951614"/>
          </a:xfrm>
          <a:prstGeom prst="rect">
            <a:avLst/>
          </a:prstGeom>
        </p:spPr>
      </p:pic>
    </p:spTree>
    <p:extLst>
      <p:ext uri="{BB962C8B-B14F-4D97-AF65-F5344CB8AC3E}">
        <p14:creationId xmlns:p14="http://schemas.microsoft.com/office/powerpoint/2010/main" val="206521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a:t>
            </a:r>
            <a:r>
              <a:rPr lang="ru-RU" b="1" dirty="0">
                <a:latin typeface="Arial" panose="020B0604020202020204" pitchFamily="34" charset="0"/>
                <a:cs typeface="Arial" panose="020B0604020202020204" pitchFamily="34" charset="0"/>
              </a:rPr>
              <a:t>CLR</a:t>
            </a:r>
            <a:r>
              <a:rPr lang="ru-RU" dirty="0">
                <a:latin typeface="Arial" panose="020B0604020202020204" pitchFamily="34" charset="0"/>
                <a:cs typeface="Arial" panose="020B0604020202020204" pitchFamily="34" charset="0"/>
              </a:rPr>
              <a:t> управляет памятью, выполнением потоков, выполнением кода, проверкой безопасности кода, компиляцией и другими системными службами. Эти средства являются внутренними для управляемого кода, который выполняется в среде CLR.</a:t>
            </a:r>
          </a:p>
          <a:p>
            <a:pPr marL="0" indent="0">
              <a:buNone/>
            </a:pPr>
            <a:endParaRPr lang="ru-RU"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По соображениям безопасности управляемым компонентам присваиваются разные степени доверия, зависящие от ряда факторов, в число которых входит их происхождение (например, Интернет, сеть предприятия или локальный компьютер). Это означает, что управляемый компонент может или не может выполнять операции доступа к файлам, операции доступа к реестру или другие важные функции, даже если он используется в одном и том же активном приложении.</a:t>
            </a:r>
          </a:p>
        </p:txBody>
      </p:sp>
    </p:spTree>
    <p:extLst>
      <p:ext uri="{BB962C8B-B14F-4D97-AF65-F5344CB8AC3E}">
        <p14:creationId xmlns:p14="http://schemas.microsoft.com/office/powerpoint/2010/main" val="429463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Среда выполнения также обеспечивает надежность кода, реализуя инфраструктуру строгой типизации и проверки кода, которую называют системой общих типов (CTS). Система общих типов обеспечивает </a:t>
            </a:r>
            <a:r>
              <a:rPr lang="ru-RU" dirty="0" err="1">
                <a:latin typeface="Arial" panose="020B0604020202020204" pitchFamily="34" charset="0"/>
                <a:cs typeface="Arial" panose="020B0604020202020204" pitchFamily="34" charset="0"/>
              </a:rPr>
              <a:t>самоописание</a:t>
            </a:r>
            <a:r>
              <a:rPr lang="ru-RU" dirty="0">
                <a:latin typeface="Arial" panose="020B0604020202020204" pitchFamily="34" charset="0"/>
                <a:cs typeface="Arial" panose="020B0604020202020204" pitchFamily="34" charset="0"/>
              </a:rPr>
              <a:t> всего управляемого кода. Различные языковые компиляторы корпорации Microsoft и независимых изготовителей создают управляемый код, удовлетворяющий системе общих типов . Это означает, что управляемый код может принимать другие управляемые типы и экземпляры, при этом обеспечивая правильность типов и строгую типизацию.</a:t>
            </a:r>
          </a:p>
        </p:txBody>
      </p:sp>
    </p:spTree>
    <p:extLst>
      <p:ext uri="{BB962C8B-B14F-4D97-AF65-F5344CB8AC3E}">
        <p14:creationId xmlns:p14="http://schemas.microsoft.com/office/powerpoint/2010/main" val="411200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659257-5938-4CAF-BE8F-2E6A12B65BF7}"/>
              </a:ext>
            </a:extLst>
          </p:cNvPr>
          <p:cNvSpPr>
            <a:spLocks noGrp="1"/>
          </p:cNvSpPr>
          <p:nvPr>
            <p:ph type="title"/>
          </p:nvPr>
        </p:nvSpPr>
        <p:spPr>
          <a:xfrm>
            <a:off x="2238895" y="764373"/>
            <a:ext cx="9267305" cy="1293028"/>
          </a:xfrm>
        </p:spPr>
        <p:txBody>
          <a:bodyPr>
            <a:normAutofit/>
          </a:bodyPr>
          <a:lstStyle/>
          <a:p>
            <a:r>
              <a:rPr lang="ru-RU" sz="3600" b="1" dirty="0">
                <a:solidFill>
                  <a:schemeClr val="accent1">
                    <a:lumMod val="75000"/>
                  </a:schemeClr>
                </a:solidFill>
                <a:latin typeface="Arial" panose="020B0604020202020204" pitchFamily="34" charset="0"/>
                <a:cs typeface="Arial" panose="020B0604020202020204" pitchFamily="34" charset="0"/>
              </a:rPr>
              <a:t>Возможности среды </a:t>
            </a:r>
            <a:r>
              <a:rPr lang="en-US" sz="3600" b="1" dirty="0">
                <a:solidFill>
                  <a:schemeClr val="accent1">
                    <a:lumMod val="75000"/>
                  </a:schemeClr>
                </a:solidFill>
                <a:latin typeface="Arial" panose="020B0604020202020204" pitchFamily="34" charset="0"/>
                <a:cs typeface="Arial" panose="020B0604020202020204" pitchFamily="34" charset="0"/>
              </a:rPr>
              <a:t>CLR</a:t>
            </a:r>
            <a:endParaRPr lang="ru-RU" sz="3600" b="1" dirty="0">
              <a:solidFill>
                <a:schemeClr val="accent1">
                  <a:lumMod val="75000"/>
                </a:schemeClr>
              </a:solidFill>
              <a:latin typeface="Arial" panose="020B0604020202020204" pitchFamily="34" charset="0"/>
              <a:cs typeface="Arial" panose="020B0604020202020204" pitchFamily="34" charset="0"/>
            </a:endParaRPr>
          </a:p>
        </p:txBody>
      </p:sp>
      <p:sp>
        <p:nvSpPr>
          <p:cNvPr id="3" name="Объект 2">
            <a:extLst>
              <a:ext uri="{FF2B5EF4-FFF2-40B4-BE49-F238E27FC236}">
                <a16:creationId xmlns:a16="http://schemas.microsoft.com/office/drawing/2014/main" id="{6B50F150-4B82-4146-A351-3FF035B8CAFC}"/>
              </a:ext>
            </a:extLst>
          </p:cNvPr>
          <p:cNvSpPr>
            <a:spLocks noGrp="1"/>
          </p:cNvSpPr>
          <p:nvPr>
            <p:ph idx="1"/>
          </p:nvPr>
        </p:nvSpPr>
        <p:spPr>
          <a:xfrm>
            <a:off x="824345" y="2057401"/>
            <a:ext cx="10820400" cy="4800598"/>
          </a:xfrm>
        </p:spPr>
        <p:txBody>
          <a:bodyPr anchor="ctr">
            <a:normAutofit/>
          </a:bodyPr>
          <a:lstStyle/>
          <a:p>
            <a:pPr marL="0" indent="0">
              <a:buNone/>
            </a:pPr>
            <a:r>
              <a:rPr lang="en-US" dirty="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Кроме того, управляемая среда выполнения исключает многие часто возникающие проблемы с программным обеспечением. Например, среда выполнения автоматически управляет размещением объектов и ссылками на объекты, освобождая их, когда они больше не используются. Автоматическое управление памятью исключает две наиболее часто возникающие ошибки приложений: утечки памяти и недействительные ссылки на память.</a:t>
            </a:r>
          </a:p>
        </p:txBody>
      </p:sp>
    </p:spTree>
    <p:extLst>
      <p:ext uri="{BB962C8B-B14F-4D97-AF65-F5344CB8AC3E}">
        <p14:creationId xmlns:p14="http://schemas.microsoft.com/office/powerpoint/2010/main" val="3904465830"/>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100</TotalTime>
  <Words>6289</Words>
  <Application>Microsoft Office PowerPoint</Application>
  <PresentationFormat>Широкоэкранный</PresentationFormat>
  <Paragraphs>224</Paragraphs>
  <Slides>32</Slides>
  <Notes>32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32</vt:i4>
      </vt:variant>
    </vt:vector>
  </HeadingPairs>
  <TitlesOfParts>
    <vt:vector size="37" baseType="lpstr">
      <vt:lpstr>Arial</vt:lpstr>
      <vt:lpstr>Calibri</vt:lpstr>
      <vt:lpstr>Century Gothic</vt:lpstr>
      <vt:lpstr>Wingdings</vt:lpstr>
      <vt:lpstr>След самолета</vt:lpstr>
      <vt:lpstr>Лекция 1. Платформа .NET: история создания, особенности</vt:lpstr>
      <vt:lpstr>Общие сведения о платформе .NET</vt:lpstr>
      <vt:lpstr>Общие сведения о платформе .NET</vt:lpstr>
      <vt:lpstr>Общие сведения о платформе .NET</vt:lpstr>
      <vt:lpstr>Общие сведения о платформе .NET</vt:lpstr>
      <vt:lpstr>Общие сведения о платформе .NET</vt:lpstr>
      <vt:lpstr>Возможности среды CLR</vt:lpstr>
      <vt:lpstr>Возможности среды CLR</vt:lpstr>
      <vt:lpstr>Возможности среды CLR</vt:lpstr>
      <vt:lpstr>Возможности среды CLR</vt:lpstr>
      <vt:lpstr>Возможности среды CLR</vt:lpstr>
      <vt:lpstr>Возможности среды CLR</vt:lpstr>
      <vt:lpstr>Библиотека классов .NET Framework</vt:lpstr>
      <vt:lpstr>Библиотека классов .NET Framework</vt:lpstr>
      <vt:lpstr>Библиотека классов .NET Framework</vt:lpstr>
      <vt:lpstr>История платформы .NET</vt:lpstr>
      <vt:lpstr>История платформы .NET</vt:lpstr>
      <vt:lpstr>История платформы .NET</vt:lpstr>
      <vt:lpstr>История платформы .NET</vt:lpstr>
      <vt:lpstr>История платформы .NET</vt:lpstr>
      <vt:lpstr>История платформы .NET</vt:lpstr>
      <vt:lpstr>История платформы .NET</vt:lpstr>
      <vt:lpstr>История платформы .NET</vt:lpstr>
      <vt:lpstr>История платформы .NET</vt:lpstr>
      <vt:lpstr>История платформы .NET</vt:lpstr>
      <vt:lpstr>.NET сейчас</vt:lpstr>
      <vt:lpstr>.NET сейчас</vt:lpstr>
      <vt:lpstr>.NET сейчас</vt:lpstr>
      <vt:lpstr>.NET сейчас</vt:lpstr>
      <vt:lpstr>.NET сейчас</vt:lpstr>
      <vt:lpstr>.NET сейчас</vt:lpstr>
      <vt:lpstr>.NET сейчас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Платформа .NET: история создания, особенности</dc:title>
  <dc:creator>Alexandra</dc:creator>
  <cp:lastModifiedBy>Alexandra</cp:lastModifiedBy>
  <cp:revision>32</cp:revision>
  <dcterms:created xsi:type="dcterms:W3CDTF">2024-09-02T15:11:25Z</dcterms:created>
  <dcterms:modified xsi:type="dcterms:W3CDTF">2024-09-02T16:52:05Z</dcterms:modified>
</cp:coreProperties>
</file>