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embeddedFontLst>
    <p:embeddedFont>
      <p:font typeface="Roboto"/>
      <p:regular r:id="rId41"/>
      <p:bold r:id="rId42"/>
      <p:italic r:id="rId43"/>
      <p:boldItalic r:id="rId44"/>
    </p:embeddedFont>
    <p:embeddedFont>
      <p:font typeface="Century Gothic"/>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8.xml"/><Relationship Id="rId44" Type="http://schemas.openxmlformats.org/officeDocument/2006/relationships/font" Target="fonts/Roboto-boldItalic.fntdata"/><Relationship Id="rId21" Type="http://schemas.openxmlformats.org/officeDocument/2006/relationships/slide" Target="slides/slide17.xml"/><Relationship Id="rId43" Type="http://schemas.openxmlformats.org/officeDocument/2006/relationships/font" Target="fonts/Roboto-italic.fntdata"/><Relationship Id="rId24" Type="http://schemas.openxmlformats.org/officeDocument/2006/relationships/slide" Target="slides/slide20.xml"/><Relationship Id="rId46" Type="http://schemas.openxmlformats.org/officeDocument/2006/relationships/font" Target="fonts/CenturyGothic-bold.fntdata"/><Relationship Id="rId23" Type="http://schemas.openxmlformats.org/officeDocument/2006/relationships/slide" Target="slides/slide19.xml"/><Relationship Id="rId45"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CenturyGothic-boldItalic.fntdata"/><Relationship Id="rId25" Type="http://schemas.openxmlformats.org/officeDocument/2006/relationships/slide" Target="slides/slide21.xml"/><Relationship Id="rId47" Type="http://schemas.openxmlformats.org/officeDocument/2006/relationships/font" Target="fonts/CenturyGothic-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showMasterSp="0"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68370E"/>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0" name="Google Shape;20;p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cxnSp>
        <p:nvCxnSpPr>
          <p:cNvPr id="23" name="Google Shape;23;p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2"/>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2"/>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2"/>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анорамная фотография с подписью">
  <p:cSld name="Панорамная фотография с подписью">
    <p:spTree>
      <p:nvGrpSpPr>
        <p:cNvPr id="79" name="Shape 79"/>
        <p:cNvGrpSpPr/>
        <p:nvPr/>
      </p:nvGrpSpPr>
      <p:grpSpPr>
        <a:xfrm>
          <a:off x="0" y="0"/>
          <a:ext cx="0" cy="0"/>
          <a:chOff x="0" y="0"/>
          <a:chExt cx="0" cy="0"/>
        </a:xfrm>
      </p:grpSpPr>
      <p:sp>
        <p:nvSpPr>
          <p:cNvPr id="80" name="Google Shape;80;p1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2" name="Google Shape;82;p11"/>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подпись">
  <p:cSld name="Заголовок и подпись">
    <p:spTree>
      <p:nvGrpSpPr>
        <p:cNvPr id="86" name="Shape 86"/>
        <p:cNvGrpSpPr/>
        <p:nvPr/>
      </p:nvGrpSpPr>
      <p:grpSpPr>
        <a:xfrm>
          <a:off x="0" y="0"/>
          <a:ext cx="0" cy="0"/>
          <a:chOff x="0" y="0"/>
          <a:chExt cx="0" cy="0"/>
        </a:xfrm>
      </p:grpSpPr>
      <p:sp>
        <p:nvSpPr>
          <p:cNvPr id="87" name="Google Shape;87;p1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68370E"/>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с подписью">
  <p:cSld name="Цитата с подписью">
    <p:spTree>
      <p:nvGrpSpPr>
        <p:cNvPr id="92" name="Shape 92"/>
        <p:cNvGrpSpPr/>
        <p:nvPr/>
      </p:nvGrpSpPr>
      <p:grpSpPr>
        <a:xfrm>
          <a:off x="0" y="0"/>
          <a:ext cx="0" cy="0"/>
          <a:chOff x="0" y="0"/>
          <a:chExt cx="0" cy="0"/>
        </a:xfrm>
      </p:grpSpPr>
      <p:sp>
        <p:nvSpPr>
          <p:cNvPr id="93" name="Google Shape;93;p13"/>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13"/>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68370E"/>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99" name="Google Shape;99;p1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ru-RU" sz="8000" u="none" cap="none" strike="noStrike">
                <a:solidFill>
                  <a:schemeClr val="lt1"/>
                </a:solidFill>
                <a:latin typeface="Century Gothic"/>
                <a:ea typeface="Century Gothic"/>
                <a:cs typeface="Century Gothic"/>
                <a:sym typeface="Century Gothic"/>
              </a:rPr>
              <a:t>“</a:t>
            </a:r>
            <a:endParaRPr/>
          </a:p>
        </p:txBody>
      </p:sp>
      <p:sp>
        <p:nvSpPr>
          <p:cNvPr id="100" name="Google Shape;100;p1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ru-RU"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Карточка имени">
  <p:cSld name="Карточка имени">
    <p:spTree>
      <p:nvGrpSpPr>
        <p:cNvPr id="101" name="Shape 101"/>
        <p:cNvGrpSpPr/>
        <p:nvPr/>
      </p:nvGrpSpPr>
      <p:grpSpPr>
        <a:xfrm>
          <a:off x="0" y="0"/>
          <a:ext cx="0" cy="0"/>
          <a:chOff x="0" y="0"/>
          <a:chExt cx="0" cy="0"/>
        </a:xfrm>
      </p:grpSpPr>
      <p:sp>
        <p:nvSpPr>
          <p:cNvPr id="102" name="Google Shape;102;p14"/>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68370E"/>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карточки имени">
  <p:cSld name="Цитата карточки имени">
    <p:spTree>
      <p:nvGrpSpPr>
        <p:cNvPr id="107" name="Shape 107"/>
        <p:cNvGrpSpPr/>
        <p:nvPr/>
      </p:nvGrpSpPr>
      <p:grpSpPr>
        <a:xfrm>
          <a:off x="0" y="0"/>
          <a:ext cx="0" cy="0"/>
          <a:chOff x="0" y="0"/>
          <a:chExt cx="0" cy="0"/>
        </a:xfrm>
      </p:grpSpPr>
      <p:sp>
        <p:nvSpPr>
          <p:cNvPr id="108" name="Google Shape;108;p15"/>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15"/>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68370E"/>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14" name="Google Shape;114;p15"/>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ru-RU" sz="8000" u="none" cap="none" strike="noStrike">
                <a:solidFill>
                  <a:schemeClr val="lt1"/>
                </a:solidFill>
                <a:latin typeface="Century Gothic"/>
                <a:ea typeface="Century Gothic"/>
                <a:cs typeface="Century Gothic"/>
                <a:sym typeface="Century Gothic"/>
              </a:rPr>
              <a:t>“</a:t>
            </a:r>
            <a:endParaRPr/>
          </a:p>
        </p:txBody>
      </p:sp>
      <p:sp>
        <p:nvSpPr>
          <p:cNvPr id="115" name="Google Shape;115;p15"/>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ru-RU"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Истина или ложь">
  <p:cSld name="Истина или ложь">
    <p:spTree>
      <p:nvGrpSpPr>
        <p:cNvPr id="116" name="Shape 116"/>
        <p:cNvGrpSpPr/>
        <p:nvPr/>
      </p:nvGrpSpPr>
      <p:grpSpPr>
        <a:xfrm>
          <a:off x="0" y="0"/>
          <a:ext cx="0" cy="0"/>
          <a:chOff x="0" y="0"/>
          <a:chExt cx="0" cy="0"/>
        </a:xfrm>
      </p:grpSpPr>
      <p:sp>
        <p:nvSpPr>
          <p:cNvPr id="117" name="Google Shape;117;p1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6"/>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16"/>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68370E"/>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23" name="Shape 123"/>
        <p:cNvGrpSpPr/>
        <p:nvPr/>
      </p:nvGrpSpPr>
      <p:grpSpPr>
        <a:xfrm>
          <a:off x="0" y="0"/>
          <a:ext cx="0" cy="0"/>
          <a:chOff x="0" y="0"/>
          <a:chExt cx="0" cy="0"/>
        </a:xfrm>
      </p:grpSpPr>
      <p:sp>
        <p:nvSpPr>
          <p:cNvPr id="124" name="Google Shape;124;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7"/>
          <p:cNvSpPr txBox="1"/>
          <p:nvPr>
            <p:ph idx="1" type="body"/>
          </p:nvPr>
        </p:nvSpPr>
        <p:spPr>
          <a:xfrm rot="5400000">
            <a:off x="3143778" y="-1773766"/>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29" name="Shape 129"/>
        <p:cNvGrpSpPr/>
        <p:nvPr/>
      </p:nvGrpSpPr>
      <p:grpSpPr>
        <a:xfrm>
          <a:off x="0" y="0"/>
          <a:ext cx="0" cy="0"/>
          <a:chOff x="0" y="0"/>
          <a:chExt cx="0" cy="0"/>
        </a:xfrm>
      </p:grpSpPr>
      <p:sp>
        <p:nvSpPr>
          <p:cNvPr id="130" name="Google Shape;130;p18"/>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8"/>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31" name="Google Shape;31;p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4" name="Shape 34"/>
        <p:cNvGrpSpPr/>
        <p:nvPr/>
      </p:nvGrpSpPr>
      <p:grpSpPr>
        <a:xfrm>
          <a:off x="0" y="0"/>
          <a:ext cx="0" cy="0"/>
          <a:chOff x="0" y="0"/>
          <a:chExt cx="0" cy="0"/>
        </a:xfrm>
      </p:grpSpPr>
      <p:sp>
        <p:nvSpPr>
          <p:cNvPr id="35" name="Google Shape;35;p4"/>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68370E"/>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37" name="Google Shape;37;p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3" name="Google Shape;43;p5"/>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4" name="Google Shape;44;p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7" name="Shape 47"/>
        <p:cNvGrpSpPr/>
        <p:nvPr/>
      </p:nvGrpSpPr>
      <p:grpSpPr>
        <a:xfrm>
          <a:off x="0" y="0"/>
          <a:ext cx="0" cy="0"/>
          <a:chOff x="0" y="0"/>
          <a:chExt cx="0" cy="0"/>
        </a:xfrm>
      </p:grpSpPr>
      <p:sp>
        <p:nvSpPr>
          <p:cNvPr id="48" name="Google Shape;48;p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0" name="Google Shape;50;p6"/>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1" name="Google Shape;51;p6"/>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2" name="Google Shape;52;p6"/>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3" name="Google Shape;53;p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6" name="Shape 56"/>
        <p:cNvGrpSpPr/>
        <p:nvPr/>
      </p:nvGrpSpPr>
      <p:grpSpPr>
        <a:xfrm>
          <a:off x="0" y="0"/>
          <a:ext cx="0" cy="0"/>
          <a:chOff x="0" y="0"/>
          <a:chExt cx="0" cy="0"/>
        </a:xfrm>
      </p:grpSpPr>
      <p:sp>
        <p:nvSpPr>
          <p:cNvPr id="57" name="Google Shape;57;p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61" name="Shape 61"/>
        <p:cNvGrpSpPr/>
        <p:nvPr/>
      </p:nvGrpSpPr>
      <p:grpSpPr>
        <a:xfrm>
          <a:off x="0" y="0"/>
          <a:ext cx="0" cy="0"/>
          <a:chOff x="0" y="0"/>
          <a:chExt cx="0" cy="0"/>
        </a:xfrm>
      </p:grpSpPr>
      <p:sp>
        <p:nvSpPr>
          <p:cNvPr id="62" name="Google Shape;62;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8" name="Google Shape;68;p9"/>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9" name="Google Shape;69;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5" name="Google Shape;75;p10"/>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C43D"/>
            </a:gs>
            <a:gs pos="10000">
              <a:srgbClr val="FFC43D"/>
            </a:gs>
            <a:gs pos="100000">
              <a:srgbClr val="D13E00"/>
            </a:gs>
          </a:gsLst>
          <a:lin ang="612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9206969" y="2963333"/>
            <a:ext cx="2981858" cy="3208867"/>
            <a:chOff x="9206969" y="2963333"/>
            <a:chExt cx="2981858" cy="3208867"/>
          </a:xfrm>
        </p:grpSpPr>
        <p:cxnSp>
          <p:nvCxnSpPr>
            <p:cNvPr id="7" name="Google Shape;7;p1"/>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68370E"/>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68370E"/>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68370E"/>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68370E"/>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68370E"/>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68370E"/>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68370E"/>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68370E"/>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68370E"/>
                </a:solidFill>
                <a:latin typeface="Century Gothic"/>
                <a:ea typeface="Century Gothic"/>
                <a:cs typeface="Century Gothic"/>
                <a:sym typeface="Century Gothic"/>
              </a:defRPr>
            </a:lvl9pPr>
          </a:lstStyle>
          <a:p/>
        </p:txBody>
      </p:sp>
      <p:sp>
        <p:nvSpPr>
          <p:cNvPr id="14" name="Google Shape;14;p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68370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68370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68370E"/>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68370E"/>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68370E"/>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68370E"/>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68370E"/>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68370E"/>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68370E"/>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68370E"/>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68370E"/>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0000"/>
              </a:buClr>
              <a:buSzPts val="4800"/>
              <a:buFont typeface="Arial"/>
              <a:buNone/>
            </a:pPr>
            <a:r>
              <a:rPr b="1" i="0" lang="ru-RU">
                <a:solidFill>
                  <a:srgbClr val="000000"/>
                </a:solidFill>
                <a:latin typeface="Arial"/>
                <a:ea typeface="Arial"/>
                <a:cs typeface="Arial"/>
                <a:sym typeface="Arial"/>
              </a:rPr>
              <a:t>ЛЕКЦИЯ 2. ВВЕДЕНИЕ В C#</a:t>
            </a:r>
            <a:endParaRPr/>
          </a:p>
        </p:txBody>
      </p:sp>
      <p:sp>
        <p:nvSpPr>
          <p:cNvPr id="140" name="Google Shape;140;p19"/>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ru-RU"/>
              <a:t>Программирование на платформе .NET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i="0" lang="ru-RU">
                <a:solidFill>
                  <a:srgbClr val="000000"/>
                </a:solidFill>
                <a:latin typeface="Arial"/>
                <a:ea typeface="Arial"/>
                <a:cs typeface="Arial"/>
                <a:sym typeface="Arial"/>
              </a:rPr>
              <a:t>JIT-КОМПИЛЯЦИЯ</a:t>
            </a:r>
            <a:endParaRPr/>
          </a:p>
        </p:txBody>
      </p:sp>
      <p:sp>
        <p:nvSpPr>
          <p:cNvPr id="194" name="Google Shape;194;p28"/>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760"/>
              <a:buNone/>
            </a:pPr>
            <a:r>
              <a:rPr i="0" lang="ru-RU" sz="2200">
                <a:solidFill>
                  <a:srgbClr val="000000"/>
                </a:solidFill>
                <a:latin typeface="Arial"/>
                <a:ea typeface="Arial"/>
                <a:cs typeface="Arial"/>
                <a:sym typeface="Arial"/>
              </a:rPr>
              <a:t>Как выше писалось, код на C# компилируется в приложения или сборки с расширениями exe или dll на языке CIL. Далее при запуске на выполнение подобного приложения происходит JIT-компиляция (Just-In-Time) в машинный код, который затем выполняется. При этом, поскольку наше приложение может быть большим и содержать кучу инструкций, в текущий момент времени будет компилироваться лишь та часть приложения, к которой непосредственно идет обращение. Если мы обратимся к другой части кода, то она будет скомпилирована из CIL в машинный код. При том уже скомпилированная часть приложения сохраняется до завершения работы программы. В итоге это повышает производительность.</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lang="ru-RU">
                <a:solidFill>
                  <a:srgbClr val="000000"/>
                </a:solidFill>
                <a:latin typeface="Arial"/>
                <a:ea typeface="Arial"/>
                <a:cs typeface="Arial"/>
                <a:sym typeface="Arial"/>
              </a:rPr>
              <a:t>ОТЛИЧИЕ C# ОТ JAVA</a:t>
            </a:r>
            <a:endParaRPr b="1" i="0">
              <a:solidFill>
                <a:srgbClr val="000000"/>
              </a:solidFill>
              <a:latin typeface="Arial"/>
              <a:ea typeface="Arial"/>
              <a:cs typeface="Arial"/>
              <a:sym typeface="Arial"/>
            </a:endParaRPr>
          </a:p>
        </p:txBody>
      </p:sp>
      <p:sp>
        <p:nvSpPr>
          <p:cNvPr id="200" name="Google Shape;200;p29"/>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760"/>
              <a:buNone/>
            </a:pPr>
            <a:r>
              <a:rPr i="0" lang="ru-RU" sz="2200">
                <a:solidFill>
                  <a:srgbClr val="000000"/>
                </a:solidFill>
                <a:latin typeface="Arial"/>
                <a:ea typeface="Arial"/>
                <a:cs typeface="Arial"/>
                <a:sym typeface="Arial"/>
              </a:rPr>
              <a:t>И C #, и Java возникли благодаря тому, что были учтены языки C и C ++, поскольку они имеют схожий синтаксис. C# использует </a:t>
            </a:r>
            <a:r>
              <a:rPr b="1" i="0" lang="ru-RU" sz="2200">
                <a:solidFill>
                  <a:srgbClr val="000000"/>
                </a:solidFill>
                <a:latin typeface="Arial"/>
                <a:ea typeface="Arial"/>
                <a:cs typeface="Arial"/>
                <a:sym typeface="Arial"/>
              </a:rPr>
              <a:t>CLR</a:t>
            </a:r>
            <a:r>
              <a:rPr i="0" lang="ru-RU" sz="2200">
                <a:solidFill>
                  <a:srgbClr val="000000"/>
                </a:solidFill>
                <a:latin typeface="Arial"/>
                <a:ea typeface="Arial"/>
                <a:cs typeface="Arial"/>
                <a:sym typeface="Arial"/>
              </a:rPr>
              <a:t> (Common Language Runtime), тогда как Java использует </a:t>
            </a:r>
            <a:r>
              <a:rPr b="1" i="0" lang="ru-RU" sz="2200">
                <a:solidFill>
                  <a:srgbClr val="000000"/>
                </a:solidFill>
                <a:latin typeface="Arial"/>
                <a:ea typeface="Arial"/>
                <a:cs typeface="Arial"/>
                <a:sym typeface="Arial"/>
              </a:rPr>
              <a:t>JRE</a:t>
            </a:r>
            <a:r>
              <a:rPr i="0" lang="ru-RU" sz="2200">
                <a:solidFill>
                  <a:srgbClr val="000000"/>
                </a:solidFill>
                <a:latin typeface="Arial"/>
                <a:ea typeface="Arial"/>
                <a:cs typeface="Arial"/>
                <a:sym typeface="Arial"/>
              </a:rPr>
              <a:t> (Java Runtime Environment). Он также </a:t>
            </a:r>
            <a:r>
              <a:rPr b="1" i="0" lang="ru-RU" sz="2200">
                <a:solidFill>
                  <a:srgbClr val="000000"/>
                </a:solidFill>
                <a:latin typeface="Arial"/>
                <a:ea typeface="Arial"/>
                <a:cs typeface="Arial"/>
                <a:sym typeface="Arial"/>
              </a:rPr>
              <a:t>объектно-ориентированный</a:t>
            </a:r>
            <a:r>
              <a:rPr i="0" lang="ru-RU" sz="2200">
                <a:solidFill>
                  <a:srgbClr val="000000"/>
                </a:solidFill>
                <a:latin typeface="Arial"/>
                <a:ea typeface="Arial"/>
                <a:cs typeface="Arial"/>
                <a:sym typeface="Arial"/>
              </a:rPr>
              <a:t>, </a:t>
            </a:r>
            <a:r>
              <a:rPr b="1" i="0" lang="ru-RU" sz="2200">
                <a:solidFill>
                  <a:srgbClr val="000000"/>
                </a:solidFill>
                <a:latin typeface="Arial"/>
                <a:ea typeface="Arial"/>
                <a:cs typeface="Arial"/>
                <a:sym typeface="Arial"/>
              </a:rPr>
              <a:t>функциональный</a:t>
            </a:r>
            <a:r>
              <a:rPr i="0" lang="ru-RU" sz="2200">
                <a:solidFill>
                  <a:srgbClr val="000000"/>
                </a:solidFill>
                <a:latin typeface="Arial"/>
                <a:ea typeface="Arial"/>
                <a:cs typeface="Arial"/>
                <a:sym typeface="Arial"/>
              </a:rPr>
              <a:t>, </a:t>
            </a:r>
            <a:r>
              <a:rPr b="1" i="0" lang="ru-RU" sz="2200">
                <a:solidFill>
                  <a:srgbClr val="000000"/>
                </a:solidFill>
                <a:latin typeface="Arial"/>
                <a:ea typeface="Arial"/>
                <a:cs typeface="Arial"/>
                <a:sym typeface="Arial"/>
              </a:rPr>
              <a:t>строго типизированный </a:t>
            </a:r>
            <a:r>
              <a:rPr i="0" lang="ru-RU" sz="2200">
                <a:solidFill>
                  <a:srgbClr val="000000"/>
                </a:solidFill>
                <a:latin typeface="Arial"/>
                <a:ea typeface="Arial"/>
                <a:cs typeface="Arial"/>
                <a:sym typeface="Arial"/>
              </a:rPr>
              <a:t>и </a:t>
            </a:r>
            <a:r>
              <a:rPr b="1" i="0" lang="ru-RU" sz="2200">
                <a:solidFill>
                  <a:srgbClr val="000000"/>
                </a:solidFill>
                <a:latin typeface="Arial"/>
                <a:ea typeface="Arial"/>
                <a:cs typeface="Arial"/>
                <a:sym typeface="Arial"/>
              </a:rPr>
              <a:t>компонентно-ориентированный</a:t>
            </a:r>
            <a:r>
              <a:rPr i="0" lang="ru-RU" sz="2200">
                <a:solidFill>
                  <a:srgbClr val="000000"/>
                </a:solidFill>
                <a:latin typeface="Arial"/>
                <a:ea typeface="Arial"/>
                <a:cs typeface="Arial"/>
                <a:sym typeface="Arial"/>
              </a:rPr>
              <a:t>, тогда как Java является только объектно-ориентированным.</a:t>
            </a:r>
            <a:endParaRPr/>
          </a:p>
        </p:txBody>
      </p:sp>
      <p:pic>
        <p:nvPicPr>
          <p:cNvPr descr="C# vs. Java" id="201" name="Google Shape;201;p29"/>
          <p:cNvPicPr preferRelativeResize="0"/>
          <p:nvPr/>
        </p:nvPicPr>
        <p:blipFill rotWithShape="1">
          <a:blip r:embed="rId3">
            <a:alphaModFix/>
          </a:blip>
          <a:srcRect b="0" l="0" r="0" t="0"/>
          <a:stretch/>
        </p:blipFill>
        <p:spPr>
          <a:xfrm>
            <a:off x="7299440" y="201"/>
            <a:ext cx="4892560" cy="2803759"/>
          </a:xfrm>
          <a:prstGeom prst="ellipse">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lang="ru-RU">
                <a:solidFill>
                  <a:srgbClr val="000000"/>
                </a:solidFill>
                <a:latin typeface="Arial"/>
                <a:ea typeface="Arial"/>
                <a:cs typeface="Arial"/>
                <a:sym typeface="Arial"/>
              </a:rPr>
              <a:t>ОТЛИЧИЕ C# ОТ JAVA</a:t>
            </a:r>
            <a:endParaRPr b="1" i="0">
              <a:solidFill>
                <a:srgbClr val="000000"/>
              </a:solidFill>
              <a:latin typeface="Arial"/>
              <a:ea typeface="Arial"/>
              <a:cs typeface="Arial"/>
              <a:sym typeface="Arial"/>
            </a:endParaRPr>
          </a:p>
        </p:txBody>
      </p:sp>
      <p:sp>
        <p:nvSpPr>
          <p:cNvPr id="207" name="Google Shape;207;p30"/>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760"/>
              <a:buNone/>
            </a:pPr>
            <a:r>
              <a:rPr i="0" lang="ru-RU" sz="2200">
                <a:solidFill>
                  <a:srgbClr val="000000"/>
                </a:solidFill>
                <a:latin typeface="Arial"/>
                <a:ea typeface="Arial"/>
                <a:cs typeface="Arial"/>
                <a:sym typeface="Arial"/>
              </a:rPr>
              <a:t>C# </a:t>
            </a:r>
            <a:r>
              <a:rPr b="1" i="0" lang="ru-RU" sz="2200">
                <a:solidFill>
                  <a:srgbClr val="000000"/>
                </a:solidFill>
                <a:latin typeface="Arial"/>
                <a:ea typeface="Arial"/>
                <a:cs typeface="Arial"/>
                <a:sym typeface="Arial"/>
              </a:rPr>
              <a:t>поддерживает перегрузку </a:t>
            </a:r>
            <a:r>
              <a:rPr i="0" lang="ru-RU" sz="2200">
                <a:solidFill>
                  <a:srgbClr val="000000"/>
                </a:solidFill>
                <a:latin typeface="Arial"/>
                <a:ea typeface="Arial"/>
                <a:cs typeface="Arial"/>
                <a:sym typeface="Arial"/>
              </a:rPr>
              <a:t>нескольких операторов. Java по-прежнему не поддерживает перегрузку операторов и указатели. C# может </a:t>
            </a:r>
            <a:r>
              <a:rPr b="1" i="0" lang="ru-RU" sz="2200">
                <a:solidFill>
                  <a:srgbClr val="000000"/>
                </a:solidFill>
                <a:latin typeface="Arial"/>
                <a:ea typeface="Arial"/>
                <a:cs typeface="Arial"/>
                <a:sym typeface="Arial"/>
              </a:rPr>
              <a:t>поддерживать лиды только в небезопасном режиме </a:t>
            </a:r>
            <a:r>
              <a:rPr i="0" lang="ru-RU" sz="2200">
                <a:solidFill>
                  <a:srgbClr val="000000"/>
                </a:solidFill>
                <a:latin typeface="Arial"/>
                <a:ea typeface="Arial"/>
                <a:cs typeface="Arial"/>
                <a:sym typeface="Arial"/>
              </a:rPr>
              <a:t>(это не опасно по своей сути, просто код не проверяется CLR). </a:t>
            </a:r>
            <a:r>
              <a:rPr b="1" i="0" lang="ru-RU" sz="2200">
                <a:solidFill>
                  <a:srgbClr val="000000"/>
                </a:solidFill>
                <a:latin typeface="Arial"/>
                <a:ea typeface="Arial"/>
                <a:cs typeface="Arial"/>
                <a:sym typeface="Arial"/>
              </a:rPr>
              <a:t>Массивы C # имеют специализацию System</a:t>
            </a:r>
            <a:r>
              <a:rPr i="0" lang="ru-RU" sz="2200">
                <a:solidFill>
                  <a:srgbClr val="000000"/>
                </a:solidFill>
                <a:latin typeface="Arial"/>
                <a:ea typeface="Arial"/>
                <a:cs typeface="Arial"/>
                <a:sym typeface="Arial"/>
              </a:rPr>
              <a:t>, тогда как массивы Java занимаются объектами. Вот чем Java и C# отличаются друг от друга по некоторым ключевым параметрам:</a:t>
            </a:r>
            <a:endParaRPr/>
          </a:p>
        </p:txBody>
      </p:sp>
      <p:pic>
        <p:nvPicPr>
          <p:cNvPr descr="C# vs. Java" id="208" name="Google Shape;208;p30"/>
          <p:cNvPicPr preferRelativeResize="0"/>
          <p:nvPr/>
        </p:nvPicPr>
        <p:blipFill rotWithShape="1">
          <a:blip r:embed="rId3">
            <a:alphaModFix/>
          </a:blip>
          <a:srcRect b="0" l="0" r="0" t="0"/>
          <a:stretch/>
        </p:blipFill>
        <p:spPr>
          <a:xfrm>
            <a:off x="7299440" y="201"/>
            <a:ext cx="4892560" cy="2803759"/>
          </a:xfrm>
          <a:prstGeom prst="ellipse">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lang="ru-RU">
                <a:solidFill>
                  <a:srgbClr val="000000"/>
                </a:solidFill>
                <a:latin typeface="Arial"/>
                <a:ea typeface="Arial"/>
                <a:cs typeface="Arial"/>
                <a:sym typeface="Arial"/>
              </a:rPr>
              <a:t>ОТЛИЧИЕ C# ОТ JAVA</a:t>
            </a:r>
            <a:endParaRPr b="1" i="0">
              <a:solidFill>
                <a:srgbClr val="000000"/>
              </a:solidFill>
              <a:latin typeface="Arial"/>
              <a:ea typeface="Arial"/>
              <a:cs typeface="Arial"/>
              <a:sym typeface="Arial"/>
            </a:endParaRPr>
          </a:p>
        </p:txBody>
      </p:sp>
      <p:sp>
        <p:nvSpPr>
          <p:cNvPr id="214" name="Google Shape;214;p31"/>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760"/>
              <a:buNone/>
            </a:pPr>
            <a:r>
              <a:rPr b="1" i="0" lang="ru-RU" sz="2200">
                <a:solidFill>
                  <a:srgbClr val="000000"/>
                </a:solidFill>
                <a:latin typeface="Arial"/>
                <a:ea typeface="Arial"/>
                <a:cs typeface="Arial"/>
                <a:sym typeface="Arial"/>
              </a:rPr>
              <a:t>C# против Java: производительность</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Хорошая производительность была мотивом запуска C#. Хорошо известно, что C # использует компилятор Just-in-time, который обычно меньше нагружает ЦП и быстро реагирует.</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Java также обеспечивает высокую производительность, но использует много памяти. По этой причине C # более эффективен, чем Java.</a:t>
            </a:r>
            <a:endParaRPr/>
          </a:p>
          <a:p>
            <a:pPr indent="0" lvl="0" marL="0" rtl="0" algn="l">
              <a:spcBef>
                <a:spcPts val="1040"/>
              </a:spcBef>
              <a:spcAft>
                <a:spcPts val="0"/>
              </a:spcAft>
              <a:buSzPts val="1760"/>
              <a:buNone/>
            </a:pPr>
            <a:r>
              <a:rPr i="0" lang="ru-RU" sz="2200">
                <a:solidFill>
                  <a:srgbClr val="000000"/>
                </a:solidFill>
                <a:latin typeface="Arial"/>
                <a:ea typeface="Arial"/>
                <a:cs typeface="Arial"/>
                <a:sym typeface="Arial"/>
              </a:rPr>
              <a:t>Победитель: C#</a:t>
            </a:r>
            <a:endParaRPr/>
          </a:p>
        </p:txBody>
      </p:sp>
      <p:pic>
        <p:nvPicPr>
          <p:cNvPr descr="C# vs. Java" id="215" name="Google Shape;215;p31"/>
          <p:cNvPicPr preferRelativeResize="0"/>
          <p:nvPr/>
        </p:nvPicPr>
        <p:blipFill rotWithShape="1">
          <a:blip r:embed="rId3">
            <a:alphaModFix/>
          </a:blip>
          <a:srcRect b="0" l="0" r="0" t="0"/>
          <a:stretch/>
        </p:blipFill>
        <p:spPr>
          <a:xfrm>
            <a:off x="7299440" y="201"/>
            <a:ext cx="4892560" cy="2803759"/>
          </a:xfrm>
          <a:prstGeom prst="ellipse">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lang="ru-RU">
                <a:solidFill>
                  <a:srgbClr val="000000"/>
                </a:solidFill>
                <a:latin typeface="Arial"/>
                <a:ea typeface="Arial"/>
                <a:cs typeface="Arial"/>
                <a:sym typeface="Arial"/>
              </a:rPr>
              <a:t>ОТЛИЧИЕ C# ОТ JAVA</a:t>
            </a:r>
            <a:endParaRPr b="1" i="0">
              <a:solidFill>
                <a:srgbClr val="000000"/>
              </a:solidFill>
              <a:latin typeface="Arial"/>
              <a:ea typeface="Arial"/>
              <a:cs typeface="Arial"/>
              <a:sym typeface="Arial"/>
            </a:endParaRPr>
          </a:p>
        </p:txBody>
      </p:sp>
      <p:sp>
        <p:nvSpPr>
          <p:cNvPr id="221" name="Google Shape;221;p32"/>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760"/>
              <a:buNone/>
            </a:pPr>
            <a:r>
              <a:rPr b="1" i="0" lang="ru-RU" sz="2200">
                <a:solidFill>
                  <a:srgbClr val="000000"/>
                </a:solidFill>
                <a:latin typeface="Arial"/>
                <a:ea typeface="Arial"/>
                <a:cs typeface="Arial"/>
                <a:sym typeface="Arial"/>
              </a:rPr>
              <a:t>C# против Java: синтаксис</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Поскольку и C#, и Java следуют за C и C ++, они имеют схожий синтаксис. Объектно-ориентированный - это функция, унаследованная от C ++; поэтому он есть на обоих этих языках.</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Они также обладают схожими характеристиками, такими как сборщик мусора и создание кода промежуточного языка.</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С другой стороны, есть и отличия. Одним из популярных является то, что разработчики C # могут использовать свойства, тогда как Java требует методов get / set вместо свойств. Еще одна проблема заключается в том, что Java имеет встроенную обработку аннотаций, которой нет в C #.</a:t>
            </a:r>
            <a:endParaRPr/>
          </a:p>
        </p:txBody>
      </p:sp>
      <p:pic>
        <p:nvPicPr>
          <p:cNvPr descr="C# vs. Java" id="222" name="Google Shape;222;p32"/>
          <p:cNvPicPr preferRelativeResize="0"/>
          <p:nvPr/>
        </p:nvPicPr>
        <p:blipFill rotWithShape="1">
          <a:blip r:embed="rId3">
            <a:alphaModFix/>
          </a:blip>
          <a:srcRect b="0" l="0" r="0" t="0"/>
          <a:stretch/>
        </p:blipFill>
        <p:spPr>
          <a:xfrm>
            <a:off x="7299440" y="201"/>
            <a:ext cx="4892560" cy="2803759"/>
          </a:xfrm>
          <a:prstGeom prst="ellipse">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lang="ru-RU">
                <a:solidFill>
                  <a:srgbClr val="000000"/>
                </a:solidFill>
                <a:latin typeface="Arial"/>
                <a:ea typeface="Arial"/>
                <a:cs typeface="Arial"/>
                <a:sym typeface="Arial"/>
              </a:rPr>
              <a:t>ОТЛИЧИЕ C# ОТ JAVA</a:t>
            </a:r>
            <a:endParaRPr b="1" i="0">
              <a:solidFill>
                <a:srgbClr val="000000"/>
              </a:solidFill>
              <a:latin typeface="Arial"/>
              <a:ea typeface="Arial"/>
              <a:cs typeface="Arial"/>
              <a:sym typeface="Arial"/>
            </a:endParaRPr>
          </a:p>
        </p:txBody>
      </p:sp>
      <p:sp>
        <p:nvSpPr>
          <p:cNvPr id="228" name="Google Shape;228;p33"/>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760"/>
              <a:buNone/>
            </a:pPr>
            <a:r>
              <a:rPr b="1" i="0" lang="ru-RU" sz="2200">
                <a:solidFill>
                  <a:srgbClr val="000000"/>
                </a:solidFill>
                <a:latin typeface="Arial"/>
                <a:ea typeface="Arial"/>
                <a:cs typeface="Arial"/>
                <a:sym typeface="Arial"/>
              </a:rPr>
              <a:t>C# против Java: веб-разработка</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Вопрос о том, следует ли вам использовать C# или Java для веб-разработки, зависит от того, какое приложение вы хотите разработать.</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Когда дело доходит до игр, C# - лучший выбор. Вы можете использовать его для разработки приложений Windows, облачных приложений, корпоративного программного обеспечения и многого другого. Такие компании, как Microsoft, Alibaba, Stack Overflow и Intuit, используют C#.</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Язык программирования Java более гибкий, чем C#. Приложения, использующие Java, - это в основном приложения для Android, приложения для центров обработки данных и облачные приложения.</a:t>
            </a:r>
            <a:endParaRPr/>
          </a:p>
        </p:txBody>
      </p:sp>
      <p:pic>
        <p:nvPicPr>
          <p:cNvPr descr="C# vs. Java" id="229" name="Google Shape;229;p33"/>
          <p:cNvPicPr preferRelativeResize="0"/>
          <p:nvPr/>
        </p:nvPicPr>
        <p:blipFill rotWithShape="1">
          <a:blip r:embed="rId3">
            <a:alphaModFix/>
          </a:blip>
          <a:srcRect b="0" l="0" r="0" t="0"/>
          <a:stretch/>
        </p:blipFill>
        <p:spPr>
          <a:xfrm>
            <a:off x="7299440" y="201"/>
            <a:ext cx="4892560" cy="2803759"/>
          </a:xfrm>
          <a:prstGeom prst="ellipse">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lang="ru-RU">
                <a:solidFill>
                  <a:srgbClr val="000000"/>
                </a:solidFill>
                <a:latin typeface="Arial"/>
                <a:ea typeface="Arial"/>
                <a:cs typeface="Arial"/>
                <a:sym typeface="Arial"/>
              </a:rPr>
              <a:t>ОТЛИЧИЕ C# ОТ JAVA</a:t>
            </a:r>
            <a:endParaRPr b="1" i="0">
              <a:solidFill>
                <a:srgbClr val="000000"/>
              </a:solidFill>
              <a:latin typeface="Arial"/>
              <a:ea typeface="Arial"/>
              <a:cs typeface="Arial"/>
              <a:sym typeface="Arial"/>
            </a:endParaRPr>
          </a:p>
        </p:txBody>
      </p:sp>
      <p:sp>
        <p:nvSpPr>
          <p:cNvPr id="235" name="Google Shape;235;p34"/>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760"/>
              <a:buChar char="▶"/>
            </a:pPr>
            <a:r>
              <a:rPr i="0" lang="ru-RU" sz="2200">
                <a:solidFill>
                  <a:srgbClr val="000000"/>
                </a:solidFill>
                <a:latin typeface="Arial"/>
                <a:ea typeface="Arial"/>
                <a:cs typeface="Arial"/>
                <a:sym typeface="Arial"/>
              </a:rPr>
              <a:t>Google, Netflix, Airbnb, Instagram, Amazon используют Java для целей веб-разработки.</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Итак, в контексте веб-разработки ни один из них не уступает и не превосходит другого.</a:t>
            </a:r>
            <a:endParaRPr/>
          </a:p>
          <a:p>
            <a:pPr indent="0" lvl="0" marL="0" rtl="0" algn="l">
              <a:spcBef>
                <a:spcPts val="1040"/>
              </a:spcBef>
              <a:spcAft>
                <a:spcPts val="0"/>
              </a:spcAft>
              <a:buSzPts val="1760"/>
              <a:buNone/>
            </a:pPr>
            <a:r>
              <a:rPr i="0" lang="ru-RU" sz="2200">
                <a:solidFill>
                  <a:srgbClr val="000000"/>
                </a:solidFill>
                <a:latin typeface="Arial"/>
                <a:ea typeface="Arial"/>
                <a:cs typeface="Arial"/>
                <a:sym typeface="Arial"/>
              </a:rPr>
              <a:t>Победитель: Java</a:t>
            </a:r>
            <a:endParaRPr/>
          </a:p>
        </p:txBody>
      </p:sp>
      <p:pic>
        <p:nvPicPr>
          <p:cNvPr descr="C# vs. Java" id="236" name="Google Shape;236;p34"/>
          <p:cNvPicPr preferRelativeResize="0"/>
          <p:nvPr/>
        </p:nvPicPr>
        <p:blipFill rotWithShape="1">
          <a:blip r:embed="rId3">
            <a:alphaModFix/>
          </a:blip>
          <a:srcRect b="0" l="0" r="0" t="0"/>
          <a:stretch/>
        </p:blipFill>
        <p:spPr>
          <a:xfrm>
            <a:off x="7299440" y="201"/>
            <a:ext cx="4892560" cy="2803759"/>
          </a:xfrm>
          <a:prstGeom prst="ellipse">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5"/>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lang="ru-RU">
                <a:solidFill>
                  <a:srgbClr val="000000"/>
                </a:solidFill>
                <a:latin typeface="Arial"/>
                <a:ea typeface="Arial"/>
                <a:cs typeface="Arial"/>
                <a:sym typeface="Arial"/>
              </a:rPr>
              <a:t>ОТЛИЧИЕ C# ОТ JAVA</a:t>
            </a:r>
            <a:endParaRPr b="1" i="0">
              <a:solidFill>
                <a:srgbClr val="000000"/>
              </a:solidFill>
              <a:latin typeface="Arial"/>
              <a:ea typeface="Arial"/>
              <a:cs typeface="Arial"/>
              <a:sym typeface="Arial"/>
            </a:endParaRPr>
          </a:p>
        </p:txBody>
      </p:sp>
      <p:sp>
        <p:nvSpPr>
          <p:cNvPr id="242" name="Google Shape;242;p35"/>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760"/>
              <a:buNone/>
            </a:pPr>
            <a:r>
              <a:rPr b="1" i="0" lang="ru-RU" sz="2200">
                <a:solidFill>
                  <a:srgbClr val="000000"/>
                </a:solidFill>
                <a:latin typeface="Arial"/>
                <a:ea typeface="Arial"/>
                <a:cs typeface="Arial"/>
                <a:sym typeface="Arial"/>
              </a:rPr>
              <a:t>C# против Java: универсальность</a:t>
            </a:r>
            <a:endParaRPr/>
          </a:p>
          <a:p>
            <a:pPr indent="0" lvl="0" marL="0" rtl="0" algn="l">
              <a:spcBef>
                <a:spcPts val="1040"/>
              </a:spcBef>
              <a:spcAft>
                <a:spcPts val="0"/>
              </a:spcAft>
              <a:buSzPts val="1760"/>
              <a:buNone/>
            </a:pPr>
            <a:r>
              <a:rPr i="0" lang="ru-RU" sz="2200">
                <a:solidFill>
                  <a:srgbClr val="000000"/>
                </a:solidFill>
                <a:latin typeface="Arial"/>
                <a:ea typeface="Arial"/>
                <a:cs typeface="Arial"/>
                <a:sym typeface="Arial"/>
              </a:rPr>
              <a:t>Разработчики постоянно ищут универсальность, потому что именно она делает программное обеспечение достойным покупки.</a:t>
            </a:r>
            <a:endParaRPr/>
          </a:p>
          <a:p>
            <a:pPr indent="0" lvl="0" marL="0" rtl="0" algn="l">
              <a:spcBef>
                <a:spcPts val="1040"/>
              </a:spcBef>
              <a:spcAft>
                <a:spcPts val="0"/>
              </a:spcAft>
              <a:buSzPts val="1760"/>
              <a:buNone/>
            </a:pPr>
            <a:r>
              <a:rPr i="0" lang="ru-RU" sz="2200">
                <a:solidFill>
                  <a:srgbClr val="000000"/>
                </a:solidFill>
                <a:latin typeface="Arial"/>
                <a:ea typeface="Arial"/>
                <a:cs typeface="Arial"/>
                <a:sym typeface="Arial"/>
              </a:rPr>
              <a:t>Java используется для сложных приложений, таких как:</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Java используется в веб-приложениях</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В научных приложениях и программном обеспечении</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Используется для создания приложений для Android</a:t>
            </a:r>
            <a:endParaRPr i="0" sz="2200">
              <a:solidFill>
                <a:srgbClr val="000000"/>
              </a:solidFill>
              <a:latin typeface="Arial"/>
              <a:ea typeface="Arial"/>
              <a:cs typeface="Arial"/>
              <a:sym typeface="Arial"/>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В дата-центрах</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Java поддерживает облачные приложения.</a:t>
            </a:r>
            <a:endParaRPr/>
          </a:p>
        </p:txBody>
      </p:sp>
      <p:pic>
        <p:nvPicPr>
          <p:cNvPr descr="C# vs. Java" id="243" name="Google Shape;243;p35"/>
          <p:cNvPicPr preferRelativeResize="0"/>
          <p:nvPr/>
        </p:nvPicPr>
        <p:blipFill rotWithShape="1">
          <a:blip r:embed="rId3">
            <a:alphaModFix/>
          </a:blip>
          <a:srcRect b="0" l="0" r="0" t="0"/>
          <a:stretch/>
        </p:blipFill>
        <p:spPr>
          <a:xfrm>
            <a:off x="7299440" y="201"/>
            <a:ext cx="4892560" cy="2803759"/>
          </a:xfrm>
          <a:prstGeom prst="ellipse">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descr="C# vs. Java" id="248" name="Google Shape;248;p36"/>
          <p:cNvPicPr preferRelativeResize="0"/>
          <p:nvPr/>
        </p:nvPicPr>
        <p:blipFill rotWithShape="1">
          <a:blip r:embed="rId3">
            <a:alphaModFix/>
          </a:blip>
          <a:srcRect b="0" l="0" r="0" t="0"/>
          <a:stretch/>
        </p:blipFill>
        <p:spPr>
          <a:xfrm>
            <a:off x="7299440" y="0"/>
            <a:ext cx="4892560" cy="2803759"/>
          </a:xfrm>
          <a:prstGeom prst="ellipse">
            <a:avLst/>
          </a:prstGeom>
          <a:noFill/>
          <a:ln>
            <a:noFill/>
          </a:ln>
        </p:spPr>
      </p:pic>
      <p:sp>
        <p:nvSpPr>
          <p:cNvPr id="249" name="Google Shape;249;p36"/>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lang="ru-RU">
                <a:solidFill>
                  <a:srgbClr val="000000"/>
                </a:solidFill>
                <a:latin typeface="Arial"/>
                <a:ea typeface="Arial"/>
                <a:cs typeface="Arial"/>
                <a:sym typeface="Arial"/>
              </a:rPr>
              <a:t>ОТЛИЧИЕ C# ОТ JAVA</a:t>
            </a:r>
            <a:endParaRPr b="1" i="0">
              <a:solidFill>
                <a:srgbClr val="000000"/>
              </a:solidFill>
              <a:latin typeface="Arial"/>
              <a:ea typeface="Arial"/>
              <a:cs typeface="Arial"/>
              <a:sym typeface="Arial"/>
            </a:endParaRPr>
          </a:p>
        </p:txBody>
      </p:sp>
      <p:sp>
        <p:nvSpPr>
          <p:cNvPr id="250" name="Google Shape;250;p36"/>
          <p:cNvSpPr txBox="1"/>
          <p:nvPr>
            <p:ph idx="1" type="body"/>
          </p:nvPr>
        </p:nvSpPr>
        <p:spPr>
          <a:xfrm>
            <a:off x="684212" y="1402081"/>
            <a:ext cx="7223963"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760"/>
              <a:buNone/>
            </a:pPr>
            <a:r>
              <a:rPr i="0" lang="ru-RU" sz="2200">
                <a:solidFill>
                  <a:srgbClr val="000000"/>
                </a:solidFill>
                <a:latin typeface="Arial"/>
                <a:ea typeface="Arial"/>
                <a:cs typeface="Arial"/>
                <a:sym typeface="Arial"/>
              </a:rPr>
              <a:t>С другой стороны, C # отстает от Java, потому что он использует расширения. Более того, он не оптимизирован для веб-разработки. Тем не менее, если вы собираетесь использовать его для внутриигрового роста и разработки Microsoft, это хороший вариант. Вот несколько приложений, использующих C#:</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Использование в приложениях Windows</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Специализируется на видеоиграх</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Используйте для создания веб-приложений</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Корпоративное программное обеспечение</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Также используется в облачных приложениях.</a:t>
            </a:r>
            <a:endParaRPr/>
          </a:p>
          <a:p>
            <a:pPr indent="0" lvl="0" marL="0" rtl="0" algn="l">
              <a:spcBef>
                <a:spcPts val="1040"/>
              </a:spcBef>
              <a:spcAft>
                <a:spcPts val="0"/>
              </a:spcAft>
              <a:buSzPts val="1760"/>
              <a:buNone/>
            </a:pPr>
            <a:r>
              <a:rPr i="0" lang="ru-RU" sz="2200">
                <a:solidFill>
                  <a:srgbClr val="000000"/>
                </a:solidFill>
                <a:latin typeface="Arial"/>
                <a:ea typeface="Arial"/>
                <a:cs typeface="Arial"/>
                <a:sym typeface="Arial"/>
              </a:rPr>
              <a:t>Победитель: Java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descr="C# vs. Java" id="255" name="Google Shape;255;p37"/>
          <p:cNvPicPr preferRelativeResize="0"/>
          <p:nvPr/>
        </p:nvPicPr>
        <p:blipFill rotWithShape="1">
          <a:blip r:embed="rId3">
            <a:alphaModFix/>
          </a:blip>
          <a:srcRect b="0" l="0" r="0" t="0"/>
          <a:stretch/>
        </p:blipFill>
        <p:spPr>
          <a:xfrm>
            <a:off x="7299440" y="0"/>
            <a:ext cx="4892560" cy="2803759"/>
          </a:xfrm>
          <a:prstGeom prst="ellipse">
            <a:avLst/>
          </a:prstGeom>
          <a:noFill/>
          <a:ln>
            <a:noFill/>
          </a:ln>
        </p:spPr>
      </p:pic>
      <p:sp>
        <p:nvSpPr>
          <p:cNvPr id="256" name="Google Shape;256;p37"/>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lang="ru-RU">
                <a:solidFill>
                  <a:srgbClr val="000000"/>
                </a:solidFill>
                <a:latin typeface="Arial"/>
                <a:ea typeface="Arial"/>
                <a:cs typeface="Arial"/>
                <a:sym typeface="Arial"/>
              </a:rPr>
              <a:t>ОТЛИЧИЕ C# ОТ JAVA</a:t>
            </a:r>
            <a:endParaRPr b="1" i="0">
              <a:solidFill>
                <a:srgbClr val="000000"/>
              </a:solidFill>
              <a:latin typeface="Arial"/>
              <a:ea typeface="Arial"/>
              <a:cs typeface="Arial"/>
              <a:sym typeface="Arial"/>
            </a:endParaRPr>
          </a:p>
        </p:txBody>
      </p:sp>
      <p:sp>
        <p:nvSpPr>
          <p:cNvPr id="257" name="Google Shape;257;p37"/>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760"/>
              <a:buNone/>
            </a:pPr>
            <a:r>
              <a:rPr b="1" i="0" lang="ru-RU" sz="2200">
                <a:solidFill>
                  <a:srgbClr val="000000"/>
                </a:solidFill>
                <a:latin typeface="Arial"/>
                <a:ea typeface="Arial"/>
                <a:cs typeface="Arial"/>
                <a:sym typeface="Arial"/>
              </a:rPr>
              <a:t>C# против Java: безопасность</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Java обеспечивает надежную защиту. Благодаря статистическому набору, он сводит к минимуму ошибки, связанные с типом. Автоматическая проверка кода Java гарантирует, что он будет сохранен прямо перед выполнением. Однако Java немного беспомощен, когда дело касается интегрированных библиотек и приложений.</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С другой стороны, C# уязвим для многих угроз, особенно для инъекций SQL и CMD. Некоторые функции C# в некотором роде являются причинами этих сбоев безопасности. Это не значит, что C# не защищает вашу систему. У него тоже отличная защита, но ее не хватает.</a:t>
            </a:r>
            <a:endParaRPr/>
          </a:p>
          <a:p>
            <a:pPr indent="0" lvl="0" marL="0" rtl="0" algn="l">
              <a:spcBef>
                <a:spcPts val="1040"/>
              </a:spcBef>
              <a:spcAft>
                <a:spcPts val="0"/>
              </a:spcAft>
              <a:buSzPts val="1760"/>
              <a:buNone/>
            </a:pPr>
            <a:r>
              <a:rPr i="0" lang="ru-RU" sz="2200">
                <a:solidFill>
                  <a:srgbClr val="000000"/>
                </a:solidFill>
                <a:latin typeface="Arial"/>
                <a:ea typeface="Arial"/>
                <a:cs typeface="Arial"/>
                <a:sym typeface="Arial"/>
              </a:rPr>
              <a:t>Победитель: Java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i="0" lang="ru-RU">
                <a:solidFill>
                  <a:srgbClr val="000000"/>
                </a:solidFill>
                <a:latin typeface="Arial"/>
                <a:ea typeface="Arial"/>
                <a:cs typeface="Arial"/>
                <a:sym typeface="Arial"/>
              </a:rPr>
              <a:t>ЯЗЫК C# И ПЛАТФОРМА .NET</a:t>
            </a:r>
            <a:endParaRPr/>
          </a:p>
        </p:txBody>
      </p:sp>
      <p:sp>
        <p:nvSpPr>
          <p:cNvPr id="146" name="Google Shape;146;p20"/>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920"/>
              <a:buNone/>
            </a:pPr>
            <a:r>
              <a:rPr b="0" i="0" lang="ru-RU" sz="2400">
                <a:solidFill>
                  <a:srgbClr val="000000"/>
                </a:solidFill>
                <a:latin typeface="Arial"/>
                <a:ea typeface="Arial"/>
                <a:cs typeface="Arial"/>
                <a:sym typeface="Arial"/>
              </a:rPr>
              <a:t>На сегодняшний момент язык программирования C# один из самых мощных, быстро развивающихся и востребованных языков в ИТ-отрасли. В настоящий момент на нем пишутся самые различные приложения: от небольших десктопных программок до крупных веб-порталов и веб-сервисов, обслуживающих ежедневно миллионы пользователей.</a:t>
            </a:r>
            <a:endParaRPr/>
          </a:p>
          <a:p>
            <a:pPr indent="0" lvl="0" marL="0" rtl="0" algn="l">
              <a:spcBef>
                <a:spcPts val="1080"/>
              </a:spcBef>
              <a:spcAft>
                <a:spcPts val="0"/>
              </a:spcAft>
              <a:buSzPts val="1920"/>
              <a:buNone/>
            </a:pPr>
            <a:r>
              <a:rPr b="0" i="0" lang="ru-RU" sz="2400">
                <a:solidFill>
                  <a:srgbClr val="000000"/>
                </a:solidFill>
                <a:latin typeface="Arial"/>
                <a:ea typeface="Arial"/>
                <a:cs typeface="Arial"/>
                <a:sym typeface="Arial"/>
              </a:rPr>
              <a:t>C# уже не молодой язык и как и вся платформа .NET уже прошел большой путь. Первая версия языка вышла вместе с релизом Microsoft Visual Studio .NET в феврале 2002 года. Текущей версией языка является версия C# 12, которая вышла 14 ноября 2023 года вместе с релизом .NET 8.</a:t>
            </a:r>
            <a:endParaRPr/>
          </a:p>
          <a:p>
            <a:pPr indent="0" lvl="0" marL="0" rtl="0" algn="l">
              <a:spcBef>
                <a:spcPts val="1080"/>
              </a:spcBef>
              <a:spcAft>
                <a:spcPts val="0"/>
              </a:spcAft>
              <a:buSzPts val="1920"/>
              <a:buNone/>
            </a:pPr>
            <a:r>
              <a:rPr b="0" i="0" lang="ru-RU" sz="2400">
                <a:solidFill>
                  <a:srgbClr val="000000"/>
                </a:solidFill>
                <a:latin typeface="Arial"/>
                <a:ea typeface="Arial"/>
                <a:cs typeface="Arial"/>
                <a:sym typeface="Arial"/>
              </a:rPr>
              <a:t>C# является языком с Си-подобным синтаксисом и близок в этом отношении к C++ и Java. Поэтому, если вы знакомы с одним из этих языков, то овладеть C# будет легче.</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descr="C# vs. Java" id="262" name="Google Shape;262;p38"/>
          <p:cNvPicPr preferRelativeResize="0"/>
          <p:nvPr/>
        </p:nvPicPr>
        <p:blipFill rotWithShape="1">
          <a:blip r:embed="rId3">
            <a:alphaModFix/>
          </a:blip>
          <a:srcRect b="0" l="0" r="0" t="0"/>
          <a:stretch/>
        </p:blipFill>
        <p:spPr>
          <a:xfrm>
            <a:off x="7299440" y="0"/>
            <a:ext cx="4892560" cy="2803759"/>
          </a:xfrm>
          <a:prstGeom prst="ellipse">
            <a:avLst/>
          </a:prstGeom>
          <a:noFill/>
          <a:ln>
            <a:noFill/>
          </a:ln>
        </p:spPr>
      </p:pic>
      <p:sp>
        <p:nvSpPr>
          <p:cNvPr id="263" name="Google Shape;263;p38"/>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lang="ru-RU">
                <a:solidFill>
                  <a:srgbClr val="000000"/>
                </a:solidFill>
                <a:latin typeface="Arial"/>
                <a:ea typeface="Arial"/>
                <a:cs typeface="Arial"/>
                <a:sym typeface="Arial"/>
              </a:rPr>
              <a:t>ОТЛИЧИЕ C# ОТ JAVA</a:t>
            </a:r>
            <a:endParaRPr b="1" i="0">
              <a:solidFill>
                <a:srgbClr val="000000"/>
              </a:solidFill>
              <a:latin typeface="Arial"/>
              <a:ea typeface="Arial"/>
              <a:cs typeface="Arial"/>
              <a:sym typeface="Arial"/>
            </a:endParaRPr>
          </a:p>
        </p:txBody>
      </p:sp>
      <p:sp>
        <p:nvSpPr>
          <p:cNvPr id="264" name="Google Shape;264;p38"/>
          <p:cNvSpPr txBox="1"/>
          <p:nvPr>
            <p:ph idx="1" type="body"/>
          </p:nvPr>
        </p:nvSpPr>
        <p:spPr>
          <a:xfrm>
            <a:off x="684212" y="1402081"/>
            <a:ext cx="7888981"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760"/>
              <a:buNone/>
            </a:pPr>
            <a:r>
              <a:rPr b="1" i="0" lang="ru-RU" sz="2200">
                <a:solidFill>
                  <a:srgbClr val="000000"/>
                </a:solidFill>
                <a:latin typeface="Arial"/>
                <a:ea typeface="Arial"/>
                <a:cs typeface="Arial"/>
                <a:sym typeface="Arial"/>
              </a:rPr>
              <a:t>C# против Java: скорость разработки</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Первой целью C # было сделать операционную систему Windows лучшей, а NET Core и .NET 5 показали лучшие результаты. Более того, C# поддерживает повторное использование кода, что внушает благоговение.</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С другой стороны, Java имеет значительное преимущество в стоимости разработки из-за своего синтаксиса. Синтаксис Java не зависит от IDE и любых компиляторов, и он ведет себя одинаково на любой вычислительной платформе.</a:t>
            </a:r>
            <a:endParaRPr/>
          </a:p>
          <a:p>
            <a:pPr indent="0" lvl="0" marL="0" rtl="0" algn="l">
              <a:spcBef>
                <a:spcPts val="1040"/>
              </a:spcBef>
              <a:spcAft>
                <a:spcPts val="0"/>
              </a:spcAft>
              <a:buSzPts val="1760"/>
              <a:buNone/>
            </a:pPr>
            <a:r>
              <a:rPr i="0" lang="ru-RU" sz="2200">
                <a:solidFill>
                  <a:srgbClr val="000000"/>
                </a:solidFill>
                <a:latin typeface="Arial"/>
                <a:ea typeface="Arial"/>
                <a:cs typeface="Arial"/>
                <a:sym typeface="Arial"/>
              </a:rPr>
              <a:t>Справедливо отдать должное обоим языкам программирования за их скорость разработки, потому что важна хорошая команда веб-разработчиков, знающих свой язык программирования наизнанку.</a:t>
            </a:r>
            <a:endParaRPr/>
          </a:p>
          <a:p>
            <a:pPr indent="0" lvl="0" marL="0" rtl="0" algn="l">
              <a:spcBef>
                <a:spcPts val="1040"/>
              </a:spcBef>
              <a:spcAft>
                <a:spcPts val="0"/>
              </a:spcAft>
              <a:buSzPts val="1760"/>
              <a:buNone/>
            </a:pPr>
            <a:r>
              <a:rPr i="0" lang="ru-RU" sz="2200">
                <a:solidFill>
                  <a:srgbClr val="000000"/>
                </a:solidFill>
                <a:latin typeface="Arial"/>
                <a:ea typeface="Arial"/>
                <a:cs typeface="Arial"/>
                <a:sym typeface="Arial"/>
              </a:rPr>
              <a:t>Победитель: Java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descr="C# vs. Java" id="269" name="Google Shape;269;p39"/>
          <p:cNvPicPr preferRelativeResize="0"/>
          <p:nvPr/>
        </p:nvPicPr>
        <p:blipFill rotWithShape="1">
          <a:blip r:embed="rId3">
            <a:alphaModFix/>
          </a:blip>
          <a:srcRect b="0" l="0" r="0" t="0"/>
          <a:stretch/>
        </p:blipFill>
        <p:spPr>
          <a:xfrm>
            <a:off x="7299440" y="0"/>
            <a:ext cx="4892560" cy="2803759"/>
          </a:xfrm>
          <a:prstGeom prst="ellipse">
            <a:avLst/>
          </a:prstGeom>
          <a:noFill/>
          <a:ln>
            <a:noFill/>
          </a:ln>
        </p:spPr>
      </p:pic>
      <p:sp>
        <p:nvSpPr>
          <p:cNvPr id="270" name="Google Shape;270;p39"/>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lang="ru-RU">
                <a:solidFill>
                  <a:srgbClr val="000000"/>
                </a:solidFill>
                <a:latin typeface="Arial"/>
                <a:ea typeface="Arial"/>
                <a:cs typeface="Arial"/>
                <a:sym typeface="Arial"/>
              </a:rPr>
              <a:t>ОТЛИЧИЕ C# ОТ JAVA</a:t>
            </a:r>
            <a:endParaRPr b="1" i="0">
              <a:solidFill>
                <a:srgbClr val="000000"/>
              </a:solidFill>
              <a:latin typeface="Arial"/>
              <a:ea typeface="Arial"/>
              <a:cs typeface="Arial"/>
              <a:sym typeface="Arial"/>
            </a:endParaRPr>
          </a:p>
        </p:txBody>
      </p:sp>
      <p:sp>
        <p:nvSpPr>
          <p:cNvPr id="271" name="Google Shape;271;p39"/>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760"/>
              <a:buNone/>
            </a:pPr>
            <a:r>
              <a:rPr b="1" i="0" lang="ru-RU" sz="2200">
                <a:solidFill>
                  <a:srgbClr val="000000"/>
                </a:solidFill>
                <a:latin typeface="Arial"/>
                <a:ea typeface="Arial"/>
                <a:cs typeface="Arial"/>
                <a:sym typeface="Arial"/>
              </a:rPr>
              <a:t>C# против Java: микросервисы</a:t>
            </a:r>
            <a:endParaRPr b="1" i="0" sz="2200">
              <a:solidFill>
                <a:srgbClr val="000000"/>
              </a:solidFill>
              <a:latin typeface="Arial"/>
              <a:ea typeface="Arial"/>
              <a:cs typeface="Arial"/>
              <a:sym typeface="Arial"/>
            </a:endParaRPr>
          </a:p>
          <a:p>
            <a:pPr indent="0" lvl="0" marL="0" rtl="0" algn="l">
              <a:spcBef>
                <a:spcPts val="1040"/>
              </a:spcBef>
              <a:spcAft>
                <a:spcPts val="0"/>
              </a:spcAft>
              <a:buSzPts val="1760"/>
              <a:buNone/>
            </a:pPr>
            <a:r>
              <a:rPr b="1" i="0" lang="ru-RU" sz="2200">
                <a:solidFill>
                  <a:srgbClr val="000000"/>
                </a:solidFill>
                <a:latin typeface="Arial"/>
                <a:ea typeface="Arial"/>
                <a:cs typeface="Arial"/>
                <a:sym typeface="Arial"/>
              </a:rPr>
              <a:t>Microservices</a:t>
            </a:r>
            <a:r>
              <a:rPr i="0" lang="ru-RU" sz="2200">
                <a:solidFill>
                  <a:srgbClr val="000000"/>
                </a:solidFill>
                <a:latin typeface="Arial"/>
                <a:ea typeface="Arial"/>
                <a:cs typeface="Arial"/>
                <a:sym typeface="Arial"/>
              </a:rPr>
              <a:t> </a:t>
            </a:r>
            <a:r>
              <a:rPr b="1" i="0" lang="ru-RU" sz="2200">
                <a:solidFill>
                  <a:srgbClr val="000000"/>
                </a:solidFill>
                <a:latin typeface="Arial"/>
                <a:ea typeface="Arial"/>
                <a:cs typeface="Arial"/>
                <a:sym typeface="Arial"/>
              </a:rPr>
              <a:t>Architect</a:t>
            </a:r>
            <a:r>
              <a:rPr i="0" lang="ru-RU" sz="2200">
                <a:solidFill>
                  <a:srgbClr val="000000"/>
                </a:solidFill>
                <a:latin typeface="Arial"/>
                <a:ea typeface="Arial"/>
                <a:cs typeface="Arial"/>
                <a:sym typeface="Arial"/>
              </a:rPr>
              <a:t> - это методология, используемая при разработке для разбиения простого приложения на несколько частей. Каждая часть способна выполнять уникальную функцию сама по себе.</a:t>
            </a:r>
            <a:endParaRPr/>
          </a:p>
          <a:p>
            <a:pPr indent="-285750" lvl="0" marL="285750" rtl="0" algn="l">
              <a:spcBef>
                <a:spcPts val="1040"/>
              </a:spcBef>
              <a:spcAft>
                <a:spcPts val="0"/>
              </a:spcAft>
              <a:buSzPts val="1760"/>
              <a:buChar char="▶"/>
            </a:pPr>
            <a:r>
              <a:rPr i="0" lang="ru-RU" sz="2200">
                <a:solidFill>
                  <a:srgbClr val="000000"/>
                </a:solidFill>
                <a:latin typeface="Arial"/>
                <a:ea typeface="Arial"/>
                <a:cs typeface="Arial"/>
                <a:sym typeface="Arial"/>
              </a:rPr>
              <a:t>Когда дело доходит до микросервисов, Java предлагает самые надежные сервисы. Java может создавать сложные приложения, потому что придает большее значение удобочитаемости, что делает ее хорошим вариантом. Более того, компиляторы Java генерируют байт-коды, которые не зависят от компьютерных архитекторов.</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descr="C# vs. Java" id="276" name="Google Shape;276;p40"/>
          <p:cNvPicPr preferRelativeResize="0"/>
          <p:nvPr/>
        </p:nvPicPr>
        <p:blipFill rotWithShape="1">
          <a:blip r:embed="rId3">
            <a:alphaModFix/>
          </a:blip>
          <a:srcRect b="0" l="0" r="0" t="0"/>
          <a:stretch/>
        </p:blipFill>
        <p:spPr>
          <a:xfrm>
            <a:off x="7299440" y="0"/>
            <a:ext cx="4892560" cy="2803759"/>
          </a:xfrm>
          <a:prstGeom prst="ellipse">
            <a:avLst/>
          </a:prstGeom>
          <a:noFill/>
          <a:ln>
            <a:noFill/>
          </a:ln>
        </p:spPr>
      </p:pic>
      <p:sp>
        <p:nvSpPr>
          <p:cNvPr id="277" name="Google Shape;277;p40"/>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lang="ru-RU">
                <a:solidFill>
                  <a:srgbClr val="000000"/>
                </a:solidFill>
                <a:latin typeface="Arial"/>
                <a:ea typeface="Arial"/>
                <a:cs typeface="Arial"/>
                <a:sym typeface="Arial"/>
              </a:rPr>
              <a:t>ОТЛИЧИЕ C# ОТ JAVA</a:t>
            </a:r>
            <a:endParaRPr b="1" i="0">
              <a:solidFill>
                <a:srgbClr val="000000"/>
              </a:solidFill>
              <a:latin typeface="Arial"/>
              <a:ea typeface="Arial"/>
              <a:cs typeface="Arial"/>
              <a:sym typeface="Arial"/>
            </a:endParaRPr>
          </a:p>
        </p:txBody>
      </p:sp>
      <p:sp>
        <p:nvSpPr>
          <p:cNvPr id="278" name="Google Shape;278;p40"/>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760"/>
              <a:buChar char="▶"/>
            </a:pPr>
            <a:r>
              <a:rPr i="0" lang="ru-RU" sz="2200">
                <a:solidFill>
                  <a:srgbClr val="000000"/>
                </a:solidFill>
                <a:latin typeface="Arial"/>
                <a:ea typeface="Arial"/>
                <a:cs typeface="Arial"/>
                <a:sym typeface="Arial"/>
              </a:rPr>
              <a:t>С другой стороны, в C # есть Visual Studio и Mono Develop для предоставления микросервисов. Модели C # более расширяемы и имеют легкие приложения, что делает их хорошим вариантом, но по-прежнему отстает от Java с точки зрения надежности.</a:t>
            </a:r>
            <a:endParaRPr/>
          </a:p>
          <a:p>
            <a:pPr indent="0" lvl="0" marL="0" rtl="0" algn="l">
              <a:spcBef>
                <a:spcPts val="1040"/>
              </a:spcBef>
              <a:spcAft>
                <a:spcPts val="0"/>
              </a:spcAft>
              <a:buSzPts val="1760"/>
              <a:buNone/>
            </a:pPr>
            <a:r>
              <a:rPr i="0" lang="ru-RU" sz="2200">
                <a:solidFill>
                  <a:srgbClr val="000000"/>
                </a:solidFill>
                <a:latin typeface="Arial"/>
                <a:ea typeface="Arial"/>
                <a:cs typeface="Arial"/>
                <a:sym typeface="Arial"/>
              </a:rPr>
              <a:t>Победитель: Java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descr="C# vs. Java" id="283" name="Google Shape;283;p41"/>
          <p:cNvPicPr preferRelativeResize="0"/>
          <p:nvPr/>
        </p:nvPicPr>
        <p:blipFill rotWithShape="1">
          <a:blip r:embed="rId3">
            <a:alphaModFix/>
          </a:blip>
          <a:srcRect b="0" l="0" r="0" t="0"/>
          <a:stretch/>
        </p:blipFill>
        <p:spPr>
          <a:xfrm>
            <a:off x="7299440" y="0"/>
            <a:ext cx="4892560" cy="2803759"/>
          </a:xfrm>
          <a:prstGeom prst="ellipse">
            <a:avLst/>
          </a:prstGeom>
          <a:noFill/>
          <a:ln>
            <a:noFill/>
          </a:ln>
        </p:spPr>
      </p:pic>
      <p:sp>
        <p:nvSpPr>
          <p:cNvPr id="284" name="Google Shape;284;p41"/>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lang="ru-RU">
                <a:solidFill>
                  <a:srgbClr val="000000"/>
                </a:solidFill>
                <a:latin typeface="Arial"/>
                <a:ea typeface="Arial"/>
                <a:cs typeface="Arial"/>
                <a:sym typeface="Arial"/>
              </a:rPr>
              <a:t>ОТЛИЧИЕ C# ОТ JAVA</a:t>
            </a:r>
            <a:endParaRPr b="1" i="0">
              <a:solidFill>
                <a:srgbClr val="000000"/>
              </a:solidFill>
              <a:latin typeface="Arial"/>
              <a:ea typeface="Arial"/>
              <a:cs typeface="Arial"/>
              <a:sym typeface="Arial"/>
            </a:endParaRPr>
          </a:p>
        </p:txBody>
      </p:sp>
      <p:sp>
        <p:nvSpPr>
          <p:cNvPr id="285" name="Google Shape;285;p41"/>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b="0" i="0" lang="ru-RU" sz="2000">
                <a:solidFill>
                  <a:srgbClr val="000000"/>
                </a:solidFill>
                <a:latin typeface="Roboto"/>
                <a:ea typeface="Roboto"/>
                <a:cs typeface="Roboto"/>
                <a:sym typeface="Roboto"/>
              </a:rPr>
              <a:t>Рассмотрев определенные характеристики, можно заметить, что во многих случаях Java в какой-то степени побеждает язык C#, однако в то же время было бы несправедливо говорить, что кто-то из них лучший, потому что оба одновременно и выигрывают и не обладают некоторыми качествами. Также стоит отметить, что язык С# новый относительно Java и все еще стремительно развивается.</a:t>
            </a:r>
            <a:endParaRPr i="0" sz="22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0000"/>
              <a:buFont typeface="Arial"/>
              <a:buNone/>
            </a:pPr>
            <a:r>
              <a:rPr b="1" lang="ru-RU">
                <a:solidFill>
                  <a:srgbClr val="000000"/>
                </a:solidFill>
                <a:latin typeface="Arial"/>
                <a:ea typeface="Arial"/>
                <a:cs typeface="Arial"/>
                <a:sym typeface="Arial"/>
              </a:rPr>
              <a:t>ОБЪЯВЛЕНИЕ МЕТОДОВ, REF- И OUT-ПАРАМЕТРЫ.</a:t>
            </a:r>
            <a:endParaRPr b="1" i="0">
              <a:solidFill>
                <a:srgbClr val="000000"/>
              </a:solidFill>
              <a:latin typeface="Arial"/>
              <a:ea typeface="Arial"/>
              <a:cs typeface="Arial"/>
              <a:sym typeface="Arial"/>
            </a:endParaRPr>
          </a:p>
        </p:txBody>
      </p:sp>
      <p:sp>
        <p:nvSpPr>
          <p:cNvPr id="291" name="Google Shape;291;p42"/>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b="0" i="0" lang="ru-RU" sz="2000">
                <a:solidFill>
                  <a:srgbClr val="000000"/>
                </a:solidFill>
                <a:latin typeface="Roboto"/>
                <a:ea typeface="Roboto"/>
                <a:cs typeface="Roboto"/>
                <a:sym typeface="Roboto"/>
              </a:rPr>
              <a:t>Если переменные хранят некоторые значения, то методы содержат собой набор инструкций, которые выполняют определенные действия. По сути </a:t>
            </a:r>
            <a:r>
              <a:rPr b="1" i="0" lang="ru-RU" sz="2000">
                <a:solidFill>
                  <a:srgbClr val="000000"/>
                </a:solidFill>
                <a:latin typeface="Roboto"/>
                <a:ea typeface="Roboto"/>
                <a:cs typeface="Roboto"/>
                <a:sym typeface="Roboto"/>
              </a:rPr>
              <a:t>метод</a:t>
            </a:r>
            <a:r>
              <a:rPr b="0" i="0" lang="ru-RU" sz="2000">
                <a:solidFill>
                  <a:srgbClr val="000000"/>
                </a:solidFill>
                <a:latin typeface="Roboto"/>
                <a:ea typeface="Roboto"/>
                <a:cs typeface="Roboto"/>
                <a:sym typeface="Roboto"/>
              </a:rPr>
              <a:t> - это именованный блок кода, который выполняет некоторые действия.</a:t>
            </a:r>
            <a:endParaRPr/>
          </a:p>
          <a:p>
            <a:pPr indent="0" lvl="0" marL="0" rtl="0" algn="l">
              <a:spcBef>
                <a:spcPts val="1000"/>
              </a:spcBef>
              <a:spcAft>
                <a:spcPts val="0"/>
              </a:spcAft>
              <a:buSzPts val="1600"/>
              <a:buNone/>
            </a:pPr>
            <a:r>
              <a:rPr b="0" i="0" lang="ru-RU" sz="2000">
                <a:solidFill>
                  <a:srgbClr val="000000"/>
                </a:solidFill>
                <a:latin typeface="Roboto"/>
                <a:ea typeface="Roboto"/>
                <a:cs typeface="Roboto"/>
                <a:sym typeface="Roboto"/>
              </a:rPr>
              <a:t>Общее определение методов выглядит следующим образом:</a:t>
            </a:r>
            <a:endParaRPr b="0" i="0" sz="2000">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40"/>
              </a:spcBef>
              <a:spcAft>
                <a:spcPts val="0"/>
              </a:spcAft>
              <a:buSzPts val="1760"/>
              <a:buNone/>
            </a:pPr>
            <a:r>
              <a:t/>
            </a:r>
            <a:endParaRPr i="0" sz="2200">
              <a:solidFill>
                <a:srgbClr val="000000"/>
              </a:solidFill>
              <a:latin typeface="Roboto"/>
              <a:ea typeface="Roboto"/>
              <a:cs typeface="Roboto"/>
              <a:sym typeface="Roboto"/>
            </a:endParaRPr>
          </a:p>
          <a:p>
            <a:pPr indent="0" lvl="0" marL="0" rtl="0" algn="l">
              <a:spcBef>
                <a:spcPts val="1000"/>
              </a:spcBef>
              <a:spcAft>
                <a:spcPts val="0"/>
              </a:spcAft>
              <a:buSzPts val="1600"/>
              <a:buNone/>
            </a:pPr>
            <a:r>
              <a:rPr b="0" i="0" lang="ru-RU" sz="2000">
                <a:solidFill>
                  <a:srgbClr val="000000"/>
                </a:solidFill>
                <a:latin typeface="Arial"/>
                <a:ea typeface="Arial"/>
                <a:cs typeface="Arial"/>
                <a:sym typeface="Arial"/>
              </a:rPr>
              <a:t>Модификаторы и параметры необязательны.</a:t>
            </a:r>
            <a:endParaRPr i="0" sz="2200">
              <a:solidFill>
                <a:srgbClr val="000000"/>
              </a:solidFill>
              <a:latin typeface="Arial"/>
              <a:ea typeface="Arial"/>
              <a:cs typeface="Arial"/>
              <a:sym typeface="Arial"/>
            </a:endParaRPr>
          </a:p>
        </p:txBody>
      </p:sp>
      <p:pic>
        <p:nvPicPr>
          <p:cNvPr id="292" name="Google Shape;292;p42"/>
          <p:cNvPicPr preferRelativeResize="0"/>
          <p:nvPr/>
        </p:nvPicPr>
        <p:blipFill rotWithShape="1">
          <a:blip r:embed="rId3">
            <a:alphaModFix/>
          </a:blip>
          <a:srcRect b="0" l="0" r="0" t="0"/>
          <a:stretch/>
        </p:blipFill>
        <p:spPr>
          <a:xfrm>
            <a:off x="745902" y="4009814"/>
            <a:ext cx="8606731" cy="127853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0000"/>
              <a:buFont typeface="Arial"/>
              <a:buNone/>
            </a:pPr>
            <a:r>
              <a:rPr b="1" lang="ru-RU">
                <a:solidFill>
                  <a:srgbClr val="000000"/>
                </a:solidFill>
                <a:latin typeface="Arial"/>
                <a:ea typeface="Arial"/>
                <a:cs typeface="Arial"/>
                <a:sym typeface="Arial"/>
              </a:rPr>
              <a:t>ОБЪЯВЛЕНИЕ МЕТОДОВ, REF- И OUT-ПАРАМЕТРЫ.</a:t>
            </a:r>
            <a:endParaRPr b="1" i="0">
              <a:solidFill>
                <a:srgbClr val="000000"/>
              </a:solidFill>
              <a:latin typeface="Arial"/>
              <a:ea typeface="Arial"/>
              <a:cs typeface="Arial"/>
              <a:sym typeface="Arial"/>
            </a:endParaRPr>
          </a:p>
        </p:txBody>
      </p:sp>
      <p:sp>
        <p:nvSpPr>
          <p:cNvPr id="298" name="Google Shape;298;p43"/>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b="1" i="0" lang="ru-RU" sz="2000">
                <a:solidFill>
                  <a:srgbClr val="000000"/>
                </a:solidFill>
                <a:latin typeface="Roboto"/>
                <a:ea typeface="Roboto"/>
                <a:cs typeface="Roboto"/>
                <a:sym typeface="Roboto"/>
              </a:rPr>
              <a:t>Определение метода</a:t>
            </a:r>
            <a:endParaRPr/>
          </a:p>
          <a:p>
            <a:pPr indent="0" lvl="0" marL="0" rtl="0" algn="l">
              <a:spcBef>
                <a:spcPts val="1000"/>
              </a:spcBef>
              <a:spcAft>
                <a:spcPts val="0"/>
              </a:spcAft>
              <a:buSzPts val="1600"/>
              <a:buNone/>
            </a:pPr>
            <a:r>
              <a:rPr b="0" i="0" lang="ru-RU" sz="2000">
                <a:solidFill>
                  <a:srgbClr val="000000"/>
                </a:solidFill>
                <a:latin typeface="Roboto"/>
                <a:ea typeface="Roboto"/>
                <a:cs typeface="Roboto"/>
                <a:sym typeface="Roboto"/>
              </a:rPr>
              <a:t>Определим один метод:</a:t>
            </a:r>
            <a:endParaRPr b="0" i="0" sz="2000">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40"/>
              </a:spcBef>
              <a:spcAft>
                <a:spcPts val="0"/>
              </a:spcAft>
              <a:buSzPts val="1760"/>
              <a:buNone/>
            </a:pPr>
            <a:r>
              <a:t/>
            </a:r>
            <a:endParaRPr sz="2200">
              <a:solidFill>
                <a:srgbClr val="000000"/>
              </a:solidFill>
              <a:latin typeface="Roboto"/>
              <a:ea typeface="Roboto"/>
              <a:cs typeface="Roboto"/>
              <a:sym typeface="Roboto"/>
            </a:endParaRPr>
          </a:p>
          <a:p>
            <a:pPr indent="0" lvl="0" marL="0" rtl="0" algn="l">
              <a:spcBef>
                <a:spcPts val="1040"/>
              </a:spcBef>
              <a:spcAft>
                <a:spcPts val="0"/>
              </a:spcAft>
              <a:buSzPts val="1760"/>
              <a:buNone/>
            </a:pPr>
            <a:r>
              <a:rPr i="0" lang="ru-RU" sz="2200">
                <a:solidFill>
                  <a:srgbClr val="000000"/>
                </a:solidFill>
                <a:latin typeface="Arial"/>
                <a:ea typeface="Arial"/>
                <a:cs typeface="Arial"/>
                <a:sym typeface="Arial"/>
              </a:rPr>
              <a:t>Здесь определен метод SayHello, который выводит некоторое сообщение. К названиям методов предъявляются в принципе те же требования, что и к названиям переменных. Однако, как правило, названия методов начинаются с большой буквы.</a:t>
            </a:r>
            <a:endParaRPr/>
          </a:p>
          <a:p>
            <a:pPr indent="0" lvl="0" marL="0" rtl="0" algn="l">
              <a:spcBef>
                <a:spcPts val="1040"/>
              </a:spcBef>
              <a:spcAft>
                <a:spcPts val="0"/>
              </a:spcAft>
              <a:buSzPts val="1760"/>
              <a:buNone/>
            </a:pPr>
            <a:r>
              <a:rPr i="0" lang="ru-RU" sz="2200">
                <a:solidFill>
                  <a:srgbClr val="000000"/>
                </a:solidFill>
                <a:latin typeface="Arial"/>
                <a:ea typeface="Arial"/>
                <a:cs typeface="Arial"/>
                <a:sym typeface="Arial"/>
              </a:rPr>
              <a:t>Перед названием метода идет возвращаемый тип данных. Здесь это тип void, который указыает, что фактически ничего не возвращает, он просто производит некоторые действия.</a:t>
            </a:r>
            <a:endParaRPr/>
          </a:p>
        </p:txBody>
      </p:sp>
      <p:pic>
        <p:nvPicPr>
          <p:cNvPr id="299" name="Google Shape;299;p43"/>
          <p:cNvPicPr preferRelativeResize="0"/>
          <p:nvPr/>
        </p:nvPicPr>
        <p:blipFill rotWithShape="1">
          <a:blip r:embed="rId3">
            <a:alphaModFix/>
          </a:blip>
          <a:srcRect b="0" l="0" r="0" t="0"/>
          <a:stretch/>
        </p:blipFill>
        <p:spPr>
          <a:xfrm>
            <a:off x="4230827" y="2388680"/>
            <a:ext cx="3730345" cy="12033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0000"/>
              <a:buFont typeface="Arial"/>
              <a:buNone/>
            </a:pPr>
            <a:r>
              <a:rPr b="1" lang="ru-RU">
                <a:solidFill>
                  <a:srgbClr val="000000"/>
                </a:solidFill>
                <a:latin typeface="Arial"/>
                <a:ea typeface="Arial"/>
                <a:cs typeface="Arial"/>
                <a:sym typeface="Arial"/>
              </a:rPr>
              <a:t>ОБЪЯВЛЕНИЕ МЕТОДОВ, REF- И OUT-ПАРАМЕТРЫ.</a:t>
            </a:r>
            <a:endParaRPr b="1" i="0">
              <a:solidFill>
                <a:srgbClr val="000000"/>
              </a:solidFill>
              <a:latin typeface="Arial"/>
              <a:ea typeface="Arial"/>
              <a:cs typeface="Arial"/>
              <a:sym typeface="Arial"/>
            </a:endParaRPr>
          </a:p>
        </p:txBody>
      </p:sp>
      <p:sp>
        <p:nvSpPr>
          <p:cNvPr id="305" name="Google Shape;305;p44"/>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i="0" lang="ru-RU" sz="2000">
                <a:solidFill>
                  <a:srgbClr val="000000"/>
                </a:solidFill>
                <a:latin typeface="Roboto"/>
                <a:ea typeface="Roboto"/>
                <a:cs typeface="Roboto"/>
                <a:sym typeface="Roboto"/>
              </a:rPr>
              <a:t>После названия метода в скобках идет перечисление параметров. Но в данном случае скобки пустые, что означает, что метод не принимает никаких параметров.</a:t>
            </a:r>
            <a:endParaRPr/>
          </a:p>
          <a:p>
            <a:pPr indent="0" lvl="0" marL="0" rtl="0" algn="l">
              <a:spcBef>
                <a:spcPts val="1000"/>
              </a:spcBef>
              <a:spcAft>
                <a:spcPts val="0"/>
              </a:spcAft>
              <a:buSzPts val="1600"/>
              <a:buNone/>
            </a:pPr>
            <a:r>
              <a:rPr i="0" lang="ru-RU" sz="2000">
                <a:solidFill>
                  <a:srgbClr val="000000"/>
                </a:solidFill>
                <a:latin typeface="Roboto"/>
                <a:ea typeface="Roboto"/>
                <a:cs typeface="Roboto"/>
                <a:sym typeface="Roboto"/>
              </a:rPr>
              <a:t>После списка параметров в круглых скобках идет блок кода, который представляет набор выполняемых методом инструкций. В данном случае блок метода SayHello содержит только одну инструкцию, которая выводит строку на консоль:</a:t>
            </a:r>
            <a:endParaRPr i="0" sz="2000">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40"/>
              </a:spcBef>
              <a:spcAft>
                <a:spcPts val="0"/>
              </a:spcAft>
              <a:buSzPts val="1760"/>
              <a:buNone/>
            </a:pPr>
            <a:r>
              <a:t/>
            </a:r>
            <a:endParaRPr i="0" sz="2200">
              <a:solidFill>
                <a:srgbClr val="000000"/>
              </a:solidFill>
              <a:latin typeface="Roboto"/>
              <a:ea typeface="Roboto"/>
              <a:cs typeface="Roboto"/>
              <a:sym typeface="Roboto"/>
            </a:endParaRPr>
          </a:p>
          <a:p>
            <a:pPr indent="0" lvl="0" marL="0" rtl="0" algn="l">
              <a:spcBef>
                <a:spcPts val="1000"/>
              </a:spcBef>
              <a:spcAft>
                <a:spcPts val="0"/>
              </a:spcAft>
              <a:buSzPts val="1600"/>
              <a:buNone/>
            </a:pPr>
            <a:r>
              <a:rPr lang="ru-RU">
                <a:solidFill>
                  <a:srgbClr val="000000"/>
                </a:solidFill>
                <a:latin typeface="Roboto"/>
                <a:ea typeface="Roboto"/>
                <a:cs typeface="Roboto"/>
                <a:sym typeface="Roboto"/>
              </a:rPr>
              <a:t>Но если мы запустим данный проект, то мы не увидим никакой строки, которую должен выводить метод SayHello. Потому что после определения метод еще надо вызвать, чтобы он выполнил свою работу.</a:t>
            </a:r>
            <a:endParaRPr>
              <a:solidFill>
                <a:srgbClr val="000000"/>
              </a:solidFill>
              <a:latin typeface="Roboto"/>
              <a:ea typeface="Roboto"/>
              <a:cs typeface="Roboto"/>
              <a:sym typeface="Roboto"/>
            </a:endParaRPr>
          </a:p>
        </p:txBody>
      </p:sp>
      <p:pic>
        <p:nvPicPr>
          <p:cNvPr id="306" name="Google Shape;306;p44"/>
          <p:cNvPicPr preferRelativeResize="0"/>
          <p:nvPr/>
        </p:nvPicPr>
        <p:blipFill rotWithShape="1">
          <a:blip r:embed="rId3">
            <a:alphaModFix/>
          </a:blip>
          <a:srcRect b="0" l="0" r="0" t="0"/>
          <a:stretch/>
        </p:blipFill>
        <p:spPr>
          <a:xfrm>
            <a:off x="773494" y="4351691"/>
            <a:ext cx="5268815" cy="39764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0000"/>
              <a:buFont typeface="Arial"/>
              <a:buNone/>
            </a:pPr>
            <a:r>
              <a:rPr b="1" lang="ru-RU">
                <a:solidFill>
                  <a:srgbClr val="000000"/>
                </a:solidFill>
                <a:latin typeface="Arial"/>
                <a:ea typeface="Arial"/>
                <a:cs typeface="Arial"/>
                <a:sym typeface="Arial"/>
              </a:rPr>
              <a:t>ОБЪЯВЛЕНИЕ МЕТОДОВ, REF- И OUT-ПАРАМЕТРЫ.</a:t>
            </a:r>
            <a:endParaRPr b="1" i="0">
              <a:solidFill>
                <a:srgbClr val="000000"/>
              </a:solidFill>
              <a:latin typeface="Arial"/>
              <a:ea typeface="Arial"/>
              <a:cs typeface="Arial"/>
              <a:sym typeface="Arial"/>
            </a:endParaRPr>
          </a:p>
        </p:txBody>
      </p:sp>
      <p:sp>
        <p:nvSpPr>
          <p:cNvPr id="312" name="Google Shape;312;p45"/>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b="1" i="0" lang="ru-RU" sz="2000">
                <a:solidFill>
                  <a:srgbClr val="000000"/>
                </a:solidFill>
                <a:latin typeface="Roboto"/>
                <a:ea typeface="Roboto"/>
                <a:cs typeface="Roboto"/>
                <a:sym typeface="Roboto"/>
              </a:rPr>
              <a:t>Вызов методов</a:t>
            </a:r>
            <a:endParaRPr/>
          </a:p>
          <a:p>
            <a:pPr indent="0" lvl="0" marL="0" rtl="0" algn="l">
              <a:spcBef>
                <a:spcPts val="1000"/>
              </a:spcBef>
              <a:spcAft>
                <a:spcPts val="0"/>
              </a:spcAft>
              <a:buSzPts val="1600"/>
              <a:buNone/>
            </a:pPr>
            <a:r>
              <a:rPr i="0" lang="ru-RU" sz="2000">
                <a:solidFill>
                  <a:srgbClr val="000000"/>
                </a:solidFill>
                <a:latin typeface="Roboto"/>
                <a:ea typeface="Roboto"/>
                <a:cs typeface="Roboto"/>
                <a:sym typeface="Roboto"/>
              </a:rPr>
              <a:t>Чтобы использовать метод SayHello, нам надо его вызвать. Для вызова метода указывается его имя, после которого в скобках идут значения для его параметров (если метод принимает параметры).</a:t>
            </a:r>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rPr b="0" i="0" lang="ru-RU">
                <a:solidFill>
                  <a:srgbClr val="000000"/>
                </a:solidFill>
                <a:latin typeface="Arial"/>
                <a:ea typeface="Arial"/>
                <a:cs typeface="Arial"/>
                <a:sym typeface="Arial"/>
              </a:rPr>
              <a:t>Например, вызов метода SayHello будет выглядеть следующим образом:</a:t>
            </a:r>
            <a:endParaRPr b="0" i="0">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rPr lang="ru-RU">
                <a:solidFill>
                  <a:srgbClr val="000000"/>
                </a:solidFill>
                <a:latin typeface="Roboto"/>
                <a:ea typeface="Roboto"/>
                <a:cs typeface="Roboto"/>
                <a:sym typeface="Roboto"/>
              </a:rPr>
              <a:t>Поскольку метод не принимает никаких параметров, то после названия метода идут пустые скобки.</a:t>
            </a:r>
            <a:endParaRPr/>
          </a:p>
          <a:p>
            <a:pPr indent="0" lvl="0" marL="0" rtl="0" algn="l">
              <a:spcBef>
                <a:spcPts val="1000"/>
              </a:spcBef>
              <a:spcAft>
                <a:spcPts val="0"/>
              </a:spcAft>
              <a:buSzPts val="1600"/>
              <a:buNone/>
            </a:pPr>
            <a:r>
              <a:rPr lang="ru-RU">
                <a:solidFill>
                  <a:srgbClr val="000000"/>
                </a:solidFill>
                <a:latin typeface="Roboto"/>
                <a:ea typeface="Roboto"/>
                <a:cs typeface="Roboto"/>
                <a:sym typeface="Roboto"/>
              </a:rPr>
              <a:t>Объединим определение и вызов метода:</a:t>
            </a:r>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p:txBody>
      </p:sp>
      <p:pic>
        <p:nvPicPr>
          <p:cNvPr id="313" name="Google Shape;313;p45"/>
          <p:cNvPicPr preferRelativeResize="0"/>
          <p:nvPr/>
        </p:nvPicPr>
        <p:blipFill rotWithShape="1">
          <a:blip r:embed="rId3">
            <a:alphaModFix/>
          </a:blip>
          <a:srcRect b="0" l="0" r="0" t="0"/>
          <a:stretch/>
        </p:blipFill>
        <p:spPr>
          <a:xfrm>
            <a:off x="684212" y="3139452"/>
            <a:ext cx="7411484" cy="323895"/>
          </a:xfrm>
          <a:prstGeom prst="rect">
            <a:avLst/>
          </a:prstGeom>
          <a:noFill/>
          <a:ln>
            <a:noFill/>
          </a:ln>
        </p:spPr>
      </p:pic>
      <p:pic>
        <p:nvPicPr>
          <p:cNvPr id="314" name="Google Shape;314;p45"/>
          <p:cNvPicPr preferRelativeResize="0"/>
          <p:nvPr/>
        </p:nvPicPr>
        <p:blipFill rotWithShape="1">
          <a:blip r:embed="rId4">
            <a:alphaModFix/>
          </a:blip>
          <a:srcRect b="0" l="0" r="0" t="0"/>
          <a:stretch/>
        </p:blipFill>
        <p:spPr>
          <a:xfrm>
            <a:off x="684212" y="4009814"/>
            <a:ext cx="1724266" cy="342948"/>
          </a:xfrm>
          <a:prstGeom prst="rect">
            <a:avLst/>
          </a:prstGeom>
          <a:noFill/>
          <a:ln>
            <a:noFill/>
          </a:ln>
        </p:spPr>
      </p:pic>
      <p:pic>
        <p:nvPicPr>
          <p:cNvPr id="315" name="Google Shape;315;p45"/>
          <p:cNvPicPr preferRelativeResize="0"/>
          <p:nvPr/>
        </p:nvPicPr>
        <p:blipFill rotWithShape="1">
          <a:blip r:embed="rId5">
            <a:alphaModFix/>
          </a:blip>
          <a:srcRect b="0" l="0" r="0" t="0"/>
          <a:stretch/>
        </p:blipFill>
        <p:spPr>
          <a:xfrm>
            <a:off x="6140086" y="4781083"/>
            <a:ext cx="3480511" cy="199181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0000"/>
              <a:buFont typeface="Arial"/>
              <a:buNone/>
            </a:pPr>
            <a:r>
              <a:rPr b="1" lang="ru-RU">
                <a:solidFill>
                  <a:srgbClr val="000000"/>
                </a:solidFill>
                <a:latin typeface="Arial"/>
                <a:ea typeface="Arial"/>
                <a:cs typeface="Arial"/>
                <a:sym typeface="Arial"/>
              </a:rPr>
              <a:t>ОБЪЯВЛЕНИЕ МЕТОДОВ, REF- И OUT-ПАРАМЕТРЫ.</a:t>
            </a:r>
            <a:endParaRPr b="1" i="0">
              <a:solidFill>
                <a:srgbClr val="000000"/>
              </a:solidFill>
              <a:latin typeface="Arial"/>
              <a:ea typeface="Arial"/>
              <a:cs typeface="Arial"/>
              <a:sym typeface="Arial"/>
            </a:endParaRPr>
          </a:p>
        </p:txBody>
      </p:sp>
      <p:sp>
        <p:nvSpPr>
          <p:cNvPr id="321" name="Google Shape;321;p46"/>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i="0" lang="ru-RU" sz="2000">
                <a:solidFill>
                  <a:srgbClr val="000000"/>
                </a:solidFill>
                <a:latin typeface="Roboto"/>
                <a:ea typeface="Roboto"/>
                <a:cs typeface="Roboto"/>
                <a:sym typeface="Roboto"/>
              </a:rPr>
              <a:t>Существует два способа передачи параметров в метод в языке C#: </a:t>
            </a:r>
            <a:r>
              <a:rPr b="1" i="0" lang="ru-RU" sz="2000">
                <a:solidFill>
                  <a:srgbClr val="000000"/>
                </a:solidFill>
                <a:latin typeface="Roboto"/>
                <a:ea typeface="Roboto"/>
                <a:cs typeface="Roboto"/>
                <a:sym typeface="Roboto"/>
              </a:rPr>
              <a:t>по значению и по ссылке</a:t>
            </a:r>
            <a:r>
              <a:rPr i="0" lang="ru-RU" sz="2000">
                <a:solidFill>
                  <a:srgbClr val="000000"/>
                </a:solidFill>
                <a:latin typeface="Roboto"/>
                <a:ea typeface="Roboto"/>
                <a:cs typeface="Roboto"/>
                <a:sym typeface="Roboto"/>
              </a:rPr>
              <a:t>.</a:t>
            </a:r>
            <a:endParaRPr/>
          </a:p>
          <a:p>
            <a:pPr indent="0" lvl="0" marL="0" rtl="0" algn="l">
              <a:spcBef>
                <a:spcPts val="1000"/>
              </a:spcBef>
              <a:spcAft>
                <a:spcPts val="0"/>
              </a:spcAft>
              <a:buSzPts val="1600"/>
              <a:buNone/>
            </a:pPr>
            <a:r>
              <a:t/>
            </a:r>
            <a:endParaRPr i="0" sz="2000">
              <a:solidFill>
                <a:srgbClr val="000000"/>
              </a:solidFill>
              <a:latin typeface="Roboto"/>
              <a:ea typeface="Roboto"/>
              <a:cs typeface="Roboto"/>
              <a:sym typeface="Roboto"/>
            </a:endParaRPr>
          </a:p>
          <a:p>
            <a:pPr indent="0" lvl="0" marL="0" rtl="0" algn="l">
              <a:spcBef>
                <a:spcPts val="1000"/>
              </a:spcBef>
              <a:spcAft>
                <a:spcPts val="0"/>
              </a:spcAft>
              <a:buSzPts val="1600"/>
              <a:buNone/>
            </a:pPr>
            <a:r>
              <a:rPr b="1" i="0" lang="ru-RU" sz="2000">
                <a:solidFill>
                  <a:srgbClr val="000000"/>
                </a:solidFill>
                <a:latin typeface="Roboto"/>
                <a:ea typeface="Roboto"/>
                <a:cs typeface="Roboto"/>
                <a:sym typeface="Roboto"/>
              </a:rPr>
              <a:t>Передача параметров по значению</a:t>
            </a:r>
            <a:endParaRPr/>
          </a:p>
          <a:p>
            <a:pPr indent="0" lvl="0" marL="0" rtl="0" algn="l">
              <a:spcBef>
                <a:spcPts val="1000"/>
              </a:spcBef>
              <a:spcAft>
                <a:spcPts val="0"/>
              </a:spcAft>
              <a:buSzPts val="1600"/>
              <a:buNone/>
            </a:pPr>
            <a:r>
              <a:rPr i="0" lang="ru-RU" sz="2000">
                <a:solidFill>
                  <a:srgbClr val="000000"/>
                </a:solidFill>
                <a:latin typeface="Roboto"/>
                <a:ea typeface="Roboto"/>
                <a:cs typeface="Roboto"/>
                <a:sym typeface="Roboto"/>
              </a:rPr>
              <a:t>Наиболее простой способ передачи параметров представляет передача по значению, по сути это обычный способ передачи параметров:</a:t>
            </a:r>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p:txBody>
      </p:sp>
      <p:pic>
        <p:nvPicPr>
          <p:cNvPr id="322" name="Google Shape;322;p46"/>
          <p:cNvPicPr preferRelativeResize="0"/>
          <p:nvPr/>
        </p:nvPicPr>
        <p:blipFill rotWithShape="1">
          <a:blip r:embed="rId3">
            <a:alphaModFix/>
          </a:blip>
          <a:srcRect b="0" l="0" r="0" t="0"/>
          <a:stretch/>
        </p:blipFill>
        <p:spPr>
          <a:xfrm>
            <a:off x="684212" y="4382534"/>
            <a:ext cx="5157725" cy="2235014"/>
          </a:xfrm>
          <a:prstGeom prst="rect">
            <a:avLst/>
          </a:prstGeom>
          <a:noFill/>
          <a:ln>
            <a:noFill/>
          </a:ln>
        </p:spPr>
      </p:pic>
      <p:sp>
        <p:nvSpPr>
          <p:cNvPr id="323" name="Google Shape;323;p46"/>
          <p:cNvSpPr txBox="1"/>
          <p:nvPr/>
        </p:nvSpPr>
        <p:spPr>
          <a:xfrm>
            <a:off x="5994862" y="3955486"/>
            <a:ext cx="6104312"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u-RU" sz="1800" u="none" cap="none" strike="noStrike">
                <a:solidFill>
                  <a:srgbClr val="000000"/>
                </a:solidFill>
                <a:latin typeface="Arial"/>
                <a:ea typeface="Arial"/>
                <a:cs typeface="Arial"/>
                <a:sym typeface="Arial"/>
              </a:rPr>
              <a:t>При передаче аргументов параметрам по значению параметр метода получает не саму переменную, а ее копию и далее работает с этой копией независимо от самой переменной.</a:t>
            </a:r>
            <a:endParaRPr/>
          </a:p>
          <a:p>
            <a:pPr indent="0" lvl="0" marL="0" marR="0" rtl="0" algn="l">
              <a:spcBef>
                <a:spcPts val="0"/>
              </a:spcBef>
              <a:spcAft>
                <a:spcPts val="0"/>
              </a:spcAft>
              <a:buNone/>
            </a:pPr>
            <a:r>
              <a:rPr b="0" i="0" lang="ru-RU" sz="1800" u="none" cap="none" strike="noStrike">
                <a:solidFill>
                  <a:srgbClr val="000000"/>
                </a:solidFill>
                <a:latin typeface="Arial"/>
                <a:ea typeface="Arial"/>
                <a:cs typeface="Arial"/>
                <a:sym typeface="Arial"/>
              </a:rPr>
              <a:t>Так, здесь при вызове метод Increment получает копию переменной number и увеличивает значение этой копии. Поэтому в самом методе Increment мы видим, что значение параметра n увеличилось на 1, но после выполнения метода переменная number имеет прежнее значение - 5. То есть изменяется копия, а сама переменная не изменяется.</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0000"/>
              <a:buFont typeface="Arial"/>
              <a:buNone/>
            </a:pPr>
            <a:r>
              <a:rPr b="1" lang="ru-RU">
                <a:solidFill>
                  <a:srgbClr val="000000"/>
                </a:solidFill>
                <a:latin typeface="Arial"/>
                <a:ea typeface="Arial"/>
                <a:cs typeface="Arial"/>
                <a:sym typeface="Arial"/>
              </a:rPr>
              <a:t>ОБЪЯВЛЕНИЕ МЕТОДОВ, REF- И OUT-ПАРАМЕТРЫ.</a:t>
            </a:r>
            <a:endParaRPr b="1" i="0">
              <a:solidFill>
                <a:srgbClr val="000000"/>
              </a:solidFill>
              <a:latin typeface="Arial"/>
              <a:ea typeface="Arial"/>
              <a:cs typeface="Arial"/>
              <a:sym typeface="Arial"/>
            </a:endParaRPr>
          </a:p>
        </p:txBody>
      </p:sp>
      <p:sp>
        <p:nvSpPr>
          <p:cNvPr id="329" name="Google Shape;329;p47"/>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b="1" i="0" lang="ru-RU" sz="2000">
                <a:solidFill>
                  <a:srgbClr val="000000"/>
                </a:solidFill>
                <a:latin typeface="Roboto"/>
                <a:ea typeface="Roboto"/>
                <a:cs typeface="Roboto"/>
                <a:sym typeface="Roboto"/>
              </a:rPr>
              <a:t>Передача параметров по ссылке и модификатор ref</a:t>
            </a:r>
            <a:endParaRPr b="1" i="0" sz="2000">
              <a:solidFill>
                <a:srgbClr val="000000"/>
              </a:solidFill>
              <a:latin typeface="Roboto"/>
              <a:ea typeface="Roboto"/>
              <a:cs typeface="Roboto"/>
              <a:sym typeface="Roboto"/>
            </a:endParaRPr>
          </a:p>
          <a:p>
            <a:pPr indent="0" lvl="0" marL="0" rtl="0" algn="l">
              <a:spcBef>
                <a:spcPts val="1000"/>
              </a:spcBef>
              <a:spcAft>
                <a:spcPts val="0"/>
              </a:spcAft>
              <a:buSzPts val="1600"/>
              <a:buNone/>
            </a:pPr>
            <a:r>
              <a:rPr i="0" lang="ru-RU" sz="2000">
                <a:solidFill>
                  <a:srgbClr val="000000"/>
                </a:solidFill>
                <a:latin typeface="Roboto"/>
                <a:ea typeface="Roboto"/>
                <a:cs typeface="Roboto"/>
                <a:sym typeface="Roboto"/>
              </a:rPr>
              <a:t>При передаче параметров по ссылке перед параметрами используется модификатор </a:t>
            </a:r>
            <a:r>
              <a:rPr b="1" i="0" lang="ru-RU" sz="2000">
                <a:solidFill>
                  <a:srgbClr val="000000"/>
                </a:solidFill>
                <a:latin typeface="Roboto"/>
                <a:ea typeface="Roboto"/>
                <a:cs typeface="Roboto"/>
                <a:sym typeface="Roboto"/>
              </a:rPr>
              <a:t>ref</a:t>
            </a:r>
            <a:r>
              <a:rPr i="0" lang="ru-RU" sz="2000">
                <a:solidFill>
                  <a:srgbClr val="000000"/>
                </a:solidFill>
                <a:latin typeface="Roboto"/>
                <a:ea typeface="Roboto"/>
                <a:cs typeface="Roboto"/>
                <a:sym typeface="Roboto"/>
              </a:rPr>
              <a:t>:</a:t>
            </a:r>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p:txBody>
      </p:sp>
      <p:pic>
        <p:nvPicPr>
          <p:cNvPr id="330" name="Google Shape;330;p47"/>
          <p:cNvPicPr preferRelativeResize="0"/>
          <p:nvPr/>
        </p:nvPicPr>
        <p:blipFill rotWithShape="1">
          <a:blip r:embed="rId3">
            <a:alphaModFix/>
          </a:blip>
          <a:srcRect b="0" l="0" r="0" t="0"/>
          <a:stretch/>
        </p:blipFill>
        <p:spPr>
          <a:xfrm>
            <a:off x="684212" y="2696493"/>
            <a:ext cx="7005314" cy="3073156"/>
          </a:xfrm>
          <a:prstGeom prst="rect">
            <a:avLst/>
          </a:prstGeom>
          <a:noFill/>
          <a:ln>
            <a:noFill/>
          </a:ln>
        </p:spPr>
      </p:pic>
      <p:pic>
        <p:nvPicPr>
          <p:cNvPr id="331" name="Google Shape;331;p47"/>
          <p:cNvPicPr preferRelativeResize="0"/>
          <p:nvPr/>
        </p:nvPicPr>
        <p:blipFill rotWithShape="1">
          <a:blip r:embed="rId4">
            <a:alphaModFix/>
          </a:blip>
          <a:srcRect b="0" l="0" r="0" t="0"/>
          <a:stretch/>
        </p:blipFill>
        <p:spPr>
          <a:xfrm>
            <a:off x="8103944" y="5585305"/>
            <a:ext cx="3758423" cy="10322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i="0" lang="ru-RU">
                <a:solidFill>
                  <a:srgbClr val="000000"/>
                </a:solidFill>
                <a:latin typeface="Arial"/>
                <a:ea typeface="Arial"/>
                <a:cs typeface="Arial"/>
                <a:sym typeface="Arial"/>
              </a:rPr>
              <a:t>ЯЗЫК C# И ПЛАТФОРМА .NET</a:t>
            </a:r>
            <a:endParaRPr/>
          </a:p>
        </p:txBody>
      </p:sp>
      <p:sp>
        <p:nvSpPr>
          <p:cNvPr id="152" name="Google Shape;152;p21"/>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920"/>
              <a:buNone/>
            </a:pPr>
            <a:r>
              <a:rPr b="0" i="0" lang="ru-RU" sz="2400">
                <a:solidFill>
                  <a:srgbClr val="000000"/>
                </a:solidFill>
                <a:latin typeface="Arial"/>
                <a:ea typeface="Arial"/>
                <a:cs typeface="Arial"/>
                <a:sym typeface="Arial"/>
              </a:rPr>
              <a:t>C# является объектно-ориентированным и в этом плане много перенял у Java и С++. Например, C# поддерживает полиморфизм, наследование, перегрузку операторов, статическую типизацию. Объектно-ориентированный подход позволяет решить задачи по построению крупных, но в тоже время гибких, масштабируемых и расширяемых приложений. И C# продолжает активно развиваться, и с каждой новой версией появляется все больше интересных функциональностей.</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8"/>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0000"/>
              <a:buFont typeface="Arial"/>
              <a:buNone/>
            </a:pPr>
            <a:r>
              <a:rPr b="1" lang="ru-RU">
                <a:solidFill>
                  <a:srgbClr val="000000"/>
                </a:solidFill>
                <a:latin typeface="Arial"/>
                <a:ea typeface="Arial"/>
                <a:cs typeface="Arial"/>
                <a:sym typeface="Arial"/>
              </a:rPr>
              <a:t>ОБЪЯВЛЕНИЕ МЕТОДОВ, REF- И OUT-ПАРАМЕТРЫ.</a:t>
            </a:r>
            <a:endParaRPr b="1" i="0">
              <a:solidFill>
                <a:srgbClr val="000000"/>
              </a:solidFill>
              <a:latin typeface="Arial"/>
              <a:ea typeface="Arial"/>
              <a:cs typeface="Arial"/>
              <a:sym typeface="Arial"/>
            </a:endParaRPr>
          </a:p>
        </p:txBody>
      </p:sp>
      <p:sp>
        <p:nvSpPr>
          <p:cNvPr id="337" name="Google Shape;337;p48"/>
          <p:cNvSpPr txBox="1"/>
          <p:nvPr>
            <p:ph idx="1" type="body"/>
          </p:nvPr>
        </p:nvSpPr>
        <p:spPr>
          <a:xfrm>
            <a:off x="684212" y="1828800"/>
            <a:ext cx="8534400" cy="478874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lang="ru-RU">
                <a:solidFill>
                  <a:srgbClr val="000000"/>
                </a:solidFill>
                <a:latin typeface="Roboto"/>
                <a:ea typeface="Roboto"/>
                <a:cs typeface="Roboto"/>
                <a:sym typeface="Roboto"/>
              </a:rPr>
              <a:t>При передаче значений параметрам по ссылке метод получает адрес переменной в памяти. И, таким образом, если в методе изменяется значение параметра, передаваемого по ссылке, то также изменяется и значение переменной, которая передается на его место.</a:t>
            </a:r>
            <a:endParaRPr/>
          </a:p>
          <a:p>
            <a:pPr indent="0" lvl="0" marL="0" rtl="0" algn="l">
              <a:spcBef>
                <a:spcPts val="1000"/>
              </a:spcBef>
              <a:spcAft>
                <a:spcPts val="0"/>
              </a:spcAft>
              <a:buSzPts val="1600"/>
              <a:buNone/>
            </a:pPr>
            <a:r>
              <a:rPr lang="ru-RU">
                <a:solidFill>
                  <a:srgbClr val="000000"/>
                </a:solidFill>
                <a:latin typeface="Roboto"/>
                <a:ea typeface="Roboto"/>
                <a:cs typeface="Roboto"/>
                <a:sym typeface="Roboto"/>
              </a:rPr>
              <a:t>Так, в метод Increment передается ссылка на саму переменную number в памяти. И если значение параметра n в Increment изменяется, то это приводит и к изменению переменной number, так как и параметр n и переменная number указывают на один и тот же адрес в памяти.</a:t>
            </a:r>
            <a:endParaRPr/>
          </a:p>
          <a:p>
            <a:pPr indent="0" lvl="0" marL="0" rtl="0" algn="l">
              <a:spcBef>
                <a:spcPts val="1000"/>
              </a:spcBef>
              <a:spcAft>
                <a:spcPts val="0"/>
              </a:spcAft>
              <a:buSzPts val="1600"/>
              <a:buNone/>
            </a:pPr>
            <a:r>
              <a:rPr lang="ru-RU">
                <a:solidFill>
                  <a:srgbClr val="000000"/>
                </a:solidFill>
                <a:latin typeface="Roboto"/>
                <a:ea typeface="Roboto"/>
                <a:cs typeface="Roboto"/>
                <a:sym typeface="Roboto"/>
              </a:rPr>
              <a:t>Обратите внимание, что модификатор </a:t>
            </a:r>
            <a:r>
              <a:rPr b="1" lang="ru-RU">
                <a:solidFill>
                  <a:srgbClr val="000000"/>
                </a:solidFill>
                <a:latin typeface="Roboto"/>
                <a:ea typeface="Roboto"/>
                <a:cs typeface="Roboto"/>
                <a:sym typeface="Roboto"/>
              </a:rPr>
              <a:t>ref</a:t>
            </a:r>
            <a:r>
              <a:rPr lang="ru-RU">
                <a:solidFill>
                  <a:srgbClr val="000000"/>
                </a:solidFill>
                <a:latin typeface="Roboto"/>
                <a:ea typeface="Roboto"/>
                <a:cs typeface="Roboto"/>
                <a:sym typeface="Roboto"/>
              </a:rPr>
              <a:t> указывается как перед параметром при объявлении метода, так и при вызове метода перед аргументом, который передается параметру.</a:t>
            </a:r>
            <a:endParaRPr>
              <a:solidFill>
                <a:srgbClr val="000000"/>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0000"/>
              <a:buFont typeface="Arial"/>
              <a:buNone/>
            </a:pPr>
            <a:r>
              <a:rPr b="1" lang="ru-RU">
                <a:solidFill>
                  <a:srgbClr val="000000"/>
                </a:solidFill>
                <a:latin typeface="Arial"/>
                <a:ea typeface="Arial"/>
                <a:cs typeface="Arial"/>
                <a:sym typeface="Arial"/>
              </a:rPr>
              <a:t>ОБЪЯВЛЕНИЕ МЕТОДОВ, REF- И OUT-ПАРАМЕТРЫ.</a:t>
            </a:r>
            <a:endParaRPr b="1" i="0">
              <a:solidFill>
                <a:srgbClr val="000000"/>
              </a:solidFill>
              <a:latin typeface="Arial"/>
              <a:ea typeface="Arial"/>
              <a:cs typeface="Arial"/>
              <a:sym typeface="Arial"/>
            </a:endParaRPr>
          </a:p>
        </p:txBody>
      </p:sp>
      <p:sp>
        <p:nvSpPr>
          <p:cNvPr id="343" name="Google Shape;343;p49"/>
          <p:cNvSpPr txBox="1"/>
          <p:nvPr>
            <p:ph idx="1" type="body"/>
          </p:nvPr>
        </p:nvSpPr>
        <p:spPr>
          <a:xfrm>
            <a:off x="684212" y="1828800"/>
            <a:ext cx="8534400" cy="478874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b="1" lang="ru-RU">
                <a:solidFill>
                  <a:srgbClr val="000000"/>
                </a:solidFill>
                <a:latin typeface="Roboto"/>
                <a:ea typeface="Roboto"/>
                <a:cs typeface="Roboto"/>
                <a:sym typeface="Roboto"/>
              </a:rPr>
              <a:t>Выходные параметры. Модификатор out</a:t>
            </a:r>
            <a:endParaRPr b="1">
              <a:solidFill>
                <a:srgbClr val="000000"/>
              </a:solidFill>
              <a:latin typeface="Roboto"/>
              <a:ea typeface="Roboto"/>
              <a:cs typeface="Roboto"/>
              <a:sym typeface="Roboto"/>
            </a:endParaRPr>
          </a:p>
          <a:p>
            <a:pPr indent="0" lvl="0" marL="0" rtl="0" algn="l">
              <a:spcBef>
                <a:spcPts val="1000"/>
              </a:spcBef>
              <a:spcAft>
                <a:spcPts val="0"/>
              </a:spcAft>
              <a:buSzPts val="1600"/>
              <a:buNone/>
            </a:pPr>
            <a:r>
              <a:rPr lang="ru-RU">
                <a:solidFill>
                  <a:srgbClr val="000000"/>
                </a:solidFill>
                <a:latin typeface="Roboto"/>
                <a:ea typeface="Roboto"/>
                <a:cs typeface="Roboto"/>
                <a:sym typeface="Roboto"/>
              </a:rPr>
              <a:t>Выше мы использовали входные параметры. Но параметры могут быть также выходными. Чтобы сделать параметр выходным, перед ним ставится модификатор </a:t>
            </a:r>
            <a:r>
              <a:rPr b="1" lang="ru-RU">
                <a:solidFill>
                  <a:srgbClr val="000000"/>
                </a:solidFill>
                <a:latin typeface="Roboto"/>
                <a:ea typeface="Roboto"/>
                <a:cs typeface="Roboto"/>
                <a:sym typeface="Roboto"/>
              </a:rPr>
              <a:t>out</a:t>
            </a:r>
            <a:r>
              <a:rPr lang="ru-RU">
                <a:solidFill>
                  <a:srgbClr val="000000"/>
                </a:solidFill>
                <a:latin typeface="Roboto"/>
                <a:ea typeface="Roboto"/>
                <a:cs typeface="Roboto"/>
                <a:sym typeface="Roboto"/>
              </a:rPr>
              <a:t>:</a:t>
            </a:r>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rPr lang="ru-RU">
                <a:solidFill>
                  <a:srgbClr val="000000"/>
                </a:solidFill>
                <a:latin typeface="Roboto"/>
                <a:ea typeface="Roboto"/>
                <a:cs typeface="Roboto"/>
                <a:sym typeface="Roboto"/>
              </a:rPr>
              <a:t>Здесь результат возвращается не через оператор </a:t>
            </a:r>
            <a:r>
              <a:rPr b="1" lang="ru-RU">
                <a:solidFill>
                  <a:srgbClr val="000000"/>
                </a:solidFill>
                <a:latin typeface="Roboto"/>
                <a:ea typeface="Roboto"/>
                <a:cs typeface="Roboto"/>
                <a:sym typeface="Roboto"/>
              </a:rPr>
              <a:t>return</a:t>
            </a:r>
            <a:r>
              <a:rPr lang="ru-RU">
                <a:solidFill>
                  <a:srgbClr val="000000"/>
                </a:solidFill>
                <a:latin typeface="Roboto"/>
                <a:ea typeface="Roboto"/>
                <a:cs typeface="Roboto"/>
                <a:sym typeface="Roboto"/>
              </a:rPr>
              <a:t>, а через выходной параметр </a:t>
            </a:r>
            <a:r>
              <a:rPr b="1" lang="ru-RU">
                <a:solidFill>
                  <a:srgbClr val="000000"/>
                </a:solidFill>
                <a:latin typeface="Roboto"/>
                <a:ea typeface="Roboto"/>
                <a:cs typeface="Roboto"/>
                <a:sym typeface="Roboto"/>
              </a:rPr>
              <a:t>result</a:t>
            </a:r>
            <a:r>
              <a:rPr lang="ru-RU">
                <a:solidFill>
                  <a:srgbClr val="000000"/>
                </a:solidFill>
                <a:latin typeface="Roboto"/>
                <a:ea typeface="Roboto"/>
                <a:cs typeface="Roboto"/>
                <a:sym typeface="Roboto"/>
              </a:rPr>
              <a:t>. Использование в программе: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p:txBody>
      </p:sp>
      <p:pic>
        <p:nvPicPr>
          <p:cNvPr id="344" name="Google Shape;344;p49"/>
          <p:cNvPicPr preferRelativeResize="0"/>
          <p:nvPr/>
        </p:nvPicPr>
        <p:blipFill rotWithShape="1">
          <a:blip r:embed="rId3">
            <a:alphaModFix/>
          </a:blip>
          <a:srcRect b="0" l="0" r="0" t="0"/>
          <a:stretch/>
        </p:blipFill>
        <p:spPr>
          <a:xfrm>
            <a:off x="4862743" y="3429000"/>
            <a:ext cx="4187046" cy="1106920"/>
          </a:xfrm>
          <a:prstGeom prst="rect">
            <a:avLst/>
          </a:prstGeom>
          <a:noFill/>
          <a:ln>
            <a:noFill/>
          </a:ln>
        </p:spPr>
      </p:pic>
      <p:sp>
        <p:nvSpPr>
          <p:cNvPr id="345" name="Google Shape;345;p49"/>
          <p:cNvSpPr/>
          <p:nvPr/>
        </p:nvSpPr>
        <p:spPr>
          <a:xfrm>
            <a:off x="0" y="-184666"/>
            <a:ext cx="184731" cy="369332"/>
          </a:xfrm>
          <a:prstGeom prst="rect">
            <a:avLst/>
          </a:prstGeom>
          <a:solidFill>
            <a:srgbClr val="F7F7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46" name="Google Shape;346;p49"/>
          <p:cNvPicPr preferRelativeResize="0"/>
          <p:nvPr/>
        </p:nvPicPr>
        <p:blipFill rotWithShape="1">
          <a:blip r:embed="rId4">
            <a:alphaModFix/>
          </a:blip>
          <a:srcRect b="0" l="0" r="0" t="0"/>
          <a:stretch/>
        </p:blipFill>
        <p:spPr>
          <a:xfrm>
            <a:off x="8828116" y="4533965"/>
            <a:ext cx="3363884" cy="232403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0000"/>
              <a:buFont typeface="Arial"/>
              <a:buNone/>
            </a:pPr>
            <a:r>
              <a:rPr b="1" lang="ru-RU">
                <a:solidFill>
                  <a:srgbClr val="000000"/>
                </a:solidFill>
                <a:latin typeface="Arial"/>
                <a:ea typeface="Arial"/>
                <a:cs typeface="Arial"/>
                <a:sym typeface="Arial"/>
              </a:rPr>
              <a:t>ОБЪЯВЛЕНИЕ МЕТОДОВ, REF- И OUT-ПАРАМЕТРЫ.</a:t>
            </a:r>
            <a:endParaRPr b="1" i="0">
              <a:solidFill>
                <a:srgbClr val="000000"/>
              </a:solidFill>
              <a:latin typeface="Arial"/>
              <a:ea typeface="Arial"/>
              <a:cs typeface="Arial"/>
              <a:sym typeface="Arial"/>
            </a:endParaRPr>
          </a:p>
        </p:txBody>
      </p:sp>
      <p:sp>
        <p:nvSpPr>
          <p:cNvPr id="352" name="Google Shape;352;p50"/>
          <p:cNvSpPr txBox="1"/>
          <p:nvPr>
            <p:ph idx="1" type="body"/>
          </p:nvPr>
        </p:nvSpPr>
        <p:spPr>
          <a:xfrm>
            <a:off x="684212" y="1828800"/>
            <a:ext cx="8534400" cy="478874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lang="ru-RU">
                <a:solidFill>
                  <a:srgbClr val="000000"/>
                </a:solidFill>
                <a:latin typeface="Roboto"/>
                <a:ea typeface="Roboto"/>
                <a:cs typeface="Roboto"/>
                <a:sym typeface="Roboto"/>
              </a:rPr>
              <a:t>Причем, как и в случае с </a:t>
            </a:r>
            <a:r>
              <a:rPr b="1" lang="ru-RU">
                <a:solidFill>
                  <a:srgbClr val="000000"/>
                </a:solidFill>
                <a:latin typeface="Roboto"/>
                <a:ea typeface="Roboto"/>
                <a:cs typeface="Roboto"/>
                <a:sym typeface="Roboto"/>
              </a:rPr>
              <a:t>ref</a:t>
            </a:r>
            <a:r>
              <a:rPr lang="ru-RU">
                <a:solidFill>
                  <a:srgbClr val="000000"/>
                </a:solidFill>
                <a:latin typeface="Roboto"/>
                <a:ea typeface="Roboto"/>
                <a:cs typeface="Roboto"/>
                <a:sym typeface="Roboto"/>
              </a:rPr>
              <a:t> ключевое слово </a:t>
            </a:r>
            <a:r>
              <a:rPr b="1" lang="ru-RU">
                <a:solidFill>
                  <a:srgbClr val="000000"/>
                </a:solidFill>
                <a:latin typeface="Roboto"/>
                <a:ea typeface="Roboto"/>
                <a:cs typeface="Roboto"/>
                <a:sym typeface="Roboto"/>
              </a:rPr>
              <a:t>out</a:t>
            </a:r>
            <a:r>
              <a:rPr lang="ru-RU">
                <a:solidFill>
                  <a:srgbClr val="000000"/>
                </a:solidFill>
                <a:latin typeface="Roboto"/>
                <a:ea typeface="Roboto"/>
                <a:cs typeface="Roboto"/>
                <a:sym typeface="Roboto"/>
              </a:rPr>
              <a:t> используется как при определении метода, так и при его вызове.</a:t>
            </a:r>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rPr lang="ru-RU">
                <a:solidFill>
                  <a:srgbClr val="000000"/>
                </a:solidFill>
                <a:latin typeface="Roboto"/>
                <a:ea typeface="Roboto"/>
                <a:cs typeface="Roboto"/>
                <a:sym typeface="Roboto"/>
              </a:rPr>
              <a:t>Также обратите внимание, что методы, использующие такие параметры, обязательно должны присваивать им определенное значение. То есть следующий код будет недопустим, так как в нем для out-параметра не указано никакого значения:</a:t>
            </a:r>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rPr lang="ru-RU">
                <a:solidFill>
                  <a:srgbClr val="000000"/>
                </a:solidFill>
                <a:latin typeface="Roboto"/>
                <a:ea typeface="Roboto"/>
                <a:cs typeface="Roboto"/>
                <a:sym typeface="Roboto"/>
              </a:rPr>
              <a:t>Прелесть использования подобных параметров состоит в том, что по сути мы можем вернуть из метода не одно значение, а несколько. </a:t>
            </a:r>
            <a:endParaRPr>
              <a:solidFill>
                <a:srgbClr val="000000"/>
              </a:solidFill>
              <a:latin typeface="Roboto"/>
              <a:ea typeface="Roboto"/>
              <a:cs typeface="Roboto"/>
              <a:sym typeface="Roboto"/>
            </a:endParaRPr>
          </a:p>
        </p:txBody>
      </p:sp>
      <p:sp>
        <p:nvSpPr>
          <p:cNvPr id="353" name="Google Shape;353;p50"/>
          <p:cNvSpPr/>
          <p:nvPr/>
        </p:nvSpPr>
        <p:spPr>
          <a:xfrm>
            <a:off x="0" y="-184666"/>
            <a:ext cx="184731" cy="369332"/>
          </a:xfrm>
          <a:prstGeom prst="rect">
            <a:avLst/>
          </a:prstGeom>
          <a:solidFill>
            <a:srgbClr val="F7F7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54" name="Google Shape;354;p50"/>
          <p:cNvPicPr preferRelativeResize="0"/>
          <p:nvPr/>
        </p:nvPicPr>
        <p:blipFill rotWithShape="1">
          <a:blip r:embed="rId3">
            <a:alphaModFix/>
          </a:blip>
          <a:srcRect b="0" l="0" r="0" t="0"/>
          <a:stretch/>
        </p:blipFill>
        <p:spPr>
          <a:xfrm>
            <a:off x="684212" y="4391641"/>
            <a:ext cx="4310130" cy="108273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1"/>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0000"/>
              <a:buFont typeface="Arial"/>
              <a:buNone/>
            </a:pPr>
            <a:r>
              <a:rPr b="1" lang="ru-RU">
                <a:solidFill>
                  <a:srgbClr val="000000"/>
                </a:solidFill>
                <a:latin typeface="Arial"/>
                <a:ea typeface="Arial"/>
                <a:cs typeface="Arial"/>
                <a:sym typeface="Arial"/>
              </a:rPr>
              <a:t>ОБЪЯВЛЕНИЕ МЕТОДОВ, REF- И OUT-ПАРАМЕТРЫ.</a:t>
            </a:r>
            <a:endParaRPr b="1" i="0">
              <a:solidFill>
                <a:srgbClr val="000000"/>
              </a:solidFill>
              <a:latin typeface="Arial"/>
              <a:ea typeface="Arial"/>
              <a:cs typeface="Arial"/>
              <a:sym typeface="Arial"/>
            </a:endParaRPr>
          </a:p>
        </p:txBody>
      </p:sp>
      <p:sp>
        <p:nvSpPr>
          <p:cNvPr id="360" name="Google Shape;360;p51"/>
          <p:cNvSpPr txBox="1"/>
          <p:nvPr>
            <p:ph idx="1" type="body"/>
          </p:nvPr>
        </p:nvSpPr>
        <p:spPr>
          <a:xfrm>
            <a:off x="684212" y="1828800"/>
            <a:ext cx="8534400" cy="478874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b="1" lang="ru-RU">
                <a:solidFill>
                  <a:srgbClr val="000000"/>
                </a:solidFill>
                <a:latin typeface="Roboto"/>
                <a:ea typeface="Roboto"/>
                <a:cs typeface="Roboto"/>
                <a:sym typeface="Roboto"/>
              </a:rPr>
              <a:t>Входные параметры. Модификатор in</a:t>
            </a:r>
            <a:endParaRPr b="1">
              <a:solidFill>
                <a:srgbClr val="000000"/>
              </a:solidFill>
              <a:latin typeface="Roboto"/>
              <a:ea typeface="Roboto"/>
              <a:cs typeface="Roboto"/>
              <a:sym typeface="Roboto"/>
            </a:endParaRPr>
          </a:p>
          <a:p>
            <a:pPr indent="0" lvl="0" marL="0" rtl="0" algn="l">
              <a:spcBef>
                <a:spcPts val="1000"/>
              </a:spcBef>
              <a:spcAft>
                <a:spcPts val="0"/>
              </a:spcAft>
              <a:buSzPts val="1600"/>
              <a:buNone/>
            </a:pPr>
            <a:r>
              <a:rPr lang="ru-RU">
                <a:solidFill>
                  <a:srgbClr val="000000"/>
                </a:solidFill>
                <a:latin typeface="Roboto"/>
                <a:ea typeface="Roboto"/>
                <a:cs typeface="Roboto"/>
                <a:sym typeface="Roboto"/>
              </a:rPr>
              <a:t>Кроме выходных параметров с модификатором out метод может использовать входные параметры с модификатором in. Модификатор in указывает, что данный параметр будет передаваться в метод по ссылке, однако внутри метода его значение параметра нельзя будет изменить. Например, возьмем следующий метод:</a:t>
            </a:r>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p:txBody>
      </p:sp>
      <p:sp>
        <p:nvSpPr>
          <p:cNvPr id="361" name="Google Shape;361;p51"/>
          <p:cNvSpPr/>
          <p:nvPr/>
        </p:nvSpPr>
        <p:spPr>
          <a:xfrm>
            <a:off x="0" y="-184666"/>
            <a:ext cx="184731" cy="369332"/>
          </a:xfrm>
          <a:prstGeom prst="rect">
            <a:avLst/>
          </a:prstGeom>
          <a:solidFill>
            <a:srgbClr val="F7F7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62" name="Google Shape;362;p51"/>
          <p:cNvPicPr preferRelativeResize="0"/>
          <p:nvPr/>
        </p:nvPicPr>
        <p:blipFill rotWithShape="1">
          <a:blip r:embed="rId3">
            <a:alphaModFix/>
          </a:blip>
          <a:srcRect b="0" l="0" r="0" t="0"/>
          <a:stretch/>
        </p:blipFill>
        <p:spPr>
          <a:xfrm>
            <a:off x="3233703" y="4077418"/>
            <a:ext cx="6846508" cy="265057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2"/>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0000"/>
              <a:buFont typeface="Arial"/>
              <a:buNone/>
            </a:pPr>
            <a:r>
              <a:rPr b="1" lang="ru-RU">
                <a:solidFill>
                  <a:srgbClr val="000000"/>
                </a:solidFill>
                <a:latin typeface="Arial"/>
                <a:ea typeface="Arial"/>
                <a:cs typeface="Arial"/>
                <a:sym typeface="Arial"/>
              </a:rPr>
              <a:t>ОБЪЯВЛЕНИЕ МЕТОДОВ, REF- И OUT-ПАРАМЕТРЫ.</a:t>
            </a:r>
            <a:endParaRPr b="1" i="0">
              <a:solidFill>
                <a:srgbClr val="000000"/>
              </a:solidFill>
              <a:latin typeface="Arial"/>
              <a:ea typeface="Arial"/>
              <a:cs typeface="Arial"/>
              <a:sym typeface="Arial"/>
            </a:endParaRPr>
          </a:p>
        </p:txBody>
      </p:sp>
      <p:sp>
        <p:nvSpPr>
          <p:cNvPr id="368" name="Google Shape;368;p52"/>
          <p:cNvSpPr txBox="1"/>
          <p:nvPr>
            <p:ph idx="1" type="body"/>
          </p:nvPr>
        </p:nvSpPr>
        <p:spPr>
          <a:xfrm>
            <a:off x="684212" y="1828800"/>
            <a:ext cx="8534400" cy="478874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lang="ru-RU">
                <a:solidFill>
                  <a:srgbClr val="000000"/>
                </a:solidFill>
                <a:latin typeface="Roboto"/>
                <a:ea typeface="Roboto"/>
                <a:cs typeface="Roboto"/>
                <a:sym typeface="Roboto"/>
              </a:rPr>
              <a:t>В данном случае через входные параметры width и height в метод передаются значения, но в самом методе мы не можем изменить значения этих параметров, так как они определены с модификатором in.</a:t>
            </a:r>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rPr lang="ru-RU">
                <a:solidFill>
                  <a:srgbClr val="000000"/>
                </a:solidFill>
                <a:latin typeface="Roboto"/>
                <a:ea typeface="Roboto"/>
                <a:cs typeface="Roboto"/>
                <a:sym typeface="Roboto"/>
              </a:rPr>
              <a:t>Передача по ссылке в некоторых случаях может увеличить произодительность, а использование оператора in гарантирует, что значения переменных, которые передаются параметрам, нельзя будет изменить в этом методе.</a:t>
            </a:r>
            <a:endParaRPr>
              <a:solidFill>
                <a:srgbClr val="000000"/>
              </a:solidFill>
              <a:latin typeface="Roboto"/>
              <a:ea typeface="Roboto"/>
              <a:cs typeface="Roboto"/>
              <a:sym typeface="Roboto"/>
            </a:endParaRPr>
          </a:p>
        </p:txBody>
      </p:sp>
      <p:sp>
        <p:nvSpPr>
          <p:cNvPr id="369" name="Google Shape;369;p52"/>
          <p:cNvSpPr/>
          <p:nvPr/>
        </p:nvSpPr>
        <p:spPr>
          <a:xfrm>
            <a:off x="0" y="-184666"/>
            <a:ext cx="184731" cy="369332"/>
          </a:xfrm>
          <a:prstGeom prst="rect">
            <a:avLst/>
          </a:prstGeom>
          <a:solidFill>
            <a:srgbClr val="F7F7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3"/>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0000"/>
              <a:buFont typeface="Arial"/>
              <a:buNone/>
            </a:pPr>
            <a:r>
              <a:rPr b="1" lang="ru-RU">
                <a:solidFill>
                  <a:srgbClr val="000000"/>
                </a:solidFill>
                <a:latin typeface="Arial"/>
                <a:ea typeface="Arial"/>
                <a:cs typeface="Arial"/>
                <a:sym typeface="Arial"/>
              </a:rPr>
              <a:t>ОБЪЯВЛЕНИЕ МЕТОДОВ, REF- И OUT-ПАРАМЕТРЫ.</a:t>
            </a:r>
            <a:endParaRPr b="1" i="0">
              <a:solidFill>
                <a:srgbClr val="000000"/>
              </a:solidFill>
              <a:latin typeface="Arial"/>
              <a:ea typeface="Arial"/>
              <a:cs typeface="Arial"/>
              <a:sym typeface="Arial"/>
            </a:endParaRPr>
          </a:p>
        </p:txBody>
      </p:sp>
      <p:sp>
        <p:nvSpPr>
          <p:cNvPr id="375" name="Google Shape;375;p53"/>
          <p:cNvSpPr txBox="1"/>
          <p:nvPr>
            <p:ph idx="1" type="body"/>
          </p:nvPr>
        </p:nvSpPr>
        <p:spPr>
          <a:xfrm>
            <a:off x="684212" y="1828800"/>
            <a:ext cx="8534400" cy="478874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b="1" lang="ru-RU">
                <a:solidFill>
                  <a:srgbClr val="000000"/>
                </a:solidFill>
                <a:latin typeface="Roboto"/>
                <a:ea typeface="Roboto"/>
                <a:cs typeface="Roboto"/>
                <a:sym typeface="Roboto"/>
              </a:rPr>
              <a:t>ref-параметры только для чтения</a:t>
            </a:r>
            <a:endParaRPr/>
          </a:p>
          <a:p>
            <a:pPr indent="0" lvl="0" marL="0" rtl="0" algn="l">
              <a:spcBef>
                <a:spcPts val="1000"/>
              </a:spcBef>
              <a:spcAft>
                <a:spcPts val="0"/>
              </a:spcAft>
              <a:buSzPts val="1600"/>
              <a:buNone/>
            </a:pPr>
            <a:r>
              <a:rPr lang="ru-RU">
                <a:solidFill>
                  <a:srgbClr val="000000"/>
                </a:solidFill>
                <a:latin typeface="Roboto"/>
                <a:ea typeface="Roboto"/>
                <a:cs typeface="Roboto"/>
                <a:sym typeface="Roboto"/>
              </a:rPr>
              <a:t>В примерах выше можно было изменять значение ref-параметра. Однако иногда это может быть нежелательно. И чтобы гарантировать, что ref-параметр не изменит своего значения, начиная с версии C# 12 можно применять ref-параметры только для чтения. Такие параметры предваряются ключевым словом readonly:</a:t>
            </a:r>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p:txBody>
      </p:sp>
      <p:sp>
        <p:nvSpPr>
          <p:cNvPr id="376" name="Google Shape;376;p53"/>
          <p:cNvSpPr/>
          <p:nvPr/>
        </p:nvSpPr>
        <p:spPr>
          <a:xfrm>
            <a:off x="0" y="-184666"/>
            <a:ext cx="184731" cy="369332"/>
          </a:xfrm>
          <a:prstGeom prst="rect">
            <a:avLst/>
          </a:prstGeom>
          <a:solidFill>
            <a:srgbClr val="F7F7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77" name="Google Shape;377;p53"/>
          <p:cNvPicPr preferRelativeResize="0"/>
          <p:nvPr/>
        </p:nvPicPr>
        <p:blipFill rotWithShape="1">
          <a:blip r:embed="rId3">
            <a:alphaModFix/>
          </a:blip>
          <a:srcRect b="0" l="0" r="0" t="0"/>
          <a:stretch/>
        </p:blipFill>
        <p:spPr>
          <a:xfrm>
            <a:off x="684212" y="3977164"/>
            <a:ext cx="6638416" cy="255109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4"/>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000000"/>
              </a:buClr>
              <a:buSzPct val="100000"/>
              <a:buFont typeface="Arial"/>
              <a:buNone/>
            </a:pPr>
            <a:r>
              <a:rPr b="1" lang="ru-RU">
                <a:solidFill>
                  <a:srgbClr val="000000"/>
                </a:solidFill>
                <a:latin typeface="Arial"/>
                <a:ea typeface="Arial"/>
                <a:cs typeface="Arial"/>
                <a:sym typeface="Arial"/>
              </a:rPr>
              <a:t>ОБЪЯВЛЕНИЕ МЕТОДОВ, REF- И OUT-ПАРАМЕТРЫ.</a:t>
            </a:r>
            <a:endParaRPr b="1" i="0">
              <a:solidFill>
                <a:srgbClr val="000000"/>
              </a:solidFill>
              <a:latin typeface="Arial"/>
              <a:ea typeface="Arial"/>
              <a:cs typeface="Arial"/>
              <a:sym typeface="Arial"/>
            </a:endParaRPr>
          </a:p>
        </p:txBody>
      </p:sp>
      <p:sp>
        <p:nvSpPr>
          <p:cNvPr id="383" name="Google Shape;383;p54"/>
          <p:cNvSpPr txBox="1"/>
          <p:nvPr>
            <p:ph idx="1" type="body"/>
          </p:nvPr>
        </p:nvSpPr>
        <p:spPr>
          <a:xfrm>
            <a:off x="684212" y="1828800"/>
            <a:ext cx="8534400" cy="478874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b="1" lang="ru-RU">
                <a:solidFill>
                  <a:srgbClr val="000000"/>
                </a:solidFill>
                <a:latin typeface="Roboto"/>
                <a:ea typeface="Roboto"/>
                <a:cs typeface="Roboto"/>
                <a:sym typeface="Roboto"/>
              </a:rPr>
              <a:t>ref-параметры только для чтения</a:t>
            </a:r>
            <a:endParaRPr/>
          </a:p>
          <a:p>
            <a:pPr indent="0" lvl="0" marL="0" rtl="0" algn="l">
              <a:spcBef>
                <a:spcPts val="1000"/>
              </a:spcBef>
              <a:spcAft>
                <a:spcPts val="0"/>
              </a:spcAft>
              <a:buSzPts val="1600"/>
              <a:buNone/>
            </a:pPr>
            <a:r>
              <a:rPr lang="ru-RU">
                <a:solidFill>
                  <a:srgbClr val="000000"/>
                </a:solidFill>
                <a:latin typeface="Roboto"/>
                <a:ea typeface="Roboto"/>
                <a:cs typeface="Roboto"/>
                <a:sym typeface="Roboto"/>
              </a:rPr>
              <a:t>В примерах выше можно было изменять значение ref-параметра. Однако иногда это может быть нежелательно. И чтобы гарантировать, что ref-параметр не изменит своего значения, начиная с версии C# 12 можно применять ref-параметры только для чтения. Такие параметры предваряются ключевым словом readonly:</a:t>
            </a:r>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t/>
            </a:r>
            <a:endParaRPr>
              <a:solidFill>
                <a:srgbClr val="000000"/>
              </a:solidFill>
              <a:latin typeface="Roboto"/>
              <a:ea typeface="Roboto"/>
              <a:cs typeface="Roboto"/>
              <a:sym typeface="Roboto"/>
            </a:endParaRPr>
          </a:p>
          <a:p>
            <a:pPr indent="0" lvl="0" marL="0" rtl="0" algn="l">
              <a:spcBef>
                <a:spcPts val="1000"/>
              </a:spcBef>
              <a:spcAft>
                <a:spcPts val="0"/>
              </a:spcAft>
              <a:buSzPts val="1600"/>
              <a:buNone/>
            </a:pPr>
            <a:r>
              <a:rPr lang="ru-RU">
                <a:solidFill>
                  <a:srgbClr val="000000"/>
                </a:solidFill>
                <a:latin typeface="Roboto"/>
                <a:ea typeface="Roboto"/>
                <a:cs typeface="Roboto"/>
                <a:sym typeface="Roboto"/>
              </a:rPr>
              <a:t>В данном случае в метод Increment параметр n передается по ссылке и при этом он доступен только для чтения. При попытке изменить его значение мы получим ошибку на этапе компиляции.</a:t>
            </a:r>
            <a:endParaRPr>
              <a:solidFill>
                <a:srgbClr val="000000"/>
              </a:solidFill>
              <a:latin typeface="Roboto"/>
              <a:ea typeface="Roboto"/>
              <a:cs typeface="Roboto"/>
              <a:sym typeface="Roboto"/>
            </a:endParaRPr>
          </a:p>
        </p:txBody>
      </p:sp>
      <p:sp>
        <p:nvSpPr>
          <p:cNvPr id="384" name="Google Shape;384;p54"/>
          <p:cNvSpPr/>
          <p:nvPr/>
        </p:nvSpPr>
        <p:spPr>
          <a:xfrm>
            <a:off x="0" y="-184666"/>
            <a:ext cx="184731" cy="369332"/>
          </a:xfrm>
          <a:prstGeom prst="rect">
            <a:avLst/>
          </a:prstGeom>
          <a:solidFill>
            <a:srgbClr val="F7F7F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385" name="Google Shape;385;p54"/>
          <p:cNvPicPr preferRelativeResize="0"/>
          <p:nvPr/>
        </p:nvPicPr>
        <p:blipFill rotWithShape="1">
          <a:blip r:embed="rId3">
            <a:alphaModFix/>
          </a:blip>
          <a:srcRect b="0" l="0" r="0" t="0"/>
          <a:stretch/>
        </p:blipFill>
        <p:spPr>
          <a:xfrm>
            <a:off x="761798" y="3716698"/>
            <a:ext cx="5195657" cy="19966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i="0" lang="ru-RU">
                <a:solidFill>
                  <a:srgbClr val="000000"/>
                </a:solidFill>
                <a:latin typeface="Arial"/>
                <a:ea typeface="Arial"/>
                <a:cs typeface="Arial"/>
                <a:sym typeface="Arial"/>
              </a:rPr>
              <a:t>РОЛЬ ПЛАТФОРМЫ .NET</a:t>
            </a:r>
            <a:endParaRPr b="1" i="0">
              <a:solidFill>
                <a:srgbClr val="000000"/>
              </a:solidFill>
              <a:latin typeface="Arial"/>
              <a:ea typeface="Arial"/>
              <a:cs typeface="Arial"/>
              <a:sym typeface="Arial"/>
            </a:endParaRPr>
          </a:p>
        </p:txBody>
      </p:sp>
      <p:sp>
        <p:nvSpPr>
          <p:cNvPr id="158" name="Google Shape;158;p22"/>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920"/>
              <a:buNone/>
            </a:pPr>
            <a:r>
              <a:rPr b="0" i="0" lang="ru-RU" sz="2400">
                <a:solidFill>
                  <a:srgbClr val="000000"/>
                </a:solidFill>
                <a:latin typeface="Arial"/>
                <a:ea typeface="Arial"/>
                <a:cs typeface="Arial"/>
                <a:sym typeface="Arial"/>
              </a:rPr>
              <a:t>Когда говорят C#, нередко имеют в виду технологии платформы .NET (Windows Forms, WPF, ASP.NET, .NET MAUI). И, наоборот, когда говорят .NET, нередко имеют в виду C#. Однако, хотя эти понятия связаны, отождествлять их неверно. Язык C# был создан специально для работы с фреймворком .NET, однако само понятие .NET несколько шире.</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i="0" lang="ru-RU">
                <a:solidFill>
                  <a:srgbClr val="000000"/>
                </a:solidFill>
                <a:latin typeface="Arial"/>
                <a:ea typeface="Arial"/>
                <a:cs typeface="Arial"/>
                <a:sym typeface="Arial"/>
              </a:rPr>
              <a:t>РОЛЬ ПЛАТФОРМЫ .NET</a:t>
            </a:r>
            <a:endParaRPr b="1" i="0">
              <a:solidFill>
                <a:srgbClr val="000000"/>
              </a:solidFill>
              <a:latin typeface="Arial"/>
              <a:ea typeface="Arial"/>
              <a:cs typeface="Arial"/>
              <a:sym typeface="Arial"/>
            </a:endParaRPr>
          </a:p>
        </p:txBody>
      </p:sp>
      <p:sp>
        <p:nvSpPr>
          <p:cNvPr id="164" name="Google Shape;164;p23"/>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600"/>
              <a:buNone/>
            </a:pPr>
            <a:r>
              <a:rPr b="0" i="0" lang="ru-RU">
                <a:solidFill>
                  <a:srgbClr val="000000"/>
                </a:solidFill>
                <a:latin typeface="Arial"/>
                <a:ea typeface="Arial"/>
                <a:cs typeface="Arial"/>
                <a:sym typeface="Arial"/>
              </a:rPr>
              <a:t>Как-то Билл Гейтс сказал, что платформа .NET - это лучшее, что создала компания Microsoft. Возможно, он был прав. Фреймворк .NET представляет мощную платформу для создания приложений. Можно выделить следующие ее основные черты:</a:t>
            </a:r>
            <a:endParaRPr/>
          </a:p>
          <a:p>
            <a:pPr indent="0" lvl="0" marL="0" rtl="0" algn="l">
              <a:spcBef>
                <a:spcPts val="1000"/>
              </a:spcBef>
              <a:spcAft>
                <a:spcPts val="0"/>
              </a:spcAft>
              <a:buSzPts val="1600"/>
              <a:buNone/>
            </a:pPr>
            <a:r>
              <a:t/>
            </a:r>
            <a:endParaRPr b="0" i="0">
              <a:solidFill>
                <a:srgbClr val="000000"/>
              </a:solidFill>
              <a:latin typeface="Arial"/>
              <a:ea typeface="Arial"/>
              <a:cs typeface="Arial"/>
              <a:sym typeface="Arial"/>
            </a:endParaRPr>
          </a:p>
          <a:p>
            <a:pPr indent="-285750" lvl="0" marL="285750" rtl="0" algn="l">
              <a:spcBef>
                <a:spcPts val="1000"/>
              </a:spcBef>
              <a:spcAft>
                <a:spcPts val="0"/>
              </a:spcAft>
              <a:buSzPts val="1600"/>
              <a:buChar char="▶"/>
            </a:pPr>
            <a:r>
              <a:rPr b="1" i="0" lang="ru-RU">
                <a:solidFill>
                  <a:srgbClr val="000000"/>
                </a:solidFill>
                <a:latin typeface="Arial"/>
                <a:ea typeface="Arial"/>
                <a:cs typeface="Arial"/>
                <a:sym typeface="Arial"/>
              </a:rPr>
              <a:t>Поддержка нескольких языков. </a:t>
            </a:r>
            <a:r>
              <a:rPr b="0" i="0" lang="ru-RU">
                <a:solidFill>
                  <a:srgbClr val="000000"/>
                </a:solidFill>
                <a:latin typeface="Arial"/>
                <a:ea typeface="Arial"/>
                <a:cs typeface="Arial"/>
                <a:sym typeface="Arial"/>
              </a:rPr>
              <a:t>Основой платформы является общеязыковая среда исполнения Common Language Runtime (CLR), благодаря чему .NET поддерживает несколько языков: наряду с C# это также VB.NET, C++, F#, а также различные диалекты других языков, привязанные к .NET, например, Delphi.NET. При компиляции код на любом из этих языков компилируется в сборку на общем языке CIL (Common Intermediate Language) - своего рода ассемблер платформы .NET. Поэтому при определенных условиях мы можем сделать отдельные модули одного приложения на отдельных языках.</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i="0" lang="ru-RU">
                <a:solidFill>
                  <a:srgbClr val="000000"/>
                </a:solidFill>
                <a:latin typeface="Arial"/>
                <a:ea typeface="Arial"/>
                <a:cs typeface="Arial"/>
                <a:sym typeface="Arial"/>
              </a:rPr>
              <a:t>РОЛЬ ПЛАТФОРМЫ .NET</a:t>
            </a:r>
            <a:endParaRPr b="1" i="0">
              <a:solidFill>
                <a:srgbClr val="000000"/>
              </a:solidFill>
              <a:latin typeface="Arial"/>
              <a:ea typeface="Arial"/>
              <a:cs typeface="Arial"/>
              <a:sym typeface="Arial"/>
            </a:endParaRPr>
          </a:p>
        </p:txBody>
      </p:sp>
      <p:sp>
        <p:nvSpPr>
          <p:cNvPr id="170" name="Google Shape;170;p24"/>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b="1" i="0" lang="ru-RU">
                <a:solidFill>
                  <a:srgbClr val="000000"/>
                </a:solidFill>
                <a:latin typeface="Arial"/>
                <a:ea typeface="Arial"/>
                <a:cs typeface="Arial"/>
                <a:sym typeface="Arial"/>
              </a:rPr>
              <a:t>Кроссплатформенность</a:t>
            </a:r>
            <a:r>
              <a:rPr b="0" i="0" lang="ru-RU">
                <a:solidFill>
                  <a:srgbClr val="000000"/>
                </a:solidFill>
                <a:latin typeface="Arial"/>
                <a:ea typeface="Arial"/>
                <a:cs typeface="Arial"/>
                <a:sym typeface="Arial"/>
              </a:rPr>
              <a:t>. .NET является переносимой платформой (с некоторыми ограничениями). Например, последняя версия платформы на данный момент - .NET 8 поддерживается на большинстве современных ОС Windows, MacOS, Linux. Используя различные технологии на платформе .NET, можно разрабатывать приложения на языке C# для самых разных платформ - Windows, MacOS, Linux, Android, iOS, Tizen.</a:t>
            </a:r>
            <a:endParaRPr/>
          </a:p>
          <a:p>
            <a:pPr indent="-184150" lvl="0" marL="285750" rtl="0" algn="l">
              <a:spcBef>
                <a:spcPts val="1000"/>
              </a:spcBef>
              <a:spcAft>
                <a:spcPts val="0"/>
              </a:spcAft>
              <a:buSzPts val="1600"/>
              <a:buNone/>
            </a:pPr>
            <a:r>
              <a:t/>
            </a:r>
            <a:endParaRPr b="0" i="0">
              <a:solidFill>
                <a:srgbClr val="000000"/>
              </a:solidFill>
              <a:latin typeface="Arial"/>
              <a:ea typeface="Arial"/>
              <a:cs typeface="Arial"/>
              <a:sym typeface="Arial"/>
            </a:endParaRPr>
          </a:p>
          <a:p>
            <a:pPr indent="-285750" lvl="0" marL="285750" rtl="0" algn="l">
              <a:spcBef>
                <a:spcPts val="1000"/>
              </a:spcBef>
              <a:spcAft>
                <a:spcPts val="0"/>
              </a:spcAft>
              <a:buSzPts val="1600"/>
              <a:buChar char="▶"/>
            </a:pPr>
            <a:r>
              <a:rPr b="1" i="0" lang="ru-RU">
                <a:solidFill>
                  <a:srgbClr val="000000"/>
                </a:solidFill>
                <a:latin typeface="Arial"/>
                <a:ea typeface="Arial"/>
                <a:cs typeface="Arial"/>
                <a:sym typeface="Arial"/>
              </a:rPr>
              <a:t>Мощная библиотека классов</a:t>
            </a:r>
            <a:r>
              <a:rPr b="0" i="0" lang="ru-RU">
                <a:solidFill>
                  <a:srgbClr val="000000"/>
                </a:solidFill>
                <a:latin typeface="Arial"/>
                <a:ea typeface="Arial"/>
                <a:cs typeface="Arial"/>
                <a:sym typeface="Arial"/>
              </a:rPr>
              <a:t>. .NET представляет единую для всех поддерживаемых языков библиотеку классов. И какое бы приложение мы не собирались писать на C# - текстовый редактор, чат или сложный веб-сайт - так или иначе мы задействуем библиотеку классов .NET.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i="0" lang="ru-RU">
                <a:solidFill>
                  <a:srgbClr val="000000"/>
                </a:solidFill>
                <a:latin typeface="Arial"/>
                <a:ea typeface="Arial"/>
                <a:cs typeface="Arial"/>
                <a:sym typeface="Arial"/>
              </a:rPr>
              <a:t>РОЛЬ ПЛАТФОРМЫ .NET</a:t>
            </a:r>
            <a:endParaRPr b="1" i="0">
              <a:solidFill>
                <a:srgbClr val="000000"/>
              </a:solidFill>
              <a:latin typeface="Arial"/>
              <a:ea typeface="Arial"/>
              <a:cs typeface="Arial"/>
              <a:sym typeface="Arial"/>
            </a:endParaRPr>
          </a:p>
        </p:txBody>
      </p:sp>
      <p:sp>
        <p:nvSpPr>
          <p:cNvPr id="176" name="Google Shape;176;p25"/>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600"/>
              <a:buChar char="▶"/>
            </a:pPr>
            <a:r>
              <a:rPr b="1" i="0" lang="ru-RU">
                <a:solidFill>
                  <a:srgbClr val="000000"/>
                </a:solidFill>
                <a:latin typeface="Arial"/>
                <a:ea typeface="Arial"/>
                <a:cs typeface="Arial"/>
                <a:sym typeface="Arial"/>
              </a:rPr>
              <a:t>Разнообразие технологий. </a:t>
            </a:r>
            <a:r>
              <a:rPr i="0" lang="ru-RU">
                <a:solidFill>
                  <a:srgbClr val="000000"/>
                </a:solidFill>
                <a:latin typeface="Arial"/>
                <a:ea typeface="Arial"/>
                <a:cs typeface="Arial"/>
                <a:sym typeface="Arial"/>
              </a:rPr>
              <a:t>Общеязыковая среда исполнения CLR и базовая библиотека классов являются основой для целого стека технологий, которые разработчики могут задействовать при построении тех или иных приложений. Например, для работы с базами данных в этом стеке технологий предназначена технология ADO.NET и Entity Framework Core. Для построения графических приложений с богатым насыщенным интерфейсом - технология WPF и WinUI, для создания более простых графических приложений - Windows Forms. Для разработки кроссплатформенных мобильных и десктопных приложений - Xamarin/MAUI. Для создания веб-сайтов и веб-приложений - ASP.NET и т.д.</a:t>
            </a:r>
            <a:endParaRPr/>
          </a:p>
          <a:p>
            <a:pPr indent="0" lvl="0" marL="0" rtl="0" algn="l">
              <a:spcBef>
                <a:spcPts val="1000"/>
              </a:spcBef>
              <a:spcAft>
                <a:spcPts val="0"/>
              </a:spcAft>
              <a:buSzPts val="1600"/>
              <a:buNone/>
            </a:pPr>
            <a:r>
              <a:rPr i="0" lang="ru-RU">
                <a:solidFill>
                  <a:srgbClr val="000000"/>
                </a:solidFill>
                <a:latin typeface="Arial"/>
                <a:ea typeface="Arial"/>
                <a:cs typeface="Arial"/>
                <a:sym typeface="Arial"/>
              </a:rPr>
              <a:t>К этому стоит добавить активной развивающийся и набирающий популяность Blazor - фреймворк, который работает поверх .NET и который позволяет создавать веб-приложения как на стороне сервера, так и на стороне клиента. А в будущем будет поддерживать создание мобильных приложений и, возможно, десктоп-приложений.</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i="0" lang="ru-RU">
                <a:solidFill>
                  <a:srgbClr val="000000"/>
                </a:solidFill>
                <a:latin typeface="Arial"/>
                <a:ea typeface="Arial"/>
                <a:cs typeface="Arial"/>
                <a:sym typeface="Arial"/>
              </a:rPr>
              <a:t>РОЛЬ ПЛАТФОРМЫ .NET</a:t>
            </a:r>
            <a:endParaRPr b="1" i="0">
              <a:solidFill>
                <a:srgbClr val="000000"/>
              </a:solidFill>
              <a:latin typeface="Arial"/>
              <a:ea typeface="Arial"/>
              <a:cs typeface="Arial"/>
              <a:sym typeface="Arial"/>
            </a:endParaRPr>
          </a:p>
        </p:txBody>
      </p:sp>
      <p:sp>
        <p:nvSpPr>
          <p:cNvPr id="182" name="Google Shape;182;p26"/>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1760"/>
              <a:buChar char="▶"/>
            </a:pPr>
            <a:r>
              <a:rPr b="1" i="0" lang="ru-RU" sz="2200">
                <a:solidFill>
                  <a:srgbClr val="000000"/>
                </a:solidFill>
                <a:latin typeface="Arial"/>
                <a:ea typeface="Arial"/>
                <a:cs typeface="Arial"/>
                <a:sym typeface="Arial"/>
              </a:rPr>
              <a:t>Производительность. </a:t>
            </a:r>
            <a:r>
              <a:rPr i="0" lang="ru-RU" sz="2200">
                <a:solidFill>
                  <a:srgbClr val="000000"/>
                </a:solidFill>
                <a:latin typeface="Arial"/>
                <a:ea typeface="Arial"/>
                <a:cs typeface="Arial"/>
                <a:sym typeface="Arial"/>
              </a:rPr>
              <a:t>Согласно ряду тестов веб-приложения на .NET в ряде категорий сильно опережают веб-приложения, построенные с помощью других технологий. Приложения на .NET в принципе отличаются высокой производительностью.</a:t>
            </a:r>
            <a:endParaRPr/>
          </a:p>
          <a:p>
            <a:pPr indent="-173990" lvl="0" marL="285750" rtl="0" algn="l">
              <a:spcBef>
                <a:spcPts val="1040"/>
              </a:spcBef>
              <a:spcAft>
                <a:spcPts val="0"/>
              </a:spcAft>
              <a:buSzPts val="1760"/>
              <a:buNone/>
            </a:pPr>
            <a:r>
              <a:t/>
            </a:r>
            <a:endParaRPr i="0" sz="2200">
              <a:solidFill>
                <a:srgbClr val="000000"/>
              </a:solidFill>
              <a:latin typeface="Arial"/>
              <a:ea typeface="Arial"/>
              <a:cs typeface="Arial"/>
              <a:sym typeface="Arial"/>
            </a:endParaRPr>
          </a:p>
          <a:p>
            <a:pPr indent="0" lvl="0" marL="0" rtl="0" algn="l">
              <a:spcBef>
                <a:spcPts val="1040"/>
              </a:spcBef>
              <a:spcAft>
                <a:spcPts val="0"/>
              </a:spcAft>
              <a:buSzPts val="1760"/>
              <a:buNone/>
            </a:pPr>
            <a:r>
              <a:rPr i="0" lang="ru-RU" sz="2200">
                <a:solidFill>
                  <a:srgbClr val="000000"/>
                </a:solidFill>
                <a:latin typeface="Arial"/>
                <a:ea typeface="Arial"/>
                <a:cs typeface="Arial"/>
                <a:sym typeface="Arial"/>
              </a:rPr>
              <a:t>Также еще следует отметить такую особенность языка C# и фреймворка .NET, как автоматическая сборка мусора. А это значит, что нам в большинстве случаев не придется, в отличие от С++, заботиться об освобождении памяти. Вышеупомянутая общеязыковая среда CLR сама вызовет сборщик мусора и очистит память.</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684212" y="397471"/>
            <a:ext cx="8534400" cy="10046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0000"/>
              </a:buClr>
              <a:buSzPts val="3600"/>
              <a:buFont typeface="Arial"/>
              <a:buNone/>
            </a:pPr>
            <a:r>
              <a:rPr b="1" i="0" lang="ru-RU">
                <a:solidFill>
                  <a:srgbClr val="000000"/>
                </a:solidFill>
                <a:latin typeface="Arial"/>
                <a:ea typeface="Arial"/>
                <a:cs typeface="Arial"/>
                <a:sym typeface="Arial"/>
              </a:rPr>
              <a:t>УПРАВЛЯЕМЫЙ И НЕУПРАВЛЯЕМЫЙ КОД</a:t>
            </a:r>
            <a:endParaRPr/>
          </a:p>
        </p:txBody>
      </p:sp>
      <p:sp>
        <p:nvSpPr>
          <p:cNvPr id="188" name="Google Shape;188;p27"/>
          <p:cNvSpPr txBox="1"/>
          <p:nvPr>
            <p:ph idx="1" type="body"/>
          </p:nvPr>
        </p:nvSpPr>
        <p:spPr>
          <a:xfrm>
            <a:off x="684212" y="1402081"/>
            <a:ext cx="8534400" cy="521546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760"/>
              <a:buNone/>
            </a:pPr>
            <a:r>
              <a:rPr i="0" lang="ru-RU" sz="2200">
                <a:solidFill>
                  <a:srgbClr val="000000"/>
                </a:solidFill>
                <a:latin typeface="Arial"/>
                <a:ea typeface="Arial"/>
                <a:cs typeface="Arial"/>
                <a:sym typeface="Arial"/>
              </a:rPr>
              <a:t>Нередко приложение, созданное на C#, называют управляемым кодом (managed code). Что это значит? А это значит, что данное приложение создано на основе платформы .NET и поэтому управляется общеязыковой средой CLR, которая загружает приложение и при необходимости очищает память. Но есть также приложения, например, созданные на языке С++, которые компилируются не в общий язык CIL, как C#, VB.NET или F#, а в обычный машинный код. В этом случае .NET не управляет приложением.</a:t>
            </a:r>
            <a:endParaRPr/>
          </a:p>
          <a:p>
            <a:pPr indent="-173990" lvl="0" marL="285750" rtl="0" algn="l">
              <a:spcBef>
                <a:spcPts val="1040"/>
              </a:spcBef>
              <a:spcAft>
                <a:spcPts val="0"/>
              </a:spcAft>
              <a:buSzPts val="1760"/>
              <a:buNone/>
            </a:pPr>
            <a:r>
              <a:t/>
            </a:r>
            <a:endParaRPr i="0" sz="2200">
              <a:solidFill>
                <a:srgbClr val="000000"/>
              </a:solidFill>
              <a:latin typeface="Arial"/>
              <a:ea typeface="Arial"/>
              <a:cs typeface="Arial"/>
              <a:sym typeface="Arial"/>
            </a:endParaRPr>
          </a:p>
          <a:p>
            <a:pPr indent="0" lvl="0" marL="0" rtl="0" algn="l">
              <a:spcBef>
                <a:spcPts val="1040"/>
              </a:spcBef>
              <a:spcAft>
                <a:spcPts val="0"/>
              </a:spcAft>
              <a:buSzPts val="1760"/>
              <a:buNone/>
            </a:pPr>
            <a:r>
              <a:rPr i="0" lang="ru-RU" sz="2200">
                <a:solidFill>
                  <a:srgbClr val="000000"/>
                </a:solidFill>
                <a:latin typeface="Arial"/>
                <a:ea typeface="Arial"/>
                <a:cs typeface="Arial"/>
                <a:sym typeface="Arial"/>
              </a:rPr>
              <a:t>В то же время платформа .NET предоставляет возможности для взаимодействия с неуправляемым кодом.</a:t>
            </a:r>
            <a:endParaRPr/>
          </a:p>
        </p:txBody>
      </p:sp>
    </p:spTree>
  </p:cSld>
  <p:clrMapOvr>
    <a:masterClrMapping/>
  </p:clrMapOvr>
</p:sld>
</file>

<file path=ppt/theme/theme1.xml><?xml version="1.0" encoding="utf-8"?>
<a:theme xmlns:a="http://schemas.openxmlformats.org/drawingml/2006/main" xmlns:r="http://schemas.openxmlformats.org/officeDocument/2006/relationships" name="Сектор">
  <a:themeElements>
    <a:clrScheme name="Сектор">
      <a:dk1>
        <a:srgbClr val="000000"/>
      </a:dk1>
      <a:lt1>
        <a:srgbClr val="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