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033" autoAdjust="0"/>
  </p:normalViewPr>
  <p:slideViewPr>
    <p:cSldViewPr snapToGrid="0">
      <p:cViewPr varScale="1">
        <p:scale>
          <a:sx n="52" d="100"/>
          <a:sy n="52" d="100"/>
        </p:scale>
        <p:origin x="160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555D1-81BA-4FE3-9B22-352981E4D138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F5AEC-6CE2-463F-B9D5-7C55CEA2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9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Лекция 4. Исключения, модульное тестирование.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981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Метод </a:t>
            </a:r>
            <a:r>
              <a:rPr lang="ru-RU" sz="1200" b="1" dirty="0" err="1"/>
              <a:t>int</a:t>
            </a:r>
            <a:r>
              <a:rPr lang="ru-RU" sz="1200" dirty="0" err="1"/>
              <a:t>.</a:t>
            </a:r>
            <a:r>
              <a:rPr lang="ru-RU" sz="1200" b="1" dirty="0" err="1"/>
              <a:t>TryParse</a:t>
            </a:r>
            <a:r>
              <a:rPr lang="ru-RU" sz="1200" dirty="0"/>
              <a:t>() возвращает </a:t>
            </a:r>
            <a:r>
              <a:rPr lang="ru-RU" sz="1200" b="1" dirty="0" err="1"/>
              <a:t>true</a:t>
            </a:r>
            <a:r>
              <a:rPr lang="ru-RU" sz="1200" dirty="0"/>
              <a:t>, если преобразование можно осуществить, и </a:t>
            </a:r>
            <a:r>
              <a:rPr lang="ru-RU" sz="1200" b="1" dirty="0" err="1"/>
              <a:t>false</a:t>
            </a:r>
            <a:r>
              <a:rPr lang="ru-RU" sz="1200" dirty="0"/>
              <a:t> - если нельзя. При допустимости преобразования переменная x будет содержать введенное число. Так, не используя </a:t>
            </a:r>
            <a:r>
              <a:rPr lang="ru-RU" sz="1200" b="1" dirty="0" err="1"/>
              <a:t>try</a:t>
            </a:r>
            <a:r>
              <a:rPr lang="ru-RU" sz="1200" dirty="0"/>
              <a:t>...</a:t>
            </a:r>
            <a:r>
              <a:rPr lang="ru-RU" sz="1200" b="1" dirty="0" err="1"/>
              <a:t>catch</a:t>
            </a:r>
            <a:r>
              <a:rPr lang="ru-RU" sz="1200" dirty="0"/>
              <a:t> можно обработать возможную исключительную ситуацию.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С точки зрения производительности использование блоков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r>
              <a:rPr lang="ru-RU" sz="1200" dirty="0"/>
              <a:t> более накладно, чем применение условных конструкций. Поэтому по возможности вместо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r>
              <a:rPr lang="ru-RU" sz="1200" dirty="0"/>
              <a:t> лучше использовать условные конструкции на проверку исключительных ситуаций.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699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Определение блока </a:t>
            </a:r>
            <a:r>
              <a:rPr lang="ru-RU" sz="1200" b="1" dirty="0" err="1"/>
              <a:t>catch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За обработку исключения отвечает блок </a:t>
            </a:r>
            <a:r>
              <a:rPr lang="ru-RU" sz="1200" b="1" dirty="0" err="1"/>
              <a:t>catch</a:t>
            </a:r>
            <a:r>
              <a:rPr lang="ru-RU" sz="1200" dirty="0"/>
              <a:t>, который может иметь следующие формы: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Обрабатывает любое исключение, которое возникло в блоке </a:t>
            </a:r>
            <a:r>
              <a:rPr lang="ru-RU" sz="1200" dirty="0" err="1"/>
              <a:t>try</a:t>
            </a:r>
            <a:r>
              <a:rPr lang="ru-RU" sz="1200" dirty="0"/>
              <a:t>. Выше уже был продемонстрирован пример подобного блока.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049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Обрабатывает только те исключения, которые соответствуют типу, </a:t>
            </a:r>
            <a:r>
              <a:rPr lang="ru-RU" sz="1200" dirty="0" err="1"/>
              <a:t>указаному</a:t>
            </a:r>
            <a:r>
              <a:rPr lang="ru-RU" sz="1200" dirty="0"/>
              <a:t> в скобках после оператора </a:t>
            </a:r>
            <a:r>
              <a:rPr lang="ru-RU" sz="1200" b="1" dirty="0" err="1"/>
              <a:t>catch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r>
              <a:rPr lang="ru-RU" sz="1200" dirty="0"/>
              <a:t>Например, обработаем только исключения типа </a:t>
            </a:r>
            <a:r>
              <a:rPr lang="ru-RU" sz="1200" b="1" dirty="0" err="1"/>
              <a:t>DivideByZeroException</a:t>
            </a:r>
            <a:r>
              <a:rPr lang="ru-RU" sz="1200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1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Однако если в блоке </a:t>
            </a:r>
            <a:r>
              <a:rPr lang="ru-RU" sz="1200" dirty="0" err="1"/>
              <a:t>try</a:t>
            </a:r>
            <a:r>
              <a:rPr lang="ru-RU" sz="1200" dirty="0"/>
              <a:t> возникнут исключения каких-то других типов, отличных от </a:t>
            </a:r>
            <a:r>
              <a:rPr lang="ru-RU" sz="1200" b="1" dirty="0" err="1"/>
              <a:t>DivideByZeroException</a:t>
            </a:r>
            <a:r>
              <a:rPr lang="ru-RU" sz="1200" dirty="0"/>
              <a:t>, то они не будут обработаны.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413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Обрабатывает только те исключения, которые соответствуют типу, </a:t>
            </a:r>
            <a:r>
              <a:rPr lang="ru-RU" sz="1200" dirty="0" err="1"/>
              <a:t>указаному</a:t>
            </a:r>
            <a:r>
              <a:rPr lang="ru-RU" sz="1200" dirty="0"/>
              <a:t> в скобках после оператора </a:t>
            </a:r>
            <a:r>
              <a:rPr lang="ru-RU" sz="1200" b="1" dirty="0" err="1"/>
              <a:t>catch</a:t>
            </a:r>
            <a:r>
              <a:rPr lang="ru-RU" sz="1200" dirty="0"/>
              <a:t>. А вся информация об исключении помещается в переменную данного типа.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45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Фактически этот случай аналогичен предыдущему за тем исключением, что здесь используется переменная. В данном случае в переменную </a:t>
            </a:r>
            <a:r>
              <a:rPr lang="ru-RU" sz="1200" dirty="0" err="1"/>
              <a:t>ex</a:t>
            </a:r>
            <a:r>
              <a:rPr lang="ru-RU" sz="1200" dirty="0"/>
              <a:t>, которая представляет тип </a:t>
            </a:r>
            <a:r>
              <a:rPr lang="ru-RU" sz="1200" b="1" dirty="0" err="1"/>
              <a:t>DivideByZeroException</a:t>
            </a:r>
            <a:r>
              <a:rPr lang="ru-RU" sz="1200" dirty="0"/>
              <a:t>, помещается информация о возникшем </a:t>
            </a:r>
            <a:r>
              <a:rPr lang="ru-RU" sz="1200" dirty="0" err="1"/>
              <a:t>исключени</a:t>
            </a:r>
            <a:r>
              <a:rPr lang="ru-RU" sz="1200" dirty="0"/>
              <a:t>. И с помощью свойства Message мы можем получить сообщение об ошибке.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Если нам не нужна информация об исключении, то переменную можно не использовать как в предыдущем случае.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29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Фильтры исключений</a:t>
            </a:r>
          </a:p>
          <a:p>
            <a:pPr marL="0" indent="0">
              <a:buNone/>
            </a:pPr>
            <a:r>
              <a:rPr lang="ru-RU" sz="1200" dirty="0"/>
              <a:t>Фильтры исключений позволяют обрабатывать исключения в зависимости от определенных условий. Для их применения после выражения </a:t>
            </a:r>
            <a:r>
              <a:rPr lang="ru-RU" sz="1200" b="1" dirty="0" err="1"/>
              <a:t>catch</a:t>
            </a:r>
            <a:r>
              <a:rPr lang="ru-RU" sz="1200" dirty="0"/>
              <a:t> идет выражение </a:t>
            </a:r>
            <a:r>
              <a:rPr lang="ru-RU" sz="1200" b="1" dirty="0" err="1"/>
              <a:t>when</a:t>
            </a:r>
            <a:r>
              <a:rPr lang="ru-RU" sz="1200" dirty="0"/>
              <a:t>, после которого в скобках указывается условие: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318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этом случае обработка исключения в блоке </a:t>
            </a:r>
            <a:r>
              <a:rPr lang="ru-RU" sz="1200" b="1" dirty="0" err="1"/>
              <a:t>catch</a:t>
            </a:r>
            <a:r>
              <a:rPr lang="ru-RU" sz="1200" dirty="0"/>
              <a:t> производится только в том случае, если условие в выражении </a:t>
            </a:r>
            <a:r>
              <a:rPr lang="ru-RU" sz="1200" b="1" dirty="0" err="1"/>
              <a:t>when</a:t>
            </a:r>
            <a:r>
              <a:rPr lang="ru-RU" sz="1200" dirty="0"/>
              <a:t> истинно. Например: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будет выброшено исключение, так как y=0. Здесь два блока </a:t>
            </a:r>
            <a:r>
              <a:rPr lang="ru-RU" sz="1200" b="1" dirty="0" err="1"/>
              <a:t>catch</a:t>
            </a:r>
            <a:r>
              <a:rPr lang="ru-RU" sz="1200" dirty="0"/>
              <a:t>, и оба они обрабатывают исключения типа </a:t>
            </a:r>
            <a:r>
              <a:rPr lang="ru-RU" sz="1200" b="1" dirty="0" err="1"/>
              <a:t>DivideByZeroException</a:t>
            </a:r>
            <a:r>
              <a:rPr lang="ru-RU" sz="1200" dirty="0"/>
              <a:t>, то есть по сути все исключения, генерируемые при делении на ноль. Но поскольку для первого блока указано условие y == 0, то именно этот блок будет обрабатывать данное исключение - условие, указанное после оператора </a:t>
            </a:r>
            <a:r>
              <a:rPr lang="ru-RU" sz="1200" dirty="0" err="1"/>
              <a:t>when</a:t>
            </a:r>
            <a:r>
              <a:rPr lang="ru-RU" sz="1200" dirty="0"/>
              <a:t> возвращает </a:t>
            </a:r>
            <a:r>
              <a:rPr lang="ru-RU" sz="1200" b="1" dirty="0" err="1"/>
              <a:t>true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695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Противоположная ситуация: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будет выброшено исключение, так как x=0. Условие первого блока </a:t>
            </a:r>
            <a:r>
              <a:rPr lang="ru-RU" sz="1200" dirty="0" err="1"/>
              <a:t>catch</a:t>
            </a:r>
            <a:r>
              <a:rPr lang="ru-RU" sz="1200" dirty="0"/>
              <a:t> - y == 0 теперь возвращает </a:t>
            </a:r>
            <a:r>
              <a:rPr lang="ru-RU" sz="1200" b="1" dirty="0" err="1"/>
              <a:t>false</a:t>
            </a:r>
            <a:r>
              <a:rPr lang="ru-RU" sz="1200" dirty="0"/>
              <a:t>. Поэтому CLR будет дальше искать соответствующие блоки </a:t>
            </a:r>
            <a:r>
              <a:rPr lang="ru-RU" sz="1200" b="1" dirty="0" err="1"/>
              <a:t>catch</a:t>
            </a:r>
            <a:r>
              <a:rPr lang="ru-RU" sz="1200" dirty="0"/>
              <a:t> далее и для обработки исключения выберет второй блок </a:t>
            </a:r>
            <a:r>
              <a:rPr lang="ru-RU" sz="1200" b="1" dirty="0" err="1"/>
              <a:t>catch</a:t>
            </a:r>
            <a:r>
              <a:rPr lang="ru-RU" sz="1200" dirty="0"/>
              <a:t>. В итоге если мы уберем второй блок </a:t>
            </a:r>
            <a:r>
              <a:rPr lang="ru-RU" sz="1200" b="1" dirty="0" err="1"/>
              <a:t>catch</a:t>
            </a:r>
            <a:r>
              <a:rPr lang="ru-RU" sz="1200" dirty="0"/>
              <a:t>, то исключение вообще не будет обрабатываться.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388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Типы исключений. Класс </a:t>
            </a:r>
            <a:r>
              <a:rPr lang="en-US" sz="1200" b="1" dirty="0"/>
              <a:t>Exception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Базовым для всех типов исключений является тип </a:t>
            </a:r>
            <a:r>
              <a:rPr lang="ru-RU" sz="1200" dirty="0" err="1"/>
              <a:t>Exception</a:t>
            </a:r>
            <a:r>
              <a:rPr lang="ru-RU" sz="1200" dirty="0"/>
              <a:t>. Этот тип определяет ряд свойств, с помощью которых можно получить информацию об исключении.</a:t>
            </a:r>
          </a:p>
          <a:p>
            <a:pPr marL="0" indent="0">
              <a:buNone/>
            </a:pPr>
            <a:endParaRPr lang="ru-RU" sz="1200" dirty="0"/>
          </a:p>
          <a:p>
            <a:r>
              <a:rPr lang="ru-RU" sz="1200" dirty="0" err="1"/>
              <a:t>InnerException</a:t>
            </a:r>
            <a:r>
              <a:rPr lang="ru-RU" sz="1200" dirty="0"/>
              <a:t>: хранит информацию об исключении, которое послужило причиной текущего исключения</a:t>
            </a:r>
          </a:p>
          <a:p>
            <a:r>
              <a:rPr lang="ru-RU" sz="1200" dirty="0"/>
              <a:t>Message: хранит сообщение об исключении, текст ошибки</a:t>
            </a:r>
          </a:p>
          <a:p>
            <a:r>
              <a:rPr lang="ru-RU" sz="1200" dirty="0"/>
              <a:t>Source: хранит имя объекта или сборки, которое вызвало исключение</a:t>
            </a:r>
          </a:p>
          <a:p>
            <a:r>
              <a:rPr lang="ru-RU" sz="1200" dirty="0" err="1"/>
              <a:t>StackTrace</a:t>
            </a:r>
            <a:r>
              <a:rPr lang="ru-RU" sz="1200" dirty="0"/>
              <a:t>: возвращает строковое представление стека </a:t>
            </a:r>
            <a:r>
              <a:rPr lang="ru-RU" sz="1200" dirty="0" err="1"/>
              <a:t>вызывов</a:t>
            </a:r>
            <a:r>
              <a:rPr lang="ru-RU" sz="1200" dirty="0"/>
              <a:t>, которые привели к возникновению исключения</a:t>
            </a:r>
          </a:p>
          <a:p>
            <a:r>
              <a:rPr lang="ru-RU" sz="1200" dirty="0" err="1"/>
              <a:t>TargetSite</a:t>
            </a:r>
            <a:r>
              <a:rPr lang="ru-RU" sz="1200" dirty="0"/>
              <a:t>: возвращает метод, в котором и было вызвано исключение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82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1200" b="1" dirty="0" err="1"/>
              <a:t>try</a:t>
            </a:r>
            <a:r>
              <a:rPr lang="ru-RU" sz="1200" dirty="0"/>
              <a:t>...</a:t>
            </a:r>
            <a:r>
              <a:rPr lang="ru-RU" sz="1200" b="1" dirty="0" err="1"/>
              <a:t>catch</a:t>
            </a:r>
            <a:r>
              <a:rPr lang="ru-RU" sz="1200" dirty="0"/>
              <a:t>...</a:t>
            </a:r>
            <a:r>
              <a:rPr lang="ru-RU" sz="1200" b="1" dirty="0" err="1"/>
              <a:t>finally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476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Например, обработаем исключения типа </a:t>
            </a:r>
            <a:r>
              <a:rPr lang="ru-RU" sz="1200" b="1" dirty="0" err="1"/>
              <a:t>Exception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Однако так как тип </a:t>
            </a:r>
            <a:r>
              <a:rPr lang="ru-RU" sz="1200" b="1" dirty="0" err="1"/>
              <a:t>Exception</a:t>
            </a:r>
            <a:r>
              <a:rPr lang="ru-RU" sz="1200" dirty="0"/>
              <a:t> является базовым типом для всех исключений, то выражение </a:t>
            </a:r>
            <a:r>
              <a:rPr lang="ru-RU" sz="1200" b="1" dirty="0" err="1"/>
              <a:t>catch</a:t>
            </a:r>
            <a:r>
              <a:rPr lang="ru-RU" sz="1200" dirty="0"/>
              <a:t> (</a:t>
            </a:r>
            <a:r>
              <a:rPr lang="ru-RU" sz="1200" b="1" dirty="0" err="1"/>
              <a:t>Exception</a:t>
            </a:r>
            <a:r>
              <a:rPr lang="ru-RU" sz="1200" dirty="0"/>
              <a:t> </a:t>
            </a:r>
            <a:r>
              <a:rPr lang="ru-RU" sz="1200" b="1" dirty="0" err="1"/>
              <a:t>ex</a:t>
            </a:r>
            <a:r>
              <a:rPr lang="ru-RU" sz="1200" dirty="0"/>
              <a:t>) будет обрабатывать все исключения, которые могут возникнуть. 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48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Но также есть более специализированные типы исключений, которые предназначены для обработки каких-то определенных видов исключений. Их довольно много, я приведу лишь некоторые:</a:t>
            </a:r>
          </a:p>
          <a:p>
            <a:r>
              <a:rPr lang="ru-RU" sz="1200" b="1" dirty="0" err="1"/>
              <a:t>DivideByZeroException</a:t>
            </a:r>
            <a:r>
              <a:rPr lang="ru-RU" sz="1200" dirty="0"/>
              <a:t>: представляет исключение, которое генерируется при делении на ноль</a:t>
            </a:r>
          </a:p>
          <a:p>
            <a:r>
              <a:rPr lang="ru-RU" sz="1200" b="1" dirty="0" err="1"/>
              <a:t>ArgumentOutOfRangeException</a:t>
            </a:r>
            <a:r>
              <a:rPr lang="ru-RU" sz="1200" dirty="0"/>
              <a:t>: генерируется, если значение аргумента находится вне диапазона допустимых значений</a:t>
            </a:r>
          </a:p>
          <a:p>
            <a:r>
              <a:rPr lang="ru-RU" sz="1200" b="1" dirty="0" err="1"/>
              <a:t>ArgumentException</a:t>
            </a:r>
            <a:r>
              <a:rPr lang="ru-RU" sz="1200" dirty="0"/>
              <a:t>: генерируется, если в метод для параметра передается некорректное значение</a:t>
            </a:r>
          </a:p>
          <a:p>
            <a:r>
              <a:rPr lang="ru-RU" sz="1200" b="1" dirty="0" err="1"/>
              <a:t>IndexOutOfRangeException</a:t>
            </a:r>
            <a:r>
              <a:rPr lang="ru-RU" sz="1200" dirty="0"/>
              <a:t>: генерируется, если индекс элемента массива или коллекции находится вне диапазона допустимых значений</a:t>
            </a:r>
          </a:p>
          <a:p>
            <a:r>
              <a:rPr lang="ru-RU" sz="1200" b="1" dirty="0" err="1"/>
              <a:t>InvalidCastException</a:t>
            </a:r>
            <a:r>
              <a:rPr lang="ru-RU" sz="1200" dirty="0"/>
              <a:t>: генерируется при попытке произвести недопустимые преобразования типов</a:t>
            </a:r>
          </a:p>
          <a:p>
            <a:r>
              <a:rPr lang="ru-RU" sz="1200" b="1" dirty="0" err="1"/>
              <a:t>NullReferenceException</a:t>
            </a:r>
            <a:r>
              <a:rPr lang="ru-RU" sz="1200" dirty="0"/>
              <a:t>: генерируется при попытке обращения к объекту, который равен </a:t>
            </a:r>
            <a:r>
              <a:rPr lang="ru-RU" sz="1200" dirty="0" err="1"/>
              <a:t>null</a:t>
            </a:r>
            <a:r>
              <a:rPr lang="ru-RU" sz="1200" dirty="0"/>
              <a:t> (то есть по сути </a:t>
            </a:r>
            <a:r>
              <a:rPr lang="ru-RU" sz="1200" dirty="0" err="1"/>
              <a:t>неопределен</a:t>
            </a:r>
            <a:r>
              <a:rPr lang="ru-RU" sz="1200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36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И при необходимости мы можем разграничить обработку различных типов исключений, включив дополнительные блоки </a:t>
            </a:r>
            <a:r>
              <a:rPr lang="ru-RU" sz="1200" b="1" dirty="0" err="1"/>
              <a:t>catch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r>
              <a:rPr lang="ru-RU" sz="1200" dirty="0"/>
              <a:t>В данном случае блоки </a:t>
            </a:r>
            <a:r>
              <a:rPr lang="ru-RU" sz="1200" b="1" dirty="0" err="1"/>
              <a:t>catch</a:t>
            </a:r>
            <a:r>
              <a:rPr lang="ru-RU" sz="1200" dirty="0"/>
              <a:t> обрабатывают исключения типов </a:t>
            </a:r>
            <a:r>
              <a:rPr lang="ru-RU" sz="1200" b="1" dirty="0" err="1"/>
              <a:t>IndexOutOfRangeException</a:t>
            </a:r>
            <a:r>
              <a:rPr lang="ru-RU" sz="1200" dirty="0"/>
              <a:t> и </a:t>
            </a:r>
            <a:r>
              <a:rPr lang="ru-RU" sz="1200" b="1" dirty="0" err="1"/>
              <a:t>DivideByZeroException</a:t>
            </a:r>
            <a:r>
              <a:rPr lang="ru-RU" sz="1200" dirty="0"/>
              <a:t>. Когда в блоке </a:t>
            </a:r>
            <a:r>
              <a:rPr lang="ru-RU" sz="1200" b="1" dirty="0" err="1"/>
              <a:t>try</a:t>
            </a:r>
            <a:r>
              <a:rPr lang="ru-RU" sz="1200" dirty="0"/>
              <a:t> возникнет исключение, то CLR будет искать нужный блок </a:t>
            </a:r>
            <a:r>
              <a:rPr lang="ru-RU" sz="1200" b="1" dirty="0" err="1"/>
              <a:t>catch</a:t>
            </a:r>
            <a:r>
              <a:rPr lang="ru-RU" sz="1200" dirty="0"/>
              <a:t> для обработки исключения. 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594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Так, в данном случае на строке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происходит обращение к 7-му элементу массива. Однако поскольку в массиве только 4 элемента, то мы получим исключение типа </a:t>
            </a:r>
            <a:r>
              <a:rPr lang="ru-RU" sz="1200" b="1" dirty="0" err="1"/>
              <a:t>IndexOutOfRangeException</a:t>
            </a:r>
            <a:r>
              <a:rPr lang="ru-RU" sz="1200" dirty="0"/>
              <a:t>. CLR найдет блок </a:t>
            </a:r>
            <a:r>
              <a:rPr lang="ru-RU" sz="1200" b="1" dirty="0" err="1"/>
              <a:t>catch</a:t>
            </a:r>
            <a:r>
              <a:rPr lang="ru-RU" sz="1200" dirty="0"/>
              <a:t>, который обрабатывает данное исключение, и передаст ему управление.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720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Следует отметить, что в данном случае в блоке </a:t>
            </a:r>
            <a:r>
              <a:rPr lang="ru-RU" sz="1200" b="1" dirty="0" err="1"/>
              <a:t>try</a:t>
            </a:r>
            <a:r>
              <a:rPr lang="ru-RU" sz="1200" dirty="0"/>
              <a:t> есть ситуация для генерации второго исключения - деление на ноль. Однако поскольку после генерации </a:t>
            </a:r>
            <a:r>
              <a:rPr lang="ru-RU" sz="1200" b="1" dirty="0" err="1"/>
              <a:t>IndexOutOfRangeException</a:t>
            </a:r>
            <a:r>
              <a:rPr lang="ru-RU" sz="1200" dirty="0"/>
              <a:t> управление переходит в соответствующий блок </a:t>
            </a:r>
            <a:r>
              <a:rPr lang="ru-RU" sz="1200" b="1" dirty="0" err="1"/>
              <a:t>catch</a:t>
            </a:r>
            <a:r>
              <a:rPr lang="ru-RU" sz="1200" dirty="0"/>
              <a:t>, то деление на ноль </a:t>
            </a:r>
            <a:r>
              <a:rPr lang="ru-RU" sz="1200" dirty="0" err="1"/>
              <a:t>int</a:t>
            </a:r>
            <a:r>
              <a:rPr lang="ru-RU" sz="1200" dirty="0"/>
              <a:t> y = x / 0 в принципе не будет выполняться, поэтому исключение типа </a:t>
            </a:r>
            <a:r>
              <a:rPr lang="ru-RU" sz="1200" b="1" dirty="0" err="1"/>
              <a:t>DivideByZeroException</a:t>
            </a:r>
            <a:r>
              <a:rPr lang="ru-RU" sz="1200" dirty="0"/>
              <a:t> никогда не будет сгенерировано. Однако рассмотрим другую ситуацию: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42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данном случае в блоке </a:t>
            </a:r>
            <a:r>
              <a:rPr lang="ru-RU" sz="1200" b="1" dirty="0" err="1"/>
              <a:t>try</a:t>
            </a:r>
            <a:r>
              <a:rPr lang="ru-RU" sz="1200" dirty="0"/>
              <a:t> генерируется исключение типа </a:t>
            </a:r>
            <a:r>
              <a:rPr lang="ru-RU" sz="1200" b="1" dirty="0" err="1"/>
              <a:t>InvalidCastException</a:t>
            </a:r>
            <a:r>
              <a:rPr lang="ru-RU" sz="1200" dirty="0"/>
              <a:t>, однако соответствующего блока </a:t>
            </a:r>
            <a:r>
              <a:rPr lang="ru-RU" sz="1200" b="1" dirty="0" err="1"/>
              <a:t>catch</a:t>
            </a:r>
            <a:r>
              <a:rPr lang="ru-RU" sz="1200" dirty="0"/>
              <a:t> для обработки данного исключения нет. Поэтому программа </a:t>
            </a:r>
            <a:r>
              <a:rPr lang="ru-RU" sz="1200" dirty="0" err="1"/>
              <a:t>аварийно</a:t>
            </a:r>
            <a:r>
              <a:rPr lang="ru-RU" sz="1200" dirty="0"/>
              <a:t> завершит свое выполнение.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Мы также можем определить для </a:t>
            </a:r>
            <a:r>
              <a:rPr lang="ru-RU" sz="1200" b="1" dirty="0" err="1"/>
              <a:t>InvalidCastException</a:t>
            </a:r>
            <a:r>
              <a:rPr lang="ru-RU" sz="1200" dirty="0"/>
              <a:t> свой блок </a:t>
            </a:r>
            <a:r>
              <a:rPr lang="ru-RU" sz="1200" dirty="0" err="1"/>
              <a:t>catch</a:t>
            </a:r>
            <a:r>
              <a:rPr lang="ru-RU" sz="1200" dirty="0"/>
              <a:t>, однако суть в том, что теоретически в коде могут быть сгенерированы самые разные типы исключений. А определять для всех типов исключений блоки </a:t>
            </a:r>
            <a:r>
              <a:rPr lang="ru-RU" sz="1200" b="1" dirty="0" err="1"/>
              <a:t>catch</a:t>
            </a:r>
            <a:r>
              <a:rPr lang="ru-RU" sz="1200" dirty="0"/>
              <a:t>, если обработка исключений однотипна, не имеет смысла. И в этом случае мы можем определить блок </a:t>
            </a:r>
            <a:r>
              <a:rPr lang="ru-RU" sz="1200" b="1" dirty="0" err="1"/>
              <a:t>catch</a:t>
            </a:r>
            <a:r>
              <a:rPr lang="ru-RU" sz="1200" dirty="0"/>
              <a:t> для базового типа </a:t>
            </a:r>
            <a:r>
              <a:rPr lang="ru-RU" sz="1200" b="1" dirty="0" err="1"/>
              <a:t>Exception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674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 в данном случае блок </a:t>
            </a:r>
            <a:r>
              <a:rPr lang="ru-RU" sz="1200" b="1" dirty="0" err="1"/>
              <a:t>catch</a:t>
            </a:r>
            <a:r>
              <a:rPr lang="ru-RU" sz="1200" dirty="0"/>
              <a:t> (</a:t>
            </a:r>
            <a:r>
              <a:rPr lang="ru-RU" sz="1200" b="1" dirty="0" err="1"/>
              <a:t>Exception</a:t>
            </a:r>
            <a:r>
              <a:rPr lang="ru-RU" sz="1200" dirty="0"/>
              <a:t> </a:t>
            </a:r>
            <a:r>
              <a:rPr lang="ru-RU" sz="1200" b="1" dirty="0" err="1"/>
              <a:t>ex</a:t>
            </a:r>
            <a:r>
              <a:rPr lang="ru-RU" sz="1200" dirty="0"/>
              <a:t>){} будет обрабатывать все исключения кроме </a:t>
            </a:r>
            <a:r>
              <a:rPr lang="ru-RU" sz="1200" b="1" dirty="0" err="1"/>
              <a:t>DivideByZeroException</a:t>
            </a:r>
            <a:r>
              <a:rPr lang="ru-RU" sz="1200" dirty="0"/>
              <a:t> и </a:t>
            </a:r>
            <a:r>
              <a:rPr lang="ru-RU" sz="1200" b="1" dirty="0" err="1"/>
              <a:t>IndexOutOfRangeException</a:t>
            </a:r>
            <a:r>
              <a:rPr lang="ru-RU" sz="1200" dirty="0"/>
              <a:t>. При этом блоки </a:t>
            </a:r>
            <a:r>
              <a:rPr lang="ru-RU" sz="1200" b="1" dirty="0" err="1"/>
              <a:t>catch</a:t>
            </a:r>
            <a:r>
              <a:rPr lang="ru-RU" sz="1200" dirty="0"/>
              <a:t> для более общих, более базовых исключений следует помещать в конце - после блоков </a:t>
            </a:r>
            <a:r>
              <a:rPr lang="ru-RU" sz="1200" b="1" dirty="0" err="1"/>
              <a:t>catch</a:t>
            </a:r>
            <a:r>
              <a:rPr lang="ru-RU" sz="1200" dirty="0"/>
              <a:t> для более конкретный, специализированных типов. Так как CLR выбирает для обработки исключения первый блок </a:t>
            </a:r>
            <a:r>
              <a:rPr lang="ru-RU" sz="1200" b="1" dirty="0" err="1"/>
              <a:t>catch</a:t>
            </a:r>
            <a:r>
              <a:rPr lang="ru-RU" sz="1200" dirty="0"/>
              <a:t>, который соответствует типу сгенерированного исключения. Поэтому в данном случае сначала обрабатывается исключение </a:t>
            </a:r>
            <a:r>
              <a:rPr lang="ru-RU" sz="1200" b="1" dirty="0" err="1"/>
              <a:t>DivideByZeroException</a:t>
            </a:r>
            <a:r>
              <a:rPr lang="ru-RU" sz="1200" dirty="0"/>
              <a:t> и </a:t>
            </a:r>
            <a:r>
              <a:rPr lang="ru-RU" sz="1200" b="1" dirty="0" err="1"/>
              <a:t>IndexOutOfRangeException</a:t>
            </a:r>
            <a:r>
              <a:rPr lang="ru-RU" sz="1200" dirty="0"/>
              <a:t>, и только потом </a:t>
            </a:r>
            <a:r>
              <a:rPr lang="ru-RU" sz="1200" b="1" dirty="0" err="1"/>
              <a:t>Exception</a:t>
            </a:r>
            <a:r>
              <a:rPr lang="ru-RU" sz="1200" dirty="0"/>
              <a:t> (так как </a:t>
            </a:r>
            <a:r>
              <a:rPr lang="ru-RU" sz="1200" b="1" dirty="0" err="1"/>
              <a:t>DivideByZeroException</a:t>
            </a:r>
            <a:r>
              <a:rPr lang="ru-RU" sz="1200" dirty="0"/>
              <a:t> и </a:t>
            </a:r>
            <a:r>
              <a:rPr lang="ru-RU" sz="1200" b="1" dirty="0" err="1"/>
              <a:t>IndexOutOfRangeException</a:t>
            </a:r>
            <a:r>
              <a:rPr lang="ru-RU" sz="1200" dirty="0"/>
              <a:t> наследуется от класса </a:t>
            </a:r>
            <a:r>
              <a:rPr lang="ru-RU" sz="1200" b="1" dirty="0" err="1"/>
              <a:t>Exception</a:t>
            </a:r>
            <a:r>
              <a:rPr lang="ru-RU" sz="1200" dirty="0"/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26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Генерация исключения и оператор </a:t>
            </a:r>
            <a:r>
              <a:rPr lang="ru-RU" sz="1200" b="1" dirty="0" err="1"/>
              <a:t>throw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Обычно система сама генерирует исключения при определенных ситуациях, например, при делении числа на ноль. Но язык C# также позволяет генерировать исключения вручную с помощью оператора </a:t>
            </a:r>
            <a:r>
              <a:rPr lang="ru-RU" sz="1200" dirty="0" err="1"/>
              <a:t>throw</a:t>
            </a:r>
            <a:r>
              <a:rPr lang="ru-RU" sz="1200" dirty="0"/>
              <a:t>. То есть с помощью этого оператора мы сами можем создать исключение и вызвать его в процессе выполнения.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Например, в нашей программе происходит ввод имени пользователя, и мы хотим, чтобы, если длина имени меньше 2 символов, то возникало исключение: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935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После оператора </a:t>
            </a:r>
            <a:r>
              <a:rPr lang="ru-RU" sz="1200" b="1" dirty="0" err="1"/>
              <a:t>throw</a:t>
            </a:r>
            <a:r>
              <a:rPr lang="ru-RU" sz="1200" dirty="0"/>
              <a:t> указывается объект исключения, через конструктор которого мы можем передать сообщение об ошибке. Естественно вместо типа </a:t>
            </a:r>
            <a:r>
              <a:rPr lang="ru-RU" sz="1200" b="1" dirty="0" err="1"/>
              <a:t>Exception</a:t>
            </a:r>
            <a:r>
              <a:rPr lang="ru-RU" sz="1200" dirty="0"/>
              <a:t> мы можем использовать объект любого другого типа исключений.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Затем в блоке </a:t>
            </a:r>
            <a:r>
              <a:rPr lang="ru-RU" sz="1200" b="1" dirty="0" err="1"/>
              <a:t>catch</a:t>
            </a:r>
            <a:r>
              <a:rPr lang="ru-RU" sz="1200" dirty="0"/>
              <a:t> сгенерированное нами исключение будет обработано.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30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Подобным образом мы можем генерировать исключения в любом месте программы. Но существует также и другая форма использования оператора </a:t>
            </a:r>
            <a:r>
              <a:rPr lang="ru-RU" sz="1200" b="1" dirty="0" err="1"/>
              <a:t>throw</a:t>
            </a:r>
            <a:r>
              <a:rPr lang="ru-RU" sz="1200" dirty="0"/>
              <a:t>, когда после данного оператора не указывается объект исключения. В подобном виде оператор </a:t>
            </a:r>
            <a:r>
              <a:rPr lang="ru-RU" sz="1200" dirty="0" err="1"/>
              <a:t>throw</a:t>
            </a:r>
            <a:r>
              <a:rPr lang="ru-RU" sz="1200" dirty="0"/>
              <a:t> может использоваться только в блоке </a:t>
            </a:r>
            <a:r>
              <a:rPr lang="ru-RU" sz="1200" b="1" dirty="0" err="1"/>
              <a:t>catch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при вводе имени с длиной меньше 2 символов возникнет исключение, которое будет обработано внутренним блоком </a:t>
            </a:r>
            <a:r>
              <a:rPr lang="ru-RU" sz="1200" dirty="0" err="1"/>
              <a:t>catch</a:t>
            </a:r>
            <a:r>
              <a:rPr lang="ru-RU" sz="1200" dirty="0"/>
              <a:t>. Однако поскольку в этом блоке используется оператор </a:t>
            </a:r>
            <a:r>
              <a:rPr lang="ru-RU" sz="1200" dirty="0" err="1"/>
              <a:t>throw</a:t>
            </a:r>
            <a:r>
              <a:rPr lang="ru-RU" sz="1200" dirty="0"/>
              <a:t>, то исключение будет передано дальше внешнему блоку </a:t>
            </a:r>
            <a:r>
              <a:rPr lang="ru-RU" sz="1200" dirty="0" err="1"/>
              <a:t>catch</a:t>
            </a:r>
            <a:r>
              <a:rPr lang="ru-RU" sz="1200" dirty="0"/>
              <a:t>, который получит то же самое исключение и выведет то же самое сообщение на консоль.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58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При использовании блока </a:t>
            </a:r>
            <a:r>
              <a:rPr lang="ru-RU" sz="1200" b="1" dirty="0" err="1"/>
              <a:t>try</a:t>
            </a:r>
            <a:r>
              <a:rPr lang="ru-RU" sz="1200" dirty="0"/>
              <a:t>...</a:t>
            </a:r>
            <a:r>
              <a:rPr lang="ru-RU" sz="1200" b="1" dirty="0" err="1"/>
              <a:t>catch</a:t>
            </a:r>
            <a:r>
              <a:rPr lang="ru-RU" sz="1200" dirty="0"/>
              <a:t>..</a:t>
            </a:r>
            <a:r>
              <a:rPr lang="ru-RU" sz="1200" b="1" dirty="0" err="1"/>
              <a:t>finally</a:t>
            </a:r>
            <a:r>
              <a:rPr lang="ru-RU" sz="1200" dirty="0"/>
              <a:t> вначале выполняются все инструкции в блоке </a:t>
            </a:r>
            <a:r>
              <a:rPr lang="ru-RU" sz="1200" dirty="0" err="1"/>
              <a:t>try</a:t>
            </a:r>
            <a:r>
              <a:rPr lang="ru-RU" sz="1200" dirty="0"/>
              <a:t>. Если в этом блоке не возникло исключений, то после его выполнения начинает выполняться блок </a:t>
            </a:r>
            <a:r>
              <a:rPr lang="ru-RU" sz="1200" dirty="0" err="1"/>
              <a:t>finally</a:t>
            </a:r>
            <a:r>
              <a:rPr lang="ru-RU" sz="1200" dirty="0"/>
              <a:t>. И затем конструкция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r>
              <a:rPr lang="ru-RU" sz="1200" dirty="0"/>
              <a:t>..</a:t>
            </a:r>
            <a:r>
              <a:rPr lang="ru-RU" sz="1200" b="1" dirty="0" err="1"/>
              <a:t>finally</a:t>
            </a:r>
            <a:r>
              <a:rPr lang="ru-RU" sz="1200" dirty="0"/>
              <a:t> завершает свою работу.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Если же в блоке </a:t>
            </a:r>
            <a:r>
              <a:rPr lang="ru-RU" sz="1200" b="1" dirty="0" err="1"/>
              <a:t>try</a:t>
            </a:r>
            <a:r>
              <a:rPr lang="ru-RU" sz="1200" dirty="0"/>
              <a:t> вдруг возникает исключение, то обычный порядок выполнения останавливается, и среда CLR начинает искать блок </a:t>
            </a:r>
            <a:r>
              <a:rPr lang="ru-RU" sz="1200" b="1" dirty="0" err="1"/>
              <a:t>catch</a:t>
            </a:r>
            <a:r>
              <a:rPr lang="ru-RU" sz="1200" dirty="0"/>
              <a:t>, который может обработать данное исключение. Если нужный блок </a:t>
            </a:r>
            <a:r>
              <a:rPr lang="ru-RU" sz="1200" dirty="0" err="1"/>
              <a:t>catch</a:t>
            </a:r>
            <a:r>
              <a:rPr lang="ru-RU" sz="1200" dirty="0"/>
              <a:t> найден, то он выполняется, и после его завершения выполняется блок </a:t>
            </a:r>
            <a:r>
              <a:rPr lang="ru-RU" sz="1200" b="1" dirty="0" err="1"/>
              <a:t>finally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Если нужный блок </a:t>
            </a:r>
            <a:r>
              <a:rPr lang="ru-RU" sz="1200" b="1" dirty="0" err="1"/>
              <a:t>catch</a:t>
            </a:r>
            <a:r>
              <a:rPr lang="ru-RU" sz="1200" dirty="0"/>
              <a:t> не найден, то при возникновении исключения программа </a:t>
            </a:r>
            <a:r>
              <a:rPr lang="ru-RU" sz="1200" dirty="0" err="1"/>
              <a:t>аварийно</a:t>
            </a:r>
            <a:r>
              <a:rPr lang="ru-RU" sz="1200" dirty="0"/>
              <a:t> завершает свое выполнение.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9985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Создание классов исключений</a:t>
            </a:r>
          </a:p>
          <a:p>
            <a:pPr marL="0" indent="0">
              <a:buNone/>
            </a:pPr>
            <a:r>
              <a:rPr lang="ru-RU" sz="1200" dirty="0"/>
              <a:t>Если нас не устраивают встроенные типы исключений, то мы можем создать свои типы. Базовым классом для всех исключений является класс </a:t>
            </a:r>
            <a:r>
              <a:rPr lang="ru-RU" sz="1200" b="1" dirty="0" err="1"/>
              <a:t>Exception</a:t>
            </a:r>
            <a:r>
              <a:rPr lang="ru-RU" sz="1200" dirty="0"/>
              <a:t>, соответственно для создания своих типов мы можем унаследовать данный класс.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Допустим, у нас в программе будет ограничение по возрасту: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16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классе </a:t>
            </a:r>
            <a:r>
              <a:rPr lang="ru-RU" sz="1200" b="1" dirty="0" err="1"/>
              <a:t>Person</a:t>
            </a:r>
            <a:r>
              <a:rPr lang="ru-RU" sz="1200" dirty="0"/>
              <a:t> при установке возраста происходит проверка, и если возраст меньше 18, то выбрасывается исключение. Класс </a:t>
            </a:r>
            <a:r>
              <a:rPr lang="ru-RU" sz="1200" b="1" dirty="0" err="1"/>
              <a:t>Exception</a:t>
            </a:r>
            <a:r>
              <a:rPr lang="ru-RU" sz="1200" dirty="0"/>
              <a:t> принимает в конструкторе в качестве параметра строку, которое затем передается в его свойство Message.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7036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Но иногда удобнее использовать свои классы исключений. Например, в какой-то ситуации мы хотим обработать определенным образом только те исключения, которые относятся к классу </a:t>
            </a:r>
            <a:r>
              <a:rPr lang="ru-RU" sz="1200" b="1" dirty="0" err="1"/>
              <a:t>Person</a:t>
            </a:r>
            <a:r>
              <a:rPr lang="ru-RU" sz="1200" dirty="0"/>
              <a:t>. Для этих целей мы можем сделать специальный класс </a:t>
            </a:r>
            <a:r>
              <a:rPr lang="ru-RU" sz="1200" b="1" dirty="0" err="1"/>
              <a:t>PersonException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По сути класс кроме пустого конструктора ничего не имеет, и то в конструкторе мы просто обращаемся к конструктору базового класса </a:t>
            </a:r>
            <a:r>
              <a:rPr lang="ru-RU" sz="1200" dirty="0" err="1"/>
              <a:t>Exception</a:t>
            </a:r>
            <a:r>
              <a:rPr lang="ru-RU" sz="1200" dirty="0"/>
              <a:t>, передавая в него строку </a:t>
            </a:r>
            <a:r>
              <a:rPr lang="ru-RU" sz="1200" dirty="0" err="1"/>
              <a:t>message</a:t>
            </a:r>
            <a:r>
              <a:rPr lang="ru-RU" sz="1200" dirty="0"/>
              <a:t>. Но теперь мы можем изменить класс </a:t>
            </a:r>
            <a:r>
              <a:rPr lang="ru-RU" sz="1200" dirty="0" err="1"/>
              <a:t>Person</a:t>
            </a:r>
            <a:r>
              <a:rPr lang="ru-RU" sz="1200" dirty="0"/>
              <a:t>, чтобы он выбрасывал исключение именно этого типа и соответственно в основной программе обрабатывать это исключение: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5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Однако необязательно наследовать свой класс исключений именно от типа </a:t>
            </a:r>
            <a:r>
              <a:rPr lang="ru-RU" sz="1200" b="1" dirty="0" err="1"/>
              <a:t>Exception</a:t>
            </a:r>
            <a:r>
              <a:rPr lang="ru-RU" sz="1200" dirty="0"/>
              <a:t>, можно взять какой-нибудь другой производный тип. Например, в данном случае мы можем взять тип </a:t>
            </a:r>
            <a:r>
              <a:rPr lang="ru-RU" sz="1200" b="1" dirty="0" err="1"/>
              <a:t>ArgumentException</a:t>
            </a:r>
            <a:r>
              <a:rPr lang="ru-RU" sz="1200" dirty="0"/>
              <a:t>, который представляет исключение, генерируемое в результате передачи аргументу метода некорректного значения: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7474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Каждый тип исключений может определять какие-то свои свойства. Например, в данном случае мы можем определить в классе свойство для хранения устанавливаемого значения: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44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конструкторе класса мы устанавливаем это свойство и при обработке исключения мы его можем получить: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529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Поиск блока </a:t>
            </a:r>
            <a:r>
              <a:rPr lang="ru-RU" sz="1200" b="1" dirty="0" err="1"/>
              <a:t>catch</a:t>
            </a:r>
            <a:r>
              <a:rPr lang="ru-RU" sz="1200" b="1" dirty="0"/>
              <a:t> при обработке исключений</a:t>
            </a:r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Если код, который вызывает исключение, не размещен в блоке </a:t>
            </a:r>
            <a:r>
              <a:rPr lang="ru-RU" sz="1200" b="1" dirty="0" err="1"/>
              <a:t>try</a:t>
            </a:r>
            <a:r>
              <a:rPr lang="ru-RU" sz="1200" dirty="0"/>
              <a:t> или помещен в конструкцию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r>
              <a:rPr lang="ru-RU" sz="1200" dirty="0"/>
              <a:t>, которая не содержит соответствующего блока </a:t>
            </a:r>
            <a:r>
              <a:rPr lang="ru-RU" sz="1200" b="1" dirty="0" err="1"/>
              <a:t>catch</a:t>
            </a:r>
            <a:r>
              <a:rPr lang="ru-RU" sz="1200" dirty="0"/>
              <a:t> для обработки возникшего исключения, то система производит поиск соответствующего обработчика исключения в стеке вызовов.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717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Например, рассмотрим следующую программу: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9627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данном случае стек вызовов выглядит следующим образом: метод </a:t>
            </a:r>
            <a:r>
              <a:rPr lang="ru-RU" sz="1200" dirty="0" err="1"/>
              <a:t>Main</a:t>
            </a:r>
            <a:r>
              <a:rPr lang="ru-RU" sz="1200" dirty="0"/>
              <a:t> вызывает метод </a:t>
            </a:r>
            <a:r>
              <a:rPr lang="ru-RU" sz="1200" b="1" dirty="0"/>
              <a:t>Method1</a:t>
            </a:r>
            <a:r>
              <a:rPr lang="ru-RU" sz="1200" dirty="0"/>
              <a:t>, который, в свою очередь, вызывает метод </a:t>
            </a:r>
            <a:r>
              <a:rPr lang="ru-RU" sz="1200" b="1" dirty="0"/>
              <a:t>Method2</a:t>
            </a:r>
            <a:r>
              <a:rPr lang="ru-RU" sz="1200" dirty="0"/>
              <a:t>. И в методе Method2 генерируется исключение </a:t>
            </a:r>
            <a:r>
              <a:rPr lang="ru-RU" sz="1200" b="1" dirty="0" err="1"/>
              <a:t>DivideByZeroException</a:t>
            </a:r>
            <a:r>
              <a:rPr lang="ru-RU" sz="1200" dirty="0"/>
              <a:t>. Визуально стек вызовов можно представить следующим образом: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9471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Внизу стека метод </a:t>
            </a:r>
            <a:r>
              <a:rPr lang="ru-RU" sz="1200" b="1" dirty="0" err="1"/>
              <a:t>Main</a:t>
            </a:r>
            <a:r>
              <a:rPr lang="ru-RU" sz="1200" dirty="0"/>
              <a:t>, с которого началось выполнение, и на самом верху метод </a:t>
            </a:r>
            <a:r>
              <a:rPr lang="ru-RU" sz="1200" b="1" dirty="0"/>
              <a:t>Method2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r>
              <a:rPr lang="ru-RU" sz="1200" dirty="0"/>
              <a:t>Что будет происходить в данном случае при генерации исключения?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Метод </a:t>
            </a:r>
            <a:r>
              <a:rPr lang="ru-RU" sz="1200" b="1" dirty="0" err="1"/>
              <a:t>Main</a:t>
            </a:r>
            <a:r>
              <a:rPr lang="ru-RU" sz="1200" dirty="0"/>
              <a:t> вызывает метод </a:t>
            </a:r>
            <a:r>
              <a:rPr lang="ru-RU" sz="1200" b="1" dirty="0"/>
              <a:t>Method1</a:t>
            </a:r>
            <a:r>
              <a:rPr lang="ru-RU" sz="1200" dirty="0"/>
              <a:t>, а тот вызывает метод </a:t>
            </a:r>
            <a:r>
              <a:rPr lang="ru-RU" sz="1200" b="1" dirty="0"/>
              <a:t>Method2</a:t>
            </a:r>
            <a:r>
              <a:rPr lang="ru-RU" sz="1200" dirty="0"/>
              <a:t>, в котором генерируется исключение </a:t>
            </a:r>
            <a:r>
              <a:rPr lang="ru-RU" sz="1200" b="1" dirty="0" err="1"/>
              <a:t>DivideByZeroException</a:t>
            </a:r>
            <a:r>
              <a:rPr lang="ru-RU" sz="1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200" dirty="0"/>
              <a:t>Система видит, что код, который вызывал исключение, помещен в конструкцию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235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Рассмотрим следующий 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происходит деление числа на 0, что приведет к генерации исключения. И при запуске приложения в режиме отладки мы увидим в Visual Studio окошко, которое информирует об исключении: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695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Система ищет в этой конструкции блок </a:t>
            </a:r>
            <a:r>
              <a:rPr lang="ru-RU" sz="1200" b="1" dirty="0" err="1"/>
              <a:t>catch</a:t>
            </a:r>
            <a:r>
              <a:rPr lang="ru-RU" sz="1200" dirty="0"/>
              <a:t>, который обрабатывает исключение </a:t>
            </a:r>
            <a:r>
              <a:rPr lang="ru-RU" sz="1200" b="1" dirty="0" err="1"/>
              <a:t>DivideByZeroException</a:t>
            </a:r>
            <a:r>
              <a:rPr lang="ru-RU" sz="1200" dirty="0"/>
              <a:t>. Однако такого блока </a:t>
            </a:r>
            <a:r>
              <a:rPr lang="ru-RU" sz="1200" b="1" dirty="0" err="1"/>
              <a:t>catch</a:t>
            </a:r>
            <a:r>
              <a:rPr lang="ru-RU" sz="1200" dirty="0"/>
              <a:t> нет.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1200" dirty="0"/>
              <a:t>Система опускается в стеке вызовов в метод </a:t>
            </a:r>
            <a:r>
              <a:rPr lang="ru-RU" sz="1200" b="1" dirty="0"/>
              <a:t>Method1</a:t>
            </a:r>
            <a:r>
              <a:rPr lang="ru-RU" sz="1200" dirty="0"/>
              <a:t>, который вызывал </a:t>
            </a:r>
            <a:r>
              <a:rPr lang="ru-RU" sz="1200" b="1" dirty="0"/>
              <a:t>Method2</a:t>
            </a:r>
            <a:r>
              <a:rPr lang="ru-RU" sz="1200" dirty="0"/>
              <a:t>. Здесь вызов </a:t>
            </a:r>
            <a:r>
              <a:rPr lang="ru-RU" sz="1200" b="1" dirty="0"/>
              <a:t>Method2</a:t>
            </a:r>
            <a:r>
              <a:rPr lang="ru-RU" sz="1200" dirty="0"/>
              <a:t> помещен в конструкцию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2438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Система также ищет в этой конструкции блок </a:t>
            </a:r>
            <a:r>
              <a:rPr lang="ru-RU" sz="1200" b="1" dirty="0" err="1"/>
              <a:t>catch</a:t>
            </a:r>
            <a:r>
              <a:rPr lang="ru-RU" sz="1200" dirty="0"/>
              <a:t>, который обрабатывает исключение </a:t>
            </a:r>
            <a:r>
              <a:rPr lang="ru-RU" sz="1200" b="1" dirty="0" err="1"/>
              <a:t>DivideByZeroException</a:t>
            </a:r>
            <a:r>
              <a:rPr lang="ru-RU" sz="1200" dirty="0"/>
              <a:t>. Однако здесь также подобный блок </a:t>
            </a:r>
            <a:r>
              <a:rPr lang="ru-RU" sz="1200" b="1" dirty="0" err="1"/>
              <a:t>catch</a:t>
            </a:r>
            <a:r>
              <a:rPr lang="ru-RU" sz="1200" dirty="0"/>
              <a:t> отсутствует.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1200" dirty="0"/>
              <a:t>Система далее опускается в стеке вызовов в метод </a:t>
            </a:r>
            <a:r>
              <a:rPr lang="ru-RU" sz="1200" b="1" dirty="0" err="1"/>
              <a:t>Main</a:t>
            </a:r>
            <a:r>
              <a:rPr lang="ru-RU" sz="1200" dirty="0"/>
              <a:t>, который вызывал </a:t>
            </a:r>
            <a:r>
              <a:rPr lang="ru-RU" sz="1200" b="1" dirty="0"/>
              <a:t>Method1</a:t>
            </a:r>
            <a:r>
              <a:rPr lang="ru-RU" sz="1200" dirty="0"/>
              <a:t>. Здесь вызов </a:t>
            </a:r>
            <a:r>
              <a:rPr lang="ru-RU" sz="1200" b="1" dirty="0"/>
              <a:t>Method1</a:t>
            </a:r>
            <a:r>
              <a:rPr lang="ru-RU" sz="1200" dirty="0"/>
              <a:t> помещен в конструкцию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6451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ru-RU" sz="1200" dirty="0"/>
              <a:t>Далее система возвращается по стеку вызовов вниз в метод </a:t>
            </a:r>
            <a:r>
              <a:rPr lang="ru-RU" sz="1200" b="1" dirty="0"/>
              <a:t>Method1</a:t>
            </a:r>
            <a:r>
              <a:rPr lang="ru-RU" sz="1200" dirty="0"/>
              <a:t> и выполняет в нем блок </a:t>
            </a:r>
            <a:r>
              <a:rPr lang="ru-RU" sz="1200" b="1" dirty="0" err="1"/>
              <a:t>finally</a:t>
            </a:r>
            <a:r>
              <a:rPr lang="ru-RU" sz="1200" dirty="0"/>
              <a:t>:</a:t>
            </a:r>
          </a:p>
          <a:p>
            <a:pPr marL="457200" indent="-457200">
              <a:buFont typeface="+mj-lt"/>
              <a:buAutoNum type="arabicPeriod" startAt="6"/>
            </a:pPr>
            <a:endParaRPr lang="ru-RU" sz="1200" dirty="0"/>
          </a:p>
          <a:p>
            <a:pPr marL="457200" indent="-457200">
              <a:buFont typeface="+mj-lt"/>
              <a:buAutoNum type="arabicPeriod" startAt="6"/>
            </a:pPr>
            <a:endParaRPr lang="ru-RU" sz="1200" dirty="0"/>
          </a:p>
          <a:p>
            <a:pPr marL="457200" indent="-457200">
              <a:buFont typeface="+mj-lt"/>
              <a:buAutoNum type="arabicPeriod" startAt="6"/>
            </a:pPr>
            <a:r>
              <a:rPr lang="ru-RU" sz="1200" dirty="0"/>
              <a:t>Затем система переходит по стеку вызовов вниз в метод </a:t>
            </a:r>
            <a:r>
              <a:rPr lang="ru-RU" sz="1200" b="1" dirty="0" err="1"/>
              <a:t>Main</a:t>
            </a:r>
            <a:r>
              <a:rPr lang="ru-RU" sz="1200" dirty="0"/>
              <a:t> и выполняет в нем найденный блок </a:t>
            </a:r>
            <a:r>
              <a:rPr lang="ru-RU" sz="1200" b="1" dirty="0" err="1"/>
              <a:t>catch</a:t>
            </a:r>
            <a:r>
              <a:rPr lang="ru-RU" sz="1200" dirty="0"/>
              <a:t> и последующий блок </a:t>
            </a:r>
            <a:r>
              <a:rPr lang="ru-RU" sz="1200" b="1" dirty="0" err="1"/>
              <a:t>finally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49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8"/>
            </a:pPr>
            <a:r>
              <a:rPr lang="ru-RU" sz="1200" dirty="0"/>
              <a:t>Далее выполняется код, который идет в методе </a:t>
            </a:r>
            <a:r>
              <a:rPr lang="ru-RU" sz="1200" dirty="0" err="1"/>
              <a:t>Main</a:t>
            </a:r>
            <a:r>
              <a:rPr lang="ru-RU" sz="1200" dirty="0"/>
              <a:t> после конструкции </a:t>
            </a:r>
            <a:r>
              <a:rPr lang="ru-RU" sz="1200" b="1" dirty="0" err="1"/>
              <a:t>try</a:t>
            </a:r>
            <a:r>
              <a:rPr lang="ru-RU" sz="1200" dirty="0"/>
              <a:t>..</a:t>
            </a:r>
            <a:r>
              <a:rPr lang="ru-RU" sz="1200" b="1" dirty="0" err="1"/>
              <a:t>catch</a:t>
            </a:r>
            <a:r>
              <a:rPr lang="ru-RU" sz="1200" dirty="0"/>
              <a:t>:</a:t>
            </a:r>
          </a:p>
          <a:p>
            <a:pPr marL="457200" indent="-457200">
              <a:buFont typeface="+mj-lt"/>
              <a:buAutoNum type="arabicPeriod" startAt="8"/>
            </a:pPr>
            <a:endParaRPr lang="ru-RU" sz="1200" b="1" dirty="0"/>
          </a:p>
          <a:p>
            <a:pPr marL="457200" indent="-457200">
              <a:buFont typeface="+mj-lt"/>
              <a:buAutoNum type="arabicPeriod" startAt="8"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Стоит отметить, что код, который идет после конструкции </a:t>
            </a:r>
            <a:r>
              <a:rPr lang="ru-RU" sz="1200" b="1" dirty="0" err="1"/>
              <a:t>try</a:t>
            </a:r>
            <a:r>
              <a:rPr lang="ru-RU" sz="1200" dirty="0"/>
              <a:t>...</a:t>
            </a:r>
            <a:r>
              <a:rPr lang="ru-RU" sz="1200" b="1" dirty="0" err="1"/>
              <a:t>catch</a:t>
            </a:r>
            <a:r>
              <a:rPr lang="ru-RU" sz="1200" dirty="0"/>
              <a:t> в методах </a:t>
            </a:r>
            <a:r>
              <a:rPr lang="ru-RU" sz="1200" b="1" dirty="0"/>
              <a:t>Method1</a:t>
            </a:r>
            <a:r>
              <a:rPr lang="ru-RU" sz="1200" dirty="0"/>
              <a:t> и </a:t>
            </a:r>
            <a:r>
              <a:rPr lang="ru-RU" sz="1200" b="1" dirty="0"/>
              <a:t>Method2</a:t>
            </a:r>
            <a:r>
              <a:rPr lang="ru-RU" sz="1200" dirty="0"/>
              <a:t>, не выполняется, потому что обработчик исключения найден именно в методе </a:t>
            </a:r>
            <a:r>
              <a:rPr lang="ru-RU" sz="1200" b="1" dirty="0" err="1"/>
              <a:t>Main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Консольный вывод программы: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88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этом окошке мы видим, что возникло исключение, которое представляет тип </a:t>
            </a:r>
            <a:r>
              <a:rPr lang="ru-RU" sz="1200" b="1" dirty="0" err="1"/>
              <a:t>System</a:t>
            </a:r>
            <a:r>
              <a:rPr lang="ru-RU" sz="1200" dirty="0" err="1"/>
              <a:t>.</a:t>
            </a:r>
            <a:r>
              <a:rPr lang="ru-RU" sz="1200" b="1" dirty="0" err="1"/>
              <a:t>DivideByZeroException</a:t>
            </a:r>
            <a:r>
              <a:rPr lang="ru-RU" sz="1200" dirty="0"/>
              <a:t>, то есть попытка деления на ноль. С помощью пункта </a:t>
            </a:r>
            <a:r>
              <a:rPr lang="ru-RU" sz="1200" b="1" dirty="0"/>
              <a:t>View</a:t>
            </a:r>
            <a:r>
              <a:rPr lang="ru-RU" sz="1200" dirty="0"/>
              <a:t> </a:t>
            </a:r>
            <a:r>
              <a:rPr lang="ru-RU" sz="1200" b="1" dirty="0" err="1"/>
              <a:t>Details</a:t>
            </a:r>
            <a:r>
              <a:rPr lang="ru-RU" sz="1200" dirty="0"/>
              <a:t> можно посмотреть более детальную информацию об исключении.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И в этом случае единственное, что нам остается, это завершить выполнение программы.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Чтобы избежать подобного аварийного завершения программы, следует использовать для обработки исключений конструкцию </a:t>
            </a:r>
            <a:r>
              <a:rPr lang="ru-RU" sz="1200" b="1" dirty="0" err="1"/>
              <a:t>try</a:t>
            </a:r>
            <a:r>
              <a:rPr lang="ru-RU" sz="1200" dirty="0"/>
              <a:t>...</a:t>
            </a:r>
            <a:r>
              <a:rPr lang="ru-RU" sz="1200" b="1" dirty="0" err="1"/>
              <a:t>catch</a:t>
            </a:r>
            <a:r>
              <a:rPr lang="ru-RU" sz="1200" dirty="0"/>
              <a:t>...</a:t>
            </a:r>
            <a:r>
              <a:rPr lang="ru-RU" sz="1200" b="1" dirty="0" err="1"/>
              <a:t>finally</a:t>
            </a:r>
            <a:r>
              <a:rPr lang="ru-RU" sz="1200" dirty="0"/>
              <a:t>. Так, перепишем пример следующим образом: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648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данном случае у нас опять же возникнет исключение в блоке </a:t>
            </a:r>
            <a:r>
              <a:rPr lang="ru-RU" sz="1200" dirty="0" err="1"/>
              <a:t>try</a:t>
            </a:r>
            <a:r>
              <a:rPr lang="ru-RU" sz="1200" dirty="0"/>
              <a:t>, так как мы пытаемся разделить на ноль. И дойдя до строки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выполнение программы остановится. CLR найдет блок </a:t>
            </a:r>
            <a:r>
              <a:rPr lang="ru-RU" sz="1200" b="1" dirty="0" err="1"/>
              <a:t>catch</a:t>
            </a:r>
            <a:r>
              <a:rPr lang="ru-RU" sz="1200" dirty="0"/>
              <a:t> и передаст управление этому блоку.</a:t>
            </a:r>
          </a:p>
          <a:p>
            <a:pPr marL="0" indent="0">
              <a:buNone/>
            </a:pPr>
            <a:r>
              <a:rPr lang="ru-RU" sz="1200" dirty="0"/>
              <a:t>После блока </a:t>
            </a:r>
            <a:r>
              <a:rPr lang="ru-RU" sz="1200" dirty="0" err="1"/>
              <a:t>catch</a:t>
            </a:r>
            <a:r>
              <a:rPr lang="ru-RU" sz="1200" dirty="0"/>
              <a:t> будет выполняться блок </a:t>
            </a:r>
            <a:r>
              <a:rPr lang="ru-RU" sz="1200" b="1" dirty="0" err="1"/>
              <a:t>finally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94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Таким образом, программа по-прежнему не будет выполнять деление на ноль и соответственно не будет выводить результат этого деления, но теперь она не будет </a:t>
            </a:r>
            <a:r>
              <a:rPr lang="ru-RU" sz="1200" dirty="0" err="1"/>
              <a:t>аварийно</a:t>
            </a:r>
            <a:r>
              <a:rPr lang="ru-RU" sz="1200" dirty="0"/>
              <a:t> завершаться, а исключение будет обрабатываться в блоке </a:t>
            </a:r>
            <a:r>
              <a:rPr lang="ru-RU" sz="1200" b="1" dirty="0" err="1"/>
              <a:t>catch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Следует отметить, что в этой конструкции обязателен блок </a:t>
            </a:r>
            <a:r>
              <a:rPr lang="ru-RU" sz="1200" b="1" dirty="0" err="1"/>
              <a:t>try</a:t>
            </a:r>
            <a:r>
              <a:rPr lang="ru-RU" sz="1200" dirty="0"/>
              <a:t>. При наличии блока </a:t>
            </a:r>
            <a:r>
              <a:rPr lang="ru-RU" sz="1200" b="1" dirty="0" err="1"/>
              <a:t>catch</a:t>
            </a:r>
            <a:r>
              <a:rPr lang="ru-RU" sz="1200" dirty="0"/>
              <a:t> мы можем опустить блок </a:t>
            </a:r>
            <a:r>
              <a:rPr lang="ru-RU" sz="1200" b="1" dirty="0" err="1"/>
              <a:t>finally</a:t>
            </a:r>
            <a:r>
              <a:rPr lang="ru-RU" sz="1200" b="1" dirty="0"/>
              <a:t>.</a:t>
            </a:r>
          </a:p>
          <a:p>
            <a:pPr marL="0" indent="0">
              <a:buNone/>
            </a:pPr>
            <a:r>
              <a:rPr lang="ru-RU" sz="1200" dirty="0"/>
              <a:t>И, наоборот, при наличии блока </a:t>
            </a:r>
            <a:r>
              <a:rPr lang="ru-RU" sz="1200" b="1" dirty="0" err="1"/>
              <a:t>finally</a:t>
            </a:r>
            <a:r>
              <a:rPr lang="ru-RU" sz="1200" dirty="0"/>
              <a:t> мы можем опустить блок </a:t>
            </a:r>
            <a:r>
              <a:rPr lang="ru-RU" sz="1200" b="1" dirty="0" err="1"/>
              <a:t>catch</a:t>
            </a:r>
            <a:r>
              <a:rPr lang="ru-RU" sz="1200" dirty="0"/>
              <a:t> и не обрабатывать исключение.</a:t>
            </a:r>
          </a:p>
          <a:p>
            <a:pPr marL="0" indent="0">
              <a:buNone/>
            </a:pPr>
            <a:r>
              <a:rPr lang="ru-RU" sz="1200" dirty="0"/>
              <a:t>Однако, хотя с точки зрения синтаксиса C# такая конструкция вполне корректна, тем не менее, поскольку CLR не сможет найти нужный блок </a:t>
            </a:r>
            <a:r>
              <a:rPr lang="ru-RU" sz="1200" b="1" dirty="0" err="1"/>
              <a:t>catch</a:t>
            </a:r>
            <a:r>
              <a:rPr lang="ru-RU" sz="1200" dirty="0"/>
              <a:t>, то исключение не будет обработано, и программа </a:t>
            </a:r>
            <a:r>
              <a:rPr lang="ru-RU" sz="1200" dirty="0" err="1"/>
              <a:t>аварийно</a:t>
            </a:r>
            <a:r>
              <a:rPr lang="ru-RU" sz="1200" dirty="0"/>
              <a:t> завершится.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97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Обработка исключений и условные конструкции</a:t>
            </a:r>
          </a:p>
          <a:p>
            <a:pPr marL="0" indent="0">
              <a:buNone/>
            </a:pPr>
            <a:r>
              <a:rPr lang="ru-RU" sz="1200" dirty="0"/>
              <a:t>Ряд исключительных ситуаций может быть предвиден разработчиком. Например, пусть в программе есть метод, который принимает строку, конвертирует ее в число и вычисляет квадрат этого числа: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772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Если пользователь передаст в метод не число, а строку, которая </a:t>
            </a:r>
            <a:r>
              <a:rPr lang="ru-RU" sz="1200" dirty="0" err="1"/>
              <a:t>содежит</a:t>
            </a:r>
            <a:r>
              <a:rPr lang="ru-RU" sz="1200" dirty="0"/>
              <a:t> нецифровые символы, то программа выпадет в ошибку. С одной стороны, здесь как раз та ситуация, когда можно применить блок </a:t>
            </a:r>
            <a:r>
              <a:rPr lang="ru-RU" sz="1200" dirty="0" err="1"/>
              <a:t>try</a:t>
            </a:r>
            <a:r>
              <a:rPr lang="ru-RU" sz="1200" dirty="0"/>
              <a:t>..</a:t>
            </a:r>
            <a:r>
              <a:rPr lang="ru-RU" sz="1200" dirty="0" err="1"/>
              <a:t>catch</a:t>
            </a:r>
            <a:r>
              <a:rPr lang="ru-RU" sz="1200" dirty="0"/>
              <a:t>, чтобы обработать возможную ошибку. Однако гораздо оптимальнее было бы проверить допустимость преобразования: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F5AEC-6CE2-463F-B9D5-7C55CEA2ADA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63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9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96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4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7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42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47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7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34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08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C778C4-AE44-4FCA-AFAF-7AEDD521D5D9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1201F6-CC4E-4B90-B1E6-34102C2DA6BB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0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AC7D0-A721-432C-B067-8AE88B1A0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Лекция 4. Исключения, модульное тестирование.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970842-F259-4069-8F17-9B301860A7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Программирование на платформе .</a:t>
            </a:r>
            <a:r>
              <a:rPr lang="en-US" dirty="0"/>
              <a:t>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Метод </a:t>
            </a:r>
            <a:r>
              <a:rPr lang="ru-RU" sz="2200" b="1" dirty="0" err="1"/>
              <a:t>int</a:t>
            </a:r>
            <a:r>
              <a:rPr lang="ru-RU" sz="2200" dirty="0" err="1"/>
              <a:t>.</a:t>
            </a:r>
            <a:r>
              <a:rPr lang="ru-RU" sz="2200" b="1" dirty="0" err="1"/>
              <a:t>TryParse</a:t>
            </a:r>
            <a:r>
              <a:rPr lang="ru-RU" sz="2200" dirty="0"/>
              <a:t>() возвращает </a:t>
            </a:r>
            <a:r>
              <a:rPr lang="ru-RU" sz="2200" b="1" dirty="0" err="1"/>
              <a:t>true</a:t>
            </a:r>
            <a:r>
              <a:rPr lang="ru-RU" sz="2200" dirty="0"/>
              <a:t>, если преобразование можно осуществить, и </a:t>
            </a:r>
            <a:r>
              <a:rPr lang="ru-RU" sz="2200" b="1" dirty="0" err="1"/>
              <a:t>false</a:t>
            </a:r>
            <a:r>
              <a:rPr lang="ru-RU" sz="2200" dirty="0"/>
              <a:t> - если нельзя. При допустимости преобразования переменная x будет содержать введенное число. Так, не используя </a:t>
            </a:r>
            <a:r>
              <a:rPr lang="ru-RU" sz="2200" b="1" dirty="0" err="1"/>
              <a:t>try</a:t>
            </a:r>
            <a:r>
              <a:rPr lang="ru-RU" sz="2200" dirty="0"/>
              <a:t>...</a:t>
            </a:r>
            <a:r>
              <a:rPr lang="ru-RU" sz="2200" b="1" dirty="0" err="1"/>
              <a:t>catch</a:t>
            </a:r>
            <a:r>
              <a:rPr lang="ru-RU" sz="2200" dirty="0"/>
              <a:t> можно обработать возможную исключительную ситуацию.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С точки зрения производительности использование блоков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r>
              <a:rPr lang="ru-RU" sz="2200" dirty="0"/>
              <a:t> более накладно, чем применение условных конструкций. Поэтому по возможности вместо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r>
              <a:rPr lang="ru-RU" sz="2200" dirty="0"/>
              <a:t> лучше использовать условные конструкции на проверку исключительных ситуаций.</a:t>
            </a:r>
          </a:p>
        </p:txBody>
      </p:sp>
    </p:spTree>
    <p:extLst>
      <p:ext uri="{BB962C8B-B14F-4D97-AF65-F5344CB8AC3E}">
        <p14:creationId xmlns:p14="http://schemas.microsoft.com/office/powerpoint/2010/main" val="3746508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Определение блока </a:t>
            </a:r>
            <a:r>
              <a:rPr lang="ru-RU" sz="2200" b="1" dirty="0" err="1"/>
              <a:t>catch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За обработку исключения отвечает блок </a:t>
            </a:r>
            <a:r>
              <a:rPr lang="ru-RU" sz="2200" b="1" dirty="0" err="1"/>
              <a:t>catch</a:t>
            </a:r>
            <a:r>
              <a:rPr lang="ru-RU" sz="2200" dirty="0"/>
              <a:t>, который может иметь следующие формы: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Обрабатывает любое исключение, которое возникло в блоке </a:t>
            </a:r>
            <a:r>
              <a:rPr lang="ru-RU" sz="2200" dirty="0" err="1"/>
              <a:t>try</a:t>
            </a:r>
            <a:r>
              <a:rPr lang="ru-RU" sz="2200" dirty="0"/>
              <a:t>. Выше уже был продемонстрирован пример подобного блока.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6ED54D-0442-4302-BC82-C4F9C5263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70" y="3157439"/>
            <a:ext cx="3455460" cy="12086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9C2A94-04B7-4A54-BF5D-119A023A1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703" y="5388205"/>
            <a:ext cx="3317694" cy="11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Обрабатывает только те исключения, которые соответствуют типу, </a:t>
            </a:r>
            <a:r>
              <a:rPr lang="ru-RU" sz="2200" dirty="0" err="1"/>
              <a:t>указаному</a:t>
            </a:r>
            <a:r>
              <a:rPr lang="ru-RU" sz="2200" dirty="0"/>
              <a:t> в скобках после оператора </a:t>
            </a:r>
            <a:r>
              <a:rPr lang="ru-RU" sz="2200" b="1" dirty="0" err="1"/>
              <a:t>catch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Например, обработаем только исключения типа </a:t>
            </a:r>
            <a:r>
              <a:rPr lang="ru-RU" sz="2200" b="1" dirty="0" err="1"/>
              <a:t>DivideByZeroException</a:t>
            </a:r>
            <a:r>
              <a:rPr lang="ru-RU" sz="2200" dirty="0"/>
              <a:t>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147855-15F1-4564-830B-374EAC97D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55" y="3763394"/>
            <a:ext cx="6803193" cy="268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7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Однако если в блоке </a:t>
            </a:r>
            <a:r>
              <a:rPr lang="ru-RU" sz="2200" dirty="0" err="1"/>
              <a:t>try</a:t>
            </a:r>
            <a:r>
              <a:rPr lang="ru-RU" sz="2200" dirty="0"/>
              <a:t> возникнут исключения каких-то других типов, отличных от </a:t>
            </a:r>
            <a:r>
              <a:rPr lang="ru-RU" sz="2200" b="1" dirty="0" err="1"/>
              <a:t>DivideByZeroException</a:t>
            </a:r>
            <a:r>
              <a:rPr lang="ru-RU" sz="2200" dirty="0"/>
              <a:t>, то они не будут обработаны.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A3B66A-0494-44FE-A40A-EA0E19637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3145047"/>
            <a:ext cx="549669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4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Обрабатывает только те исключения, которые соответствуют типу, </a:t>
            </a:r>
            <a:r>
              <a:rPr lang="ru-RU" sz="2200" dirty="0" err="1"/>
              <a:t>указаному</a:t>
            </a:r>
            <a:r>
              <a:rPr lang="ru-RU" sz="2200" dirty="0"/>
              <a:t> в скобках после оператора </a:t>
            </a:r>
            <a:r>
              <a:rPr lang="ru-RU" sz="2200" b="1" dirty="0" err="1"/>
              <a:t>catch</a:t>
            </a:r>
            <a:r>
              <a:rPr lang="ru-RU" sz="2200" dirty="0"/>
              <a:t>. А вся информация об исключении помещается в переменную данного типа. Например: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674BB-22CA-4609-9B30-63D279EF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175" y="3607723"/>
            <a:ext cx="6071650" cy="27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7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Фактически этот случай аналогичен предыдущему за тем исключением, что здесь используется переменная. В данном случае в переменную </a:t>
            </a:r>
            <a:r>
              <a:rPr lang="ru-RU" sz="2200" dirty="0" err="1"/>
              <a:t>ex</a:t>
            </a:r>
            <a:r>
              <a:rPr lang="ru-RU" sz="2200" dirty="0"/>
              <a:t>, которая представляет тип </a:t>
            </a:r>
            <a:r>
              <a:rPr lang="ru-RU" sz="2200" b="1" dirty="0" err="1"/>
              <a:t>DivideByZeroException</a:t>
            </a:r>
            <a:r>
              <a:rPr lang="ru-RU" sz="2200" dirty="0"/>
              <a:t>, помещается информация о возникшем </a:t>
            </a:r>
            <a:r>
              <a:rPr lang="ru-RU" sz="2200" dirty="0" err="1"/>
              <a:t>исключени</a:t>
            </a:r>
            <a:r>
              <a:rPr lang="ru-RU" sz="2200" dirty="0"/>
              <a:t>. И с помощью свойства Message мы можем получить сообщение об ошибке.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Если нам не нужна информация об исключении, то переменную можно не использовать как в предыдущем случае.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1749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Фильтры исключений</a:t>
            </a:r>
          </a:p>
          <a:p>
            <a:pPr marL="0" indent="0">
              <a:buNone/>
            </a:pPr>
            <a:r>
              <a:rPr lang="ru-RU" sz="2200" dirty="0"/>
              <a:t>Фильтры исключений позволяют обрабатывать исключения в зависимости от определенных условий. Для их применения после выражения </a:t>
            </a:r>
            <a:r>
              <a:rPr lang="ru-RU" sz="2200" b="1" dirty="0" err="1"/>
              <a:t>catch</a:t>
            </a:r>
            <a:r>
              <a:rPr lang="ru-RU" sz="2200" dirty="0"/>
              <a:t> идет выражение </a:t>
            </a:r>
            <a:r>
              <a:rPr lang="ru-RU" sz="2200" b="1" dirty="0" err="1"/>
              <a:t>when</a:t>
            </a:r>
            <a:r>
              <a:rPr lang="ru-RU" sz="2200" dirty="0"/>
              <a:t>, после которого в скобках указывается условие: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F9154B-965D-47DD-BF13-4C944843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50" y="3835439"/>
            <a:ext cx="3208049" cy="16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3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224160" cy="456943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200" dirty="0"/>
              <a:t>В этом случае обработка исключения в блоке </a:t>
            </a:r>
            <a:r>
              <a:rPr lang="ru-RU" sz="2200" b="1" dirty="0" err="1"/>
              <a:t>catch</a:t>
            </a:r>
            <a:r>
              <a:rPr lang="ru-RU" sz="2200" dirty="0"/>
              <a:t> производится только в том случае, если условие в выражении </a:t>
            </a:r>
            <a:r>
              <a:rPr lang="ru-RU" sz="2200" b="1" dirty="0" err="1"/>
              <a:t>when</a:t>
            </a:r>
            <a:r>
              <a:rPr lang="ru-RU" sz="2200" dirty="0"/>
              <a:t> истинно. Например: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будет выброшено исключение, так как y=0. Здесь два блока </a:t>
            </a:r>
            <a:r>
              <a:rPr lang="ru-RU" sz="2200" b="1" dirty="0" err="1"/>
              <a:t>catch</a:t>
            </a:r>
            <a:r>
              <a:rPr lang="ru-RU" sz="2200" dirty="0"/>
              <a:t>, и оба они обрабатывают исключения типа </a:t>
            </a:r>
            <a:r>
              <a:rPr lang="ru-RU" sz="2200" b="1" dirty="0" err="1"/>
              <a:t>DivideByZeroException</a:t>
            </a:r>
            <a:r>
              <a:rPr lang="ru-RU" sz="2200" dirty="0"/>
              <a:t>, то есть по сути все исключения, генерируемые при делении на ноль. Но поскольку для первого блока указано условие y == 0, то именно этот блок будет обрабатывать данное исключение - условие, указанное после оператора </a:t>
            </a:r>
            <a:r>
              <a:rPr lang="ru-RU" sz="2200" dirty="0" err="1"/>
              <a:t>when</a:t>
            </a:r>
            <a:r>
              <a:rPr lang="ru-RU" sz="2200" dirty="0"/>
              <a:t> возвращает </a:t>
            </a:r>
            <a:r>
              <a:rPr lang="ru-RU" sz="2200" b="1" dirty="0" err="1"/>
              <a:t>true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b="1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C5600A-4EB0-41F6-873D-D3C7341F4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353" y="2262253"/>
            <a:ext cx="5109556" cy="440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22416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Противоположная ситуация: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будет выброшено исключение, так как x=0. Условие первого блока </a:t>
            </a:r>
            <a:r>
              <a:rPr lang="ru-RU" sz="2200" dirty="0" err="1"/>
              <a:t>catch</a:t>
            </a:r>
            <a:r>
              <a:rPr lang="ru-RU" sz="2200" dirty="0"/>
              <a:t> - y == 0 теперь возвращает </a:t>
            </a:r>
            <a:r>
              <a:rPr lang="ru-RU" sz="2200" b="1" dirty="0" err="1"/>
              <a:t>false</a:t>
            </a:r>
            <a:r>
              <a:rPr lang="ru-RU" sz="2200" dirty="0"/>
              <a:t>. Поэтому CLR будет дальше искать соответствующие блоки </a:t>
            </a:r>
            <a:r>
              <a:rPr lang="ru-RU" sz="2200" b="1" dirty="0" err="1"/>
              <a:t>catch</a:t>
            </a:r>
            <a:r>
              <a:rPr lang="ru-RU" sz="2200" dirty="0"/>
              <a:t> далее и для обработки исключения выберет второй блок </a:t>
            </a:r>
            <a:r>
              <a:rPr lang="ru-RU" sz="2200" b="1" dirty="0" err="1"/>
              <a:t>catch</a:t>
            </a:r>
            <a:r>
              <a:rPr lang="ru-RU" sz="2200" dirty="0"/>
              <a:t>. В итоге если мы уберем второй блок </a:t>
            </a:r>
            <a:r>
              <a:rPr lang="ru-RU" sz="2200" b="1" dirty="0" err="1"/>
              <a:t>catch</a:t>
            </a:r>
            <a:r>
              <a:rPr lang="ru-RU" sz="2200" dirty="0"/>
              <a:t>, то исключение вообще не будет обрабатываться.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11F9A-8683-48F3-9243-672EAD0F3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92" y="2378227"/>
            <a:ext cx="4940881" cy="417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36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Типы исключений. Класс </a:t>
            </a:r>
            <a:r>
              <a:rPr lang="en-US" sz="2200" b="1" dirty="0"/>
              <a:t>Exception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Базовым для всех типов исключений является тип </a:t>
            </a:r>
            <a:r>
              <a:rPr lang="ru-RU" sz="2200" dirty="0" err="1"/>
              <a:t>Exception</a:t>
            </a:r>
            <a:r>
              <a:rPr lang="ru-RU" sz="2200" dirty="0"/>
              <a:t>. Этот тип определяет ряд свойств, с помощью которых можно получить информацию об исключении.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 err="1"/>
              <a:t>InnerException</a:t>
            </a:r>
            <a:r>
              <a:rPr lang="ru-RU" sz="2200" dirty="0"/>
              <a:t>: хранит информацию об исключении, которое послужило причиной текущего исключения</a:t>
            </a:r>
          </a:p>
          <a:p>
            <a:r>
              <a:rPr lang="ru-RU" sz="2200" dirty="0"/>
              <a:t>Message: хранит сообщение об исключении, текст ошибки</a:t>
            </a:r>
          </a:p>
          <a:p>
            <a:r>
              <a:rPr lang="ru-RU" sz="2200" dirty="0"/>
              <a:t>Source: хранит имя объекта или сборки, которое вызвало исключение</a:t>
            </a:r>
          </a:p>
          <a:p>
            <a:r>
              <a:rPr lang="ru-RU" sz="2200" dirty="0" err="1"/>
              <a:t>StackTrace</a:t>
            </a:r>
            <a:r>
              <a:rPr lang="ru-RU" sz="2200" dirty="0"/>
              <a:t>: возвращает строковое представление стека </a:t>
            </a:r>
            <a:r>
              <a:rPr lang="ru-RU" sz="2200" dirty="0" err="1"/>
              <a:t>вызывов</a:t>
            </a:r>
            <a:r>
              <a:rPr lang="ru-RU" sz="2200" dirty="0"/>
              <a:t>, которые привели к возникновению исключения</a:t>
            </a:r>
          </a:p>
          <a:p>
            <a:r>
              <a:rPr lang="ru-RU" sz="2200" dirty="0" err="1"/>
              <a:t>TargetSite</a:t>
            </a:r>
            <a:r>
              <a:rPr lang="ru-RU" sz="2200" dirty="0"/>
              <a:t>: возвращает метод, в котором и было вызвано исключение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7583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9400424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200" b="1" dirty="0" err="1"/>
              <a:t>try</a:t>
            </a:r>
            <a:r>
              <a:rPr lang="ru-RU" sz="2200" dirty="0"/>
              <a:t>...</a:t>
            </a:r>
            <a:r>
              <a:rPr lang="ru-RU" sz="2200" b="1" dirty="0" err="1"/>
              <a:t>catch</a:t>
            </a:r>
            <a:r>
              <a:rPr lang="ru-RU" sz="2200" dirty="0"/>
              <a:t>...</a:t>
            </a:r>
            <a:r>
              <a:rPr lang="ru-RU" sz="2200" b="1" dirty="0" err="1"/>
              <a:t>finally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50FCD-20E2-40A4-ABE4-19372A86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616" y="2732032"/>
            <a:ext cx="1629191" cy="3466365"/>
          </a:xfrm>
          <a:prstGeom prst="rect">
            <a:avLst/>
          </a:prstGeom>
        </p:spPr>
      </p:pic>
      <p:pic>
        <p:nvPicPr>
          <p:cNvPr id="7170" name="Picture 2" descr="Когда поймал кота | Пикабу">
            <a:extLst>
              <a:ext uri="{FF2B5EF4-FFF2-40B4-BE49-F238E27FC236}">
                <a16:creationId xmlns:a16="http://schemas.microsoft.com/office/drawing/2014/main" id="{6647E5B3-4C4A-4C35-BDC9-ECCFBD13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0" b="90000" l="2667" r="97333">
                        <a14:foregroundMark x1="16000" y1="11250" x2="22667" y2="23000"/>
                        <a14:foregroundMark x1="22667" y1="23000" x2="22000" y2="15000"/>
                        <a14:foregroundMark x1="6500" y1="66750" x2="14000" y2="58250"/>
                        <a14:foregroundMark x1="12667" y1="47000" x2="12667" y2="47000"/>
                        <a14:foregroundMark x1="12667" y1="47000" x2="16667" y2="51500"/>
                        <a14:foregroundMark x1="2833" y1="67500" x2="2833" y2="67500"/>
                        <a14:foregroundMark x1="85333" y1="53750" x2="80000" y2="34000"/>
                        <a14:foregroundMark x1="92833" y1="44500" x2="92833" y2="44500"/>
                        <a14:foregroundMark x1="92833" y1="44500" x2="92833" y2="44500"/>
                        <a14:foregroundMark x1="96833" y1="47000" x2="96833" y2="47000"/>
                        <a14:foregroundMark x1="96833" y1="47000" x2="96833" y2="47000"/>
                        <a14:foregroundMark x1="18000" y1="7750" x2="18000" y2="7750"/>
                        <a14:foregroundMark x1="18000" y1="7750" x2="18000" y2="7750"/>
                        <a14:foregroundMark x1="76000" y1="84500" x2="76000" y2="84500"/>
                        <a14:foregroundMark x1="76000" y1="84500" x2="76000" y2="84500"/>
                        <a14:foregroundMark x1="53667" y1="10750" x2="53667" y2="10750"/>
                        <a14:foregroundMark x1="53667" y1="10750" x2="53667" y2="10750"/>
                        <a14:foregroundMark x1="56667" y1="3750" x2="56667" y2="3750"/>
                        <a14:foregroundMark x1="56667" y1="3750" x2="56667" y2="3750"/>
                        <a14:foregroundMark x1="59000" y1="12750" x2="59000" y2="12750"/>
                        <a14:foregroundMark x1="59000" y1="12750" x2="59000" y2="12750"/>
                        <a14:foregroundMark x1="30000" y1="34250" x2="17167" y2="30750"/>
                        <a14:foregroundMark x1="17167" y1="30750" x2="5500" y2="20750"/>
                        <a14:foregroundMark x1="5500" y1="20750" x2="4167" y2="8000"/>
                        <a14:foregroundMark x1="4167" y1="8000" x2="4167" y2="8000"/>
                        <a14:foregroundMark x1="6667" y1="5250" x2="24833" y2="3750"/>
                        <a14:foregroundMark x1="24833" y1="3750" x2="51833" y2="21500"/>
                        <a14:foregroundMark x1="51833" y1="21500" x2="56000" y2="10500"/>
                        <a14:foregroundMark x1="56000" y1="10500" x2="56000" y2="4250"/>
                        <a14:foregroundMark x1="59667" y1="13750" x2="59667" y2="13750"/>
                        <a14:foregroundMark x1="59667" y1="13750" x2="59667" y2="13750"/>
                        <a14:foregroundMark x1="76167" y1="29000" x2="76167" y2="29000"/>
                        <a14:foregroundMark x1="3667" y1="30500" x2="11167" y2="36250"/>
                        <a14:foregroundMark x1="93000" y1="34500" x2="93000" y2="34500"/>
                        <a14:foregroundMark x1="93000" y1="34500" x2="93000" y2="34500"/>
                        <a14:foregroundMark x1="90500" y1="36000" x2="92500" y2="33750"/>
                        <a14:foregroundMark x1="85333" y1="32250" x2="90000" y2="32500"/>
                        <a14:foregroundMark x1="79000" y1="32750" x2="92667" y2="34250"/>
                        <a14:foregroundMark x1="92667" y1="34250" x2="97333" y2="43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440575"/>
            <a:ext cx="3626138" cy="241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97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94587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Например, обработаем исключения типа </a:t>
            </a:r>
            <a:r>
              <a:rPr lang="ru-RU" sz="2200" b="1" dirty="0" err="1"/>
              <a:t>Exception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Однако так как тип </a:t>
            </a:r>
            <a:r>
              <a:rPr lang="ru-RU" sz="2200" b="1" dirty="0" err="1"/>
              <a:t>Exception</a:t>
            </a:r>
            <a:r>
              <a:rPr lang="ru-RU" sz="2200" dirty="0"/>
              <a:t> является базовым типом для всех исключений, то выражение </a:t>
            </a:r>
            <a:r>
              <a:rPr lang="ru-RU" sz="2200" b="1" dirty="0" err="1"/>
              <a:t>catch</a:t>
            </a:r>
            <a:r>
              <a:rPr lang="ru-RU" sz="2200" dirty="0"/>
              <a:t> (</a:t>
            </a:r>
            <a:r>
              <a:rPr lang="ru-RU" sz="2200" b="1" dirty="0" err="1"/>
              <a:t>Exception</a:t>
            </a:r>
            <a:r>
              <a:rPr lang="ru-RU" sz="2200" dirty="0"/>
              <a:t> </a:t>
            </a:r>
            <a:r>
              <a:rPr lang="ru-RU" sz="2200" b="1" dirty="0" err="1"/>
              <a:t>ex</a:t>
            </a:r>
            <a:r>
              <a:rPr lang="ru-RU" sz="2200" dirty="0"/>
              <a:t>) будет обрабатывать все исключения, которые могут возникнуть. 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84B96A-6613-4C7A-9480-80F2B8789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15" y="2752190"/>
            <a:ext cx="5467332" cy="288938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BD5BB0F-2647-4214-A574-B76A627AD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21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200" dirty="0"/>
              <a:t>Но также есть более специализированные типы исключений, которые предназначены для обработки каких-то определенных видов исключений. Их довольно много, я приведу лишь некоторые:</a:t>
            </a:r>
          </a:p>
          <a:p>
            <a:r>
              <a:rPr lang="ru-RU" sz="2200" b="1" dirty="0" err="1"/>
              <a:t>DivideByZeroException</a:t>
            </a:r>
            <a:r>
              <a:rPr lang="ru-RU" sz="2200" dirty="0"/>
              <a:t>: представляет исключение, которое генерируется при делении на ноль</a:t>
            </a:r>
          </a:p>
          <a:p>
            <a:r>
              <a:rPr lang="ru-RU" sz="2200" b="1" dirty="0" err="1"/>
              <a:t>ArgumentOutOfRangeException</a:t>
            </a:r>
            <a:r>
              <a:rPr lang="ru-RU" sz="2200" dirty="0"/>
              <a:t>: генерируется, если значение аргумента находится вне диапазона допустимых значений</a:t>
            </a:r>
          </a:p>
          <a:p>
            <a:r>
              <a:rPr lang="ru-RU" sz="2200" b="1" dirty="0" err="1"/>
              <a:t>ArgumentException</a:t>
            </a:r>
            <a:r>
              <a:rPr lang="ru-RU" sz="2200" dirty="0"/>
              <a:t>: генерируется, если в метод для параметра передается некорректное значение</a:t>
            </a:r>
          </a:p>
          <a:p>
            <a:r>
              <a:rPr lang="ru-RU" sz="2200" b="1" dirty="0" err="1"/>
              <a:t>IndexOutOfRangeException</a:t>
            </a:r>
            <a:r>
              <a:rPr lang="ru-RU" sz="2200" dirty="0"/>
              <a:t>: генерируется, если индекс элемента массива или коллекции находится вне диапазона допустимых значений</a:t>
            </a:r>
          </a:p>
          <a:p>
            <a:r>
              <a:rPr lang="ru-RU" sz="2200" b="1" dirty="0" err="1"/>
              <a:t>InvalidCastException</a:t>
            </a:r>
            <a:r>
              <a:rPr lang="ru-RU" sz="2200" dirty="0"/>
              <a:t>: генерируется при попытке произвести недопустимые преобразования типов</a:t>
            </a:r>
          </a:p>
          <a:p>
            <a:r>
              <a:rPr lang="ru-RU" sz="2200" b="1" dirty="0" err="1"/>
              <a:t>NullReferenceException</a:t>
            </a:r>
            <a:r>
              <a:rPr lang="ru-RU" sz="2200" dirty="0"/>
              <a:t>: генерируется при попытке обращения к объекту, который равен </a:t>
            </a:r>
            <a:r>
              <a:rPr lang="ru-RU" sz="2200" dirty="0" err="1"/>
              <a:t>null</a:t>
            </a:r>
            <a:r>
              <a:rPr lang="ru-RU" sz="2200" dirty="0"/>
              <a:t> (то есть по сути </a:t>
            </a:r>
            <a:r>
              <a:rPr lang="ru-RU" sz="2200" dirty="0" err="1"/>
              <a:t>неопределен</a:t>
            </a:r>
            <a:r>
              <a:rPr lang="ru-RU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497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046822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И при необходимости мы можем разграничить обработку различных типов исключений, включив дополнительные блоки </a:t>
            </a:r>
            <a:r>
              <a:rPr lang="ru-RU" sz="2200" b="1" dirty="0" err="1"/>
              <a:t>catch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r>
              <a:rPr lang="ru-RU" sz="2200" dirty="0"/>
              <a:t>В данном случае блоки </a:t>
            </a:r>
            <a:r>
              <a:rPr lang="ru-RU" sz="2200" b="1" dirty="0" err="1"/>
              <a:t>catch</a:t>
            </a:r>
            <a:r>
              <a:rPr lang="ru-RU" sz="2200" dirty="0"/>
              <a:t> обрабатывают исключения типов </a:t>
            </a:r>
            <a:r>
              <a:rPr lang="ru-RU" sz="2200" b="1" dirty="0" err="1"/>
              <a:t>IndexOutOfRangeException</a:t>
            </a:r>
            <a:r>
              <a:rPr lang="ru-RU" sz="2200" dirty="0"/>
              <a:t> и </a:t>
            </a:r>
            <a:r>
              <a:rPr lang="ru-RU" sz="2200" b="1" dirty="0" err="1"/>
              <a:t>DivideByZeroException</a:t>
            </a:r>
            <a:r>
              <a:rPr lang="ru-RU" sz="2200" dirty="0"/>
              <a:t>. Когда в блоке </a:t>
            </a:r>
            <a:r>
              <a:rPr lang="ru-RU" sz="2200" b="1" dirty="0" err="1"/>
              <a:t>try</a:t>
            </a:r>
            <a:r>
              <a:rPr lang="ru-RU" sz="2200" dirty="0"/>
              <a:t> возникнет исключение, то CLR будет искать нужный блок </a:t>
            </a:r>
            <a:r>
              <a:rPr lang="ru-RU" sz="2200" b="1" dirty="0" err="1"/>
              <a:t>catch</a:t>
            </a:r>
            <a:r>
              <a:rPr lang="ru-RU" sz="2200" dirty="0"/>
              <a:t> для обработки исключения. 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D0B812-27C5-45C4-9D94-604BC2E7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15" y="2180496"/>
            <a:ext cx="5484520" cy="45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046822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Так, в данном случае на строке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происходит обращение к 7-му элементу массива. Однако поскольку в массиве только 4 элемента, то мы получим исключение типа </a:t>
            </a:r>
            <a:r>
              <a:rPr lang="ru-RU" sz="2200" b="1" dirty="0" err="1"/>
              <a:t>IndexOutOfRangeException</a:t>
            </a:r>
            <a:r>
              <a:rPr lang="ru-RU" sz="2200" dirty="0"/>
              <a:t>. CLR найдет блок </a:t>
            </a:r>
            <a:r>
              <a:rPr lang="ru-RU" sz="2200" b="1" dirty="0" err="1"/>
              <a:t>catch</a:t>
            </a:r>
            <a:r>
              <a:rPr lang="ru-RU" sz="2200" dirty="0"/>
              <a:t>, который обрабатывает данное исключение, и передаст ему управление.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BD0B812-27C5-45C4-9D94-604BC2E72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015" y="2180496"/>
            <a:ext cx="5484520" cy="45328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59FA41-D327-41CB-B70A-37BFB9F90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2672520"/>
            <a:ext cx="237205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4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Следует отметить, что в данном случае в блоке </a:t>
            </a:r>
            <a:r>
              <a:rPr lang="ru-RU" sz="2200" b="1" dirty="0" err="1"/>
              <a:t>try</a:t>
            </a:r>
            <a:r>
              <a:rPr lang="ru-RU" sz="2200" dirty="0"/>
              <a:t> есть ситуация для генерации второго исключения - деление на ноль. Однако поскольку после генерации </a:t>
            </a:r>
            <a:r>
              <a:rPr lang="ru-RU" sz="2200" b="1" dirty="0" err="1"/>
              <a:t>IndexOutOfRangeException</a:t>
            </a:r>
            <a:r>
              <a:rPr lang="ru-RU" sz="2200" dirty="0"/>
              <a:t> управление переходит в соответствующий блок </a:t>
            </a:r>
            <a:r>
              <a:rPr lang="ru-RU" sz="2200" b="1" dirty="0" err="1"/>
              <a:t>catch</a:t>
            </a:r>
            <a:r>
              <a:rPr lang="ru-RU" sz="2200" dirty="0"/>
              <a:t>, то деление на ноль </a:t>
            </a:r>
            <a:r>
              <a:rPr lang="ru-RU" sz="2200" dirty="0" err="1"/>
              <a:t>int</a:t>
            </a:r>
            <a:r>
              <a:rPr lang="ru-RU" sz="2200" dirty="0"/>
              <a:t> y = x / 0 в принципе не будет выполняться, поэтому исключение типа </a:t>
            </a:r>
            <a:r>
              <a:rPr lang="ru-RU" sz="2200" b="1" dirty="0" err="1"/>
              <a:t>DivideByZeroException</a:t>
            </a:r>
            <a:r>
              <a:rPr lang="ru-RU" sz="2200" dirty="0"/>
              <a:t> никогда не будет сгенерировано. Однако рассмотрим другую ситуацию: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2D2BE1-93D3-4077-8245-F7CCC6900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08" y="4097991"/>
            <a:ext cx="5071487" cy="27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 данном случае в блоке </a:t>
            </a:r>
            <a:r>
              <a:rPr lang="ru-RU" sz="2200" b="1" dirty="0" err="1"/>
              <a:t>try</a:t>
            </a:r>
            <a:r>
              <a:rPr lang="ru-RU" sz="2200" dirty="0"/>
              <a:t> генерируется исключение типа </a:t>
            </a:r>
            <a:r>
              <a:rPr lang="ru-RU" sz="2200" b="1" dirty="0" err="1"/>
              <a:t>InvalidCastException</a:t>
            </a:r>
            <a:r>
              <a:rPr lang="ru-RU" sz="2200" dirty="0"/>
              <a:t>, однако соответствующего блока </a:t>
            </a:r>
            <a:r>
              <a:rPr lang="ru-RU" sz="2200" b="1" dirty="0" err="1"/>
              <a:t>catch</a:t>
            </a:r>
            <a:r>
              <a:rPr lang="ru-RU" sz="2200" dirty="0"/>
              <a:t> для обработки данного исключения нет. Поэтому программа </a:t>
            </a:r>
            <a:r>
              <a:rPr lang="ru-RU" sz="2200" dirty="0" err="1"/>
              <a:t>аварийно</a:t>
            </a:r>
            <a:r>
              <a:rPr lang="ru-RU" sz="2200" dirty="0"/>
              <a:t> завершит свое выполнение.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Мы также можем определить для </a:t>
            </a:r>
            <a:r>
              <a:rPr lang="ru-RU" sz="2200" b="1" dirty="0" err="1"/>
              <a:t>InvalidCastException</a:t>
            </a:r>
            <a:r>
              <a:rPr lang="ru-RU" sz="2200" dirty="0"/>
              <a:t> свой блок </a:t>
            </a:r>
            <a:r>
              <a:rPr lang="ru-RU" sz="2200" dirty="0" err="1"/>
              <a:t>catch</a:t>
            </a:r>
            <a:r>
              <a:rPr lang="ru-RU" sz="2200" dirty="0"/>
              <a:t>, однако суть в том, что теоретически в коде могут быть сгенерированы самые разные типы исключений. А определять для всех типов исключений блоки </a:t>
            </a:r>
            <a:r>
              <a:rPr lang="ru-RU" sz="2200" b="1" dirty="0" err="1"/>
              <a:t>catch</a:t>
            </a:r>
            <a:r>
              <a:rPr lang="ru-RU" sz="2200" dirty="0"/>
              <a:t>, если обработка исключений однотипна, не имеет смысла. И в этом случае мы можем определить блок </a:t>
            </a:r>
            <a:r>
              <a:rPr lang="ru-RU" sz="2200" b="1" dirty="0" err="1"/>
              <a:t>catch</a:t>
            </a:r>
            <a:r>
              <a:rPr lang="ru-RU" sz="2200" dirty="0"/>
              <a:t> для базового типа </a:t>
            </a:r>
            <a:r>
              <a:rPr lang="ru-RU" sz="2200" b="1" dirty="0" err="1"/>
              <a:t>Exception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622353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CE1F8A6-B152-49CC-B888-4EE2D719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143" y="2136891"/>
            <a:ext cx="6825714" cy="4568825"/>
          </a:xfrm>
        </p:spPr>
      </p:pic>
    </p:spTree>
    <p:extLst>
      <p:ext uri="{BB962C8B-B14F-4D97-AF65-F5344CB8AC3E}">
        <p14:creationId xmlns:p14="http://schemas.microsoft.com/office/powerpoint/2010/main" val="174296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И в данном случае блок </a:t>
            </a:r>
            <a:r>
              <a:rPr lang="ru-RU" sz="2200" b="1" dirty="0" err="1"/>
              <a:t>catch</a:t>
            </a:r>
            <a:r>
              <a:rPr lang="ru-RU" sz="2200" dirty="0"/>
              <a:t> (</a:t>
            </a:r>
            <a:r>
              <a:rPr lang="ru-RU" sz="2200" b="1" dirty="0" err="1"/>
              <a:t>Exception</a:t>
            </a:r>
            <a:r>
              <a:rPr lang="ru-RU" sz="2200" dirty="0"/>
              <a:t> </a:t>
            </a:r>
            <a:r>
              <a:rPr lang="ru-RU" sz="2200" b="1" dirty="0" err="1"/>
              <a:t>ex</a:t>
            </a:r>
            <a:r>
              <a:rPr lang="ru-RU" sz="2200" dirty="0"/>
              <a:t>){} будет обрабатывать все исключения кроме </a:t>
            </a:r>
            <a:r>
              <a:rPr lang="ru-RU" sz="2200" b="1" dirty="0" err="1"/>
              <a:t>DivideByZeroException</a:t>
            </a:r>
            <a:r>
              <a:rPr lang="ru-RU" sz="2200" dirty="0"/>
              <a:t> и </a:t>
            </a:r>
            <a:r>
              <a:rPr lang="ru-RU" sz="2200" b="1" dirty="0" err="1"/>
              <a:t>IndexOutOfRangeException</a:t>
            </a:r>
            <a:r>
              <a:rPr lang="ru-RU" sz="2200" dirty="0"/>
              <a:t>. При этом блоки </a:t>
            </a:r>
            <a:r>
              <a:rPr lang="ru-RU" sz="2200" b="1" dirty="0" err="1"/>
              <a:t>catch</a:t>
            </a:r>
            <a:r>
              <a:rPr lang="ru-RU" sz="2200" dirty="0"/>
              <a:t> для более общих, более базовых исключений следует помещать в конце - после блоков </a:t>
            </a:r>
            <a:r>
              <a:rPr lang="ru-RU" sz="2200" b="1" dirty="0" err="1"/>
              <a:t>catch</a:t>
            </a:r>
            <a:r>
              <a:rPr lang="ru-RU" sz="2200" dirty="0"/>
              <a:t> для более конкретный, специализированных типов. Так как CLR выбирает для обработки исключения первый блок </a:t>
            </a:r>
            <a:r>
              <a:rPr lang="ru-RU" sz="2200" b="1" dirty="0" err="1"/>
              <a:t>catch</a:t>
            </a:r>
            <a:r>
              <a:rPr lang="ru-RU" sz="2200" dirty="0"/>
              <a:t>, который соответствует типу сгенерированного исключения. Поэтому в данном случае сначала обрабатывается исключение </a:t>
            </a:r>
            <a:r>
              <a:rPr lang="ru-RU" sz="2200" b="1" dirty="0" err="1"/>
              <a:t>DivideByZeroException</a:t>
            </a:r>
            <a:r>
              <a:rPr lang="ru-RU" sz="2200" dirty="0"/>
              <a:t> и </a:t>
            </a:r>
            <a:r>
              <a:rPr lang="ru-RU" sz="2200" b="1" dirty="0" err="1"/>
              <a:t>IndexOutOfRangeException</a:t>
            </a:r>
            <a:r>
              <a:rPr lang="ru-RU" sz="2200" dirty="0"/>
              <a:t>, и только потом </a:t>
            </a:r>
            <a:r>
              <a:rPr lang="ru-RU" sz="2200" b="1" dirty="0" err="1"/>
              <a:t>Exception</a:t>
            </a:r>
            <a:r>
              <a:rPr lang="ru-RU" sz="2200" dirty="0"/>
              <a:t> (так как </a:t>
            </a:r>
            <a:r>
              <a:rPr lang="ru-RU" sz="2200" b="1" dirty="0" err="1"/>
              <a:t>DivideByZeroException</a:t>
            </a:r>
            <a:r>
              <a:rPr lang="ru-RU" sz="2200" dirty="0"/>
              <a:t> и </a:t>
            </a:r>
            <a:r>
              <a:rPr lang="ru-RU" sz="2200" b="1" dirty="0" err="1"/>
              <a:t>IndexOutOfRangeException</a:t>
            </a:r>
            <a:r>
              <a:rPr lang="ru-RU" sz="2200" dirty="0"/>
              <a:t> наследуется от класса </a:t>
            </a:r>
            <a:r>
              <a:rPr lang="ru-RU" sz="2200" b="1" dirty="0" err="1"/>
              <a:t>Exception</a:t>
            </a:r>
            <a:r>
              <a:rPr lang="ru-RU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98065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6"/>
            <a:ext cx="6290662" cy="456943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Генерация исключения и оператор </a:t>
            </a:r>
            <a:r>
              <a:rPr lang="ru-RU" sz="2200" b="1" dirty="0" err="1"/>
              <a:t>throw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Обычно система сама генерирует исключения при определенных ситуациях, например, при делении числа на ноль. Но язык C# также позволяет генерировать исключения вручную с помощью оператора </a:t>
            </a:r>
            <a:r>
              <a:rPr lang="ru-RU" sz="2200" dirty="0" err="1"/>
              <a:t>throw</a:t>
            </a:r>
            <a:r>
              <a:rPr lang="ru-RU" sz="2200" dirty="0"/>
              <a:t>. То есть с помощью этого оператора мы сами можем создать исключение и вызвать его в процессе выполнения.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Например, в нашей программе происходит ввод имени пользователя, и мы хотим, чтобы, если длина имени меньше 2 символов, то возникало исключение: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29A93-1B79-404F-9DB1-02AA6C8C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08" y="2349731"/>
            <a:ext cx="5207592" cy="38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5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2180496"/>
            <a:ext cx="6290662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После оператора </a:t>
            </a:r>
            <a:r>
              <a:rPr lang="ru-RU" sz="2200" b="1" dirty="0" err="1"/>
              <a:t>throw</a:t>
            </a:r>
            <a:r>
              <a:rPr lang="ru-RU" sz="2200" dirty="0"/>
              <a:t> указывается объект исключения, через конструктор которого мы можем передать сообщение об ошибке. Естественно вместо типа </a:t>
            </a:r>
            <a:r>
              <a:rPr lang="ru-RU" sz="2200" b="1" dirty="0" err="1"/>
              <a:t>Exception</a:t>
            </a:r>
            <a:r>
              <a:rPr lang="ru-RU" sz="2200" dirty="0"/>
              <a:t> мы можем использовать объект любого другого типа исключений.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Затем в блоке </a:t>
            </a:r>
            <a:r>
              <a:rPr lang="ru-RU" sz="2200" b="1" dirty="0" err="1"/>
              <a:t>catch</a:t>
            </a:r>
            <a:r>
              <a:rPr lang="ru-RU" sz="2200" dirty="0"/>
              <a:t> сгенерированное нами исключение будет обработано.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C29A93-1B79-404F-9DB1-02AA6C8C6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408" y="2349731"/>
            <a:ext cx="5207592" cy="38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3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При использовании блока </a:t>
            </a:r>
            <a:r>
              <a:rPr lang="ru-RU" sz="2200" b="1" dirty="0" err="1"/>
              <a:t>try</a:t>
            </a:r>
            <a:r>
              <a:rPr lang="ru-RU" sz="2200" dirty="0"/>
              <a:t>...</a:t>
            </a:r>
            <a:r>
              <a:rPr lang="ru-RU" sz="2200" b="1" dirty="0" err="1"/>
              <a:t>catch</a:t>
            </a:r>
            <a:r>
              <a:rPr lang="ru-RU" sz="2200" dirty="0"/>
              <a:t>..</a:t>
            </a:r>
            <a:r>
              <a:rPr lang="ru-RU" sz="2200" b="1" dirty="0" err="1"/>
              <a:t>finally</a:t>
            </a:r>
            <a:r>
              <a:rPr lang="ru-RU" sz="2200" dirty="0"/>
              <a:t> вначале выполняются все инструкции в блоке </a:t>
            </a:r>
            <a:r>
              <a:rPr lang="ru-RU" sz="2200" dirty="0" err="1"/>
              <a:t>try</a:t>
            </a:r>
            <a:r>
              <a:rPr lang="ru-RU" sz="2200" dirty="0"/>
              <a:t>. Если в этом блоке не возникло исключений, то после его выполнения начинает выполняться блок </a:t>
            </a:r>
            <a:r>
              <a:rPr lang="ru-RU" sz="2200" dirty="0" err="1"/>
              <a:t>finally</a:t>
            </a:r>
            <a:r>
              <a:rPr lang="ru-RU" sz="2200" dirty="0"/>
              <a:t>. И затем конструкция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r>
              <a:rPr lang="ru-RU" sz="2200" dirty="0"/>
              <a:t>..</a:t>
            </a:r>
            <a:r>
              <a:rPr lang="ru-RU" sz="2200" b="1" dirty="0" err="1"/>
              <a:t>finally</a:t>
            </a:r>
            <a:r>
              <a:rPr lang="ru-RU" sz="2200" dirty="0"/>
              <a:t> завершает свою работу.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Если же в блоке </a:t>
            </a:r>
            <a:r>
              <a:rPr lang="ru-RU" sz="2200" b="1" dirty="0" err="1"/>
              <a:t>try</a:t>
            </a:r>
            <a:r>
              <a:rPr lang="ru-RU" sz="2200" dirty="0"/>
              <a:t> вдруг возникает исключение, то обычный порядок выполнения останавливается, и среда CLR начинает искать блок </a:t>
            </a:r>
            <a:r>
              <a:rPr lang="ru-RU" sz="2200" b="1" dirty="0" err="1"/>
              <a:t>catch</a:t>
            </a:r>
            <a:r>
              <a:rPr lang="ru-RU" sz="2200" dirty="0"/>
              <a:t>, который может обработать данное исключение. Если нужный блок </a:t>
            </a:r>
            <a:r>
              <a:rPr lang="ru-RU" sz="2200" dirty="0" err="1"/>
              <a:t>catch</a:t>
            </a:r>
            <a:r>
              <a:rPr lang="ru-RU" sz="2200" dirty="0"/>
              <a:t> найден, то он выполняется, и после его завершения выполняется блок </a:t>
            </a:r>
            <a:r>
              <a:rPr lang="ru-RU" sz="2200" b="1" dirty="0" err="1"/>
              <a:t>finally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Если нужный блок </a:t>
            </a:r>
            <a:r>
              <a:rPr lang="ru-RU" sz="2200" b="1" dirty="0" err="1"/>
              <a:t>catch</a:t>
            </a:r>
            <a:r>
              <a:rPr lang="ru-RU" sz="2200" dirty="0"/>
              <a:t> не найден, то при возникновении исключения программа </a:t>
            </a:r>
            <a:r>
              <a:rPr lang="ru-RU" sz="2200" dirty="0" err="1"/>
              <a:t>аварийно</a:t>
            </a:r>
            <a:r>
              <a:rPr lang="ru-RU" sz="2200" dirty="0"/>
              <a:t> завершает свое выполнение.</a:t>
            </a:r>
          </a:p>
        </p:txBody>
      </p:sp>
    </p:spTree>
    <p:extLst>
      <p:ext uri="{BB962C8B-B14F-4D97-AF65-F5344CB8AC3E}">
        <p14:creationId xmlns:p14="http://schemas.microsoft.com/office/powerpoint/2010/main" val="1636643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473542" cy="456943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/>
              <a:t>Подобным образом мы можем генерировать исключения в любом месте программы. Но существует также и другая форма использования оператора </a:t>
            </a:r>
            <a:r>
              <a:rPr lang="ru-RU" sz="2200" b="1" dirty="0" err="1"/>
              <a:t>throw</a:t>
            </a:r>
            <a:r>
              <a:rPr lang="ru-RU" sz="2200" dirty="0"/>
              <a:t>, когда после данного оператора не указывается объект исключения. В подобном виде оператор </a:t>
            </a:r>
            <a:r>
              <a:rPr lang="ru-RU" sz="2200" dirty="0" err="1"/>
              <a:t>throw</a:t>
            </a:r>
            <a:r>
              <a:rPr lang="ru-RU" sz="2200" dirty="0"/>
              <a:t> может использоваться только в блоке </a:t>
            </a:r>
            <a:r>
              <a:rPr lang="ru-RU" sz="2200" b="1" dirty="0" err="1"/>
              <a:t>catch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при вводе имени с длиной меньше 2 символов возникнет исключение, которое будет обработано внутренним блоком </a:t>
            </a:r>
            <a:r>
              <a:rPr lang="ru-RU" sz="2200" dirty="0" err="1"/>
              <a:t>catch</a:t>
            </a:r>
            <a:r>
              <a:rPr lang="ru-RU" sz="2200" dirty="0"/>
              <a:t>. Однако поскольку в этом блоке используется оператор </a:t>
            </a:r>
            <a:r>
              <a:rPr lang="ru-RU" sz="2200" dirty="0" err="1"/>
              <a:t>throw</a:t>
            </a:r>
            <a:r>
              <a:rPr lang="ru-RU" sz="2200" dirty="0"/>
              <a:t>, то исключение будет передано дальше внешнему блоку </a:t>
            </a:r>
            <a:r>
              <a:rPr lang="ru-RU" sz="2200" dirty="0" err="1"/>
              <a:t>catch</a:t>
            </a:r>
            <a:r>
              <a:rPr lang="ru-RU" sz="2200" dirty="0"/>
              <a:t>, который получит то же самое исключение и выведет то же самое сообщение на консоль.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F463475-B07E-4525-B9B2-929CBE15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767" y="1852617"/>
            <a:ext cx="4962233" cy="50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42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63942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Создание классов исключений</a:t>
            </a:r>
          </a:p>
          <a:p>
            <a:pPr marL="0" indent="0">
              <a:buNone/>
            </a:pPr>
            <a:r>
              <a:rPr lang="ru-RU" sz="2200" dirty="0"/>
              <a:t>Если нас не устраивают встроенные типы исключений, то мы можем создать свои типы. Базовым классом для всех исключений является класс </a:t>
            </a:r>
            <a:r>
              <a:rPr lang="ru-RU" sz="2200" b="1" dirty="0" err="1"/>
              <a:t>Exception</a:t>
            </a:r>
            <a:r>
              <a:rPr lang="ru-RU" sz="2200" dirty="0"/>
              <a:t>, соответственно для создания своих типов мы можем унаследовать данный класс.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Допустим, у нас в программе будет ограничение по возрасту: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A0CE0-79AB-46C6-A4A5-EEBC340E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89" y="1828801"/>
            <a:ext cx="553501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7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863942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 классе </a:t>
            </a:r>
            <a:r>
              <a:rPr lang="ru-RU" sz="2200" b="1" dirty="0" err="1"/>
              <a:t>Person</a:t>
            </a:r>
            <a:r>
              <a:rPr lang="ru-RU" sz="2200" dirty="0"/>
              <a:t> при установке возраста происходит проверка, и если возраст меньше 18, то выбрасывается исключение. Класс </a:t>
            </a:r>
            <a:r>
              <a:rPr lang="ru-RU" sz="2200" b="1" dirty="0" err="1"/>
              <a:t>Exception</a:t>
            </a:r>
            <a:r>
              <a:rPr lang="ru-RU" sz="2200" dirty="0"/>
              <a:t> принимает в конструкторе в качестве параметра строку, которое затем передается в его свойство Message.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A0CE0-79AB-46C6-A4A5-EEBC340E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989" y="1828801"/>
            <a:ext cx="553501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4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/>
              <a:t>Но иногда удобнее использовать свои классы исключений. Например, в какой-то ситуации мы хотим обработать определенным образом только те исключения, которые относятся к классу </a:t>
            </a:r>
            <a:r>
              <a:rPr lang="ru-RU" sz="2200" b="1" dirty="0" err="1"/>
              <a:t>Person</a:t>
            </a:r>
            <a:r>
              <a:rPr lang="ru-RU" sz="2200" dirty="0"/>
              <a:t>. Для этих целей мы можем сделать специальный класс </a:t>
            </a:r>
            <a:r>
              <a:rPr lang="ru-RU" sz="2200" b="1" dirty="0" err="1"/>
              <a:t>PersonException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По сути класс кроме пустого конструктора ничего не имеет, и то в конструкторе мы просто обращаемся к конструктору базового класса </a:t>
            </a:r>
            <a:r>
              <a:rPr lang="ru-RU" sz="2200" dirty="0" err="1"/>
              <a:t>Exception</a:t>
            </a:r>
            <a:r>
              <a:rPr lang="ru-RU" sz="2200" dirty="0"/>
              <a:t>, передавая в него строку </a:t>
            </a:r>
            <a:r>
              <a:rPr lang="ru-RU" sz="2200" dirty="0" err="1"/>
              <a:t>message</a:t>
            </a:r>
            <a:r>
              <a:rPr lang="ru-RU" sz="2200" dirty="0"/>
              <a:t>. Но теперь мы можем изменить класс </a:t>
            </a:r>
            <a:r>
              <a:rPr lang="ru-RU" sz="2200" dirty="0" err="1"/>
              <a:t>Person</a:t>
            </a:r>
            <a:r>
              <a:rPr lang="ru-RU" sz="2200" dirty="0"/>
              <a:t>, чтобы он выбрасывал исключение именно этого типа и соответственно в основной программе обрабатывать это исключение: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9DE1CD-D90E-4862-850F-5D06A38A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53" y="3233260"/>
            <a:ext cx="622069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652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78EB123-4EB4-42A3-8DAB-E22AA3271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327" y="946804"/>
            <a:ext cx="7090641" cy="5853124"/>
          </a:xfrm>
        </p:spPr>
      </p:pic>
    </p:spTree>
    <p:extLst>
      <p:ext uri="{BB962C8B-B14F-4D97-AF65-F5344CB8AC3E}">
        <p14:creationId xmlns:p14="http://schemas.microsoft.com/office/powerpoint/2010/main" val="3885258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Однако необязательно наследовать свой класс исключений именно от типа </a:t>
            </a:r>
            <a:r>
              <a:rPr lang="ru-RU" sz="2200" b="1" dirty="0" err="1"/>
              <a:t>Exception</a:t>
            </a:r>
            <a:r>
              <a:rPr lang="ru-RU" sz="2200" dirty="0"/>
              <a:t>, можно взять какой-нибудь другой производный тип. Например, в данном случае мы можем взять тип </a:t>
            </a:r>
            <a:r>
              <a:rPr lang="ru-RU" sz="2200" b="1" dirty="0" err="1"/>
              <a:t>ArgumentException</a:t>
            </a:r>
            <a:r>
              <a:rPr lang="ru-RU" sz="2200" dirty="0"/>
              <a:t>, который представляет исключение, генерируемое в результате передачи аргументу метода некорректного значения: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FB0A62-5538-4A26-A7D3-25FC0585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463" y="3831420"/>
            <a:ext cx="628737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12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Каждый тип исключений может определять какие-то свои свойства. Например, в данном случае мы можем определить в классе свойство для хранения устанавливаемого значения: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D0DA1C-7A26-44AF-9674-D8080DDEB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386" y="3429000"/>
            <a:ext cx="6611227" cy="303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7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998822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 конструкторе класса мы устанавливаем это свойство и при обработке исключения мы его можем получить: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3844C-1E56-414D-8E55-DD0A89372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1" y="1091738"/>
            <a:ext cx="7219950" cy="57759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21BB30B-FA99-4F88-AD92-4A6F964E0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6" y="5503025"/>
            <a:ext cx="4853061" cy="7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69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Поиск блока </a:t>
            </a:r>
            <a:r>
              <a:rPr lang="ru-RU" sz="2200" b="1" dirty="0" err="1"/>
              <a:t>catch</a:t>
            </a:r>
            <a:r>
              <a:rPr lang="ru-RU" sz="2200" b="1" dirty="0"/>
              <a:t> при обработке исключений</a:t>
            </a:r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Если код, который вызывает исключение, не размещен в блоке </a:t>
            </a:r>
            <a:r>
              <a:rPr lang="ru-RU" sz="2200" b="1" dirty="0" err="1"/>
              <a:t>try</a:t>
            </a:r>
            <a:r>
              <a:rPr lang="ru-RU" sz="2200" dirty="0"/>
              <a:t> или помещен в конструкцию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r>
              <a:rPr lang="ru-RU" sz="2200" dirty="0"/>
              <a:t>, которая не содержит соответствующего блока </a:t>
            </a:r>
            <a:r>
              <a:rPr lang="ru-RU" sz="2200" b="1" dirty="0" err="1"/>
              <a:t>catch</a:t>
            </a:r>
            <a:r>
              <a:rPr lang="ru-RU" sz="2200" dirty="0"/>
              <a:t> для обработки возникшего исключения, то система производит поиск соответствующего обработчика исключения в стеке вызовов.</a:t>
            </a:r>
          </a:p>
        </p:txBody>
      </p:sp>
    </p:spTree>
    <p:extLst>
      <p:ext uri="{BB962C8B-B14F-4D97-AF65-F5344CB8AC3E}">
        <p14:creationId xmlns:p14="http://schemas.microsoft.com/office/powerpoint/2010/main" val="422900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Например, рассмотрим следующую программу: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22BFCF-FA14-4A1F-A8E8-41356CDA0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742" y="2761481"/>
            <a:ext cx="4664086" cy="30729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0B02EB-783C-4D56-814E-C2F947E39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29" y="614031"/>
            <a:ext cx="4727171" cy="62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9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Рассмотрим следующий 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происходит деление числа на 0, что приведет к генерации исключения. И при запуске приложения в режиме отладки мы увидим в Visual Studio окошко, которое информирует об исключении: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2C4125-4330-429C-A275-10954CFC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12" y="2661119"/>
            <a:ext cx="4924815" cy="13362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922BE3-4205-400E-83AC-52DACFFF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918" y="5034299"/>
            <a:ext cx="4503831" cy="18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8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 данном случае стек вызовов выглядит следующим образом: метод </a:t>
            </a:r>
            <a:r>
              <a:rPr lang="ru-RU" sz="2200" dirty="0" err="1"/>
              <a:t>Main</a:t>
            </a:r>
            <a:r>
              <a:rPr lang="ru-RU" sz="2200" dirty="0"/>
              <a:t> вызывает метод </a:t>
            </a:r>
            <a:r>
              <a:rPr lang="ru-RU" sz="2200" b="1" dirty="0"/>
              <a:t>Method1</a:t>
            </a:r>
            <a:r>
              <a:rPr lang="ru-RU" sz="2200" dirty="0"/>
              <a:t>, который, в свою очередь, вызывает метод </a:t>
            </a:r>
            <a:r>
              <a:rPr lang="ru-RU" sz="2200" b="1" dirty="0"/>
              <a:t>Method2</a:t>
            </a:r>
            <a:r>
              <a:rPr lang="ru-RU" sz="2200" dirty="0"/>
              <a:t>. И в методе Method2 генерируется исключение </a:t>
            </a:r>
            <a:r>
              <a:rPr lang="ru-RU" sz="2200" b="1" dirty="0" err="1"/>
              <a:t>DivideByZeroException</a:t>
            </a:r>
            <a:r>
              <a:rPr lang="ru-RU" sz="2200" dirty="0"/>
              <a:t>. Визуально стек вызовов можно представить следующим образом: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34F9CC-16B1-492B-B9D1-8A1B5BAD2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62" y="3713424"/>
            <a:ext cx="2470075" cy="295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Внизу стека метод </a:t>
            </a:r>
            <a:r>
              <a:rPr lang="ru-RU" sz="2200" b="1" dirty="0" err="1"/>
              <a:t>Main</a:t>
            </a:r>
            <a:r>
              <a:rPr lang="ru-RU" sz="2200" dirty="0"/>
              <a:t>, с которого началось выполнение, и на самом верху метод </a:t>
            </a:r>
            <a:r>
              <a:rPr lang="ru-RU" sz="2200" b="1" dirty="0"/>
              <a:t>Method2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Что будет происходить в данном случае при генерации исключения?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Метод </a:t>
            </a:r>
            <a:r>
              <a:rPr lang="ru-RU" sz="2200" b="1" dirty="0" err="1"/>
              <a:t>Main</a:t>
            </a:r>
            <a:r>
              <a:rPr lang="ru-RU" sz="2200" dirty="0"/>
              <a:t> вызывает метод </a:t>
            </a:r>
            <a:r>
              <a:rPr lang="ru-RU" sz="2200" b="1" dirty="0"/>
              <a:t>Method1</a:t>
            </a:r>
            <a:r>
              <a:rPr lang="ru-RU" sz="2200" dirty="0"/>
              <a:t>, а тот вызывает метод </a:t>
            </a:r>
            <a:r>
              <a:rPr lang="ru-RU" sz="2200" b="1" dirty="0"/>
              <a:t>Method2</a:t>
            </a:r>
            <a:r>
              <a:rPr lang="ru-RU" sz="2200" dirty="0"/>
              <a:t>, в котором генерируется исключение </a:t>
            </a:r>
            <a:r>
              <a:rPr lang="ru-RU" sz="2200" b="1" dirty="0" err="1"/>
              <a:t>DivideByZeroException</a:t>
            </a:r>
            <a:r>
              <a:rPr lang="ru-RU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/>
              <a:t>Система видит, что код, который вызывал исключение, помещен в конструкцию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endParaRPr lang="ru-RU" sz="2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7E8069-F734-4F0E-A88E-977A5CF37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09" y="4756297"/>
            <a:ext cx="4156600" cy="20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81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Система ищет в этой конструкции блок </a:t>
            </a:r>
            <a:r>
              <a:rPr lang="ru-RU" sz="2200" b="1" dirty="0" err="1"/>
              <a:t>catch</a:t>
            </a:r>
            <a:r>
              <a:rPr lang="ru-RU" sz="2200" dirty="0"/>
              <a:t>, который обрабатывает исключение </a:t>
            </a:r>
            <a:r>
              <a:rPr lang="ru-RU" sz="2200" b="1" dirty="0" err="1"/>
              <a:t>DivideByZeroException</a:t>
            </a:r>
            <a:r>
              <a:rPr lang="ru-RU" sz="2200" dirty="0"/>
              <a:t>. Однако такого блока </a:t>
            </a:r>
            <a:r>
              <a:rPr lang="ru-RU" sz="2200" b="1" dirty="0" err="1"/>
              <a:t>catch</a:t>
            </a:r>
            <a:r>
              <a:rPr lang="ru-RU" sz="2200" dirty="0"/>
              <a:t> нет.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200" dirty="0"/>
              <a:t>Система опускается в стеке вызовов в метод </a:t>
            </a:r>
            <a:r>
              <a:rPr lang="ru-RU" sz="2200" b="1" dirty="0"/>
              <a:t>Method1</a:t>
            </a:r>
            <a:r>
              <a:rPr lang="ru-RU" sz="2200" dirty="0"/>
              <a:t>, который вызывал </a:t>
            </a:r>
            <a:r>
              <a:rPr lang="ru-RU" sz="2200" b="1" dirty="0"/>
              <a:t>Method2</a:t>
            </a:r>
            <a:r>
              <a:rPr lang="ru-RU" sz="2200" dirty="0"/>
              <a:t>. Здесь вызов </a:t>
            </a:r>
            <a:r>
              <a:rPr lang="ru-RU" sz="2200" b="1" dirty="0"/>
              <a:t>Method2</a:t>
            </a:r>
            <a:r>
              <a:rPr lang="ru-RU" sz="2200" dirty="0"/>
              <a:t> помещен в конструкцию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endParaRPr lang="ru-RU" sz="2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CF08A4-FED0-4572-95CB-DE1740A5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349" y="3803671"/>
            <a:ext cx="5507606" cy="305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51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Система также ищет в этой конструкции блок </a:t>
            </a:r>
            <a:r>
              <a:rPr lang="ru-RU" sz="2200" b="1" dirty="0" err="1"/>
              <a:t>catch</a:t>
            </a:r>
            <a:r>
              <a:rPr lang="ru-RU" sz="2200" dirty="0"/>
              <a:t>, который обрабатывает исключение </a:t>
            </a:r>
            <a:r>
              <a:rPr lang="ru-RU" sz="2200" b="1" dirty="0" err="1"/>
              <a:t>DivideByZeroException</a:t>
            </a:r>
            <a:r>
              <a:rPr lang="ru-RU" sz="2200" dirty="0"/>
              <a:t>. Однако здесь также подобный блок </a:t>
            </a:r>
            <a:r>
              <a:rPr lang="ru-RU" sz="2200" b="1" dirty="0" err="1"/>
              <a:t>catch</a:t>
            </a:r>
            <a:r>
              <a:rPr lang="ru-RU" sz="2200" dirty="0"/>
              <a:t> отсутствует.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ru-RU" sz="2200" dirty="0"/>
              <a:t>Система далее опускается в стеке вызовов в метод </a:t>
            </a:r>
            <a:r>
              <a:rPr lang="ru-RU" sz="2200" b="1" dirty="0" err="1"/>
              <a:t>Main</a:t>
            </a:r>
            <a:r>
              <a:rPr lang="ru-RU" sz="2200" dirty="0"/>
              <a:t>, который вызывал </a:t>
            </a:r>
            <a:r>
              <a:rPr lang="ru-RU" sz="2200" b="1" dirty="0"/>
              <a:t>Method1</a:t>
            </a:r>
            <a:r>
              <a:rPr lang="ru-RU" sz="2200" dirty="0"/>
              <a:t>. Здесь вызов </a:t>
            </a:r>
            <a:r>
              <a:rPr lang="ru-RU" sz="2200" b="1" dirty="0"/>
              <a:t>Method1</a:t>
            </a:r>
            <a:r>
              <a:rPr lang="ru-RU" sz="2200" dirty="0"/>
              <a:t> помещен в конструкцию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endParaRPr lang="ru-RU" sz="2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817031-F05D-436A-ABD8-EFE5DAE43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50" y="3760313"/>
            <a:ext cx="5313003" cy="309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237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Система снова ищет в этой конструкции блок </a:t>
            </a:r>
            <a:r>
              <a:rPr lang="ru-RU" sz="2200" dirty="0" err="1"/>
              <a:t>catch</a:t>
            </a:r>
            <a:r>
              <a:rPr lang="ru-RU" sz="2200" dirty="0"/>
              <a:t>, который обрабатывает исключение </a:t>
            </a:r>
            <a:r>
              <a:rPr lang="ru-RU" sz="2200" b="1" dirty="0" err="1"/>
              <a:t>DivideByZeroException</a:t>
            </a:r>
            <a:r>
              <a:rPr lang="ru-RU" sz="2200" dirty="0"/>
              <a:t>. И в данном случае такой блок найден.</a:t>
            </a:r>
          </a:p>
          <a:p>
            <a:pPr marL="0" indent="0">
              <a:buNone/>
            </a:pPr>
            <a:endParaRPr lang="ru-RU" sz="2200" dirty="0"/>
          </a:p>
          <a:p>
            <a:pPr marL="457200" indent="-457200">
              <a:buFont typeface="+mj-lt"/>
              <a:buAutoNum type="arabicPeriod" startAt="5"/>
            </a:pPr>
            <a:r>
              <a:rPr lang="ru-RU" sz="2200" dirty="0"/>
              <a:t>Система наконец нашла нужный блок </a:t>
            </a:r>
            <a:r>
              <a:rPr lang="ru-RU" sz="2200" b="1" dirty="0" err="1"/>
              <a:t>catch</a:t>
            </a:r>
            <a:r>
              <a:rPr lang="ru-RU" sz="2200" dirty="0"/>
              <a:t> в методе </a:t>
            </a:r>
            <a:r>
              <a:rPr lang="ru-RU" sz="2200" b="1" dirty="0" err="1"/>
              <a:t>Main</a:t>
            </a:r>
            <a:r>
              <a:rPr lang="ru-RU" sz="2200" dirty="0"/>
              <a:t>, для обработки исключения, которое возникло в методе </a:t>
            </a:r>
            <a:r>
              <a:rPr lang="ru-RU" sz="2200" b="1" dirty="0"/>
              <a:t>Method2</a:t>
            </a:r>
            <a:r>
              <a:rPr lang="ru-RU" sz="2200" dirty="0"/>
              <a:t> - то есть к начальному методу, где непосредственно возникло исключение. Но пока данный блок </a:t>
            </a:r>
            <a:r>
              <a:rPr lang="ru-RU" sz="2200" b="1" dirty="0" err="1"/>
              <a:t>catch</a:t>
            </a:r>
            <a:r>
              <a:rPr lang="ru-RU" sz="2200" dirty="0"/>
              <a:t> НЕ выполняется. Система поднимается обратно по стеку вызовов в самый верх в метод </a:t>
            </a:r>
            <a:r>
              <a:rPr lang="ru-RU" sz="2200" b="1" dirty="0"/>
              <a:t>Method2</a:t>
            </a:r>
            <a:r>
              <a:rPr lang="ru-RU" sz="2200" dirty="0"/>
              <a:t> и выполняет в нем блок </a:t>
            </a:r>
            <a:r>
              <a:rPr lang="ru-RU" sz="2200" b="1" dirty="0" err="1"/>
              <a:t>finally</a:t>
            </a:r>
            <a:r>
              <a:rPr lang="ru-RU" sz="2200" dirty="0"/>
              <a:t>:</a:t>
            </a:r>
            <a:endParaRPr lang="ru-RU" sz="2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AC5024-858A-4CD9-8668-13986BBB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23" y="5252565"/>
            <a:ext cx="6120340" cy="130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2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200" dirty="0"/>
              <a:t>Далее система возвращается по стеку вызовов вниз в метод </a:t>
            </a:r>
            <a:r>
              <a:rPr lang="ru-RU" sz="2200" b="1" dirty="0"/>
              <a:t>Method1</a:t>
            </a:r>
            <a:r>
              <a:rPr lang="ru-RU" sz="2200" dirty="0"/>
              <a:t> и выполняет в нем блок </a:t>
            </a:r>
            <a:r>
              <a:rPr lang="ru-RU" sz="2200" b="1" dirty="0" err="1"/>
              <a:t>finally</a:t>
            </a:r>
            <a:r>
              <a:rPr lang="ru-RU" sz="2200" dirty="0"/>
              <a:t>:</a:t>
            </a:r>
          </a:p>
          <a:p>
            <a:pPr marL="457200" indent="-457200">
              <a:buFont typeface="+mj-lt"/>
              <a:buAutoNum type="arabicPeriod" startAt="6"/>
            </a:pPr>
            <a:endParaRPr lang="ru-RU" sz="2200" dirty="0"/>
          </a:p>
          <a:p>
            <a:pPr marL="457200" indent="-457200">
              <a:buFont typeface="+mj-lt"/>
              <a:buAutoNum type="arabicPeriod" startAt="6"/>
            </a:pPr>
            <a:endParaRPr lang="ru-RU" sz="2200" dirty="0"/>
          </a:p>
          <a:p>
            <a:pPr marL="457200" indent="-457200">
              <a:buFont typeface="+mj-lt"/>
              <a:buAutoNum type="arabicPeriod" startAt="6"/>
            </a:pPr>
            <a:r>
              <a:rPr lang="ru-RU" sz="2200" dirty="0"/>
              <a:t>Затем система переходит по стеку вызовов вниз в метод </a:t>
            </a:r>
            <a:r>
              <a:rPr lang="ru-RU" sz="2200" b="1" dirty="0" err="1"/>
              <a:t>Main</a:t>
            </a:r>
            <a:r>
              <a:rPr lang="ru-RU" sz="2200" dirty="0"/>
              <a:t> и выполняет в нем найденный блок </a:t>
            </a:r>
            <a:r>
              <a:rPr lang="ru-RU" sz="2200" b="1" dirty="0" err="1"/>
              <a:t>catch</a:t>
            </a:r>
            <a:r>
              <a:rPr lang="ru-RU" sz="2200" dirty="0"/>
              <a:t> и последующий блок </a:t>
            </a:r>
            <a:r>
              <a:rPr lang="ru-RU" sz="2200" b="1" dirty="0" err="1"/>
              <a:t>finally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4EF0EA-BDAF-4224-85EC-58ECDAA0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489" y="2712008"/>
            <a:ext cx="5836641" cy="12479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D6D866-2C3C-4D54-AE97-4A73BC2C9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906" y="4828651"/>
            <a:ext cx="5291247" cy="20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75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7F116FE8-FB3A-4ED2-A225-18EE961E6683}"/>
              </a:ext>
            </a:extLst>
          </p:cNvPr>
          <p:cNvSpPr txBox="1">
            <a:spLocks/>
          </p:cNvSpPr>
          <p:nvPr/>
        </p:nvSpPr>
        <p:spPr>
          <a:xfrm>
            <a:off x="581192" y="2180496"/>
            <a:ext cx="11161920" cy="4569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ru-RU" sz="22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6CEAC05-A4C3-47A1-BD92-A1F935402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ru-RU" sz="2200" dirty="0"/>
              <a:t>Далее выполняется код, который идет в методе </a:t>
            </a:r>
            <a:r>
              <a:rPr lang="ru-RU" sz="2200" dirty="0" err="1"/>
              <a:t>Main</a:t>
            </a:r>
            <a:r>
              <a:rPr lang="ru-RU" sz="2200" dirty="0"/>
              <a:t> после конструкции </a:t>
            </a:r>
            <a:r>
              <a:rPr lang="ru-RU" sz="2200" b="1" dirty="0" err="1"/>
              <a:t>try</a:t>
            </a:r>
            <a:r>
              <a:rPr lang="ru-RU" sz="2200" dirty="0"/>
              <a:t>..</a:t>
            </a:r>
            <a:r>
              <a:rPr lang="ru-RU" sz="2200" b="1" dirty="0" err="1"/>
              <a:t>catch</a:t>
            </a:r>
            <a:r>
              <a:rPr lang="ru-RU" sz="2200" dirty="0"/>
              <a:t>:</a:t>
            </a:r>
          </a:p>
          <a:p>
            <a:pPr marL="457200" indent="-457200">
              <a:buFont typeface="+mj-lt"/>
              <a:buAutoNum type="arabicPeriod" startAt="8"/>
            </a:pPr>
            <a:endParaRPr lang="ru-RU" sz="2200" b="1" dirty="0"/>
          </a:p>
          <a:p>
            <a:pPr marL="457200" indent="-457200">
              <a:buFont typeface="+mj-lt"/>
              <a:buAutoNum type="arabicPeriod" startAt="8"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Стоит отметить, что код, который идет после конструкции </a:t>
            </a:r>
            <a:r>
              <a:rPr lang="ru-RU" sz="2200" b="1" dirty="0" err="1"/>
              <a:t>try</a:t>
            </a:r>
            <a:r>
              <a:rPr lang="ru-RU" sz="2200" dirty="0"/>
              <a:t>...</a:t>
            </a:r>
            <a:r>
              <a:rPr lang="ru-RU" sz="2200" b="1" dirty="0" err="1"/>
              <a:t>catch</a:t>
            </a:r>
            <a:r>
              <a:rPr lang="ru-RU" sz="2200" dirty="0"/>
              <a:t> в методах </a:t>
            </a:r>
            <a:r>
              <a:rPr lang="ru-RU" sz="2200" b="1" dirty="0"/>
              <a:t>Method1</a:t>
            </a:r>
            <a:r>
              <a:rPr lang="ru-RU" sz="2200" dirty="0"/>
              <a:t> и </a:t>
            </a:r>
            <a:r>
              <a:rPr lang="ru-RU" sz="2200" b="1" dirty="0"/>
              <a:t>Method2</a:t>
            </a:r>
            <a:r>
              <a:rPr lang="ru-RU" sz="2200" dirty="0"/>
              <a:t>, не выполняется, потому что обработчик исключения найден именно в методе </a:t>
            </a:r>
            <a:r>
              <a:rPr lang="ru-RU" sz="2200" b="1" dirty="0" err="1"/>
              <a:t>Main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Консольный вывод программы: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21B2F0-4D0D-462C-9134-9D203C2CD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47" y="2697711"/>
            <a:ext cx="5973009" cy="4096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9EB739-2B78-4F37-852C-4BE136B76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021" y="5257525"/>
            <a:ext cx="4505735" cy="152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16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ybak-kot W Mundurze Z Wędką I Torbą Trzyma Izolowaną Rybę Na Białym Tle  Zdjęcia royalty free, obrazki, obrazy oraz fotografia seryjna. Image  166315825">
            <a:extLst>
              <a:ext uri="{FF2B5EF4-FFF2-40B4-BE49-F238E27FC236}">
                <a16:creationId xmlns:a16="http://schemas.microsoft.com/office/drawing/2014/main" id="{21DC788C-5B65-4B8E-B086-EA3EA8599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38" b="95462" l="9969" r="92779">
                        <a14:foregroundMark x1="12166" y1="90462" x2="12166" y2="90462"/>
                        <a14:foregroundMark x1="12166" y1="90462" x2="12166" y2="90462"/>
                        <a14:foregroundMark x1="10989" y1="93615" x2="10989" y2="93615"/>
                        <a14:foregroundMark x1="41366" y1="93077" x2="57064" y2="95538"/>
                        <a14:foregroundMark x1="82104" y1="33154" x2="82104" y2="33154"/>
                        <a14:foregroundMark x1="86185" y1="24231" x2="86185" y2="24231"/>
                        <a14:foregroundMark x1="65306" y1="47538" x2="65306" y2="47538"/>
                        <a14:foregroundMark x1="92779" y1="8538" x2="92779" y2="8538"/>
                        <a14:foregroundMark x1="81947" y1="18538" x2="81947" y2="18538"/>
                        <a14:foregroundMark x1="69545" y1="31462" x2="89011" y2="11692"/>
                        <a14:foregroundMark x1="89011" y1="11692" x2="89089" y2="11385"/>
                        <a14:foregroundMark x1="65463" y1="35231" x2="69309" y2="35231"/>
                        <a14:foregroundMark x1="61617" y1="51154" x2="84066" y2="30077"/>
                        <a14:foregroundMark x1="84066" y1="30077" x2="91523" y2="9846"/>
                        <a14:foregroundMark x1="91523" y1="9846" x2="92386" y2="92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049" y="2181098"/>
            <a:ext cx="4773901" cy="48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3210DA-DECA-46AD-B3F0-9CFC44470A25}"/>
              </a:ext>
            </a:extLst>
          </p:cNvPr>
          <p:cNvSpPr txBox="1"/>
          <p:nvPr/>
        </p:nvSpPr>
        <p:spPr>
          <a:xfrm rot="2612236">
            <a:off x="5809673" y="558800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Исключение</a:t>
            </a:r>
          </a:p>
        </p:txBody>
      </p:sp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D191A704-DC2F-4803-B9F0-E0A2302AEE65}"/>
              </a:ext>
            </a:extLst>
          </p:cNvPr>
          <p:cNvSpPr/>
          <p:nvPr/>
        </p:nvSpPr>
        <p:spPr>
          <a:xfrm>
            <a:off x="6096000" y="2013527"/>
            <a:ext cx="2031538" cy="141547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Словил</a:t>
            </a:r>
          </a:p>
        </p:txBody>
      </p:sp>
    </p:spTree>
    <p:extLst>
      <p:ext uri="{BB962C8B-B14F-4D97-AF65-F5344CB8AC3E}">
        <p14:creationId xmlns:p14="http://schemas.microsoft.com/office/powerpoint/2010/main" val="18251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 этом окошке мы видим, что возникло исключение, которое представляет тип </a:t>
            </a:r>
            <a:r>
              <a:rPr lang="ru-RU" sz="2200" b="1" dirty="0" err="1"/>
              <a:t>System</a:t>
            </a:r>
            <a:r>
              <a:rPr lang="ru-RU" sz="2200" dirty="0" err="1"/>
              <a:t>.</a:t>
            </a:r>
            <a:r>
              <a:rPr lang="ru-RU" sz="2200" b="1" dirty="0" err="1"/>
              <a:t>DivideByZeroException</a:t>
            </a:r>
            <a:r>
              <a:rPr lang="ru-RU" sz="2200" dirty="0"/>
              <a:t>, то есть попытка деления на ноль. С помощью пункта </a:t>
            </a:r>
            <a:r>
              <a:rPr lang="ru-RU" sz="2200" b="1" dirty="0"/>
              <a:t>View</a:t>
            </a:r>
            <a:r>
              <a:rPr lang="ru-RU" sz="2200" dirty="0"/>
              <a:t> </a:t>
            </a:r>
            <a:r>
              <a:rPr lang="ru-RU" sz="2200" b="1" dirty="0" err="1"/>
              <a:t>Details</a:t>
            </a:r>
            <a:r>
              <a:rPr lang="ru-RU" sz="2200" dirty="0"/>
              <a:t> можно посмотреть более детальную информацию об исключении.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И в этом случае единственное, что нам остается, это завершить выполнение программы.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Чтобы избежать подобного аварийного завершения программы, следует использовать для обработки исключений конструкцию </a:t>
            </a:r>
            <a:r>
              <a:rPr lang="ru-RU" sz="2200" b="1" dirty="0" err="1"/>
              <a:t>try</a:t>
            </a:r>
            <a:r>
              <a:rPr lang="ru-RU" sz="2200" dirty="0"/>
              <a:t>...</a:t>
            </a:r>
            <a:r>
              <a:rPr lang="ru-RU" sz="2200" b="1" dirty="0" err="1"/>
              <a:t>catch</a:t>
            </a:r>
            <a:r>
              <a:rPr lang="ru-RU" sz="2200" dirty="0"/>
              <a:t>...</a:t>
            </a:r>
            <a:r>
              <a:rPr lang="ru-RU" sz="2200" b="1" dirty="0" err="1"/>
              <a:t>finally</a:t>
            </a:r>
            <a:r>
              <a:rPr lang="ru-RU" sz="2200" dirty="0"/>
              <a:t>. Так, перепишем пример следующим образом:</a:t>
            </a:r>
          </a:p>
        </p:txBody>
      </p:sp>
    </p:spTree>
    <p:extLst>
      <p:ext uri="{BB962C8B-B14F-4D97-AF65-F5344CB8AC3E}">
        <p14:creationId xmlns:p14="http://schemas.microsoft.com/office/powerpoint/2010/main" val="1524322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301745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В данном случае у нас опять же возникнет исключение в блоке </a:t>
            </a:r>
            <a:r>
              <a:rPr lang="ru-RU" sz="2200" dirty="0" err="1"/>
              <a:t>try</a:t>
            </a:r>
            <a:r>
              <a:rPr lang="ru-RU" sz="2200" dirty="0"/>
              <a:t>, так как мы пытаемся разделить на ноль. И дойдя до строки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выполнение программы остановится. CLR найдет блок </a:t>
            </a:r>
            <a:r>
              <a:rPr lang="ru-RU" sz="2200" b="1" dirty="0" err="1"/>
              <a:t>catch</a:t>
            </a:r>
            <a:r>
              <a:rPr lang="ru-RU" sz="2200" dirty="0"/>
              <a:t> и передаст управление этому блоку.</a:t>
            </a:r>
          </a:p>
          <a:p>
            <a:pPr marL="0" indent="0">
              <a:buNone/>
            </a:pPr>
            <a:r>
              <a:rPr lang="ru-RU" sz="2200" dirty="0"/>
              <a:t>После блока </a:t>
            </a:r>
            <a:r>
              <a:rPr lang="ru-RU" sz="2200" dirty="0" err="1"/>
              <a:t>catch</a:t>
            </a:r>
            <a:r>
              <a:rPr lang="ru-RU" sz="2200" dirty="0"/>
              <a:t> будет выполняться блок </a:t>
            </a:r>
            <a:r>
              <a:rPr lang="ru-RU" sz="2200" b="1" dirty="0" err="1"/>
              <a:t>finally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350E6B-43C4-4A88-9640-820AD850E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31" y="2351021"/>
            <a:ext cx="4888861" cy="42283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82CC1-692C-49AA-ABB9-3C710403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40" y="3429000"/>
            <a:ext cx="213389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1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Таким образом, программа по-прежнему не будет выполнять деление на ноль и соответственно не будет выводить результат этого деления, но теперь она не будет </a:t>
            </a:r>
            <a:r>
              <a:rPr lang="ru-RU" sz="2200" dirty="0" err="1"/>
              <a:t>аварийно</a:t>
            </a:r>
            <a:r>
              <a:rPr lang="ru-RU" sz="2200" dirty="0"/>
              <a:t> завершаться, а исключение будет обрабатываться в блоке </a:t>
            </a:r>
            <a:r>
              <a:rPr lang="ru-RU" sz="2200" b="1" dirty="0" err="1"/>
              <a:t>catch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Следует отметить, что в этой конструкции обязателен блок </a:t>
            </a:r>
            <a:r>
              <a:rPr lang="ru-RU" sz="2200" b="1" dirty="0" err="1"/>
              <a:t>try</a:t>
            </a:r>
            <a:r>
              <a:rPr lang="ru-RU" sz="2200" dirty="0"/>
              <a:t>. При наличии блока </a:t>
            </a:r>
            <a:r>
              <a:rPr lang="ru-RU" sz="2200" b="1" dirty="0" err="1"/>
              <a:t>catch</a:t>
            </a:r>
            <a:r>
              <a:rPr lang="ru-RU" sz="2200" dirty="0"/>
              <a:t> мы можем опустить блок </a:t>
            </a:r>
            <a:r>
              <a:rPr lang="ru-RU" sz="2200" b="1" dirty="0" err="1"/>
              <a:t>finally</a:t>
            </a:r>
            <a:r>
              <a:rPr lang="ru-RU" sz="2200" b="1" dirty="0"/>
              <a:t>.</a:t>
            </a:r>
          </a:p>
          <a:p>
            <a:pPr marL="0" indent="0">
              <a:buNone/>
            </a:pPr>
            <a:r>
              <a:rPr lang="ru-RU" sz="2200" dirty="0"/>
              <a:t>И, наоборот, при наличии блока </a:t>
            </a:r>
            <a:r>
              <a:rPr lang="ru-RU" sz="2200" b="1" dirty="0" err="1"/>
              <a:t>finally</a:t>
            </a:r>
            <a:r>
              <a:rPr lang="ru-RU" sz="2200" dirty="0"/>
              <a:t> мы можем опустить блок </a:t>
            </a:r>
            <a:r>
              <a:rPr lang="ru-RU" sz="2200" b="1" dirty="0" err="1"/>
              <a:t>catch</a:t>
            </a:r>
            <a:r>
              <a:rPr lang="ru-RU" sz="2200" dirty="0"/>
              <a:t> и не обрабатывать исключение.</a:t>
            </a:r>
          </a:p>
          <a:p>
            <a:pPr marL="0" indent="0">
              <a:buNone/>
            </a:pPr>
            <a:r>
              <a:rPr lang="ru-RU" sz="2200" dirty="0"/>
              <a:t>Однако, хотя с точки зрения синтаксиса C# такая конструкция вполне корректна, тем не менее, поскольку CLR не сможет найти нужный блок </a:t>
            </a:r>
            <a:r>
              <a:rPr lang="ru-RU" sz="2200" b="1" dirty="0" err="1"/>
              <a:t>catch</a:t>
            </a:r>
            <a:r>
              <a:rPr lang="ru-RU" sz="2200" dirty="0"/>
              <a:t>, то исключение не будет обработано, и программа </a:t>
            </a:r>
            <a:r>
              <a:rPr lang="ru-RU" sz="2200" dirty="0" err="1"/>
              <a:t>аварийно</a:t>
            </a:r>
            <a:r>
              <a:rPr lang="ru-RU" sz="2200" dirty="0"/>
              <a:t> завершится.</a:t>
            </a:r>
          </a:p>
        </p:txBody>
      </p:sp>
    </p:spTree>
    <p:extLst>
      <p:ext uri="{BB962C8B-B14F-4D97-AF65-F5344CB8AC3E}">
        <p14:creationId xmlns:p14="http://schemas.microsoft.com/office/powerpoint/2010/main" val="28563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Обработка исключений и условные конструкции</a:t>
            </a:r>
          </a:p>
          <a:p>
            <a:pPr marL="0" indent="0">
              <a:buNone/>
            </a:pPr>
            <a:r>
              <a:rPr lang="ru-RU" sz="2200" dirty="0"/>
              <a:t>Ряд исключительных ситуаций может быть предвиден разработчиком. Например, пусть в программе есть метод, который принимает строку, конвертирует ее в число и вычисляет квадрат этого числа: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6FC9E2-40B7-4D02-A65D-7808B5113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320" y="3953113"/>
            <a:ext cx="6677666" cy="25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7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AAD9B-B21F-443B-BA74-CCA57C02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45330-313E-4506-BB7F-EF13CF79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161920" cy="45694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200" dirty="0"/>
              <a:t>Если пользователь передаст в метод не число, а строку, которая </a:t>
            </a:r>
            <a:r>
              <a:rPr lang="ru-RU" sz="2200" dirty="0" err="1"/>
              <a:t>содежит</a:t>
            </a:r>
            <a:r>
              <a:rPr lang="ru-RU" sz="2200" dirty="0"/>
              <a:t> нецифровые символы, то программа выпадет в ошибку. С одной стороны, здесь как раз та ситуация, когда можно применить блок </a:t>
            </a:r>
            <a:r>
              <a:rPr lang="ru-RU" sz="2200" dirty="0" err="1"/>
              <a:t>try</a:t>
            </a:r>
            <a:r>
              <a:rPr lang="ru-RU" sz="2200" dirty="0"/>
              <a:t>..</a:t>
            </a:r>
            <a:r>
              <a:rPr lang="ru-RU" sz="2200" dirty="0" err="1"/>
              <a:t>catch</a:t>
            </a:r>
            <a:r>
              <a:rPr lang="ru-RU" sz="2200" dirty="0"/>
              <a:t>, чтобы обработать возможную ошибку. Однако гораздо оптимальнее было бы проверить допустимость преобразования: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49024A-30F3-4D21-8127-1AE7CD25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83" y="3720850"/>
            <a:ext cx="4729233" cy="30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49522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205</TotalTime>
  <Words>4839</Words>
  <Application>Microsoft Office PowerPoint</Application>
  <PresentationFormat>Широкоэкранный</PresentationFormat>
  <Paragraphs>357</Paragraphs>
  <Slides>47</Slides>
  <Notes>43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53" baseType="lpstr">
      <vt:lpstr>Arial</vt:lpstr>
      <vt:lpstr>Calibri</vt:lpstr>
      <vt:lpstr>Corbel</vt:lpstr>
      <vt:lpstr>Gill Sans MT</vt:lpstr>
      <vt:lpstr>Wingdings 2</vt:lpstr>
      <vt:lpstr>Дивиденд</vt:lpstr>
      <vt:lpstr>Лекция 4. Исключения, модульное тестирование.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Исключения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Исключения, модульное тестирование.</dc:title>
  <dc:creator>Alexandra</dc:creator>
  <cp:lastModifiedBy>Alexandra</cp:lastModifiedBy>
  <cp:revision>62</cp:revision>
  <dcterms:created xsi:type="dcterms:W3CDTF">2024-09-22T12:45:56Z</dcterms:created>
  <dcterms:modified xsi:type="dcterms:W3CDTF">2024-09-22T16:11:45Z</dcterms:modified>
</cp:coreProperties>
</file>