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</p:sldIdLst>
  <p:sldSz cx="9144000" cy="6858000" type="screen4x3"/>
  <p:notesSz cx="6858000" cy="9144000"/>
  <p:custDataLst>
    <p:tags r:id="rId3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666699"/>
    <a:srgbClr val="04374A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1" autoAdjust="0"/>
    <p:restoredTop sz="56081" autoAdjust="0"/>
  </p:normalViewPr>
  <p:slideViewPr>
    <p:cSldViewPr>
      <p:cViewPr varScale="1">
        <p:scale>
          <a:sx n="51" d="100"/>
          <a:sy n="51" d="100"/>
        </p:scale>
        <p:origin x="2193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10.09.2024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Рассмотрим лекцию 14. </a:t>
            </a:r>
            <a:r>
              <a:rPr lang="ru-RU" sz="1800" b="1" dirty="0"/>
              <a:t>Базовые структуры данных.</a:t>
            </a:r>
            <a:br>
              <a:rPr lang="ru-RU" sz="1800" b="1" dirty="0"/>
            </a:br>
            <a:r>
              <a:rPr lang="ru-RU" sz="1200" b="1" dirty="0"/>
              <a:t>Встроенные типы данных: числа, строки, булевы комплексные , </a:t>
            </a:r>
            <a:r>
              <a:rPr lang="ru-RU" sz="1200" b="1" dirty="0" err="1"/>
              <a:t>none</a:t>
            </a:r>
            <a:r>
              <a:rPr lang="ru-RU" sz="1200" b="1" dirty="0"/>
              <a:t>. Переменные и динамическая типизация. Преобразование типов. </a:t>
            </a:r>
            <a:endParaRPr lang="ru-RU" sz="12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Дробные числа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Тип 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 представляет число с плавающей точкой, например, 1.2 или 34.76. В </a:t>
            </a:r>
            <a:r>
              <a:rPr lang="ru-RU" sz="1200" dirty="0" err="1">
                <a:solidFill>
                  <a:schemeClr val="tx1"/>
                </a:solidFill>
              </a:rPr>
              <a:t>качесте</a:t>
            </a:r>
            <a:r>
              <a:rPr lang="ru-RU" sz="1200" dirty="0">
                <a:solidFill>
                  <a:schemeClr val="tx1"/>
                </a:solidFill>
              </a:rPr>
              <a:t> разделителя целой и дробной частей используется точка.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948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Число с плавающей точкой можно определять в экспоненциальной записи: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Число 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 может иметь только 18 значимых символов. Так, в данном случае используются только два символа - 3.9. И если число слишком велико или слишком мало, то мы можем записывать число в подобной нотации, используя экспоненту. Число после экспоненты указывает степень числа 10, на которое надо умножить основное число - 3.9.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01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Комплексные числа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Тип </a:t>
            </a:r>
            <a:r>
              <a:rPr lang="ru-RU" sz="1200" dirty="0" err="1">
                <a:solidFill>
                  <a:schemeClr val="tx1"/>
                </a:solidFill>
              </a:rPr>
              <a:t>complex</a:t>
            </a:r>
            <a:r>
              <a:rPr lang="ru-RU" sz="1200" dirty="0">
                <a:solidFill>
                  <a:schemeClr val="tx1"/>
                </a:solidFill>
              </a:rPr>
              <a:t> представляет комплексные числа в формате </a:t>
            </a:r>
            <a:r>
              <a:rPr lang="ru-RU" sz="1200" dirty="0" err="1">
                <a:solidFill>
                  <a:schemeClr val="tx1"/>
                </a:solidFill>
              </a:rPr>
              <a:t>вещественная_часть+мнимая_часть</a:t>
            </a:r>
            <a:r>
              <a:rPr lang="ru-RU" sz="1200" b="1" dirty="0" err="1">
                <a:solidFill>
                  <a:schemeClr val="tx1"/>
                </a:solidFill>
              </a:rPr>
              <a:t>j</a:t>
            </a:r>
            <a:r>
              <a:rPr lang="ru-RU" sz="1200" dirty="0">
                <a:solidFill>
                  <a:schemeClr val="tx1"/>
                </a:solidFill>
              </a:rPr>
              <a:t> - после мнимой части указывается суффикс </a:t>
            </a:r>
            <a:r>
              <a:rPr lang="ru-RU" sz="1200" b="1" dirty="0">
                <a:solidFill>
                  <a:schemeClr val="tx1"/>
                </a:solidFill>
              </a:rPr>
              <a:t>j</a:t>
            </a: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211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Строки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Тип </a:t>
            </a:r>
            <a:r>
              <a:rPr lang="ru-RU" sz="1200" dirty="0" err="1">
                <a:solidFill>
                  <a:schemeClr val="tx1"/>
                </a:solidFill>
              </a:rPr>
              <a:t>str</a:t>
            </a:r>
            <a:r>
              <a:rPr lang="ru-RU" sz="1200" dirty="0">
                <a:solidFill>
                  <a:schemeClr val="tx1"/>
                </a:solidFill>
              </a:rPr>
              <a:t> представляет строки. Строка представляет последовательность символов, заключенную в одинарные или двойные кавычки, например "</a:t>
            </a:r>
            <a:r>
              <a:rPr lang="ru-RU" sz="1200" dirty="0" err="1">
                <a:solidFill>
                  <a:schemeClr val="tx1"/>
                </a:solidFill>
              </a:rPr>
              <a:t>hello</a:t>
            </a:r>
            <a:r>
              <a:rPr lang="ru-RU" sz="1200" dirty="0">
                <a:solidFill>
                  <a:schemeClr val="tx1"/>
                </a:solidFill>
              </a:rPr>
              <a:t>" и '</a:t>
            </a:r>
            <a:r>
              <a:rPr lang="ru-RU" sz="1200" dirty="0" err="1">
                <a:solidFill>
                  <a:schemeClr val="tx1"/>
                </a:solidFill>
              </a:rPr>
              <a:t>hello</a:t>
            </a:r>
            <a:r>
              <a:rPr lang="ru-RU" sz="1200" dirty="0">
                <a:solidFill>
                  <a:schemeClr val="tx1"/>
                </a:solidFill>
              </a:rPr>
              <a:t>'. В Python 3.x строки представляют набор символов в кодировке </a:t>
            </a:r>
            <a:r>
              <a:rPr lang="ru-RU" sz="1200" dirty="0" err="1">
                <a:solidFill>
                  <a:schemeClr val="tx1"/>
                </a:solidFill>
              </a:rPr>
              <a:t>Unicode</a:t>
            </a: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При этом, если строка имеет много символов, ее можно разбить на части и эти части разместить на разных строках кода. В этом случае вся строка заключается в круглые скобки, а ее отдельные части - в кавычки: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104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Если же мы хотим определить многострочный текст, то такой текст заключается в тройные двойные или одинарные кавычки: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При использовании тройных одинарных кавычек не стоит путать их с комментариями: если текст в тройных одинарных кавычках присваивается переменной, то это строка, а не комментарий.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18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Управляющие последовательности в строке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Строка может содержать ряд специальных символов - управляющих последовательностей. Некоторые из них: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\\: позволяет добавить внутрь строки слеш</a:t>
            </a:r>
          </a:p>
          <a:p>
            <a:r>
              <a:rPr lang="ru-RU" sz="1200" dirty="0">
                <a:solidFill>
                  <a:schemeClr val="tx1"/>
                </a:solidFill>
              </a:rPr>
              <a:t>\': позволяет добавить внутрь строки одинарную кавычку</a:t>
            </a:r>
          </a:p>
          <a:p>
            <a:r>
              <a:rPr lang="ru-RU" sz="1200" dirty="0">
                <a:solidFill>
                  <a:schemeClr val="tx1"/>
                </a:solidFill>
              </a:rPr>
              <a:t>\": позволяет добавить внутрь строки двойную кавычку</a:t>
            </a:r>
          </a:p>
          <a:p>
            <a:r>
              <a:rPr lang="ru-RU" sz="1200" dirty="0">
                <a:solidFill>
                  <a:schemeClr val="tx1"/>
                </a:solidFill>
              </a:rPr>
              <a:t>\n: осуществляет переход на новую строку</a:t>
            </a:r>
          </a:p>
          <a:p>
            <a:r>
              <a:rPr lang="ru-RU" sz="1200" dirty="0">
                <a:solidFill>
                  <a:schemeClr val="tx1"/>
                </a:solidFill>
              </a:rPr>
              <a:t>\t: добавляет табуляцию (4 отступа)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192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Применим несколько последовательностей: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Хотя подобные последовательности могут нам помочь в некоторых делах, например, поместить в строку кавычку, сделать табуляцию, перенос на другую строку. Но они также могут и мешать. Например: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				Почему мы получаем такой вывод?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310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В примере переменная </a:t>
            </a:r>
            <a:r>
              <a:rPr lang="ru-RU" sz="1200" dirty="0" err="1">
                <a:solidFill>
                  <a:schemeClr val="tx1"/>
                </a:solidFill>
              </a:rPr>
              <a:t>path</a:t>
            </a:r>
            <a:r>
              <a:rPr lang="ru-RU" sz="1200" dirty="0">
                <a:solidFill>
                  <a:schemeClr val="tx1"/>
                </a:solidFill>
              </a:rPr>
              <a:t> содержит некоторый путь к файлу. Однако внутри строки встречаются символы "\n", которые будут интерпретированы как управляющая последовательность. 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Чтобы избежать подобной ситуации, перед строкой ставится символ </a:t>
            </a:r>
            <a:r>
              <a:rPr lang="ru-RU" sz="1200" b="1" dirty="0">
                <a:solidFill>
                  <a:schemeClr val="tx1"/>
                </a:solidFill>
              </a:rPr>
              <a:t>r</a:t>
            </a: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359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Вставка значений в строку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Python позволяет </a:t>
            </a:r>
            <a:r>
              <a:rPr lang="ru-RU" sz="1200" dirty="0" err="1">
                <a:solidFill>
                  <a:schemeClr val="tx1"/>
                </a:solidFill>
              </a:rPr>
              <a:t>встравивать</a:t>
            </a:r>
            <a:r>
              <a:rPr lang="ru-RU" sz="1200" dirty="0">
                <a:solidFill>
                  <a:schemeClr val="tx1"/>
                </a:solidFill>
              </a:rPr>
              <a:t> в строку значения других переменных. Для этого внутри строки переменные размещаются в фигурных скобках {}, а перед всей строкой ставится символ </a:t>
            </a:r>
            <a:r>
              <a:rPr lang="ru-RU" sz="1200" b="1" dirty="0">
                <a:solidFill>
                  <a:schemeClr val="tx1"/>
                </a:solidFill>
              </a:rPr>
              <a:t>f</a:t>
            </a:r>
            <a:r>
              <a:rPr lang="ru-RU" sz="1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В данном случае на место {</a:t>
            </a:r>
            <a:r>
              <a:rPr lang="ru-RU" sz="1200" dirty="0" err="1">
                <a:solidFill>
                  <a:schemeClr val="tx1"/>
                </a:solidFill>
              </a:rPr>
              <a:t>userName</a:t>
            </a:r>
            <a:r>
              <a:rPr lang="ru-RU" sz="1200" dirty="0">
                <a:solidFill>
                  <a:schemeClr val="tx1"/>
                </a:solidFill>
              </a:rPr>
              <a:t>} будет вставляться значение переменной </a:t>
            </a:r>
            <a:r>
              <a:rPr lang="ru-RU" sz="1200" dirty="0" err="1">
                <a:solidFill>
                  <a:schemeClr val="tx1"/>
                </a:solidFill>
              </a:rPr>
              <a:t>userName</a:t>
            </a:r>
            <a:r>
              <a:rPr lang="ru-RU" sz="1200" dirty="0">
                <a:solidFill>
                  <a:schemeClr val="tx1"/>
                </a:solidFill>
              </a:rPr>
              <a:t>. Аналогично на вместо {</a:t>
            </a:r>
            <a:r>
              <a:rPr lang="ru-RU" sz="1200" dirty="0" err="1">
                <a:solidFill>
                  <a:schemeClr val="tx1"/>
                </a:solidFill>
              </a:rPr>
              <a:t>userAge</a:t>
            </a:r>
            <a:r>
              <a:rPr lang="ru-RU" sz="1200" dirty="0">
                <a:solidFill>
                  <a:schemeClr val="tx1"/>
                </a:solidFill>
              </a:rPr>
              <a:t>} будет вставляться значение переменной </a:t>
            </a:r>
            <a:r>
              <a:rPr lang="ru-RU" sz="1200" dirty="0" err="1">
                <a:solidFill>
                  <a:schemeClr val="tx1"/>
                </a:solidFill>
              </a:rPr>
              <a:t>userAge</a:t>
            </a:r>
            <a:r>
              <a:rPr lang="ru-RU" sz="12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731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Динамическая типизация</a:t>
            </a: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Python является языком с динамической типизацией. А это значит, что переменная не привязана жестко к определенному типу.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Тип переменной определяется исходя из значения, которое ей присвоено. Так, при присвоении строки в двойных или одинарных кавычках переменная имеет тип </a:t>
            </a:r>
            <a:r>
              <a:rPr lang="ru-RU" sz="1200" dirty="0" err="1">
                <a:solidFill>
                  <a:schemeClr val="tx1"/>
                </a:solidFill>
              </a:rPr>
              <a:t>str</a:t>
            </a:r>
            <a:r>
              <a:rPr lang="ru-RU" sz="1200" dirty="0">
                <a:solidFill>
                  <a:schemeClr val="tx1"/>
                </a:solidFill>
              </a:rPr>
              <a:t>. При присвоении целого числа Python автоматически определяет тип переменной как </a:t>
            </a:r>
            <a:r>
              <a:rPr lang="ru-RU" sz="1200" dirty="0" err="1">
                <a:solidFill>
                  <a:schemeClr val="tx1"/>
                </a:solidFill>
              </a:rPr>
              <a:t>int</a:t>
            </a:r>
            <a:r>
              <a:rPr lang="ru-RU" sz="1200" dirty="0">
                <a:solidFill>
                  <a:schemeClr val="tx1"/>
                </a:solidFill>
              </a:rPr>
              <a:t>. Чтобы определить переменную как объект 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, ей присваивается дробное число, в котором разделителем целой и дробной части является точка.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699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Переменные и типы данных.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1200" b="1" dirty="0"/>
              <a:t>Переменные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Переменные предназначены для хранения данных. Название переменной в Python должно начинаться с алфавитного символа или со знака подчеркивания и может содержать алфавитно-цифровые символы и знак подчеркивания. И кроме того, название переменной не должно совпадать с названием ключевых слов языка Python. Ключевых слов не так много, их легко запомнить: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5310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При этом в процессе работы программы мы можем изменить тип переменной, присвоив ей значение другого типа: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С помощью встроенной функции </a:t>
            </a:r>
            <a:r>
              <a:rPr lang="ru-RU" sz="1200" b="1" dirty="0" err="1">
                <a:solidFill>
                  <a:schemeClr val="tx1"/>
                </a:solidFill>
              </a:rPr>
              <a:t>type</a:t>
            </a:r>
            <a:r>
              <a:rPr lang="ru-RU" sz="1200" dirty="0">
                <a:solidFill>
                  <a:schemeClr val="tx1"/>
                </a:solidFill>
              </a:rPr>
              <a:t>() динамически можно узнать текущий тип переменной: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6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Преобразование типов.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В операциях с данными могут применяться значения различных типов. Например, складываются число типа </a:t>
            </a:r>
            <a:r>
              <a:rPr lang="ru-RU" sz="1200" dirty="0" err="1">
                <a:solidFill>
                  <a:schemeClr val="tx1"/>
                </a:solidFill>
              </a:rPr>
              <a:t>int</a:t>
            </a:r>
            <a:r>
              <a:rPr lang="ru-RU" sz="1200" dirty="0">
                <a:solidFill>
                  <a:schemeClr val="tx1"/>
                </a:solidFill>
              </a:rPr>
              <a:t> и число типа 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В данном случае никакой ошибки не будет. Однако Python не всегда может автоматически производить операции, в которых участвуют данные разных типов. Рассмотрим, какие в данном случае действуют правила.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4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Неявные преобразования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Оба числа в арифметических операциях должны представлять один и тот же тип. Если же два операнда операции представляют разные типы данных, то Python пытается автоматически выполнить преобразования к одному из типов в соответствии со </a:t>
            </a:r>
            <a:r>
              <a:rPr lang="ru-RU" sz="1200" dirty="0" err="1">
                <a:solidFill>
                  <a:schemeClr val="tx1"/>
                </a:solidFill>
              </a:rPr>
              <a:t>следующми</a:t>
            </a:r>
            <a:r>
              <a:rPr lang="ru-RU" sz="1200" dirty="0">
                <a:solidFill>
                  <a:schemeClr val="tx1"/>
                </a:solidFill>
              </a:rPr>
              <a:t> правилами: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Если один из операндов операции представляет комплексное число (тип </a:t>
            </a:r>
            <a:r>
              <a:rPr lang="ru-RU" sz="1200" dirty="0" err="1">
                <a:solidFill>
                  <a:schemeClr val="tx1"/>
                </a:solidFill>
              </a:rPr>
              <a:t>complex</a:t>
            </a:r>
            <a:r>
              <a:rPr lang="ru-RU" sz="1200" dirty="0">
                <a:solidFill>
                  <a:schemeClr val="tx1"/>
                </a:solidFill>
              </a:rPr>
              <a:t>), то другой операнд также преобразуется к типу </a:t>
            </a:r>
            <a:r>
              <a:rPr lang="ru-RU" sz="1200" dirty="0" err="1">
                <a:solidFill>
                  <a:schemeClr val="tx1"/>
                </a:solidFill>
              </a:rPr>
              <a:t>complex</a:t>
            </a:r>
            <a:r>
              <a:rPr lang="ru-RU" sz="1200" dirty="0">
                <a:solidFill>
                  <a:schemeClr val="tx1"/>
                </a:solidFill>
              </a:rPr>
              <a:t>.</a:t>
            </a:r>
          </a:p>
          <a:p>
            <a:r>
              <a:rPr lang="ru-RU" sz="1200" dirty="0">
                <a:solidFill>
                  <a:schemeClr val="tx1"/>
                </a:solidFill>
              </a:rPr>
              <a:t>Иначе, если один из операндов представляет тип 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, то второй операнд также преобразуется к типу 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. Собственно так и произошло в примере выше, где значение переменной a было преобразовано в тип 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>
                <a:solidFill>
                  <a:schemeClr val="tx1"/>
                </a:solidFill>
              </a:rPr>
              <a:t>Иначе, оба операнда должны представлять тип </a:t>
            </a:r>
            <a:r>
              <a:rPr lang="ru-RU" sz="1200" dirty="0" err="1">
                <a:solidFill>
                  <a:schemeClr val="tx1"/>
                </a:solidFill>
              </a:rPr>
              <a:t>int</a:t>
            </a:r>
            <a:r>
              <a:rPr lang="ru-RU" sz="1200" dirty="0">
                <a:solidFill>
                  <a:schemeClr val="tx1"/>
                </a:solidFill>
              </a:rPr>
              <a:t>, и в этом случае </a:t>
            </a:r>
            <a:r>
              <a:rPr lang="ru-RU" sz="1200" dirty="0" err="1">
                <a:solidFill>
                  <a:schemeClr val="tx1"/>
                </a:solidFill>
              </a:rPr>
              <a:t>преобазование</a:t>
            </a:r>
            <a:r>
              <a:rPr lang="ru-RU" sz="1200" dirty="0">
                <a:solidFill>
                  <a:schemeClr val="tx1"/>
                </a:solidFill>
              </a:rPr>
              <a:t> не требуется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630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Явные преобразования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Но в некоторых случаях возникает необходимость вручную выполнить преобразование типов. Например, пусть у нас будет следующий код: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Мы ожидаем, что "2" + 3 будет равно 5. Однако этот код сгенерирует исключение, так как первое число на самом деле представляет строку. И мы увидим при выполнении кода что-то наподобие: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804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Для преобразования типов Python предоставляет ряд встроенных функций: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r>
              <a:rPr lang="ru-RU" sz="1200" dirty="0" err="1">
                <a:solidFill>
                  <a:schemeClr val="tx1"/>
                </a:solidFill>
              </a:rPr>
              <a:t>int</a:t>
            </a:r>
            <a:r>
              <a:rPr lang="ru-RU" sz="1200" dirty="0">
                <a:solidFill>
                  <a:schemeClr val="tx1"/>
                </a:solidFill>
              </a:rPr>
              <a:t>(): преобразует значение в целое число</a:t>
            </a:r>
          </a:p>
          <a:p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(): преобразует значение в число с плавающей точкой</a:t>
            </a:r>
          </a:p>
          <a:p>
            <a:r>
              <a:rPr lang="ru-RU" sz="1200" dirty="0" err="1">
                <a:solidFill>
                  <a:schemeClr val="tx1"/>
                </a:solidFill>
              </a:rPr>
              <a:t>str</a:t>
            </a:r>
            <a:r>
              <a:rPr lang="ru-RU" sz="1200" dirty="0">
                <a:solidFill>
                  <a:schemeClr val="tx1"/>
                </a:solidFill>
              </a:rPr>
              <a:t>(): преобразует значение в строку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211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 err="1">
                <a:solidFill>
                  <a:schemeClr val="tx1"/>
                </a:solidFill>
              </a:rPr>
              <a:t>int</a:t>
            </a: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Так, в предыдущем примере </a:t>
            </a:r>
            <a:r>
              <a:rPr lang="ru-RU" sz="1200" dirty="0" err="1">
                <a:solidFill>
                  <a:schemeClr val="tx1"/>
                </a:solidFill>
              </a:rPr>
              <a:t>преобазуем</a:t>
            </a:r>
            <a:r>
              <a:rPr lang="ru-RU" sz="1200" dirty="0">
                <a:solidFill>
                  <a:schemeClr val="tx1"/>
                </a:solidFill>
              </a:rPr>
              <a:t> строку в число с помощью функции </a:t>
            </a:r>
            <a:r>
              <a:rPr lang="ru-RU" sz="1200" dirty="0" err="1">
                <a:solidFill>
                  <a:schemeClr val="tx1"/>
                </a:solidFill>
              </a:rPr>
              <a:t>int</a:t>
            </a:r>
            <a:r>
              <a:rPr lang="ru-RU" sz="1200" dirty="0">
                <a:solidFill>
                  <a:schemeClr val="tx1"/>
                </a:solidFill>
              </a:rPr>
              <a:t>():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Примеры преобразований с помощью </a:t>
            </a:r>
            <a:r>
              <a:rPr lang="ru-RU" sz="1200" b="1" dirty="0" err="1">
                <a:solidFill>
                  <a:schemeClr val="tx1"/>
                </a:solidFill>
              </a:rPr>
              <a:t>int</a:t>
            </a:r>
            <a:r>
              <a:rPr lang="ru-RU" sz="1200" dirty="0">
                <a:solidFill>
                  <a:schemeClr val="tx1"/>
                </a:solidFill>
              </a:rPr>
              <a:t>(): 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Однако если значение не может быть преобразовано, то функция </a:t>
            </a:r>
            <a:r>
              <a:rPr lang="ru-RU" sz="1200" dirty="0" err="1">
                <a:solidFill>
                  <a:schemeClr val="tx1"/>
                </a:solidFill>
              </a:rPr>
              <a:t>int</a:t>
            </a:r>
            <a:r>
              <a:rPr lang="ru-RU" sz="1200" dirty="0">
                <a:solidFill>
                  <a:schemeClr val="tx1"/>
                </a:solidFill>
              </a:rPr>
              <a:t> выдаст ошибку </a:t>
            </a:r>
            <a:r>
              <a:rPr lang="ru-RU" sz="1200" dirty="0" err="1">
                <a:solidFill>
                  <a:schemeClr val="tx1"/>
                </a:solidFill>
              </a:rPr>
              <a:t>ValueError</a:t>
            </a:r>
            <a:r>
              <a:rPr lang="ru-RU" sz="1200" dirty="0">
                <a:solidFill>
                  <a:schemeClr val="tx1"/>
                </a:solidFill>
              </a:rPr>
              <a:t>: </a:t>
            </a:r>
            <a:r>
              <a:rPr lang="ru-RU" sz="1200" dirty="0" err="1">
                <a:solidFill>
                  <a:schemeClr val="tx1"/>
                </a:solidFill>
              </a:rPr>
              <a:t>invalid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literal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for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int</a:t>
            </a:r>
            <a:r>
              <a:rPr lang="ru-RU" sz="1200" dirty="0">
                <a:solidFill>
                  <a:schemeClr val="tx1"/>
                </a:solidFill>
              </a:rPr>
              <a:t>() </a:t>
            </a:r>
            <a:r>
              <a:rPr lang="ru-RU" sz="1200" dirty="0" err="1">
                <a:solidFill>
                  <a:schemeClr val="tx1"/>
                </a:solidFill>
              </a:rPr>
              <a:t>with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dirty="0" err="1">
                <a:solidFill>
                  <a:schemeClr val="tx1"/>
                </a:solidFill>
              </a:rPr>
              <a:t>base</a:t>
            </a:r>
            <a:r>
              <a:rPr lang="ru-RU" sz="1200" dirty="0">
                <a:solidFill>
                  <a:schemeClr val="tx1"/>
                </a:solidFill>
              </a:rPr>
              <a:t> 10: 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838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 err="1">
                <a:solidFill>
                  <a:schemeClr val="tx1"/>
                </a:solidFill>
              </a:rPr>
              <a:t>float</a:t>
            </a: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Аналогичным образом действует функция 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(), которая преобразует в число с плавающей точкой.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Примеры преобразований с помощью 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(): 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Но опять же не все значения могут автоматически преобразованы в </a:t>
            </a:r>
            <a:r>
              <a:rPr lang="ru-RU" sz="1200" dirty="0" err="1">
                <a:solidFill>
                  <a:schemeClr val="tx1"/>
                </a:solidFill>
              </a:rPr>
              <a:t>float</a:t>
            </a:r>
            <a:r>
              <a:rPr lang="ru-RU" sz="1200" dirty="0">
                <a:solidFill>
                  <a:schemeClr val="tx1"/>
                </a:solidFill>
              </a:rPr>
              <a:t>. Так, в следующем случае Python сгенерирует ошибку: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81839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 err="1">
                <a:solidFill>
                  <a:schemeClr val="tx1"/>
                </a:solidFill>
              </a:rPr>
              <a:t>str</a:t>
            </a: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Функция </a:t>
            </a:r>
            <a:r>
              <a:rPr lang="ru-RU" sz="1200" dirty="0" err="1">
                <a:solidFill>
                  <a:schemeClr val="tx1"/>
                </a:solidFill>
              </a:rPr>
              <a:t>str</a:t>
            </a:r>
            <a:r>
              <a:rPr lang="ru-RU" sz="1200" dirty="0">
                <a:solidFill>
                  <a:schemeClr val="tx1"/>
                </a:solidFill>
              </a:rPr>
              <a:t>() преобразует значение в строку: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Функция </a:t>
            </a:r>
            <a:r>
              <a:rPr lang="ru-RU" sz="1200" b="1" dirty="0" err="1">
                <a:solidFill>
                  <a:schemeClr val="tx1"/>
                </a:solidFill>
              </a:rPr>
              <a:t>str</a:t>
            </a:r>
            <a:r>
              <a:rPr lang="ru-RU" sz="1200" dirty="0">
                <a:solidFill>
                  <a:schemeClr val="tx1"/>
                </a:solidFill>
              </a:rPr>
              <a:t>() может быть актуальна, например, при добавлении к строке значения другого типа. Например, в следующем случае мы получим ошибку:</a:t>
            </a:r>
          </a:p>
          <a:p>
            <a:pPr marL="0" indent="0">
              <a:buNone/>
            </a:pPr>
            <a:br>
              <a:rPr lang="ru-RU" sz="1200" dirty="0">
                <a:solidFill>
                  <a:schemeClr val="tx1"/>
                </a:solidFill>
              </a:rPr>
            </a:b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0703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Если число складывается с число, то это стандартная операция сложения чисел. Если строка складывается со строкой, то это операция объединения строк. Но каким образом выполнить операцию сложения по отношение к строке и числу, Python не знает. И если мы в данном случае мы хотим выполнить операцию объединения строк, то число можно привести к строке с помощью функции </a:t>
            </a:r>
            <a:r>
              <a:rPr lang="ru-RU" sz="1200" dirty="0" err="1">
                <a:solidFill>
                  <a:schemeClr val="tx1"/>
                </a:solidFill>
              </a:rPr>
              <a:t>str</a:t>
            </a:r>
            <a:r>
              <a:rPr lang="ru-RU" sz="1200" dirty="0">
                <a:solidFill>
                  <a:schemeClr val="tx1"/>
                </a:solidFill>
              </a:rPr>
              <a:t>():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>
              <a:solidFill>
                <a:schemeClr val="tx1"/>
              </a:solidFill>
            </a:endParaRP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391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Например, создадим переменную:</a:t>
            </a: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Здесь определена переменная </a:t>
            </a:r>
            <a:r>
              <a:rPr lang="ru-RU" sz="1200" dirty="0" err="1">
                <a:solidFill>
                  <a:schemeClr val="tx1"/>
                </a:solidFill>
              </a:rPr>
              <a:t>name</a:t>
            </a:r>
            <a:r>
              <a:rPr lang="ru-RU" sz="1200" dirty="0">
                <a:solidFill>
                  <a:schemeClr val="tx1"/>
                </a:solidFill>
              </a:rPr>
              <a:t>, которая хранит строку "</a:t>
            </a:r>
            <a:r>
              <a:rPr lang="ru-RU" sz="1200" dirty="0" err="1">
                <a:solidFill>
                  <a:schemeClr val="tx1"/>
                </a:solidFill>
              </a:rPr>
              <a:t>Tom</a:t>
            </a:r>
            <a:r>
              <a:rPr lang="ru-RU" sz="1200" dirty="0">
                <a:solidFill>
                  <a:schemeClr val="tx1"/>
                </a:solidFill>
              </a:rPr>
              <a:t>".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В </a:t>
            </a:r>
            <a:r>
              <a:rPr lang="ru-RU" sz="1200" dirty="0" err="1">
                <a:solidFill>
                  <a:schemeClr val="tx1"/>
                </a:solidFill>
              </a:rPr>
              <a:t>пайтоне</a:t>
            </a:r>
            <a:r>
              <a:rPr lang="ru-RU" sz="1200" dirty="0">
                <a:solidFill>
                  <a:schemeClr val="tx1"/>
                </a:solidFill>
              </a:rPr>
              <a:t> применяется два типа наименования переменных: </a:t>
            </a:r>
            <a:r>
              <a:rPr lang="ru-RU" sz="1200" b="1" dirty="0" err="1">
                <a:solidFill>
                  <a:schemeClr val="tx1"/>
                </a:solidFill>
              </a:rPr>
              <a:t>camel</a:t>
            </a:r>
            <a:r>
              <a:rPr lang="ru-RU" sz="1200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case</a:t>
            </a:r>
            <a:r>
              <a:rPr lang="ru-RU" sz="1200" dirty="0">
                <a:solidFill>
                  <a:schemeClr val="tx1"/>
                </a:solidFill>
              </a:rPr>
              <a:t> и </a:t>
            </a:r>
            <a:r>
              <a:rPr lang="ru-RU" sz="1200" b="1" dirty="0" err="1">
                <a:solidFill>
                  <a:schemeClr val="tx1"/>
                </a:solidFill>
              </a:rPr>
              <a:t>underscore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notation</a:t>
            </a:r>
            <a:r>
              <a:rPr lang="ru-RU" sz="12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b="1" dirty="0" err="1">
                <a:solidFill>
                  <a:schemeClr val="tx1"/>
                </a:solidFill>
              </a:rPr>
              <a:t>Camel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case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подразумевает, что каждое новое </a:t>
            </a:r>
            <a:r>
              <a:rPr lang="ru-RU" sz="1200" dirty="0" err="1">
                <a:solidFill>
                  <a:schemeClr val="tx1"/>
                </a:solidFill>
              </a:rPr>
              <a:t>подслово</a:t>
            </a:r>
            <a:r>
              <a:rPr lang="ru-RU" sz="1200" dirty="0">
                <a:solidFill>
                  <a:schemeClr val="tx1"/>
                </a:solidFill>
              </a:rPr>
              <a:t> в наименовании переменной начинается с большой буквы. Например:</a:t>
            </a:r>
          </a:p>
          <a:p>
            <a:pPr marL="0" indent="0">
              <a:buNone/>
            </a:pP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 err="1">
                <a:solidFill>
                  <a:schemeClr val="tx1"/>
                </a:solidFill>
              </a:rPr>
              <a:t>Underscore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b="1" dirty="0" err="1">
                <a:solidFill>
                  <a:schemeClr val="tx1"/>
                </a:solidFill>
              </a:rPr>
              <a:t>notation</a:t>
            </a:r>
            <a:r>
              <a:rPr lang="ru-RU" sz="1200" b="1" dirty="0">
                <a:solidFill>
                  <a:schemeClr val="tx1"/>
                </a:solidFill>
              </a:rPr>
              <a:t> </a:t>
            </a:r>
            <a:r>
              <a:rPr lang="ru-RU" sz="1200" dirty="0">
                <a:solidFill>
                  <a:schemeClr val="tx1"/>
                </a:solidFill>
              </a:rPr>
              <a:t>подразумевает, что </a:t>
            </a:r>
            <a:r>
              <a:rPr lang="ru-RU" sz="1200" dirty="0" err="1">
                <a:solidFill>
                  <a:schemeClr val="tx1"/>
                </a:solidFill>
              </a:rPr>
              <a:t>подслова</a:t>
            </a:r>
            <a:r>
              <a:rPr lang="ru-RU" sz="1200" dirty="0">
                <a:solidFill>
                  <a:schemeClr val="tx1"/>
                </a:solidFill>
              </a:rPr>
              <a:t> в наименовании переменной разделяются знаком подчеркивания. Например: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И также надо учитывать </a:t>
            </a:r>
            <a:r>
              <a:rPr lang="ru-RU" sz="1200" dirty="0" err="1">
                <a:solidFill>
                  <a:schemeClr val="tx1"/>
                </a:solidFill>
              </a:rPr>
              <a:t>регистрозависимость</a:t>
            </a:r>
            <a:r>
              <a:rPr lang="ru-RU" sz="1200" dirty="0">
                <a:solidFill>
                  <a:schemeClr val="tx1"/>
                </a:solidFill>
              </a:rPr>
              <a:t>, поэтому переменные </a:t>
            </a:r>
            <a:r>
              <a:rPr lang="ru-RU" sz="1200" dirty="0" err="1">
                <a:solidFill>
                  <a:schemeClr val="tx1"/>
                </a:solidFill>
              </a:rPr>
              <a:t>name</a:t>
            </a:r>
            <a:r>
              <a:rPr lang="ru-RU" sz="1200" dirty="0">
                <a:solidFill>
                  <a:schemeClr val="tx1"/>
                </a:solidFill>
              </a:rPr>
              <a:t> и Name будут представлять разные объекты. </a:t>
            </a:r>
          </a:p>
          <a:p>
            <a:pPr marL="0" indent="0">
              <a:buNone/>
            </a:pP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bg1">
                  <a:lumMod val="95000"/>
                </a:schemeClr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56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Определив переменную, мы можем использовать в программе. Например, попытаться вывести ее содержимое на консоль с помощью встроенной функции </a:t>
            </a:r>
            <a:r>
              <a:rPr lang="ru-RU" sz="1200" b="1" dirty="0" err="1">
                <a:solidFill>
                  <a:schemeClr val="tx1"/>
                </a:solidFill>
              </a:rPr>
              <a:t>print</a:t>
            </a:r>
            <a:r>
              <a:rPr lang="ru-RU" sz="1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Отличительной особенностью переменной является то, что мы можем менять ее значение в течение работы программы: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29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bg1">
                    <a:lumMod val="95000"/>
                  </a:schemeClr>
                </a:solidFill>
              </a:rPr>
              <a:t>Типы данных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Переменная хранит данные одного из типов данных. В Python существует множество различных типов данных. В данном случае рассмотрим только самые базовые типы: </a:t>
            </a:r>
            <a:r>
              <a:rPr lang="ru-RU" sz="1200" b="1" dirty="0" err="1">
                <a:solidFill>
                  <a:schemeClr val="tx1"/>
                </a:solidFill>
              </a:rPr>
              <a:t>bool</a:t>
            </a:r>
            <a:r>
              <a:rPr lang="ru-RU" sz="1200" b="1" dirty="0">
                <a:solidFill>
                  <a:schemeClr val="tx1"/>
                </a:solidFill>
              </a:rPr>
              <a:t>, </a:t>
            </a:r>
            <a:r>
              <a:rPr lang="ru-RU" sz="1200" b="1" dirty="0" err="1">
                <a:solidFill>
                  <a:schemeClr val="tx1"/>
                </a:solidFill>
              </a:rPr>
              <a:t>int</a:t>
            </a:r>
            <a:r>
              <a:rPr lang="ru-RU" sz="1200" b="1" dirty="0">
                <a:solidFill>
                  <a:schemeClr val="tx1"/>
                </a:solidFill>
              </a:rPr>
              <a:t>, </a:t>
            </a:r>
            <a:r>
              <a:rPr lang="ru-RU" sz="1200" b="1" dirty="0" err="1">
                <a:solidFill>
                  <a:schemeClr val="tx1"/>
                </a:solidFill>
              </a:rPr>
              <a:t>float</a:t>
            </a:r>
            <a:r>
              <a:rPr lang="ru-RU" sz="1200" b="1" dirty="0">
                <a:solidFill>
                  <a:schemeClr val="tx1"/>
                </a:solidFill>
              </a:rPr>
              <a:t>, </a:t>
            </a:r>
            <a:r>
              <a:rPr lang="ru-RU" sz="1200" b="1" dirty="0" err="1">
                <a:solidFill>
                  <a:schemeClr val="tx1"/>
                </a:solidFill>
              </a:rPr>
              <a:t>complex</a:t>
            </a:r>
            <a:r>
              <a:rPr lang="ru-RU" sz="1200" b="1" dirty="0">
                <a:solidFill>
                  <a:schemeClr val="tx1"/>
                </a:solidFill>
              </a:rPr>
              <a:t> и </a:t>
            </a:r>
            <a:r>
              <a:rPr lang="ru-RU" sz="1200" b="1" dirty="0" err="1">
                <a:solidFill>
                  <a:schemeClr val="tx1"/>
                </a:solidFill>
              </a:rPr>
              <a:t>str</a:t>
            </a:r>
            <a:r>
              <a:rPr lang="ru-RU" sz="12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RU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Логические значения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Тип </a:t>
            </a:r>
            <a:r>
              <a:rPr lang="ru-RU" sz="1200" dirty="0" err="1">
                <a:solidFill>
                  <a:schemeClr val="tx1"/>
                </a:solidFill>
              </a:rPr>
              <a:t>bool</a:t>
            </a:r>
            <a:r>
              <a:rPr lang="ru-RU" sz="1200" dirty="0">
                <a:solidFill>
                  <a:schemeClr val="tx1"/>
                </a:solidFill>
              </a:rPr>
              <a:t> представляет два логических значения: </a:t>
            </a:r>
            <a:r>
              <a:rPr lang="ru-RU" sz="1200" dirty="0" err="1">
                <a:solidFill>
                  <a:schemeClr val="tx1"/>
                </a:solidFill>
              </a:rPr>
              <a:t>True</a:t>
            </a:r>
            <a:r>
              <a:rPr lang="ru-RU" sz="1200" dirty="0">
                <a:solidFill>
                  <a:schemeClr val="tx1"/>
                </a:solidFill>
              </a:rPr>
              <a:t> (верно, истина) или </a:t>
            </a:r>
            <a:r>
              <a:rPr lang="ru-RU" sz="1200" dirty="0" err="1">
                <a:solidFill>
                  <a:schemeClr val="tx1"/>
                </a:solidFill>
              </a:rPr>
              <a:t>False</a:t>
            </a:r>
            <a:r>
              <a:rPr lang="ru-RU" sz="1200" dirty="0">
                <a:solidFill>
                  <a:schemeClr val="tx1"/>
                </a:solidFill>
              </a:rPr>
              <a:t> (неверно, ложь). Значение </a:t>
            </a:r>
            <a:r>
              <a:rPr lang="ru-RU" sz="1200" dirty="0" err="1">
                <a:solidFill>
                  <a:schemeClr val="tx1"/>
                </a:solidFill>
              </a:rPr>
              <a:t>True</a:t>
            </a:r>
            <a:r>
              <a:rPr lang="ru-RU" sz="1200" dirty="0">
                <a:solidFill>
                  <a:schemeClr val="tx1"/>
                </a:solidFill>
              </a:rPr>
              <a:t> служит для того, чтобы показать, что что-то истинно. Тогда как значение </a:t>
            </a:r>
            <a:r>
              <a:rPr lang="ru-RU" sz="1200" dirty="0" err="1">
                <a:solidFill>
                  <a:schemeClr val="tx1"/>
                </a:solidFill>
              </a:rPr>
              <a:t>False</a:t>
            </a:r>
            <a:r>
              <a:rPr lang="ru-RU" sz="1200" dirty="0">
                <a:solidFill>
                  <a:schemeClr val="tx1"/>
                </a:solidFill>
              </a:rPr>
              <a:t>, наоборот, показывает, что что-то ложно. Пример переменных данного типа: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267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b="1" dirty="0">
                <a:solidFill>
                  <a:schemeClr val="tx1"/>
                </a:solidFill>
              </a:rPr>
              <a:t>Целые числа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Тип </a:t>
            </a:r>
            <a:r>
              <a:rPr lang="ru-RU" sz="1200" dirty="0" err="1">
                <a:solidFill>
                  <a:schemeClr val="tx1"/>
                </a:solidFill>
              </a:rPr>
              <a:t>int</a:t>
            </a:r>
            <a:r>
              <a:rPr lang="ru-RU" sz="1200" dirty="0">
                <a:solidFill>
                  <a:schemeClr val="tx1"/>
                </a:solidFill>
              </a:rPr>
              <a:t> представляет целое число, например, 1, 4, 8, 50. Пример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По умолчанию стандартные числа расцениваются как числа в десятичной системе. Но Python также поддерживает числа в двоичной, восьмеричной и шестнадцатеричной системах.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9225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Для указания, что число представляет двоичную систему, перед числом ставится префикс </a:t>
            </a:r>
            <a:r>
              <a:rPr lang="ru-RU" sz="1200" b="1" dirty="0">
                <a:solidFill>
                  <a:schemeClr val="tx1"/>
                </a:solidFill>
              </a:rPr>
              <a:t>0b</a:t>
            </a:r>
            <a:r>
              <a:rPr lang="ru-RU" sz="1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Для указания, что число представляет восьмеричную систему, перед числом ставится префикс </a:t>
            </a:r>
            <a:r>
              <a:rPr lang="ru-RU" sz="1200" b="1" dirty="0">
                <a:solidFill>
                  <a:schemeClr val="tx1"/>
                </a:solidFill>
              </a:rPr>
              <a:t>0o</a:t>
            </a:r>
            <a:r>
              <a:rPr lang="ru-RU" sz="1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012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Для указания, что число представляет шестнадцатеричную систему, перед числом ставится префикс </a:t>
            </a:r>
            <a:r>
              <a:rPr lang="ru-RU" sz="1200" b="1" dirty="0">
                <a:solidFill>
                  <a:schemeClr val="tx1"/>
                </a:solidFill>
              </a:rPr>
              <a:t>0x</a:t>
            </a:r>
            <a:r>
              <a:rPr lang="ru-RU" sz="1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Стоит отметить, что в какой-бы системе мы не передали число в функцию </a:t>
            </a:r>
            <a:r>
              <a:rPr lang="ru-RU" sz="1200" dirty="0" err="1">
                <a:solidFill>
                  <a:schemeClr val="tx1"/>
                </a:solidFill>
              </a:rPr>
              <a:t>print</a:t>
            </a:r>
            <a:r>
              <a:rPr lang="ru-RU" sz="1200" dirty="0">
                <a:solidFill>
                  <a:schemeClr val="tx1"/>
                </a:solidFill>
              </a:rPr>
              <a:t> для вывода на консоль, оно по умолчанию будет выводиться в десятичной системе.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620688"/>
            <a:ext cx="5508104" cy="12241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88832" cy="104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488832" cy="10486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79512" y="1988840"/>
            <a:ext cx="8712968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10.09.2024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620688"/>
            <a:ext cx="5040560" cy="5976664"/>
          </a:xfrm>
        </p:spPr>
        <p:txBody>
          <a:bodyPr>
            <a:normAutofit/>
          </a:bodyPr>
          <a:lstStyle/>
          <a:p>
            <a:r>
              <a:rPr lang="ru-RU" sz="3200" b="1" dirty="0"/>
              <a:t>Лекция 14. </a:t>
            </a:r>
            <a:br>
              <a:rPr lang="ru-RU" sz="3200" b="1" dirty="0"/>
            </a:br>
            <a:r>
              <a:rPr lang="ru-RU" sz="3200" b="1" dirty="0"/>
              <a:t>Базовые структуры данных.</a:t>
            </a:r>
            <a:br>
              <a:rPr lang="ru-RU" sz="3200" b="1" dirty="0"/>
            </a:br>
            <a:r>
              <a:rPr lang="ru-RU" sz="2000" b="1" dirty="0"/>
              <a:t>Встроенные типы данных: числа, строки, булевы комплексные , </a:t>
            </a:r>
            <a:r>
              <a:rPr lang="ru-RU" sz="2000" b="1" dirty="0" err="1"/>
              <a:t>none</a:t>
            </a:r>
            <a:r>
              <a:rPr lang="ru-RU" sz="2000" b="1" dirty="0"/>
              <a:t>. Переменные и динамическая типизация. Преобразование типов. </a:t>
            </a:r>
            <a:br>
              <a:rPr lang="ru-RU" sz="3200" b="1" dirty="0"/>
            </a:br>
            <a:r>
              <a:rPr lang="ru-RU" sz="3200" b="1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51F57-CF71-4461-B354-FBB9C3AF6223}"/>
              </a:ext>
            </a:extLst>
          </p:cNvPr>
          <p:cNvSpPr txBox="1"/>
          <p:nvPr/>
        </p:nvSpPr>
        <p:spPr>
          <a:xfrm>
            <a:off x="412088" y="242210"/>
            <a:ext cx="473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Современные платформы программирования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Дробные числа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Тип 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 представляет число с плавающей точкой, например, 1.2 или 34.76. В </a:t>
            </a:r>
            <a:r>
              <a:rPr lang="ru-RU" sz="2000" dirty="0" err="1">
                <a:solidFill>
                  <a:schemeClr val="tx1"/>
                </a:solidFill>
              </a:rPr>
              <a:t>качесте</a:t>
            </a:r>
            <a:r>
              <a:rPr lang="ru-RU" sz="2000" dirty="0">
                <a:solidFill>
                  <a:schemeClr val="tx1"/>
                </a:solidFill>
              </a:rPr>
              <a:t> разделителя целой и дробной частей используется точка.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8A495E-3306-4CBC-A97F-6417A7B1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140968"/>
            <a:ext cx="2974757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5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Число с плавающей точкой можно определять в экспоненциальной записи: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Число 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 может иметь только 18 значимых символов. Так, в данном случае используются только два символа - 3.9. И если число слишком велико или слишком мало, то мы можем записывать число в подобной нотации, используя экспоненту. Число после экспоненты указывает степень числа 10, на которое надо умножить основное число - 3.9.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D1F20B-D16A-4F69-B58A-2835E0E00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34" y="2556968"/>
            <a:ext cx="2664296" cy="174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30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Комплексные числа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Тип </a:t>
            </a:r>
            <a:r>
              <a:rPr lang="ru-RU" sz="2000" dirty="0" err="1">
                <a:solidFill>
                  <a:schemeClr val="tx1"/>
                </a:solidFill>
              </a:rPr>
              <a:t>complex</a:t>
            </a:r>
            <a:r>
              <a:rPr lang="ru-RU" sz="2000" dirty="0">
                <a:solidFill>
                  <a:schemeClr val="tx1"/>
                </a:solidFill>
              </a:rPr>
              <a:t> представляет комплексные числа в формате </a:t>
            </a:r>
            <a:r>
              <a:rPr lang="ru-RU" sz="2000" dirty="0" err="1">
                <a:solidFill>
                  <a:schemeClr val="tx1"/>
                </a:solidFill>
              </a:rPr>
              <a:t>вещественная_часть+мнимая_часть</a:t>
            </a:r>
            <a:r>
              <a:rPr lang="ru-RU" sz="2000" b="1" dirty="0" err="1">
                <a:solidFill>
                  <a:schemeClr val="tx1"/>
                </a:solidFill>
              </a:rPr>
              <a:t>j</a:t>
            </a:r>
            <a:r>
              <a:rPr lang="ru-RU" sz="2000" dirty="0">
                <a:solidFill>
                  <a:schemeClr val="tx1"/>
                </a:solidFill>
              </a:rPr>
              <a:t> - после мнимой части указывается суффикс </a:t>
            </a:r>
            <a:r>
              <a:rPr lang="ru-RU" sz="2000" b="1" dirty="0">
                <a:solidFill>
                  <a:schemeClr val="tx1"/>
                </a:solidFill>
              </a:rPr>
              <a:t>j</a:t>
            </a: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317D32-E67F-4D9D-995C-36CE063AA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501008"/>
            <a:ext cx="4706007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0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8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Строки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Тип </a:t>
            </a:r>
            <a:r>
              <a:rPr lang="ru-RU" sz="2000" dirty="0" err="1">
                <a:solidFill>
                  <a:schemeClr val="tx1"/>
                </a:solidFill>
              </a:rPr>
              <a:t>str</a:t>
            </a:r>
            <a:r>
              <a:rPr lang="ru-RU" sz="2000" dirty="0">
                <a:solidFill>
                  <a:schemeClr val="tx1"/>
                </a:solidFill>
              </a:rPr>
              <a:t> представляет строки. Строка представляет последовательность символов, заключенную в одинарные или двойные кавычки, например "</a:t>
            </a:r>
            <a:r>
              <a:rPr lang="ru-RU" sz="2000" dirty="0" err="1">
                <a:solidFill>
                  <a:schemeClr val="tx1"/>
                </a:solidFill>
              </a:rPr>
              <a:t>hello</a:t>
            </a:r>
            <a:r>
              <a:rPr lang="ru-RU" sz="2000" dirty="0">
                <a:solidFill>
                  <a:schemeClr val="tx1"/>
                </a:solidFill>
              </a:rPr>
              <a:t>" и '</a:t>
            </a:r>
            <a:r>
              <a:rPr lang="ru-RU" sz="2000" dirty="0" err="1">
                <a:solidFill>
                  <a:schemeClr val="tx1"/>
                </a:solidFill>
              </a:rPr>
              <a:t>hello</a:t>
            </a:r>
            <a:r>
              <a:rPr lang="ru-RU" sz="2000" dirty="0">
                <a:solidFill>
                  <a:schemeClr val="tx1"/>
                </a:solidFill>
              </a:rPr>
              <a:t>'. В Python 3.x строки представляют набор символов в кодировке </a:t>
            </a:r>
            <a:r>
              <a:rPr lang="ru-RU" sz="2000" dirty="0" err="1">
                <a:solidFill>
                  <a:schemeClr val="tx1"/>
                </a:solidFill>
              </a:rPr>
              <a:t>Unicode</a:t>
            </a: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При этом, если строка имеет много символов, ее можно разбить на части и эти части разместить на разных строках кода. В этом случае вся строка заключается в круглые скобки, а ее отдельные части - в кавычки: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D3962C-4527-4FB3-9B90-63DBB897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3501008"/>
            <a:ext cx="2705241" cy="113046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CB84C1-1301-4118-A699-5D8C46C3D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5817537"/>
            <a:ext cx="4464496" cy="8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40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Если же мы хотим определить многострочный текст, то такой текст заключается в тройные двойные или одинарные кавычки: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При использовании тройных одинарных кавычек не стоит путать их с комментариями: если текст в тройных одинарных кавычках присваивается переменной, то это строка, а не комментарий.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E2CF8E-5D0D-4CFD-8F6E-7DEB68D0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80928"/>
            <a:ext cx="378275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Управляющие последовательности в строке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Строка может содержать ряд специальных символов - управляющих последовательностей. Некоторые из них: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\\: позволяет добавить внутрь строки слеш</a:t>
            </a:r>
          </a:p>
          <a:p>
            <a:r>
              <a:rPr lang="ru-RU" sz="2000" dirty="0">
                <a:solidFill>
                  <a:schemeClr val="tx1"/>
                </a:solidFill>
              </a:rPr>
              <a:t>\': позволяет добавить внутрь строки одинарную кавычку</a:t>
            </a:r>
          </a:p>
          <a:p>
            <a:r>
              <a:rPr lang="ru-RU" sz="2000" dirty="0">
                <a:solidFill>
                  <a:schemeClr val="tx1"/>
                </a:solidFill>
              </a:rPr>
              <a:t>\": позволяет добавить внутрь строки двойную кавычку</a:t>
            </a:r>
          </a:p>
          <a:p>
            <a:r>
              <a:rPr lang="ru-RU" sz="2000" dirty="0">
                <a:solidFill>
                  <a:schemeClr val="tx1"/>
                </a:solidFill>
              </a:rPr>
              <a:t>\n: осуществляет переход на новую строку</a:t>
            </a:r>
          </a:p>
          <a:p>
            <a:r>
              <a:rPr lang="ru-RU" sz="2000" dirty="0">
                <a:solidFill>
                  <a:schemeClr val="tx1"/>
                </a:solidFill>
              </a:rPr>
              <a:t>\t: добавляет табуляцию (4 отступа)</a:t>
            </a:r>
          </a:p>
        </p:txBody>
      </p:sp>
    </p:spTree>
    <p:extLst>
      <p:ext uri="{BB962C8B-B14F-4D97-AF65-F5344CB8AC3E}">
        <p14:creationId xmlns:p14="http://schemas.microsoft.com/office/powerpoint/2010/main" val="3155040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82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Применим несколько последовательностей: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Хотя подобные последовательности могут нам помочь в некоторых делах, например, поместить в строку кавычку, сделать табуляцию, перенос на другую строку. Но они также могут и мешать. Например: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				Почему мы получаем такой вывод?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29ADCB-3021-4E1A-958B-D44FA95C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20888"/>
            <a:ext cx="4248472" cy="5753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F724841-C34A-437E-A87C-AD6D150A0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80" y="2418520"/>
            <a:ext cx="2034714" cy="7593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E2DD94A-2B2D-42E6-AA72-FEBF2110E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5013176"/>
            <a:ext cx="4258269" cy="6477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9BC82A9-015A-4444-9729-93FB1B1C9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032" y="4970991"/>
            <a:ext cx="1819529" cy="990738"/>
          </a:xfrm>
          <a:prstGeom prst="rect">
            <a:avLst/>
          </a:prstGeom>
        </p:spPr>
      </p:pic>
      <p:pic>
        <p:nvPicPr>
          <p:cNvPr id="5130" name="Picture 10" descr="Kucing Pidato Gelembung Tanda - Foto gratis di Pixabay - Pixabay">
            <a:extLst>
              <a:ext uri="{FF2B5EF4-FFF2-40B4-BE49-F238E27FC236}">
                <a16:creationId xmlns:a16="http://schemas.microsoft.com/office/drawing/2014/main" id="{F45B6B65-FE3F-4EB4-9D62-4ADB715E1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778" b="96806" l="1200" r="94002">
                        <a14:foregroundMark x1="13304" y1="35972" x2="18539" y2="11389"/>
                        <a14:foregroundMark x1="18539" y1="11389" x2="25954" y2="25000"/>
                        <a14:foregroundMark x1="25954" y1="25000" x2="25954" y2="27639"/>
                        <a14:foregroundMark x1="29880" y1="4583" x2="4144" y2="7639"/>
                        <a14:foregroundMark x1="4144" y1="7639" x2="1418" y2="22778"/>
                        <a14:foregroundMark x1="1418" y1="22778" x2="3708" y2="30278"/>
                        <a14:foregroundMark x1="31516" y1="6806" x2="6325" y2="2778"/>
                        <a14:foregroundMark x1="47655" y1="16667" x2="47655" y2="16667"/>
                        <a14:foregroundMark x1="52017" y1="22361" x2="52017" y2="22361"/>
                        <a14:foregroundMark x1="56816" y1="28889" x2="61287" y2="37917"/>
                        <a14:foregroundMark x1="61287" y1="37917" x2="72410" y2="40278"/>
                        <a14:foregroundMark x1="72410" y1="40278" x2="76663" y2="31667"/>
                        <a14:foregroundMark x1="76663" y1="31667" x2="76663" y2="31389"/>
                        <a14:foregroundMark x1="60960" y1="32778" x2="69793" y2="33333"/>
                        <a14:foregroundMark x1="69793" y1="33333" x2="71974" y2="34861"/>
                        <a14:foregroundMark x1="65649" y1="40694" x2="67830" y2="75833"/>
                        <a14:foregroundMark x1="67830" y1="75833" x2="83424" y2="89167"/>
                        <a14:foregroundMark x1="83424" y1="89167" x2="94220" y2="93333"/>
                        <a14:foregroundMark x1="91167" y1="83889" x2="99346" y2="92222"/>
                        <a14:foregroundMark x1="99346" y1="92222" x2="85387" y2="97361"/>
                        <a14:foregroundMark x1="85387" y1="97361" x2="64885" y2="96806"/>
                        <a14:foregroundMark x1="64885" y1="96806" x2="55507" y2="88889"/>
                        <a14:foregroundMark x1="55507" y1="88889" x2="55071" y2="87639"/>
                        <a14:foregroundMark x1="61505" y1="76944" x2="62704" y2="90139"/>
                        <a14:foregroundMark x1="62704" y1="90139" x2="53762" y2="77639"/>
                        <a14:foregroundMark x1="53762" y1="77639" x2="58779" y2="46806"/>
                        <a14:foregroundMark x1="58779" y1="46806" x2="63359" y2="43056"/>
                        <a14:foregroundMark x1="30643" y1="2917" x2="37077" y2="15139"/>
                        <a14:foregroundMark x1="37077" y1="15139" x2="20065" y2="34722"/>
                        <a14:foregroundMark x1="20065" y1="34722" x2="4362" y2="33333"/>
                        <a14:foregroundMark x1="4362" y1="33333" x2="1200" y2="30972"/>
                        <a14:backgroundMark x1="44275" y1="23056" x2="45583" y2="38611"/>
                        <a14:backgroundMark x1="45583" y1="38611" x2="28899" y2="55694"/>
                        <a14:backgroundMark x1="28899" y1="55694" x2="2508" y2="67361"/>
                        <a14:backgroundMark x1="2508" y1="67361" x2="10360" y2="79583"/>
                        <a14:backgroundMark x1="10360" y1="79583" x2="29662" y2="84722"/>
                        <a14:backgroundMark x1="29662" y1="84722" x2="40785" y2="64583"/>
                        <a14:backgroundMark x1="40785" y1="64583" x2="40676" y2="59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958" y="5013176"/>
            <a:ext cx="2349587" cy="18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05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 примере переменная </a:t>
            </a:r>
            <a:r>
              <a:rPr lang="ru-RU" sz="2000" dirty="0" err="1">
                <a:solidFill>
                  <a:schemeClr val="tx1"/>
                </a:solidFill>
              </a:rPr>
              <a:t>path</a:t>
            </a:r>
            <a:r>
              <a:rPr lang="ru-RU" sz="2000" dirty="0">
                <a:solidFill>
                  <a:schemeClr val="tx1"/>
                </a:solidFill>
              </a:rPr>
              <a:t> содержит некоторый путь к файлу. Однако внутри строки встречаются символы "\n", которые будут интерпретированы как управляющая последовательность. 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Чтобы избежать подобной ситуации, перед строкой ставится символ </a:t>
            </a:r>
            <a:r>
              <a:rPr lang="ru-RU" sz="2000" b="1" dirty="0">
                <a:solidFill>
                  <a:schemeClr val="tx1"/>
                </a:solidFill>
              </a:rPr>
              <a:t>r</a:t>
            </a: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59433D-FD87-465A-85E2-FDAE0CE31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861048"/>
            <a:ext cx="4104456" cy="7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5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Вставка значений в строку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Python позволяет </a:t>
            </a:r>
            <a:r>
              <a:rPr lang="ru-RU" sz="2000" dirty="0" err="1">
                <a:solidFill>
                  <a:schemeClr val="tx1"/>
                </a:solidFill>
              </a:rPr>
              <a:t>встравивать</a:t>
            </a:r>
            <a:r>
              <a:rPr lang="ru-RU" sz="2000" dirty="0">
                <a:solidFill>
                  <a:schemeClr val="tx1"/>
                </a:solidFill>
              </a:rPr>
              <a:t> в строку значения других переменных. Для этого внутри строки переменные размещаются в фигурных скобках {}, а перед всей строкой ставится символ </a:t>
            </a:r>
            <a:r>
              <a:rPr lang="ru-RU" sz="2000" b="1" dirty="0">
                <a:solidFill>
                  <a:schemeClr val="tx1"/>
                </a:solidFill>
              </a:rPr>
              <a:t>f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 данном случае на место {</a:t>
            </a:r>
            <a:r>
              <a:rPr lang="ru-RU" sz="2000" dirty="0" err="1">
                <a:solidFill>
                  <a:schemeClr val="tx1"/>
                </a:solidFill>
              </a:rPr>
              <a:t>userName</a:t>
            </a:r>
            <a:r>
              <a:rPr lang="ru-RU" sz="2000" dirty="0">
                <a:solidFill>
                  <a:schemeClr val="tx1"/>
                </a:solidFill>
              </a:rPr>
              <a:t>} будет вставляться значение переменной </a:t>
            </a:r>
            <a:r>
              <a:rPr lang="ru-RU" sz="2000" dirty="0" err="1">
                <a:solidFill>
                  <a:schemeClr val="tx1"/>
                </a:solidFill>
              </a:rPr>
              <a:t>userName</a:t>
            </a:r>
            <a:r>
              <a:rPr lang="ru-RU" sz="2000" dirty="0">
                <a:solidFill>
                  <a:schemeClr val="tx1"/>
                </a:solidFill>
              </a:rPr>
              <a:t>. Аналогично на вместо {</a:t>
            </a:r>
            <a:r>
              <a:rPr lang="ru-RU" sz="2000" dirty="0" err="1">
                <a:solidFill>
                  <a:schemeClr val="tx1"/>
                </a:solidFill>
              </a:rPr>
              <a:t>userAge</a:t>
            </a:r>
            <a:r>
              <a:rPr lang="ru-RU" sz="2000" dirty="0">
                <a:solidFill>
                  <a:schemeClr val="tx1"/>
                </a:solidFill>
              </a:rPr>
              <a:t>} будет вставляться значение переменной </a:t>
            </a:r>
            <a:r>
              <a:rPr lang="ru-RU" sz="2000" dirty="0" err="1">
                <a:solidFill>
                  <a:schemeClr val="tx1"/>
                </a:solidFill>
              </a:rPr>
              <a:t>userAge</a:t>
            </a:r>
            <a:r>
              <a:rPr lang="ru-RU" sz="2000" dirty="0">
                <a:solidFill>
                  <a:schemeClr val="tx1"/>
                </a:solidFill>
              </a:rPr>
              <a:t>. </a:t>
            </a: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247F9D-D796-4AC8-A44F-3C8946B23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3429000"/>
            <a:ext cx="4561271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24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Динамическая типизация</a:t>
            </a: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Python является языком с динамической типизацией. А это значит, что переменная не привязана жестко к определенному типу.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Тип переменной определяется исходя из значения, которое ей присвоено. Так, при присвоении строки в двойных или одинарных кавычках переменная имеет тип </a:t>
            </a:r>
            <a:r>
              <a:rPr lang="ru-RU" sz="2000" dirty="0" err="1">
                <a:solidFill>
                  <a:schemeClr val="tx1"/>
                </a:solidFill>
              </a:rPr>
              <a:t>str</a:t>
            </a:r>
            <a:r>
              <a:rPr lang="ru-RU" sz="2000" dirty="0">
                <a:solidFill>
                  <a:schemeClr val="tx1"/>
                </a:solidFill>
              </a:rPr>
              <a:t>. При присвоении целого числа Python автоматически определяет тип переменной как </a:t>
            </a:r>
            <a:r>
              <a:rPr lang="ru-RU" sz="2000" dirty="0" err="1">
                <a:solidFill>
                  <a:schemeClr val="tx1"/>
                </a:solidFill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. Чтобы определить переменную как объект 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, ей присваивается дробное число, в котором разделителем целой и дробной части является точка.</a:t>
            </a:r>
          </a:p>
        </p:txBody>
      </p:sp>
    </p:spTree>
    <p:extLst>
      <p:ext uri="{BB962C8B-B14F-4D97-AF65-F5344CB8AC3E}">
        <p14:creationId xmlns:p14="http://schemas.microsoft.com/office/powerpoint/2010/main" val="8629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Переменные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Переменные предназначены для хранения данных. Название переменной в Python должно начинаться с алфавитного символа или со знака подчеркивания и может содержать алфавитно-цифровые символы и знак подчеркивания. И кроме того, название переменной не должно совпадать с названием ключевых слов языка Python. Ключевых слов не так много, их легко запомнить: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3431CC-7DF8-4FE0-8590-5787FA4E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4365104"/>
            <a:ext cx="5858149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При этом в процессе работы программы мы можем изменить тип переменной, присвоив ей значение другого типа: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 помощью встроенной функции </a:t>
            </a:r>
            <a:r>
              <a:rPr lang="ru-RU" sz="2000" b="1" dirty="0" err="1">
                <a:solidFill>
                  <a:schemeClr val="tx1"/>
                </a:solidFill>
              </a:rPr>
              <a:t>type</a:t>
            </a:r>
            <a:r>
              <a:rPr lang="ru-RU" sz="2000" dirty="0">
                <a:solidFill>
                  <a:schemeClr val="tx1"/>
                </a:solidFill>
              </a:rPr>
              <a:t>() динамически можно узнать текущий тип переменной: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9559DD-3BE6-4E5E-9F22-E3D76B052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1" y="2780929"/>
            <a:ext cx="2880320" cy="142933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85FD6E-4404-4F6C-A2C4-71B510B1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4961795"/>
            <a:ext cx="3706840" cy="130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8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 операциях с данными могут применяться значения различных типов. Например, складываются число типа </a:t>
            </a:r>
            <a:r>
              <a:rPr lang="ru-RU" sz="2000" dirty="0" err="1">
                <a:solidFill>
                  <a:schemeClr val="tx1"/>
                </a:solidFill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 и число типа 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 данном случае никакой ошибки не будет. Однако Python не всегда может автоматически производить операции, в которых участвуют данные разных типов. Рассмотрим, какие в данном случае действуют правила.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0668FD7-0649-4110-A87B-D143A6882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852936"/>
            <a:ext cx="3096344" cy="11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89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Неявные преобразования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Оба числа в арифметических операциях должны представлять один и тот же тип. Если же два операнда операции представляют разные типы данных, то Python пытается автоматически выполнить преобразования к одному из типов в соответствии со </a:t>
            </a:r>
            <a:r>
              <a:rPr lang="ru-RU" sz="2000" dirty="0" err="1">
                <a:solidFill>
                  <a:schemeClr val="tx1"/>
                </a:solidFill>
              </a:rPr>
              <a:t>следующми</a:t>
            </a:r>
            <a:r>
              <a:rPr lang="ru-RU" sz="2000" dirty="0">
                <a:solidFill>
                  <a:schemeClr val="tx1"/>
                </a:solidFill>
              </a:rPr>
              <a:t> правилами: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Если один из операндов операции представляет комплексное число (тип </a:t>
            </a:r>
            <a:r>
              <a:rPr lang="ru-RU" sz="2000" dirty="0" err="1">
                <a:solidFill>
                  <a:schemeClr val="tx1"/>
                </a:solidFill>
              </a:rPr>
              <a:t>complex</a:t>
            </a:r>
            <a:r>
              <a:rPr lang="ru-RU" sz="2000" dirty="0">
                <a:solidFill>
                  <a:schemeClr val="tx1"/>
                </a:solidFill>
              </a:rPr>
              <a:t>), то другой операнд также преобразуется к типу </a:t>
            </a:r>
            <a:r>
              <a:rPr lang="ru-RU" sz="2000" dirty="0" err="1">
                <a:solidFill>
                  <a:schemeClr val="tx1"/>
                </a:solidFill>
              </a:rPr>
              <a:t>complex</a:t>
            </a:r>
            <a:r>
              <a:rPr lang="ru-RU" sz="2000" dirty="0">
                <a:solidFill>
                  <a:schemeClr val="tx1"/>
                </a:solidFill>
              </a:rPr>
              <a:t>.</a:t>
            </a:r>
          </a:p>
          <a:p>
            <a:r>
              <a:rPr lang="ru-RU" sz="2000" dirty="0">
                <a:solidFill>
                  <a:schemeClr val="tx1"/>
                </a:solidFill>
              </a:rPr>
              <a:t>Иначе, если один из операндов представляет тип 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, то второй операнд также преобразуется к типу 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. Собственно так и произошло в примере выше, где значение переменной a было преобразовано в тип 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>
                <a:solidFill>
                  <a:schemeClr val="tx1"/>
                </a:solidFill>
              </a:rPr>
              <a:t>Иначе, оба операнда должны представлять тип </a:t>
            </a:r>
            <a:r>
              <a:rPr lang="ru-RU" sz="2000" dirty="0" err="1">
                <a:solidFill>
                  <a:schemeClr val="tx1"/>
                </a:solidFill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, и в этом случае </a:t>
            </a:r>
            <a:r>
              <a:rPr lang="ru-RU" sz="2000" dirty="0" err="1">
                <a:solidFill>
                  <a:schemeClr val="tx1"/>
                </a:solidFill>
              </a:rPr>
              <a:t>преобазование</a:t>
            </a:r>
            <a:r>
              <a:rPr lang="ru-RU" sz="2000" dirty="0">
                <a:solidFill>
                  <a:schemeClr val="tx1"/>
                </a:solidFill>
              </a:rPr>
              <a:t> не требуется</a:t>
            </a:r>
          </a:p>
        </p:txBody>
      </p:sp>
    </p:spTree>
    <p:extLst>
      <p:ext uri="{BB962C8B-B14F-4D97-AF65-F5344CB8AC3E}">
        <p14:creationId xmlns:p14="http://schemas.microsoft.com/office/powerpoint/2010/main" val="1819738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Явные преобразования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Но в некоторых случаях возникает необходимость вручную выполнить преобразование типов. Например, пусть у нас будет следующий код: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Мы ожидаем, что "2" + 3 будет равно 5. Однако этот код сгенерирует исключение, так как первое число на самом деле представляет строку. И мы увидим при выполнении кода что-то наподобие: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C49309-037B-4F2A-B1BA-E8445C56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140968"/>
            <a:ext cx="1657581" cy="11812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8C838-0414-4B14-8048-AB1676C59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589240"/>
            <a:ext cx="5940152" cy="10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59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Для преобразования типов Python предоставляет ряд встроенных функций: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r>
              <a:rPr lang="ru-RU" sz="2000" dirty="0" err="1">
                <a:solidFill>
                  <a:schemeClr val="tx1"/>
                </a:solidFill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(): преобразует значение в целое число</a:t>
            </a:r>
          </a:p>
          <a:p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(): преобразует значение в число с плавающей точкой</a:t>
            </a:r>
          </a:p>
          <a:p>
            <a:r>
              <a:rPr lang="ru-RU" sz="2000" dirty="0" err="1">
                <a:solidFill>
                  <a:schemeClr val="tx1"/>
                </a:solidFill>
              </a:rPr>
              <a:t>str</a:t>
            </a:r>
            <a:r>
              <a:rPr lang="ru-RU" sz="2000" dirty="0">
                <a:solidFill>
                  <a:schemeClr val="tx1"/>
                </a:solidFill>
              </a:rPr>
              <a:t>(): преобразует значение в строку</a:t>
            </a:r>
          </a:p>
        </p:txBody>
      </p:sp>
      <p:pic>
        <p:nvPicPr>
          <p:cNvPr id="9220" name="Picture 4" descr="Зачем мне знать Python? — Новости — Data Culture — Национальный  исследовательский университет «Высшая школа экономики»">
            <a:extLst>
              <a:ext uri="{FF2B5EF4-FFF2-40B4-BE49-F238E27FC236}">
                <a16:creationId xmlns:a16="http://schemas.microsoft.com/office/drawing/2014/main" id="{147E64D6-5355-4610-B491-B07137D4D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501008"/>
            <a:ext cx="5652628" cy="376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717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solidFill>
                  <a:schemeClr val="tx1"/>
                </a:solidFill>
              </a:rPr>
              <a:t>int</a:t>
            </a: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Так, в предыдущем примере </a:t>
            </a:r>
            <a:r>
              <a:rPr lang="ru-RU" sz="2000" dirty="0" err="1">
                <a:solidFill>
                  <a:schemeClr val="tx1"/>
                </a:solidFill>
              </a:rPr>
              <a:t>преобазуем</a:t>
            </a:r>
            <a:r>
              <a:rPr lang="ru-RU" sz="2000" dirty="0">
                <a:solidFill>
                  <a:schemeClr val="tx1"/>
                </a:solidFill>
              </a:rPr>
              <a:t> строку в число с помощью функции </a:t>
            </a:r>
            <a:r>
              <a:rPr lang="ru-RU" sz="2000" dirty="0" err="1">
                <a:solidFill>
                  <a:schemeClr val="tx1"/>
                </a:solidFill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():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Примеры преобразований с помощью </a:t>
            </a:r>
            <a:r>
              <a:rPr lang="ru-RU" sz="2000" b="1" dirty="0" err="1">
                <a:solidFill>
                  <a:schemeClr val="tx1"/>
                </a:solidFill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(): 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Однако если значение не может быть преобразовано, то функция </a:t>
            </a:r>
            <a:r>
              <a:rPr lang="ru-RU" sz="2000" dirty="0" err="1">
                <a:solidFill>
                  <a:schemeClr val="tx1"/>
                </a:solidFill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 выдаст ошибку </a:t>
            </a:r>
            <a:r>
              <a:rPr lang="ru-RU" sz="2000" dirty="0" err="1">
                <a:solidFill>
                  <a:schemeClr val="tx1"/>
                </a:solidFill>
              </a:rPr>
              <a:t>ValueError</a:t>
            </a:r>
            <a:r>
              <a:rPr lang="ru-RU" sz="2000" dirty="0">
                <a:solidFill>
                  <a:schemeClr val="tx1"/>
                </a:solidFill>
              </a:rPr>
              <a:t>: </a:t>
            </a:r>
            <a:r>
              <a:rPr lang="ru-RU" sz="2000" dirty="0" err="1">
                <a:solidFill>
                  <a:schemeClr val="tx1"/>
                </a:solidFill>
              </a:rPr>
              <a:t>invalid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literal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for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() </a:t>
            </a:r>
            <a:r>
              <a:rPr lang="ru-RU" sz="2000" dirty="0" err="1">
                <a:solidFill>
                  <a:schemeClr val="tx1"/>
                </a:solidFill>
              </a:rPr>
              <a:t>with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dirty="0" err="1">
                <a:solidFill>
                  <a:schemeClr val="tx1"/>
                </a:solidFill>
              </a:rPr>
              <a:t>base</a:t>
            </a:r>
            <a:r>
              <a:rPr lang="ru-RU" sz="2000" dirty="0">
                <a:solidFill>
                  <a:schemeClr val="tx1"/>
                </a:solidFill>
              </a:rPr>
              <a:t> 10: 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EFD6DA-BE48-47D0-875C-1EB540958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80928"/>
            <a:ext cx="1834100" cy="117117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756C061-B0DF-4267-9DC4-8FEF136CC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3673838"/>
            <a:ext cx="2778888" cy="138253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23EAB3-434B-4E86-9FBF-85C6BCC4B6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5949280"/>
            <a:ext cx="3075886" cy="54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1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solidFill>
                  <a:schemeClr val="tx1"/>
                </a:solidFill>
              </a:rPr>
              <a:t>float</a:t>
            </a: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Аналогичным образом действует функция 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(), которая преобразует в число с плавающей точкой.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Примеры преобразований с помощью 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(): 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Но опять же не все значения могут автоматически преобразованы в </a:t>
            </a:r>
            <a:r>
              <a:rPr lang="ru-RU" sz="2000" dirty="0" err="1">
                <a:solidFill>
                  <a:schemeClr val="tx1"/>
                </a:solidFill>
              </a:rPr>
              <a:t>float</a:t>
            </a:r>
            <a:r>
              <a:rPr lang="ru-RU" sz="2000" dirty="0">
                <a:solidFill>
                  <a:schemeClr val="tx1"/>
                </a:solidFill>
              </a:rPr>
              <a:t>. Так, в следующем случае Python сгенерирует ошибку: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9506E8-892E-40D0-BD71-CEBF73EBC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780928"/>
            <a:ext cx="2016224" cy="109270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39DBAC-7F76-4D70-B830-57205F85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088" y="4149080"/>
            <a:ext cx="2650562" cy="128787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B06B037-E17C-41AF-A9C5-D46BDC0A41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6712" y="6309320"/>
            <a:ext cx="3312368" cy="2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03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solidFill>
                  <a:schemeClr val="tx1"/>
                </a:solidFill>
              </a:rPr>
              <a:t>str</a:t>
            </a: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Функция </a:t>
            </a:r>
            <a:r>
              <a:rPr lang="ru-RU" sz="2000" dirty="0" err="1">
                <a:solidFill>
                  <a:schemeClr val="tx1"/>
                </a:solidFill>
              </a:rPr>
              <a:t>str</a:t>
            </a:r>
            <a:r>
              <a:rPr lang="ru-RU" sz="2000" dirty="0">
                <a:solidFill>
                  <a:schemeClr val="tx1"/>
                </a:solidFill>
              </a:rPr>
              <a:t>() преобразует значение в строку: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Функция </a:t>
            </a:r>
            <a:r>
              <a:rPr lang="ru-RU" sz="2000" b="1" dirty="0" err="1">
                <a:solidFill>
                  <a:schemeClr val="tx1"/>
                </a:solidFill>
              </a:rPr>
              <a:t>str</a:t>
            </a:r>
            <a:r>
              <a:rPr lang="ru-RU" sz="2000" dirty="0">
                <a:solidFill>
                  <a:schemeClr val="tx1"/>
                </a:solidFill>
              </a:rPr>
              <a:t>() может быть актуальна, например, при добавлении к строке значения другого типа. Например, в следующем случае мы получим ошибку:</a:t>
            </a:r>
          </a:p>
          <a:p>
            <a:pPr marL="0" indent="0">
              <a:buNone/>
            </a:pPr>
            <a:br>
              <a:rPr lang="ru-RU" sz="2000" dirty="0">
                <a:solidFill>
                  <a:schemeClr val="tx1"/>
                </a:solidFill>
              </a:rPr>
            </a:b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DE1B658-49C7-46CD-A2EF-29B1D6092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6" y="2890102"/>
            <a:ext cx="3657552" cy="10777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583323-8D95-4BEB-B8C2-17B1C0A5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27" y="5287912"/>
            <a:ext cx="4410974" cy="9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9512" y="1988840"/>
            <a:ext cx="8712968" cy="47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Если число складывается с число, то это стандартная операция сложения чисел. Если строка складывается со строкой, то это операция объединения строк. Но каким образом выполнить операцию сложения по отношение к строке и числу, Python не знает. И если мы в данном случае мы хотим выполнить операцию объединения строк, то число можно привести к строке с помощью функции </a:t>
            </a:r>
            <a:r>
              <a:rPr lang="ru-RU" sz="2000" dirty="0" err="1">
                <a:solidFill>
                  <a:schemeClr val="tx1"/>
                </a:solidFill>
              </a:rPr>
              <a:t>str</a:t>
            </a:r>
            <a:r>
              <a:rPr lang="ru-RU" sz="2000" dirty="0">
                <a:solidFill>
                  <a:schemeClr val="tx1"/>
                </a:solidFill>
              </a:rPr>
              <a:t>():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90BACF-B9E2-4A90-963A-9EE94A5E7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3" y="3933056"/>
            <a:ext cx="5328592" cy="89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12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Например, создадим переменную:</a:t>
            </a: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Здесь определена переменная </a:t>
            </a:r>
            <a:r>
              <a:rPr lang="ru-RU" sz="2000" dirty="0" err="1">
                <a:solidFill>
                  <a:schemeClr val="tx1"/>
                </a:solidFill>
              </a:rPr>
              <a:t>name</a:t>
            </a:r>
            <a:r>
              <a:rPr lang="ru-RU" sz="2000" dirty="0">
                <a:solidFill>
                  <a:schemeClr val="tx1"/>
                </a:solidFill>
              </a:rPr>
              <a:t>, которая хранит строку "</a:t>
            </a:r>
            <a:r>
              <a:rPr lang="ru-RU" sz="2000" dirty="0" err="1">
                <a:solidFill>
                  <a:schemeClr val="tx1"/>
                </a:solidFill>
              </a:rPr>
              <a:t>Tom</a:t>
            </a:r>
            <a:r>
              <a:rPr lang="ru-RU" sz="2000" dirty="0">
                <a:solidFill>
                  <a:schemeClr val="tx1"/>
                </a:solidFill>
              </a:rPr>
              <a:t>".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В </a:t>
            </a:r>
            <a:r>
              <a:rPr lang="ru-RU" sz="2000" dirty="0" err="1">
                <a:solidFill>
                  <a:schemeClr val="tx1"/>
                </a:solidFill>
              </a:rPr>
              <a:t>пайтоне</a:t>
            </a:r>
            <a:r>
              <a:rPr lang="ru-RU" sz="2000" dirty="0">
                <a:solidFill>
                  <a:schemeClr val="tx1"/>
                </a:solidFill>
              </a:rPr>
              <a:t> применяется два типа наименования переменных: </a:t>
            </a:r>
            <a:r>
              <a:rPr lang="ru-RU" sz="2000" b="1" dirty="0" err="1">
                <a:solidFill>
                  <a:schemeClr val="tx1"/>
                </a:solidFill>
              </a:rPr>
              <a:t>camel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case</a:t>
            </a:r>
            <a:r>
              <a:rPr lang="ru-RU" sz="2000" dirty="0">
                <a:solidFill>
                  <a:schemeClr val="tx1"/>
                </a:solidFill>
              </a:rPr>
              <a:t> и </a:t>
            </a:r>
            <a:r>
              <a:rPr lang="ru-RU" sz="2000" b="1" dirty="0" err="1">
                <a:solidFill>
                  <a:schemeClr val="tx1"/>
                </a:solidFill>
              </a:rPr>
              <a:t>underscore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notation</a:t>
            </a:r>
            <a:r>
              <a:rPr lang="ru-RU" sz="20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b="1" dirty="0" err="1">
                <a:solidFill>
                  <a:schemeClr val="tx1"/>
                </a:solidFill>
              </a:rPr>
              <a:t>Camel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case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подразумевает, что каждое новое </a:t>
            </a:r>
            <a:r>
              <a:rPr lang="ru-RU" sz="2000" dirty="0" err="1">
                <a:solidFill>
                  <a:schemeClr val="tx1"/>
                </a:solidFill>
              </a:rPr>
              <a:t>подслово</a:t>
            </a:r>
            <a:r>
              <a:rPr lang="ru-RU" sz="2000" dirty="0">
                <a:solidFill>
                  <a:schemeClr val="tx1"/>
                </a:solidFill>
              </a:rPr>
              <a:t> в наименовании переменной начинается с большой буквы. Например: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854967-F564-4B5C-8C2F-C3D0D1803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492896"/>
            <a:ext cx="2012709" cy="4320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4672547-5C88-42BB-AC3E-1E2756644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661248"/>
            <a:ext cx="2592288" cy="36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25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err="1">
                <a:solidFill>
                  <a:schemeClr val="tx1"/>
                </a:solidFill>
              </a:rPr>
              <a:t>Underscore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b="1" dirty="0" err="1">
                <a:solidFill>
                  <a:schemeClr val="tx1"/>
                </a:solidFill>
              </a:rPr>
              <a:t>notation</a:t>
            </a:r>
            <a:r>
              <a:rPr lang="ru-RU" sz="2000" b="1" dirty="0">
                <a:solidFill>
                  <a:schemeClr val="tx1"/>
                </a:solidFill>
              </a:rPr>
              <a:t> </a:t>
            </a:r>
            <a:r>
              <a:rPr lang="ru-RU" sz="2000" dirty="0">
                <a:solidFill>
                  <a:schemeClr val="tx1"/>
                </a:solidFill>
              </a:rPr>
              <a:t>подразумевает, что </a:t>
            </a:r>
            <a:r>
              <a:rPr lang="ru-RU" sz="2000" dirty="0" err="1">
                <a:solidFill>
                  <a:schemeClr val="tx1"/>
                </a:solidFill>
              </a:rPr>
              <a:t>подслова</a:t>
            </a:r>
            <a:r>
              <a:rPr lang="ru-RU" sz="2000" dirty="0">
                <a:solidFill>
                  <a:schemeClr val="tx1"/>
                </a:solidFill>
              </a:rPr>
              <a:t> в наименовании переменной разделяются знаком подчеркивания. Например: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И также надо учитывать </a:t>
            </a:r>
            <a:r>
              <a:rPr lang="ru-RU" sz="2000" dirty="0" err="1">
                <a:solidFill>
                  <a:schemeClr val="tx1"/>
                </a:solidFill>
              </a:rPr>
              <a:t>регистрозависимость</a:t>
            </a:r>
            <a:r>
              <a:rPr lang="ru-RU" sz="2000" dirty="0">
                <a:solidFill>
                  <a:schemeClr val="tx1"/>
                </a:solidFill>
              </a:rPr>
              <a:t>, поэтому переменные </a:t>
            </a:r>
            <a:r>
              <a:rPr lang="ru-RU" sz="2000" dirty="0" err="1">
                <a:solidFill>
                  <a:schemeClr val="tx1"/>
                </a:solidFill>
              </a:rPr>
              <a:t>name</a:t>
            </a:r>
            <a:r>
              <a:rPr lang="ru-RU" sz="2000" dirty="0">
                <a:solidFill>
                  <a:schemeClr val="tx1"/>
                </a:solidFill>
              </a:rPr>
              <a:t> и Name будут представлять разные объекты. </a:t>
            </a: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36DD47-DFF0-4480-92CC-15A711752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06" y="2780928"/>
            <a:ext cx="2869732" cy="3600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A602B9-BF8B-4588-A3D6-314ECFE0E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4293096"/>
            <a:ext cx="3581900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51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Определив переменную, мы можем использовать в программе. Например, попытаться вывести ее содержимое на консоль с помощью встроенной функции </a:t>
            </a:r>
            <a:r>
              <a:rPr lang="ru-RU" sz="2000" b="1" dirty="0" err="1">
                <a:solidFill>
                  <a:schemeClr val="tx1"/>
                </a:solidFill>
              </a:rPr>
              <a:t>print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Отличительной особенностью переменной является то, что мы можем менять ее значение в течение работы программы: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616924-D049-4BEE-9009-8AA9E962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3086052"/>
            <a:ext cx="8497486" cy="6858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3C87F7-C6B0-449B-AFDC-9C7D37641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30" y="4869160"/>
            <a:ext cx="635406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752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bg1">
                    <a:lumMod val="95000"/>
                  </a:schemeClr>
                </a:solidFill>
              </a:rPr>
              <a:t>Типы данных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Переменная хранит данные одного из типов данных. В Python существует множество различных типов данных. В данном случае рассмотрим только самые базовые типы: </a:t>
            </a:r>
            <a:r>
              <a:rPr lang="ru-RU" sz="2000" b="1" dirty="0" err="1">
                <a:solidFill>
                  <a:schemeClr val="tx1"/>
                </a:solidFill>
              </a:rPr>
              <a:t>bool</a:t>
            </a:r>
            <a:r>
              <a:rPr lang="ru-RU" sz="2000" b="1" dirty="0">
                <a:solidFill>
                  <a:schemeClr val="tx1"/>
                </a:solidFill>
              </a:rPr>
              <a:t>, </a:t>
            </a:r>
            <a:r>
              <a:rPr lang="ru-RU" sz="2000" b="1" dirty="0" err="1">
                <a:solidFill>
                  <a:schemeClr val="tx1"/>
                </a:solidFill>
              </a:rPr>
              <a:t>int</a:t>
            </a:r>
            <a:r>
              <a:rPr lang="ru-RU" sz="2000" b="1" dirty="0">
                <a:solidFill>
                  <a:schemeClr val="tx1"/>
                </a:solidFill>
              </a:rPr>
              <a:t>, </a:t>
            </a:r>
            <a:r>
              <a:rPr lang="ru-RU" sz="2000" b="1" dirty="0" err="1">
                <a:solidFill>
                  <a:schemeClr val="tx1"/>
                </a:solidFill>
              </a:rPr>
              <a:t>float</a:t>
            </a:r>
            <a:r>
              <a:rPr lang="ru-RU" sz="2000" b="1" dirty="0">
                <a:solidFill>
                  <a:schemeClr val="tx1"/>
                </a:solidFill>
              </a:rPr>
              <a:t>, </a:t>
            </a:r>
            <a:r>
              <a:rPr lang="ru-RU" sz="2000" b="1" dirty="0" err="1">
                <a:solidFill>
                  <a:schemeClr val="tx1"/>
                </a:solidFill>
              </a:rPr>
              <a:t>complex</a:t>
            </a:r>
            <a:r>
              <a:rPr lang="ru-RU" sz="2000" b="1" dirty="0">
                <a:solidFill>
                  <a:schemeClr val="tx1"/>
                </a:solidFill>
              </a:rPr>
              <a:t> и </a:t>
            </a:r>
            <a:r>
              <a:rPr lang="ru-RU" sz="2000" b="1" dirty="0" err="1">
                <a:solidFill>
                  <a:schemeClr val="tx1"/>
                </a:solidFill>
              </a:rPr>
              <a:t>str</a:t>
            </a:r>
            <a:r>
              <a:rPr lang="ru-RU" sz="2000" b="1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RU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Логические значения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Тип </a:t>
            </a:r>
            <a:r>
              <a:rPr lang="ru-RU" sz="2000" dirty="0" err="1">
                <a:solidFill>
                  <a:schemeClr val="tx1"/>
                </a:solidFill>
              </a:rPr>
              <a:t>bool</a:t>
            </a:r>
            <a:r>
              <a:rPr lang="ru-RU" sz="2000" dirty="0">
                <a:solidFill>
                  <a:schemeClr val="tx1"/>
                </a:solidFill>
              </a:rPr>
              <a:t> представляет два логических значения: </a:t>
            </a:r>
            <a:r>
              <a:rPr lang="ru-RU" sz="2000" dirty="0" err="1">
                <a:solidFill>
                  <a:schemeClr val="tx1"/>
                </a:solidFill>
              </a:rPr>
              <a:t>True</a:t>
            </a:r>
            <a:r>
              <a:rPr lang="ru-RU" sz="2000" dirty="0">
                <a:solidFill>
                  <a:schemeClr val="tx1"/>
                </a:solidFill>
              </a:rPr>
              <a:t> (верно, истина) или </a:t>
            </a:r>
            <a:r>
              <a:rPr lang="ru-RU" sz="2000" dirty="0" err="1">
                <a:solidFill>
                  <a:schemeClr val="tx1"/>
                </a:solidFill>
              </a:rPr>
              <a:t>False</a:t>
            </a:r>
            <a:r>
              <a:rPr lang="ru-RU" sz="2000" dirty="0">
                <a:solidFill>
                  <a:schemeClr val="tx1"/>
                </a:solidFill>
              </a:rPr>
              <a:t> (неверно, ложь). Значение </a:t>
            </a:r>
            <a:r>
              <a:rPr lang="ru-RU" sz="2000" dirty="0" err="1">
                <a:solidFill>
                  <a:schemeClr val="tx1"/>
                </a:solidFill>
              </a:rPr>
              <a:t>True</a:t>
            </a:r>
            <a:r>
              <a:rPr lang="ru-RU" sz="2000" dirty="0">
                <a:solidFill>
                  <a:schemeClr val="tx1"/>
                </a:solidFill>
              </a:rPr>
              <a:t> служит для того, чтобы показать, что что-то истинно. Тогда как значение </a:t>
            </a:r>
            <a:r>
              <a:rPr lang="ru-RU" sz="2000" dirty="0" err="1">
                <a:solidFill>
                  <a:schemeClr val="tx1"/>
                </a:solidFill>
              </a:rPr>
              <a:t>False</a:t>
            </a:r>
            <a:r>
              <a:rPr lang="ru-RU" sz="2000" dirty="0">
                <a:solidFill>
                  <a:schemeClr val="tx1"/>
                </a:solidFill>
              </a:rPr>
              <a:t>, наоборот, показывает, что что-то ложно. Пример переменных данного типа: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4EC812-2124-461E-8652-BD3229EF3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5229200"/>
            <a:ext cx="3088105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16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/>
                </a:solidFill>
              </a:rPr>
              <a:t>Целые числа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Тип </a:t>
            </a:r>
            <a:r>
              <a:rPr lang="ru-RU" sz="2000" dirty="0" err="1">
                <a:solidFill>
                  <a:schemeClr val="tx1"/>
                </a:solidFill>
              </a:rPr>
              <a:t>int</a:t>
            </a:r>
            <a:r>
              <a:rPr lang="ru-RU" sz="2000" dirty="0">
                <a:solidFill>
                  <a:schemeClr val="tx1"/>
                </a:solidFill>
              </a:rPr>
              <a:t> представляет целое число, например, 1, 4, 8, 50. Пример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По умолчанию стандартные числа расцениваются как числа в десятичной системе. Но Python также поддерживает числа в двоичной, восьмеричной и шестнадцатеричной системах.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4E8C56-5027-442F-8009-1921F5357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02491"/>
            <a:ext cx="4519686" cy="12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52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Для указания, что число представляет двоичную систему, перед числом ставится префикс </a:t>
            </a:r>
            <a:r>
              <a:rPr lang="ru-RU" sz="2000" b="1" dirty="0">
                <a:solidFill>
                  <a:schemeClr val="tx1"/>
                </a:solidFill>
              </a:rPr>
              <a:t>0b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Для указания, что число представляет восьмеричную систему, перед числом ставится префикс </a:t>
            </a:r>
            <a:r>
              <a:rPr lang="ru-RU" sz="2000" b="1" dirty="0">
                <a:solidFill>
                  <a:schemeClr val="tx1"/>
                </a:solidFill>
              </a:rPr>
              <a:t>0o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9CE5C9-81DE-426E-A01A-3446299C9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02" y="2819624"/>
            <a:ext cx="3087911" cy="12574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5511D0-7497-425D-9502-95A20A555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5013176"/>
            <a:ext cx="3672408" cy="14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74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 и типы данных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Для указания, что число представляет шестнадцатеричную систему, перед числом ставится префикс </a:t>
            </a:r>
            <a:r>
              <a:rPr lang="ru-RU" sz="2000" b="1" dirty="0">
                <a:solidFill>
                  <a:schemeClr val="tx1"/>
                </a:solidFill>
              </a:rPr>
              <a:t>0x</a:t>
            </a:r>
            <a:r>
              <a:rPr lang="ru-RU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tx1"/>
                </a:solidFill>
              </a:rPr>
              <a:t>Стоит отметить, что в какой-бы системе мы не передали число в функцию </a:t>
            </a:r>
            <a:r>
              <a:rPr lang="ru-RU" sz="2000" dirty="0" err="1">
                <a:solidFill>
                  <a:schemeClr val="tx1"/>
                </a:solidFill>
              </a:rPr>
              <a:t>print</a:t>
            </a:r>
            <a:r>
              <a:rPr lang="ru-RU" sz="2000" dirty="0">
                <a:solidFill>
                  <a:schemeClr val="tx1"/>
                </a:solidFill>
              </a:rPr>
              <a:t> для вывода на консоль, оно по умолчанию будет выводиться в десятичной системе.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DFE021-6CBD-4C36-9365-C1870CE2F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718465"/>
            <a:ext cx="3384376" cy="133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2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96ac56a45c8441d3f8363f7139659fe9777ce"/>
</p:tagLst>
</file>

<file path=ppt/theme/theme1.xml><?xml version="1.0" encoding="utf-8"?>
<a:theme xmlns:a="http://schemas.openxmlformats.org/drawingml/2006/main" name="Тема Office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2953</Words>
  <Application>Microsoft Office PowerPoint</Application>
  <PresentationFormat>Экран (4:3)</PresentationFormat>
  <Paragraphs>412</Paragraphs>
  <Slides>28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1" baseType="lpstr">
      <vt:lpstr>Arial</vt:lpstr>
      <vt:lpstr>Calibri</vt:lpstr>
      <vt:lpstr>Тема Office</vt:lpstr>
      <vt:lpstr>Лекция 14.  Базовые структуры данных. Встроенные типы данных: числа, строки, булевы комплексные , none. Переменные и динамическая типизация. Преобразование типов.   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Переменные и типы данных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  <vt:lpstr>Преобразование типов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Интеграция будущего</dc:title>
  <dc:creator>obstinate</dc:creator>
  <dc:description>Шаблон презентации с сайта https://presentation-creation.ru/</dc:description>
  <cp:lastModifiedBy>Alexandra</cp:lastModifiedBy>
  <cp:revision>923</cp:revision>
  <dcterms:created xsi:type="dcterms:W3CDTF">2018-02-25T09:09:03Z</dcterms:created>
  <dcterms:modified xsi:type="dcterms:W3CDTF">2024-09-10T18:55:59Z</dcterms:modified>
</cp:coreProperties>
</file>