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319"/>
    <a:srgbClr val="173A8D"/>
    <a:srgbClr val="003374"/>
    <a:srgbClr val="C9A093"/>
    <a:srgbClr val="F1F1F1"/>
    <a:srgbClr val="385592"/>
    <a:srgbClr val="3A5896"/>
    <a:srgbClr val="1D3C7A"/>
    <a:srgbClr val="21396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042" autoAdjust="0"/>
  </p:normalViewPr>
  <p:slideViewPr>
    <p:cSldViewPr snapToGrid="0">
      <p:cViewPr varScale="1">
        <p:scale>
          <a:sx n="60" d="100"/>
          <a:sy n="60" d="100"/>
        </p:scale>
        <p:origin x="1272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4E592-D36F-4675-AC55-E16A47CA0B8D}" type="datetimeFigureOut">
              <a:rPr lang="ru-RU" smtClean="0"/>
              <a:t>17.09.2024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F0DF7-EF49-4C81-9DCA-D8F81AAFAD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20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Лекция 16. Основные операторы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298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В случае выше для округления результата мы можем использовать встроенную функцию </a:t>
            </a:r>
            <a:r>
              <a:rPr lang="ru-RU" sz="1200" b="1" dirty="0" err="1"/>
              <a:t>round</a:t>
            </a:r>
            <a:r>
              <a:rPr lang="ru-RU" sz="1200" b="1" dirty="0"/>
              <a:t>():</a:t>
            </a:r>
          </a:p>
          <a:p>
            <a:pPr marL="0" indent="0">
              <a:buNone/>
            </a:pPr>
            <a:endParaRPr lang="ru-RU" sz="1200" b="1" dirty="0"/>
          </a:p>
          <a:p>
            <a:pPr marL="0" indent="0">
              <a:buNone/>
            </a:pPr>
            <a:endParaRPr lang="ru-RU" sz="1200" b="1" dirty="0"/>
          </a:p>
          <a:p>
            <a:pPr marL="0" indent="0">
              <a:buNone/>
            </a:pPr>
            <a:endParaRPr lang="ru-RU" sz="1200" b="1" dirty="0"/>
          </a:p>
          <a:p>
            <a:pPr marL="0" indent="0">
              <a:buNone/>
            </a:pPr>
            <a:r>
              <a:rPr lang="ru-RU" sz="1200" dirty="0"/>
              <a:t>В функцию </a:t>
            </a:r>
            <a:r>
              <a:rPr lang="ru-RU" sz="1200" b="1" dirty="0" err="1"/>
              <a:t>round</a:t>
            </a:r>
            <a:r>
              <a:rPr lang="ru-RU" sz="1200" dirty="0"/>
              <a:t>() передается число, которое надо округлить. Если в функцию передается одно число, как в примере выше, то оно округляется до целого.</a:t>
            </a:r>
          </a:p>
          <a:p>
            <a:pPr marL="0" indent="0">
              <a:buNone/>
            </a:pPr>
            <a:r>
              <a:rPr lang="ru-RU" sz="1200" dirty="0"/>
              <a:t>Функция </a:t>
            </a:r>
            <a:r>
              <a:rPr lang="ru-RU" sz="1200" b="1" dirty="0" err="1"/>
              <a:t>round</a:t>
            </a:r>
            <a:r>
              <a:rPr lang="ru-RU" sz="1200" dirty="0"/>
              <a:t>() также может принимать второе число, которое указывает, сколько знаков после запятой должно содержать получаемое число:</a:t>
            </a:r>
          </a:p>
          <a:p>
            <a:pPr marL="0" indent="0">
              <a:buNone/>
            </a:pPr>
            <a:endParaRPr lang="ru-RU" sz="1200" b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879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Примеры округлений:</a:t>
            </a:r>
          </a:p>
          <a:p>
            <a:pPr marL="0" indent="0">
              <a:buNone/>
            </a:pPr>
            <a:endParaRPr lang="ru-RU" sz="1200" b="1" dirty="0"/>
          </a:p>
          <a:p>
            <a:pPr marL="0" indent="0">
              <a:buNone/>
            </a:pPr>
            <a:endParaRPr lang="ru-RU" sz="1200" b="1" dirty="0"/>
          </a:p>
          <a:p>
            <a:pPr marL="0" indent="0">
              <a:buNone/>
            </a:pPr>
            <a:endParaRPr lang="ru-RU" sz="1200" b="1" dirty="0"/>
          </a:p>
          <a:p>
            <a:pPr marL="0" indent="0">
              <a:buNone/>
            </a:pPr>
            <a:r>
              <a:rPr lang="ru-RU" sz="1200" dirty="0"/>
              <a:t>Однако если округляемая часть равна одинаково удалена от двух целых чисел, то округление идет к ближайшему четному: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Округление производится до ближайшего кратного 10 в степени минус округляемая часть: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204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Однако следует учитывать, что функция </a:t>
            </a:r>
            <a:r>
              <a:rPr lang="ru-RU" sz="1200" dirty="0" err="1"/>
              <a:t>round</a:t>
            </a:r>
            <a:r>
              <a:rPr lang="ru-RU" sz="1200" dirty="0"/>
              <a:t>() не идеальный инструмент. Например, выше при округление до целых чисел применяется правило, согласно которому, если округляемая часть одинаково удалена от двух значений, то округление производится до ближайшего четного значения. В Python в связи с тем, что десятичная часть числа не может быть точно представлена в виде числа </a:t>
            </a:r>
            <a:r>
              <a:rPr lang="ru-RU" sz="1200" dirty="0" err="1"/>
              <a:t>float</a:t>
            </a:r>
            <a:r>
              <a:rPr lang="ru-RU" sz="1200" dirty="0"/>
              <a:t>, то это может приводить к некоторым не совсем ожидаемым результатам. Например: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531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Поразрядные операции с числами</a:t>
            </a:r>
          </a:p>
          <a:p>
            <a:pPr marL="0" indent="0">
              <a:buNone/>
            </a:pPr>
            <a:r>
              <a:rPr lang="ru-RU" sz="1200" dirty="0"/>
              <a:t>Особый класс операций представляют поразрядные операции. Они выполняются над отдельными разрядами чисел типа </a:t>
            </a:r>
            <a:r>
              <a:rPr lang="ru-RU" sz="1200" dirty="0" err="1"/>
              <a:t>int</a:t>
            </a:r>
            <a:r>
              <a:rPr lang="ru-RU" sz="1200" dirty="0"/>
              <a:t>. Но чтобы понять природу поразрядных операций, надо понимать что вообще представляет число в двоичном представление.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b="1" dirty="0"/>
              <a:t>Двоичное представление чисел</a:t>
            </a:r>
          </a:p>
          <a:p>
            <a:pPr marL="0" indent="0">
              <a:buNone/>
            </a:pPr>
            <a:r>
              <a:rPr lang="ru-RU" sz="1200" dirty="0"/>
              <a:t>При двоичной системе каждый разряд числа может иметь только два значения - 0 и 1. Например, 0 в десятичной системе также будет равен 0 в двоичной системе, а 1 в десятичной системе будет соответствовать 1 в двоичной системе. Следующее число в десятичной системе - 2 в двоичной системе будет соответствовать 10. То есть, когда мы к 1 прибавляем 1, то результатом будет 10. И так далее.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247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Например, 5 в двоичном представлении 101 и имеет три разряда. Для вывода десятичного числа в двоичной системе можно применять спецификатор 0b: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Без указания спецификатора функция </a:t>
            </a:r>
            <a:r>
              <a:rPr lang="ru-RU" sz="1200" b="1" dirty="0" err="1"/>
              <a:t>print</a:t>
            </a:r>
            <a:r>
              <a:rPr lang="ru-RU" sz="1200" dirty="0"/>
              <a:t>() выводит число в десятичной системе.</a:t>
            </a:r>
          </a:p>
          <a:p>
            <a:pPr marL="0" indent="0">
              <a:buNone/>
            </a:pPr>
            <a:r>
              <a:rPr lang="ru-RU" sz="1200" dirty="0"/>
              <a:t>При этом Python позволяет сразу определять число в двоичной форме. Для этого число в двоичной форме указывается после префикса </a:t>
            </a:r>
            <a:r>
              <a:rPr lang="ru-RU" sz="1200" b="1" dirty="0"/>
              <a:t>0b</a:t>
            </a:r>
            <a:r>
              <a:rPr lang="ru-RU" sz="1200" dirty="0"/>
              <a:t>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10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Логические операции</a:t>
            </a:r>
          </a:p>
          <a:p>
            <a:pPr marL="0" indent="0">
              <a:buNone/>
            </a:pPr>
            <a:r>
              <a:rPr lang="ru-RU" sz="1200" dirty="0"/>
              <a:t>Логические операции выполняются над отдельными разрядами числа. В Python есть следующие логические операции: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b="1" dirty="0"/>
              <a:t>&amp;(логическое умножение)</a:t>
            </a:r>
          </a:p>
          <a:p>
            <a:pPr marL="0" indent="0">
              <a:buNone/>
            </a:pPr>
            <a:r>
              <a:rPr lang="ru-RU" sz="1200" dirty="0"/>
              <a:t>Умножение производится поразрядно, и если у обоих операндов значения разрядов равно 1, то операция возвращает 1, иначе возвращается число 0. Например: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184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В первом случае у нас два числа 2 и 5. 2 в двоичном виде представляет число 010, а 5 - 101. Поразрядно умножим числа (0*1, 1*0, 0*1) и в итоге получим 000.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Во втором случае у нас вместо двойки число 4, у которого в первом разряде 1, так же как и у числа 5, поэтому в итоге получим (1*1, 0*0, 0 *1) = 100, то есть число 4 в десятичном формате.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139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| (логическое сложение)</a:t>
            </a:r>
          </a:p>
          <a:p>
            <a:pPr marL="0" indent="0">
              <a:buNone/>
            </a:pPr>
            <a:r>
              <a:rPr lang="ru-RU" sz="1200" dirty="0"/>
              <a:t>Похоже на логическое умножение, операция также производится по двоичным разрядам, но теперь возвращается единица, если хотя бы у одного числа в данном разряде имеется единица. Например: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195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^ (логическое исключающее ИЛИ)</a:t>
            </a:r>
          </a:p>
          <a:p>
            <a:pPr marL="0" indent="0">
              <a:buNone/>
            </a:pPr>
            <a:r>
              <a:rPr lang="ru-RU" sz="1200" dirty="0"/>
              <a:t>Если значения текущего разряда у обоих чисел разные, то возвращается 1, иначе возвращается 0. Также эту операцию называют XOR. Например: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Здесь число 9 в двоичной форме равно 1001. Число 5 равно 0101. Операция XOR дает следующий результат: 1^0, 0^1, 0^0, 1^1. Здесь мы видим, что первые два разряда чисел содержат разные значения, поэтому первые два разряда получат значение 1. А последние два разряда чисел содержат одинаковые значения, поэтому последние два разряда получат значение 0. Таким образом, мы получаем число 1100 или 12 в десятичной системе.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b="1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7266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нередко данную операцию применяют для простого шифрования: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Также можно применять эту операцию для обмена значений чисел: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81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Арифметические операции с числами</a:t>
            </a:r>
          </a:p>
          <a:p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1200" dirty="0"/>
              <a:t>Python поддерживает все распространенные арифметические операции: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+</a:t>
            </a:r>
          </a:p>
          <a:p>
            <a:pPr marL="0" indent="0">
              <a:buNone/>
            </a:pPr>
            <a:r>
              <a:rPr lang="ru-RU" sz="1200" dirty="0"/>
              <a:t>Сложение двух чисел: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-</a:t>
            </a:r>
          </a:p>
          <a:p>
            <a:pPr marL="0" indent="0">
              <a:buNone/>
            </a:pPr>
            <a:r>
              <a:rPr lang="ru-RU" sz="1200" dirty="0"/>
              <a:t>Вычитание двух чисел: 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*</a:t>
            </a:r>
          </a:p>
          <a:p>
            <a:pPr marL="0" indent="0">
              <a:buNone/>
            </a:pPr>
            <a:r>
              <a:rPr lang="ru-RU" sz="1200" dirty="0"/>
              <a:t>Умножение двух чисел: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413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~(инверсия)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Инвертирует число. Выражение ~x фактически аналогично -(x+1). Например: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846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Операции сдвига</a:t>
            </a:r>
          </a:p>
          <a:p>
            <a:pPr marL="0" indent="0">
              <a:buNone/>
            </a:pPr>
            <a:endParaRPr lang="ru-RU" sz="1200" b="1" dirty="0"/>
          </a:p>
          <a:p>
            <a:pPr marL="0" indent="0">
              <a:buNone/>
            </a:pPr>
            <a:r>
              <a:rPr lang="ru-RU" sz="1200" dirty="0"/>
              <a:t>Операции сдвига также производятся над разрядами чисел. Сдвиг может происходить вправо и влево.</a:t>
            </a:r>
          </a:p>
          <a:p>
            <a:pPr marL="0" indent="0">
              <a:buNone/>
            </a:pPr>
            <a:endParaRPr lang="ru-RU" sz="1200" dirty="0"/>
          </a:p>
          <a:p>
            <a:r>
              <a:rPr lang="ru-RU" sz="1200" b="1" dirty="0"/>
              <a:t>x&lt;&lt;y </a:t>
            </a:r>
            <a:r>
              <a:rPr lang="ru-RU" sz="1200" dirty="0"/>
              <a:t>- сдвигает число x влево на y разрядов. Например, 4&lt;&lt;1 сдвигает число 4 (которое в двоичном представлении 100) на один разряд влево, то есть в итоге получается 1000 или число 8 в десятичном представлении.</a:t>
            </a:r>
          </a:p>
          <a:p>
            <a:r>
              <a:rPr lang="ru-RU" sz="1200" b="1" dirty="0"/>
              <a:t>x&gt;&gt;y </a:t>
            </a:r>
            <a:r>
              <a:rPr lang="ru-RU" sz="1200" dirty="0"/>
              <a:t>- сдвигает число x вправо на y разрядов. Например, 16&gt;&gt;1 сдвигает число 16 (которое в двоичном представлении 10000) на один разряд вправо, то есть в итоге получается 1000 или число 8 в десятичном представлении.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074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Таким образом, если исходное число, которое надо сдвинуть в ту или другую строну, делится на два, то фактически получается умножение или деление на два. Поэтому подобную операцию можно использовать вместо непосредственного умножения или деления на два. Например: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При этом числа, которые участвую в операциях, необязательно должны быть кратны 2::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59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Условные выражения</a:t>
            </a:r>
          </a:p>
          <a:p>
            <a:pPr marL="0" indent="0">
              <a:buNone/>
            </a:pPr>
            <a:r>
              <a:rPr lang="ru-RU" sz="1200" dirty="0"/>
              <a:t>Ряд операций представляют условные выражения. Все эти операции принимают два операнда и возвращают логическое значение, которое в Python представляет тип </a:t>
            </a:r>
            <a:r>
              <a:rPr lang="ru-RU" sz="1200" dirty="0" err="1"/>
              <a:t>bool</a:t>
            </a:r>
            <a:r>
              <a:rPr lang="ru-RU" sz="1200" dirty="0"/>
              <a:t>. Существует только два логических значения - </a:t>
            </a:r>
            <a:r>
              <a:rPr lang="ru-RU" sz="1200" b="1" dirty="0" err="1"/>
              <a:t>True</a:t>
            </a:r>
            <a:r>
              <a:rPr lang="ru-RU" sz="1200" dirty="0"/>
              <a:t> (выражение истинно) и </a:t>
            </a:r>
            <a:r>
              <a:rPr lang="ru-RU" sz="1200" b="1" dirty="0" err="1"/>
              <a:t>False</a:t>
            </a:r>
            <a:r>
              <a:rPr lang="ru-RU" sz="1200" dirty="0"/>
              <a:t> (выражение ложно).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b="1" dirty="0"/>
              <a:t>Операции сравнения</a:t>
            </a:r>
          </a:p>
          <a:p>
            <a:pPr marL="0" indent="0">
              <a:buNone/>
            </a:pPr>
            <a:r>
              <a:rPr lang="ru-RU" sz="1200" dirty="0"/>
              <a:t>Простейшие условные выражения представляют операции сравнения, которые сравнивают два значения. Python поддерживает следующие операции сравнения: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b="1" dirty="0"/>
              <a:t>==</a:t>
            </a:r>
          </a:p>
          <a:p>
            <a:pPr marL="0" indent="0">
              <a:buNone/>
            </a:pPr>
            <a:r>
              <a:rPr lang="ru-RU" sz="1200" dirty="0"/>
              <a:t>Возвращает </a:t>
            </a:r>
            <a:r>
              <a:rPr lang="ru-RU" sz="1200" dirty="0" err="1"/>
              <a:t>True</a:t>
            </a:r>
            <a:r>
              <a:rPr lang="ru-RU" sz="1200" dirty="0"/>
              <a:t>, если оба операнда равны. Иначе возвращает </a:t>
            </a:r>
            <a:r>
              <a:rPr lang="ru-RU" sz="1200" dirty="0" err="1"/>
              <a:t>False</a:t>
            </a:r>
            <a:r>
              <a:rPr lang="ru-RU" sz="1200" dirty="0"/>
              <a:t>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b="1" dirty="0"/>
              <a:t>!=</a:t>
            </a:r>
          </a:p>
          <a:p>
            <a:pPr marL="0" indent="0">
              <a:buNone/>
            </a:pPr>
            <a:r>
              <a:rPr lang="ru-RU" sz="1200" dirty="0"/>
              <a:t>Возвращает </a:t>
            </a:r>
            <a:r>
              <a:rPr lang="ru-RU" sz="1200" dirty="0" err="1"/>
              <a:t>True</a:t>
            </a:r>
            <a:r>
              <a:rPr lang="ru-RU" sz="1200" dirty="0"/>
              <a:t>, если оба операнда НЕ равны. Иначе возвращает </a:t>
            </a:r>
            <a:r>
              <a:rPr lang="ru-RU" sz="1200" dirty="0" err="1"/>
              <a:t>False</a:t>
            </a:r>
            <a:r>
              <a:rPr lang="ru-RU" sz="1200" dirty="0"/>
              <a:t>.</a:t>
            </a:r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515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&gt; (больше чем)</a:t>
            </a:r>
          </a:p>
          <a:p>
            <a:pPr marL="0" indent="0">
              <a:buNone/>
            </a:pPr>
            <a:r>
              <a:rPr lang="ru-RU" sz="1200" dirty="0"/>
              <a:t>Возвращает </a:t>
            </a:r>
            <a:r>
              <a:rPr lang="ru-RU" sz="1200" dirty="0" err="1"/>
              <a:t>True</a:t>
            </a:r>
            <a:r>
              <a:rPr lang="ru-RU" sz="1200" dirty="0"/>
              <a:t>, если первый операнд больше второго.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b="1" dirty="0"/>
              <a:t>&lt; (меньше чем)</a:t>
            </a:r>
          </a:p>
          <a:p>
            <a:pPr marL="0" indent="0">
              <a:buNone/>
            </a:pPr>
            <a:r>
              <a:rPr lang="ru-RU" sz="1200" dirty="0"/>
              <a:t>Возвращает </a:t>
            </a:r>
            <a:r>
              <a:rPr lang="ru-RU" sz="1200" dirty="0" err="1"/>
              <a:t>True</a:t>
            </a:r>
            <a:r>
              <a:rPr lang="ru-RU" sz="1200" dirty="0"/>
              <a:t>, если первый операнд меньше второго.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b="1" dirty="0"/>
              <a:t>&gt;= (больше или равно)</a:t>
            </a:r>
          </a:p>
          <a:p>
            <a:pPr marL="0" indent="0">
              <a:buNone/>
            </a:pPr>
            <a:r>
              <a:rPr lang="ru-RU" sz="1200" dirty="0"/>
              <a:t>Возвращает </a:t>
            </a:r>
            <a:r>
              <a:rPr lang="ru-RU" sz="1200" dirty="0" err="1"/>
              <a:t>True</a:t>
            </a:r>
            <a:r>
              <a:rPr lang="ru-RU" sz="1200" dirty="0"/>
              <a:t>, если первый операнд больше или равен второму.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b="1" dirty="0"/>
              <a:t>&lt;= (меньше или равно)</a:t>
            </a:r>
          </a:p>
          <a:p>
            <a:pPr marL="0" indent="0">
              <a:buNone/>
            </a:pPr>
            <a:r>
              <a:rPr lang="ru-RU" sz="1200" dirty="0"/>
              <a:t>Возвращает </a:t>
            </a:r>
            <a:r>
              <a:rPr lang="ru-RU" sz="1200" dirty="0" err="1"/>
              <a:t>True</a:t>
            </a:r>
            <a:r>
              <a:rPr lang="ru-RU" sz="1200" dirty="0"/>
              <a:t>, если первый операнд меньше или равен второму.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932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Операции сравнения могут сравнивать различные объекты - строки, числа, логические значения, однако оба операнда операции должны представлять один и тот же тип.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887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Логические операции</a:t>
            </a:r>
          </a:p>
          <a:p>
            <a:pPr marL="0" indent="0">
              <a:buNone/>
            </a:pPr>
            <a:r>
              <a:rPr lang="ru-RU" sz="1200" dirty="0"/>
              <a:t>Для создания составных условных выражений применяются логические операции. В Python имеются следующие логические операторы: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b="1" dirty="0"/>
              <a:t>Оператор </a:t>
            </a:r>
            <a:r>
              <a:rPr lang="ru-RU" sz="1200" b="1" dirty="0" err="1"/>
              <a:t>and</a:t>
            </a:r>
            <a:r>
              <a:rPr lang="ru-RU" sz="1200" b="1" dirty="0"/>
              <a:t> </a:t>
            </a:r>
            <a:r>
              <a:rPr lang="ru-RU" sz="1200" dirty="0"/>
              <a:t>(логическое умножение) применяется к двум операндам:</a:t>
            </a:r>
          </a:p>
          <a:p>
            <a:pPr marL="0" indent="0">
              <a:buNone/>
            </a:pPr>
            <a:r>
              <a:rPr lang="ru-RU" sz="1200" dirty="0"/>
              <a:t>Сначала оператор </a:t>
            </a:r>
            <a:r>
              <a:rPr lang="ru-RU" sz="1200" b="1" dirty="0" err="1"/>
              <a:t>and</a:t>
            </a:r>
            <a:r>
              <a:rPr lang="ru-RU" sz="1200" dirty="0"/>
              <a:t> оценивает выражение x, и если оно равно </a:t>
            </a:r>
            <a:r>
              <a:rPr lang="ru-RU" sz="1200" dirty="0" err="1"/>
              <a:t>False</a:t>
            </a:r>
            <a:r>
              <a:rPr lang="ru-RU" sz="1200" dirty="0"/>
              <a:t>, то возвращается его значение. Если оно равно </a:t>
            </a:r>
            <a:r>
              <a:rPr lang="ru-RU" sz="1200" dirty="0" err="1"/>
              <a:t>True</a:t>
            </a:r>
            <a:r>
              <a:rPr lang="ru-RU" sz="1200" dirty="0"/>
              <a:t>, то оценивается второй операнд - y и возвращается значение y.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 данном случае оператор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and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сравнивает результаты двух выражений: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21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58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И если оба этих выражений возвращают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True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то оператор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and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также возвращает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True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(формально возвращается значение последнего операнда).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2103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Но операндами оператора </a:t>
            </a:r>
            <a:r>
              <a:rPr lang="ru-RU" sz="1200" dirty="0" err="1"/>
              <a:t>and</a:t>
            </a:r>
            <a:r>
              <a:rPr lang="ru-RU" sz="1200" dirty="0"/>
              <a:t> необязательно выступают значения </a:t>
            </a:r>
            <a:r>
              <a:rPr lang="ru-RU" sz="1200" dirty="0" err="1"/>
              <a:t>True</a:t>
            </a:r>
            <a:r>
              <a:rPr lang="ru-RU" sz="1200" dirty="0"/>
              <a:t> и </a:t>
            </a:r>
            <a:r>
              <a:rPr lang="ru-RU" sz="1200" dirty="0" err="1"/>
              <a:t>False</a:t>
            </a:r>
            <a:r>
              <a:rPr lang="ru-RU" sz="1200" dirty="0"/>
              <a:t>. Это могут быть любые значения. Например: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В данном случае число 0 и пустая строка "" </a:t>
            </a:r>
            <a:r>
              <a:rPr lang="ru-RU" sz="1200" dirty="0" err="1"/>
              <a:t>расматриваются</a:t>
            </a:r>
            <a:r>
              <a:rPr lang="ru-RU" sz="1200" dirty="0"/>
              <a:t> как </a:t>
            </a:r>
            <a:r>
              <a:rPr lang="ru-RU" sz="1200" dirty="0" err="1"/>
              <a:t>False</a:t>
            </a:r>
            <a:r>
              <a:rPr lang="ru-RU" sz="1200" dirty="0"/>
              <a:t>, все остальные числа и непустые строки эквивалентны </a:t>
            </a:r>
            <a:r>
              <a:rPr lang="ru-RU" sz="1200" dirty="0" err="1"/>
              <a:t>True</a:t>
            </a: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4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 err="1"/>
              <a:t>or</a:t>
            </a:r>
            <a:r>
              <a:rPr lang="ru-RU" sz="1200" dirty="0"/>
              <a:t> (логическое сложение) также применяется к двум операндам: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Сначала оператор </a:t>
            </a:r>
            <a:r>
              <a:rPr lang="ru-RU" sz="1200" dirty="0" err="1"/>
              <a:t>or</a:t>
            </a:r>
            <a:r>
              <a:rPr lang="ru-RU" sz="1200" dirty="0"/>
              <a:t> оценивает выражение x, и если оно равно </a:t>
            </a:r>
            <a:r>
              <a:rPr lang="ru-RU" sz="1200" dirty="0" err="1"/>
              <a:t>True</a:t>
            </a:r>
            <a:r>
              <a:rPr lang="ru-RU" sz="1200" dirty="0"/>
              <a:t>, то возвращается его значение. Если оно равно </a:t>
            </a:r>
            <a:r>
              <a:rPr lang="ru-RU" sz="1200" dirty="0" err="1"/>
              <a:t>False</a:t>
            </a:r>
            <a:r>
              <a:rPr lang="ru-RU" sz="1200" dirty="0"/>
              <a:t>, то оценивается второй операнд - y и возвращается значение y. Например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И также оператор </a:t>
            </a:r>
            <a:r>
              <a:rPr lang="ru-RU" sz="1200" dirty="0" err="1"/>
              <a:t>or</a:t>
            </a:r>
            <a:r>
              <a:rPr lang="ru-RU" sz="1200" dirty="0"/>
              <a:t> может применяться к любым значениям. Например: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366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 err="1"/>
              <a:t>not</a:t>
            </a:r>
            <a:r>
              <a:rPr lang="ru-RU" sz="1200" b="1" dirty="0"/>
              <a:t> (логическое отрицание)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Возвращает </a:t>
            </a:r>
            <a:r>
              <a:rPr lang="ru-RU" sz="1200" dirty="0" err="1"/>
              <a:t>True</a:t>
            </a:r>
            <a:r>
              <a:rPr lang="ru-RU" sz="1200" dirty="0"/>
              <a:t>, если выражение равно </a:t>
            </a:r>
            <a:r>
              <a:rPr lang="ru-RU" sz="1200" dirty="0" err="1"/>
              <a:t>False</a:t>
            </a: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16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/</a:t>
            </a:r>
          </a:p>
          <a:p>
            <a:pPr marL="0" indent="0">
              <a:buNone/>
            </a:pPr>
            <a:r>
              <a:rPr lang="ru-RU" sz="1200" dirty="0"/>
              <a:t>Деление двух чисел: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//</a:t>
            </a:r>
          </a:p>
          <a:p>
            <a:pPr marL="0" indent="0">
              <a:buNone/>
            </a:pPr>
            <a:r>
              <a:rPr lang="ru-RU" sz="1200" dirty="0"/>
              <a:t>Целочисленное деление двух чисел:</a:t>
            </a:r>
          </a:p>
          <a:p>
            <a:pPr marL="0" indent="0">
              <a:buNone/>
            </a:pPr>
            <a:r>
              <a:rPr lang="ru-RU" sz="1200" dirty="0"/>
              <a:t>Данная операция возвращает целочисленный результат деления, отбрасывая дробную часть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**</a:t>
            </a:r>
          </a:p>
          <a:p>
            <a:pPr marL="0" indent="0">
              <a:buNone/>
            </a:pPr>
            <a:r>
              <a:rPr lang="ru-RU" sz="1200" dirty="0"/>
              <a:t>Возведение в степень:</a:t>
            </a:r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4561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Оператор </a:t>
            </a:r>
            <a:r>
              <a:rPr lang="ru-RU" sz="1200" b="1" dirty="0" err="1"/>
              <a:t>in</a:t>
            </a:r>
            <a:endParaRPr lang="ru-RU" sz="1200" b="1" dirty="0"/>
          </a:p>
          <a:p>
            <a:pPr marL="0" indent="0">
              <a:buNone/>
            </a:pPr>
            <a:r>
              <a:rPr lang="ru-RU" sz="1200" dirty="0"/>
              <a:t>Оператор </a:t>
            </a:r>
            <a:r>
              <a:rPr lang="ru-RU" sz="1200" dirty="0" err="1"/>
              <a:t>in</a:t>
            </a:r>
            <a:r>
              <a:rPr lang="ru-RU" sz="1200" dirty="0"/>
              <a:t> возвращает </a:t>
            </a:r>
            <a:r>
              <a:rPr lang="ru-RU" sz="1200" dirty="0" err="1"/>
              <a:t>True</a:t>
            </a:r>
            <a:r>
              <a:rPr lang="ru-RU" sz="1200" dirty="0"/>
              <a:t> если в некотором наборе значений есть определенное значение. Он имеет следующую форму: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Например, строка представляет набор символов. И с помощью оператора </a:t>
            </a:r>
            <a:r>
              <a:rPr lang="ru-RU" sz="1200" b="1" dirty="0" err="1"/>
              <a:t>in</a:t>
            </a:r>
            <a:r>
              <a:rPr lang="ru-RU" sz="1200" dirty="0"/>
              <a:t> мы можем проверить, есть ли в ней какая-нибудь подстрока:</a:t>
            </a:r>
          </a:p>
          <a:p>
            <a:pPr marL="0" indent="0">
              <a:buNone/>
            </a:pPr>
            <a:br>
              <a:rPr lang="ru-RU" sz="1200" dirty="0"/>
            </a:b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244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Если нам надо наоборот проверить, нет ли в наборе значений какого-либо значения, то мы </a:t>
            </a:r>
            <a:r>
              <a:rPr lang="ru-RU" sz="1200" dirty="0" err="1"/>
              <a:t>може</a:t>
            </a:r>
            <a:r>
              <a:rPr lang="ru-RU" sz="1200" dirty="0"/>
              <a:t> использовать модификацию оператора - </a:t>
            </a:r>
            <a:r>
              <a:rPr lang="ru-RU" sz="1200" b="1" dirty="0" err="1"/>
              <a:t>not</a:t>
            </a:r>
            <a:r>
              <a:rPr lang="ru-RU" sz="1200" dirty="0"/>
              <a:t> </a:t>
            </a:r>
            <a:r>
              <a:rPr lang="ru-RU" sz="1200" b="1" dirty="0" err="1"/>
              <a:t>in</a:t>
            </a:r>
            <a:r>
              <a:rPr lang="ru-RU" sz="1200" dirty="0"/>
              <a:t>. Она возвращает </a:t>
            </a:r>
            <a:r>
              <a:rPr lang="ru-RU" sz="1200" dirty="0" err="1"/>
              <a:t>True</a:t>
            </a:r>
            <a:r>
              <a:rPr lang="ru-RU" sz="1200" dirty="0"/>
              <a:t>, если в наборе значений НЕТ определенного значения: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922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Условная конструкция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if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ru-RU" sz="1200" dirty="0"/>
              <a:t>Условные конструкции используют условные выражения и в зависимости от их значения направляют выполнение программы по одному из путей. Одна из таких конструкций - это конструкция </a:t>
            </a:r>
            <a:r>
              <a:rPr lang="ru-RU" sz="1200" b="1" dirty="0" err="1"/>
              <a:t>if</a:t>
            </a:r>
            <a:r>
              <a:rPr lang="ru-RU" sz="1200" dirty="0"/>
              <a:t>. Она имеет следующее формальное определение:</a:t>
            </a:r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41115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В самом простом виде после ключевого слова </a:t>
            </a:r>
            <a:r>
              <a:rPr lang="ru-RU" sz="1200" dirty="0" err="1"/>
              <a:t>if</a:t>
            </a:r>
            <a:r>
              <a:rPr lang="ru-RU" sz="1200" dirty="0"/>
              <a:t> идет логическое выражение. И если это логическое выражение возвращает </a:t>
            </a:r>
            <a:r>
              <a:rPr lang="ru-RU" sz="1200" dirty="0" err="1"/>
              <a:t>True</a:t>
            </a:r>
            <a:r>
              <a:rPr lang="ru-RU" sz="1200" dirty="0"/>
              <a:t>, то выполняется последующий блок инструкций, каждая из которых должна начинаться с новой строки и должна иметь отступы от начала выражения </a:t>
            </a:r>
            <a:r>
              <a:rPr lang="ru-RU" sz="1200" dirty="0" err="1"/>
              <a:t>if</a:t>
            </a:r>
            <a:r>
              <a:rPr lang="ru-RU" sz="1200" dirty="0"/>
              <a:t> (отступ желательно делать в 4 пробела или то количество пробелов, которое кратно 4):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Поскольку в данном случае значение переменной </a:t>
            </a:r>
            <a:r>
              <a:rPr lang="ru-RU" sz="1200" dirty="0" err="1"/>
              <a:t>language</a:t>
            </a:r>
            <a:r>
              <a:rPr lang="ru-RU" sz="1200" dirty="0"/>
              <a:t> равно "</a:t>
            </a:r>
            <a:r>
              <a:rPr lang="ru-RU" sz="1200" dirty="0" err="1"/>
              <a:t>english</a:t>
            </a:r>
            <a:r>
              <a:rPr lang="ru-RU" sz="1200" dirty="0"/>
              <a:t>", то будет выполняться блок </a:t>
            </a:r>
            <a:r>
              <a:rPr lang="ru-RU" sz="1200" dirty="0" err="1"/>
              <a:t>if</a:t>
            </a:r>
            <a:r>
              <a:rPr lang="ru-RU" sz="1200" dirty="0"/>
              <a:t>, который содержит только одну инструкцию - </a:t>
            </a:r>
            <a:r>
              <a:rPr lang="ru-RU" sz="1200" dirty="0" err="1"/>
              <a:t>print</a:t>
            </a:r>
            <a:r>
              <a:rPr lang="ru-RU" sz="1200" dirty="0"/>
              <a:t>("</a:t>
            </a:r>
            <a:r>
              <a:rPr lang="ru-RU" sz="1200" dirty="0" err="1"/>
              <a:t>Hello</a:t>
            </a:r>
            <a:r>
              <a:rPr lang="ru-RU" sz="1200" dirty="0"/>
              <a:t>"). В итоге консоль выведет следующие строки: </a:t>
            </a:r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520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Обратите внимание в коде на последнюю строку, которая выводит сообщение "End". Она не имеет отступов от начала строки, поэтому она не принадлежит к блоку </a:t>
            </a:r>
            <a:r>
              <a:rPr lang="ru-RU" sz="1200" dirty="0" err="1"/>
              <a:t>if</a:t>
            </a:r>
            <a:r>
              <a:rPr lang="ru-RU" sz="1200" dirty="0"/>
              <a:t> и будет выполняться в любом случае, даже если выражение в конструкции </a:t>
            </a:r>
            <a:r>
              <a:rPr lang="ru-RU" sz="1200" dirty="0" err="1"/>
              <a:t>if</a:t>
            </a:r>
            <a:r>
              <a:rPr lang="ru-RU" sz="1200" dirty="0"/>
              <a:t> возвратит </a:t>
            </a:r>
            <a:r>
              <a:rPr lang="ru-RU" sz="1200" dirty="0" err="1"/>
              <a:t>False</a:t>
            </a:r>
            <a:r>
              <a:rPr lang="ru-RU" sz="1200" dirty="0"/>
              <a:t>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Но если бы мы поставили бы отступы, то она также принадлежала бы к конструкции </a:t>
            </a:r>
            <a:r>
              <a:rPr lang="ru-RU" sz="1200" dirty="0" err="1"/>
              <a:t>if</a:t>
            </a:r>
            <a:r>
              <a:rPr lang="ru-RU" sz="1200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9594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Блок </a:t>
            </a:r>
            <a:r>
              <a:rPr lang="ru-RU" sz="1200" b="1" dirty="0" err="1"/>
              <a:t>else</a:t>
            </a:r>
            <a:endParaRPr lang="ru-RU" sz="1200" b="1" dirty="0"/>
          </a:p>
          <a:p>
            <a:pPr marL="0" indent="0">
              <a:buNone/>
            </a:pPr>
            <a:r>
              <a:rPr lang="ru-RU" sz="1200" dirty="0"/>
              <a:t>Если вдруг нам надо определить альтернативное решение на тот случай, если выражение в </a:t>
            </a:r>
            <a:r>
              <a:rPr lang="ru-RU" sz="1200" b="1" dirty="0" err="1"/>
              <a:t>if</a:t>
            </a:r>
            <a:r>
              <a:rPr lang="ru-RU" sz="1200" dirty="0"/>
              <a:t> возвратит </a:t>
            </a:r>
            <a:r>
              <a:rPr lang="ru-RU" sz="1200" b="1" dirty="0" err="1"/>
              <a:t>False</a:t>
            </a:r>
            <a:r>
              <a:rPr lang="ru-RU" sz="1200" dirty="0"/>
              <a:t>, то мы можем использовать блок </a:t>
            </a:r>
            <a:r>
              <a:rPr lang="ru-RU" sz="1200" b="1" dirty="0" err="1"/>
              <a:t>else</a:t>
            </a:r>
            <a:r>
              <a:rPr lang="ru-RU" sz="1200" dirty="0"/>
              <a:t>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Если выражение </a:t>
            </a:r>
            <a:r>
              <a:rPr lang="ru-RU" sz="1200" dirty="0" err="1"/>
              <a:t>language</a:t>
            </a:r>
            <a:r>
              <a:rPr lang="ru-RU" sz="1200" dirty="0"/>
              <a:t> == "</a:t>
            </a:r>
            <a:r>
              <a:rPr lang="ru-RU" sz="1200" dirty="0" err="1"/>
              <a:t>english</a:t>
            </a:r>
            <a:r>
              <a:rPr lang="ru-RU" sz="1200" dirty="0"/>
              <a:t>" возвращает </a:t>
            </a:r>
            <a:r>
              <a:rPr lang="ru-RU" sz="1200" dirty="0" err="1"/>
              <a:t>True</a:t>
            </a:r>
            <a:r>
              <a:rPr lang="ru-RU" sz="1200" dirty="0"/>
              <a:t>, то выполняется блок </a:t>
            </a:r>
            <a:r>
              <a:rPr lang="ru-RU" sz="1200" dirty="0" err="1"/>
              <a:t>if</a:t>
            </a:r>
            <a:r>
              <a:rPr lang="ru-RU" sz="1200" dirty="0"/>
              <a:t>, иначе выполняется блок </a:t>
            </a:r>
            <a:r>
              <a:rPr lang="ru-RU" sz="1200" dirty="0" err="1"/>
              <a:t>else</a:t>
            </a:r>
            <a:r>
              <a:rPr lang="ru-RU" sz="1200" dirty="0"/>
              <a:t>. И поскольку в данном случае условие </a:t>
            </a:r>
            <a:r>
              <a:rPr lang="ru-RU" sz="1200" dirty="0" err="1"/>
              <a:t>language</a:t>
            </a:r>
            <a:r>
              <a:rPr lang="ru-RU" sz="1200" dirty="0"/>
              <a:t> == "</a:t>
            </a:r>
            <a:r>
              <a:rPr lang="ru-RU" sz="1200" dirty="0" err="1"/>
              <a:t>english</a:t>
            </a:r>
            <a:r>
              <a:rPr lang="ru-RU" sz="1200" dirty="0"/>
              <a:t>" возвращает </a:t>
            </a:r>
            <a:r>
              <a:rPr lang="ru-RU" sz="1200" dirty="0" err="1"/>
              <a:t>False</a:t>
            </a:r>
            <a:r>
              <a:rPr lang="ru-RU" sz="1200" dirty="0"/>
              <a:t>, то будут выполняться инструкция из блока </a:t>
            </a:r>
            <a:r>
              <a:rPr lang="ru-RU" sz="1200" dirty="0" err="1"/>
              <a:t>else</a:t>
            </a:r>
            <a:r>
              <a:rPr lang="ru-RU" sz="1200" dirty="0"/>
              <a:t>.</a:t>
            </a:r>
          </a:p>
          <a:p>
            <a:pPr marL="0" indent="0">
              <a:buNone/>
            </a:pPr>
            <a:r>
              <a:rPr lang="ru-RU" sz="1200" dirty="0"/>
              <a:t>Причем инструкции блока </a:t>
            </a:r>
            <a:r>
              <a:rPr lang="ru-RU" sz="1200" dirty="0" err="1"/>
              <a:t>else</a:t>
            </a:r>
            <a:r>
              <a:rPr lang="ru-RU" sz="1200" dirty="0"/>
              <a:t> также должны </a:t>
            </a:r>
            <a:r>
              <a:rPr lang="ru-RU" sz="1200" dirty="0" err="1"/>
              <a:t>имет</a:t>
            </a:r>
            <a:r>
              <a:rPr lang="ru-RU" sz="1200" dirty="0"/>
              <a:t> отступы от начала строки. Например, в примере выше </a:t>
            </a:r>
            <a:r>
              <a:rPr lang="ru-RU" sz="1200" dirty="0" err="1"/>
              <a:t>print</a:t>
            </a:r>
            <a:r>
              <a:rPr lang="ru-RU" sz="1200" dirty="0"/>
              <a:t>("End") не имеет отступа, поэтому она не входит в блок </a:t>
            </a:r>
            <a:r>
              <a:rPr lang="ru-RU" sz="1200" dirty="0" err="1"/>
              <a:t>else</a:t>
            </a:r>
            <a:r>
              <a:rPr lang="ru-RU" sz="1200" dirty="0"/>
              <a:t> и будет </a:t>
            </a:r>
            <a:r>
              <a:rPr lang="ru-RU" sz="1200" dirty="0" err="1"/>
              <a:t>выполнятьься</a:t>
            </a:r>
            <a:r>
              <a:rPr lang="ru-RU" sz="1200" dirty="0"/>
              <a:t> вне зависимости, чему равно условие </a:t>
            </a:r>
            <a:r>
              <a:rPr lang="ru-RU" sz="1200" dirty="0" err="1"/>
              <a:t>language</a:t>
            </a:r>
            <a:r>
              <a:rPr lang="ru-RU" sz="1200" dirty="0"/>
              <a:t> == "</a:t>
            </a:r>
            <a:r>
              <a:rPr lang="ru-RU" sz="1200" dirty="0" err="1"/>
              <a:t>english</a:t>
            </a:r>
            <a:r>
              <a:rPr lang="ru-RU" sz="1200" dirty="0"/>
              <a:t>". То есть консоль нам выведет следующие строки:</a:t>
            </a:r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5602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Блок </a:t>
            </a:r>
            <a:r>
              <a:rPr lang="ru-RU" sz="1200" dirty="0" err="1"/>
              <a:t>else</a:t>
            </a:r>
            <a:r>
              <a:rPr lang="ru-RU" sz="1200" dirty="0"/>
              <a:t> также может иметь несколько инструкций, которые должны иметь отступ от начала строки: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7929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 err="1"/>
              <a:t>elif</a:t>
            </a:r>
            <a:endParaRPr lang="ru-RU" sz="1200" b="1" dirty="0"/>
          </a:p>
          <a:p>
            <a:pPr marL="0" indent="0">
              <a:buNone/>
            </a:pPr>
            <a:r>
              <a:rPr lang="ru-RU" sz="1200" dirty="0"/>
              <a:t>Если необходимо ввести несколько альтернативных условий, то можно использовать дополнительные блоки </a:t>
            </a:r>
            <a:r>
              <a:rPr lang="ru-RU" sz="1200" dirty="0" err="1"/>
              <a:t>elif</a:t>
            </a:r>
            <a:r>
              <a:rPr lang="ru-RU" sz="1200" dirty="0"/>
              <a:t>, после которого идет блок инструкций.</a:t>
            </a:r>
          </a:p>
          <a:p>
            <a:endParaRPr lang="ru-RU" dirty="0"/>
          </a:p>
          <a:p>
            <a:endParaRPr 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Сначала Python проверяет выражение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Если оно равно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True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то выполняются инструкции из блока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Если это условие возвращает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то Python проверяет выражение из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Если выражение после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равно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то выполняются инструкции из блока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Но если оно равно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то выполняются инструкции из блока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0437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При необходимости можно определить несколько блоков </a:t>
            </a:r>
            <a:r>
              <a:rPr lang="ru-RU" sz="1200" dirty="0" err="1"/>
              <a:t>elif</a:t>
            </a:r>
            <a:r>
              <a:rPr lang="ru-RU" sz="1200" dirty="0"/>
              <a:t> для разных условий. Например: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2264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Вложенные конструкции </a:t>
            </a:r>
            <a:r>
              <a:rPr lang="ru-RU" sz="1200" b="1" dirty="0" err="1"/>
              <a:t>if</a:t>
            </a:r>
            <a:endParaRPr lang="ru-RU" sz="1200" b="1" dirty="0"/>
          </a:p>
          <a:p>
            <a:pPr marL="0" indent="0">
              <a:buNone/>
            </a:pPr>
            <a:r>
              <a:rPr lang="ru-RU" sz="1200" dirty="0"/>
              <a:t>Конструкция </a:t>
            </a:r>
            <a:r>
              <a:rPr lang="ru-RU" sz="1200" dirty="0" err="1"/>
              <a:t>if</a:t>
            </a:r>
            <a:r>
              <a:rPr lang="ru-RU" sz="1200" dirty="0"/>
              <a:t> в свою очередь сама может иметь вложенные конструкции </a:t>
            </a:r>
            <a:r>
              <a:rPr lang="ru-RU" sz="1200" dirty="0" err="1"/>
              <a:t>if</a:t>
            </a:r>
            <a:r>
              <a:rPr lang="ru-RU" sz="1200" dirty="0"/>
              <a:t>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Здесь конструкция </a:t>
            </a:r>
            <a:r>
              <a:rPr lang="ru-RU" sz="1200" dirty="0" err="1"/>
              <a:t>if</a:t>
            </a:r>
            <a:r>
              <a:rPr lang="ru-RU" sz="1200" dirty="0"/>
              <a:t> содержит вложенную конструкцию </a:t>
            </a:r>
            <a:r>
              <a:rPr lang="ru-RU" sz="1200" dirty="0" err="1"/>
              <a:t>if</a:t>
            </a:r>
            <a:r>
              <a:rPr lang="ru-RU" sz="1200" dirty="0"/>
              <a:t>/</a:t>
            </a:r>
            <a:r>
              <a:rPr lang="ru-RU" sz="1200" dirty="0" err="1"/>
              <a:t>else</a:t>
            </a:r>
            <a:r>
              <a:rPr lang="ru-RU" sz="1200" dirty="0"/>
              <a:t>. То есть если переменная </a:t>
            </a:r>
            <a:r>
              <a:rPr lang="ru-RU" sz="1200" dirty="0" err="1"/>
              <a:t>language</a:t>
            </a:r>
            <a:r>
              <a:rPr lang="ru-RU" sz="1200" dirty="0"/>
              <a:t> равна "</a:t>
            </a:r>
            <a:r>
              <a:rPr lang="ru-RU" sz="1200" dirty="0" err="1"/>
              <a:t>english</a:t>
            </a:r>
            <a:r>
              <a:rPr lang="ru-RU" sz="1200" dirty="0"/>
              <a:t>", тогда вложенная конструкция </a:t>
            </a:r>
            <a:r>
              <a:rPr lang="ru-RU" sz="1200" dirty="0" err="1"/>
              <a:t>if</a:t>
            </a:r>
            <a:r>
              <a:rPr lang="ru-RU" sz="1200" dirty="0"/>
              <a:t>/</a:t>
            </a:r>
            <a:r>
              <a:rPr lang="ru-RU" sz="1200" dirty="0" err="1"/>
              <a:t>else</a:t>
            </a:r>
            <a:r>
              <a:rPr lang="ru-RU" sz="1200" dirty="0"/>
              <a:t> дополнительно проверяет значение переменной </a:t>
            </a:r>
            <a:r>
              <a:rPr lang="ru-RU" sz="1200" dirty="0" err="1"/>
              <a:t>daytime</a:t>
            </a:r>
            <a:r>
              <a:rPr lang="ru-RU" sz="1200" dirty="0"/>
              <a:t> - равна ли она строке "</a:t>
            </a:r>
            <a:r>
              <a:rPr lang="ru-RU" sz="1200" dirty="0" err="1"/>
              <a:t>morning</a:t>
            </a:r>
            <a:r>
              <a:rPr lang="ru-RU" sz="1200" dirty="0"/>
              <a:t>" ли нет. И в данном случае мы получим следующий консольный вывод:</a:t>
            </a:r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0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%</a:t>
            </a:r>
          </a:p>
          <a:p>
            <a:pPr marL="0" indent="0">
              <a:buNone/>
            </a:pPr>
            <a:r>
              <a:rPr lang="ru-RU" sz="1200" dirty="0"/>
              <a:t>Получение остатка от деления: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В данном случае ближайшее число к 7, которое делится на 2 без остатка, это 6. Поэтому остаток от деления равен 7 - 6 = 1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3404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Стоит учитывать, что вложенные выражения </a:t>
            </a:r>
            <a:r>
              <a:rPr lang="ru-RU" sz="1200" b="1" dirty="0" err="1"/>
              <a:t>if</a:t>
            </a:r>
            <a:r>
              <a:rPr lang="ru-RU" sz="1200" dirty="0"/>
              <a:t> также должны начинаться с отступов, а инструкции во вложенных конструкциях также должны иметь отступы. Отступы, расставленные не должным образом, могут изменить логику программы. Так, предыдущий пример НЕ аналогичен следующему: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458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Подобным образом можно размещать вложенные конструкции </a:t>
            </a:r>
          </a:p>
          <a:p>
            <a:pPr marL="0" indent="0">
              <a:buNone/>
            </a:pPr>
            <a:r>
              <a:rPr lang="ru-RU" sz="1200" dirty="0" err="1"/>
              <a:t>if</a:t>
            </a:r>
            <a:r>
              <a:rPr lang="ru-RU" sz="1200" dirty="0"/>
              <a:t>/</a:t>
            </a:r>
            <a:r>
              <a:rPr lang="ru-RU" sz="1200" dirty="0" err="1"/>
              <a:t>elif</a:t>
            </a:r>
            <a:r>
              <a:rPr lang="ru-RU" sz="1200" dirty="0"/>
              <a:t>/</a:t>
            </a:r>
            <a:r>
              <a:rPr lang="ru-RU" sz="1200" dirty="0" err="1"/>
              <a:t>else</a:t>
            </a:r>
            <a:r>
              <a:rPr lang="ru-RU" sz="1200" dirty="0"/>
              <a:t> в блоках </a:t>
            </a:r>
            <a:r>
              <a:rPr lang="ru-RU" sz="1200" dirty="0" err="1"/>
              <a:t>elif</a:t>
            </a:r>
            <a:r>
              <a:rPr lang="ru-RU" sz="1200" dirty="0"/>
              <a:t> и </a:t>
            </a:r>
            <a:r>
              <a:rPr lang="ru-RU" sz="1200" dirty="0" err="1"/>
              <a:t>else</a:t>
            </a:r>
            <a:r>
              <a:rPr lang="ru-RU" sz="1200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0275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Циклы</a:t>
            </a:r>
          </a:p>
          <a:p>
            <a:pPr marL="0" indent="0">
              <a:buNone/>
            </a:pPr>
            <a:r>
              <a:rPr lang="ru-RU" sz="1200" dirty="0"/>
              <a:t>Циклы позволяют выполнять некоторое действие в зависимости от соблюдения некоторого условия. В языке Python есть следующие типы циклов:</a:t>
            </a:r>
          </a:p>
          <a:p>
            <a:r>
              <a:rPr lang="ru-RU" sz="1200" dirty="0" err="1"/>
              <a:t>while</a:t>
            </a:r>
            <a:endParaRPr lang="ru-RU" sz="1200" dirty="0"/>
          </a:p>
          <a:p>
            <a:r>
              <a:rPr lang="en-US" sz="1200" dirty="0"/>
              <a:t>F</a:t>
            </a:r>
            <a:r>
              <a:rPr lang="ru-RU" sz="1200" dirty="0" err="1"/>
              <a:t>or</a:t>
            </a:r>
            <a:endParaRPr lang="ru-RU" sz="1200" dirty="0"/>
          </a:p>
          <a:p>
            <a:endParaRPr lang="ru-RU" sz="1200" dirty="0"/>
          </a:p>
          <a:p>
            <a:pPr marL="0" indent="0">
              <a:buNone/>
            </a:pPr>
            <a:r>
              <a:rPr lang="ru-RU" sz="1200" b="1" dirty="0"/>
              <a:t>Цикл </a:t>
            </a:r>
            <a:r>
              <a:rPr lang="ru-RU" sz="1200" b="1" dirty="0" err="1"/>
              <a:t>while</a:t>
            </a:r>
            <a:endParaRPr lang="ru-RU" sz="1200" b="1" dirty="0"/>
          </a:p>
          <a:p>
            <a:pPr marL="0" indent="0">
              <a:buNone/>
            </a:pPr>
            <a:r>
              <a:rPr lang="ru-RU" sz="1200" dirty="0"/>
              <a:t>Цикл </a:t>
            </a:r>
            <a:r>
              <a:rPr lang="ru-RU" sz="1200" b="1" dirty="0" err="1"/>
              <a:t>while</a:t>
            </a:r>
            <a:r>
              <a:rPr lang="ru-RU" sz="1200" dirty="0"/>
              <a:t> проверяет истинность некоторого условия, и если условие истинно, то выполняет инструкции цикла. Он имеет следующее формальное определение: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4174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После ключевого слова </a:t>
            </a:r>
            <a:r>
              <a:rPr lang="ru-RU" sz="1200" dirty="0" err="1"/>
              <a:t>while</a:t>
            </a:r>
            <a:r>
              <a:rPr lang="ru-RU" sz="1200" dirty="0"/>
              <a:t> указывается условное выражение, и пока это выражение возвращает значение </a:t>
            </a:r>
            <a:r>
              <a:rPr lang="ru-RU" sz="1200" dirty="0" err="1"/>
              <a:t>True</a:t>
            </a:r>
            <a:r>
              <a:rPr lang="ru-RU" sz="1200" dirty="0"/>
              <a:t>, будет выполняться блок инструкций, который идет далее.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Все инструкции, которые относятся к циклу </a:t>
            </a:r>
            <a:r>
              <a:rPr lang="ru-RU" sz="1200" dirty="0" err="1"/>
              <a:t>while</a:t>
            </a:r>
            <a:r>
              <a:rPr lang="ru-RU" sz="1200" dirty="0"/>
              <a:t>, располагаются на последующих строках и должны иметь отступ от начала ключевого слова </a:t>
            </a:r>
            <a:r>
              <a:rPr lang="ru-RU" sz="1200" dirty="0" err="1"/>
              <a:t>while</a:t>
            </a:r>
            <a:r>
              <a:rPr lang="ru-RU" sz="1200" dirty="0"/>
              <a:t>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В данном случае цикл </a:t>
            </a:r>
            <a:r>
              <a:rPr lang="ru-RU" sz="1200" dirty="0" err="1"/>
              <a:t>while</a:t>
            </a:r>
            <a:r>
              <a:rPr lang="ru-RU" sz="1200" dirty="0"/>
              <a:t> будет выполняться, пока переменная </a:t>
            </a:r>
            <a:r>
              <a:rPr lang="ru-RU" sz="1200" dirty="0" err="1"/>
              <a:t>number</a:t>
            </a:r>
            <a:r>
              <a:rPr lang="ru-RU" sz="1200" dirty="0"/>
              <a:t> меньше 5.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6438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Сам блок цикла состоит из двух инструкций: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Обратите внимание, что они имеют отступы от начала оператора </a:t>
            </a:r>
            <a:r>
              <a:rPr lang="ru-RU" sz="1200" b="1" dirty="0" err="1"/>
              <a:t>while</a:t>
            </a:r>
            <a:r>
              <a:rPr lang="ru-RU" sz="1200" dirty="0"/>
              <a:t> - в данном случае от начала строки. Благодаря этому Python может определить, что они принадлежат циклу. В самом цикле сначала выводится значение переменной </a:t>
            </a:r>
            <a:r>
              <a:rPr lang="ru-RU" sz="1200" b="1" dirty="0" err="1"/>
              <a:t>number</a:t>
            </a:r>
            <a:r>
              <a:rPr lang="ru-RU" sz="1200" dirty="0"/>
              <a:t>, а потом ей присваивается новое значение. .</a:t>
            </a:r>
          </a:p>
          <a:p>
            <a:pPr marL="0" indent="0">
              <a:buNone/>
            </a:pPr>
            <a:r>
              <a:rPr lang="ru-RU" sz="1200" dirty="0"/>
              <a:t>Также обратите внимание, что последняя инструкция </a:t>
            </a:r>
            <a:r>
              <a:rPr lang="ru-RU" sz="1200" dirty="0" err="1"/>
              <a:t>print</a:t>
            </a:r>
            <a:r>
              <a:rPr lang="ru-RU" sz="1200" dirty="0"/>
              <a:t>("Работа программы завершена") не имеет отступов от начала строки, поэтому она не входит в цикл </a:t>
            </a:r>
            <a:r>
              <a:rPr lang="ru-RU" sz="1200" dirty="0" err="1"/>
              <a:t>while</a:t>
            </a:r>
            <a:r>
              <a:rPr lang="ru-RU" sz="1200" dirty="0"/>
              <a:t>.</a:t>
            </a:r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16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Для цикла </a:t>
            </a:r>
            <a:r>
              <a:rPr lang="ru-RU" sz="1200" b="1" dirty="0" err="1"/>
              <a:t>while</a:t>
            </a:r>
            <a:r>
              <a:rPr lang="ru-RU" sz="1200" dirty="0"/>
              <a:t> также можно определить дополнительный блок </a:t>
            </a:r>
            <a:r>
              <a:rPr lang="ru-RU" sz="1200" dirty="0" err="1"/>
              <a:t>else</a:t>
            </a:r>
            <a:r>
              <a:rPr lang="ru-RU" sz="1200" dirty="0"/>
              <a:t>, инструкции которого выполняются, когда условие равно </a:t>
            </a:r>
            <a:r>
              <a:rPr lang="ru-RU" sz="1200" b="1" dirty="0" err="1"/>
              <a:t>False</a:t>
            </a:r>
            <a:r>
              <a:rPr lang="ru-RU" sz="1200" dirty="0"/>
              <a:t>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3032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Цикл </a:t>
            </a:r>
            <a:r>
              <a:rPr lang="ru-RU" sz="1200" b="1" dirty="0" err="1"/>
              <a:t>for</a:t>
            </a:r>
            <a:endParaRPr lang="ru-RU" sz="1200" b="1" dirty="0"/>
          </a:p>
          <a:p>
            <a:pPr marL="0" indent="0">
              <a:buNone/>
            </a:pPr>
            <a:r>
              <a:rPr lang="ru-RU" sz="1200" dirty="0"/>
              <a:t>Другой тип циклов представляет конструкция </a:t>
            </a:r>
            <a:r>
              <a:rPr lang="ru-RU" sz="1200" dirty="0" err="1"/>
              <a:t>for</a:t>
            </a:r>
            <a:r>
              <a:rPr lang="ru-RU" sz="1200" dirty="0"/>
              <a:t>. Этот цикл пробегается по набору значений, помещает каждое значение в переменную, и затем в цикле мы можем с этой переменной производить различные действия. Формальное определение цикла </a:t>
            </a:r>
            <a:r>
              <a:rPr lang="ru-RU" sz="1200" b="1" dirty="0" err="1"/>
              <a:t>for</a:t>
            </a:r>
            <a:r>
              <a:rPr lang="ru-RU" sz="1200" dirty="0"/>
              <a:t>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После ключевого слова </a:t>
            </a:r>
            <a:r>
              <a:rPr lang="ru-RU" sz="1200" dirty="0" err="1"/>
              <a:t>for</a:t>
            </a:r>
            <a:r>
              <a:rPr lang="ru-RU" sz="1200" dirty="0"/>
              <a:t> идет название переменной, в которую будут помещаться значения. Затем после оператора </a:t>
            </a:r>
            <a:r>
              <a:rPr lang="ru-RU" sz="1200" dirty="0" err="1"/>
              <a:t>in</a:t>
            </a:r>
            <a:r>
              <a:rPr lang="ru-RU" sz="1200" dirty="0"/>
              <a:t> указывается набор значений и двоеточие.</a:t>
            </a:r>
          </a:p>
          <a:p>
            <a:pPr marL="0" indent="0">
              <a:buNone/>
            </a:pPr>
            <a:r>
              <a:rPr lang="ru-RU" sz="1200" dirty="0"/>
              <a:t>А со следующей строки располагается блок инструкций цикла, которые также должны иметь отступы от начала цикла.</a:t>
            </a:r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2638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При выполнении цикла Python последовательно получает все значения из набора и передает их переменную. Когда все значения из набора будут перебраны, цикл завершает свою работу.</a:t>
            </a:r>
          </a:p>
          <a:p>
            <a:pPr marL="0" indent="0">
              <a:buNone/>
            </a:pPr>
            <a:r>
              <a:rPr lang="ru-RU" sz="1200" dirty="0"/>
              <a:t>В качестве набора значений, например, можно рассматривать строку, которая по сути представляет набор символов. Посмотрим на примере: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 цикле определяется переменную 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после оператора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в качестве перебираемого набора указана переменная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которая хранит строку "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Hello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". В итоге цикл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for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будет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перебираеть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последовательно все символы из строки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message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и помещать их в переменную c. Блок самого цикла состоит из одной инструкции, которая выводит значение переменной с на консоль.</a:t>
            </a:r>
            <a:r>
              <a:rPr kumimoji="0" lang="ru-RU" altLang="ru-RU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1313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Нередко в связке с циклом </a:t>
            </a:r>
            <a:r>
              <a:rPr lang="ru-RU" sz="1200" b="1" dirty="0" err="1"/>
              <a:t>for</a:t>
            </a:r>
            <a:r>
              <a:rPr lang="ru-RU" sz="1200" dirty="0"/>
              <a:t> применяется встроенная функция </a:t>
            </a:r>
            <a:r>
              <a:rPr lang="ru-RU" sz="1200" b="1" dirty="0" err="1"/>
              <a:t>range</a:t>
            </a:r>
            <a:r>
              <a:rPr lang="ru-RU" sz="1200" dirty="0"/>
              <a:t>(), которая генерирует числовую последовательность: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Если функцию </a:t>
            </a:r>
            <a:r>
              <a:rPr lang="ru-RU" sz="1200" b="1" dirty="0" err="1"/>
              <a:t>range</a:t>
            </a:r>
            <a:r>
              <a:rPr lang="ru-RU" sz="1200" dirty="0"/>
              <a:t> передается один параметр, то он означает максимальное значение диапазона чисел. В данном случае генерируется последовательность от 0 до 10 (не включительно). В итоге мы получим следующий консольный вывод: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Также в функцию </a:t>
            </a:r>
            <a:r>
              <a:rPr lang="ru-RU" sz="1200" b="1" dirty="0" err="1"/>
              <a:t>range</a:t>
            </a:r>
            <a:r>
              <a:rPr lang="ru-RU" sz="1200" dirty="0"/>
              <a:t>() можно передать минимальное значение диапазона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Здесь генерируется последовательность от 4 до 10 (не включая). </a:t>
            </a:r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70020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Также в функцию </a:t>
            </a:r>
            <a:r>
              <a:rPr lang="ru-RU" sz="1200" b="1" dirty="0" err="1"/>
              <a:t>range</a:t>
            </a:r>
            <a:r>
              <a:rPr lang="ru-RU" sz="1200" dirty="0"/>
              <a:t>() можно передать третий параметр, который указывает на приращение: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Здесь генерируется последовательность от 0 до 10 (не включая) с приращением 2.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678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При последовательном использовании нескольких арифметических операций их выполнение производится в соответствии с их приоритетом. В начале выполняются операции с большим приоритетом. Приоритеты операций в порядке убывания приведены в следующей таблице.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822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Цикл </a:t>
            </a:r>
            <a:r>
              <a:rPr lang="ru-RU" sz="1200" b="1" dirty="0" err="1"/>
              <a:t>for</a:t>
            </a:r>
            <a:r>
              <a:rPr lang="ru-RU" sz="1200" dirty="0"/>
              <a:t> также может иметь дополнительный блок </a:t>
            </a:r>
            <a:r>
              <a:rPr lang="ru-RU" sz="1200" b="1" dirty="0" err="1"/>
              <a:t>else</a:t>
            </a:r>
            <a:r>
              <a:rPr lang="ru-RU" sz="1200" dirty="0"/>
              <a:t>, который выполняется после завершения цикла: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В данном случае мы получим следующий консольный вывод: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Стоит отметить, что блок </a:t>
            </a:r>
            <a:r>
              <a:rPr lang="ru-RU" sz="1200" dirty="0" err="1"/>
              <a:t>else</a:t>
            </a:r>
            <a:r>
              <a:rPr lang="ru-RU" sz="1200" dirty="0"/>
              <a:t> имеет доступ ко всем переменным, которые определены в цикле </a:t>
            </a:r>
            <a:r>
              <a:rPr lang="ru-RU" sz="1200" dirty="0" err="1"/>
              <a:t>for</a:t>
            </a:r>
            <a:r>
              <a:rPr lang="ru-RU" sz="1200" dirty="0"/>
              <a:t>.</a:t>
            </a:r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3003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Вложенные циклы</a:t>
            </a:r>
          </a:p>
          <a:p>
            <a:pPr marL="0" indent="0">
              <a:buNone/>
            </a:pPr>
            <a:r>
              <a:rPr lang="ru-RU" sz="1200" dirty="0"/>
              <a:t>Одни циклы внутри себя могут содержать другие циклы. Рассмотрим на примере вывода таблицы умножения: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Внешний цикл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&lt; 10: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срабатывает 9 раз пока переменная i не станет равна 10. Внутри этого цикла срабатывает внутренний цикл 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 &lt; 10: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Внутренний цикл также срабатывает 9 раз пока переменная j не станет равна 10. Причем все 9 итераций внутреннего цикла срабатывают в рамках одной итерации внешнего цикла.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9735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В каждой итерации внутреннего цикла на консоль будет выводится произведение чисел i и j. Затем значение переменной j увеличивается на единицу. Когда внутренний цикл закончил работу, значений переменной j сбрасывается в 1, а значение переменной i увеличивается на единицу и происходит переход к следующей итерации внешнего цикла. И все повторяется, пока переменная i не станет равна 10. Соответственно внутренний цикл сработает всего 81 раз для всех итераций внешнего цикла. В итоге мы получим следующий консольный вывод: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1902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Подобным образом можно определять вложенные циклы </a:t>
            </a:r>
            <a:r>
              <a:rPr lang="ru-RU" sz="1200" b="1" dirty="0" err="1"/>
              <a:t>for</a:t>
            </a:r>
            <a:r>
              <a:rPr lang="ru-RU" sz="1200" dirty="0"/>
              <a:t>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В данном случае внешний цикл проходит по строке "</a:t>
            </a:r>
            <a:r>
              <a:rPr lang="ru-RU" sz="1200" dirty="0" err="1"/>
              <a:t>ab</a:t>
            </a:r>
            <a:r>
              <a:rPr lang="ru-RU" sz="1200" dirty="0"/>
              <a:t>" и каждый символ помещает в переменную c1. Внутренний цикл проходит по строке "</a:t>
            </a:r>
            <a:r>
              <a:rPr lang="ru-RU" sz="1200" dirty="0" err="1"/>
              <a:t>ba</a:t>
            </a:r>
            <a:r>
              <a:rPr lang="ru-RU" sz="1200" dirty="0"/>
              <a:t>", помещает каждый символ строки в переменную c2 и выводит сочетание обоих символов на консоль. То есть в итоге мы получим все возможные сочетания символов a и b: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9461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Выход из цикла. </a:t>
            </a:r>
            <a:r>
              <a:rPr lang="ru-RU" sz="1200" b="1" dirty="0" err="1"/>
              <a:t>break</a:t>
            </a:r>
            <a:r>
              <a:rPr lang="ru-RU" sz="1200" b="1" dirty="0"/>
              <a:t> и </a:t>
            </a:r>
            <a:r>
              <a:rPr lang="ru-RU" sz="1200" b="1" dirty="0" err="1"/>
              <a:t>continue</a:t>
            </a:r>
            <a:endParaRPr lang="ru-RU" sz="1200" b="1" dirty="0"/>
          </a:p>
          <a:p>
            <a:pPr marL="0" indent="0">
              <a:buNone/>
            </a:pPr>
            <a:endParaRPr lang="ru-RU" sz="1200" b="1" dirty="0"/>
          </a:p>
          <a:p>
            <a:pPr marL="0" indent="0">
              <a:buNone/>
            </a:pPr>
            <a:r>
              <a:rPr lang="ru-RU" sz="1200" dirty="0"/>
              <a:t>Для управления циклом мы можем использовать специальные операторы </a:t>
            </a:r>
            <a:r>
              <a:rPr lang="ru-RU" sz="1200" b="1" dirty="0" err="1"/>
              <a:t>break</a:t>
            </a:r>
            <a:r>
              <a:rPr lang="ru-RU" sz="1200" dirty="0"/>
              <a:t> и </a:t>
            </a:r>
            <a:r>
              <a:rPr lang="ru-RU" sz="1200" b="1" dirty="0" err="1"/>
              <a:t>continue</a:t>
            </a:r>
            <a:r>
              <a:rPr lang="ru-RU" sz="1200" dirty="0"/>
              <a:t>. Оператор </a:t>
            </a:r>
            <a:r>
              <a:rPr lang="ru-RU" sz="1200" b="1" dirty="0" err="1"/>
              <a:t>break</a:t>
            </a:r>
            <a:r>
              <a:rPr lang="ru-RU" sz="1200" dirty="0"/>
              <a:t> осуществляет выход из цикла. А оператор </a:t>
            </a:r>
            <a:r>
              <a:rPr lang="ru-RU" sz="1200" dirty="0" err="1"/>
              <a:t>continue</a:t>
            </a:r>
            <a:r>
              <a:rPr lang="ru-RU" sz="1200" dirty="0"/>
              <a:t> выполняет переход к следующей итерации цикла.</a:t>
            </a:r>
          </a:p>
          <a:p>
            <a:pPr marL="0" indent="0">
              <a:buNone/>
            </a:pPr>
            <a:r>
              <a:rPr lang="ru-RU" sz="1200" dirty="0"/>
              <a:t>Оператор </a:t>
            </a:r>
            <a:r>
              <a:rPr lang="ru-RU" sz="1200" b="1" dirty="0" err="1"/>
              <a:t>break</a:t>
            </a:r>
            <a:r>
              <a:rPr lang="ru-RU" sz="1200" dirty="0"/>
              <a:t> может использоваться, если в цикле образуются условия, которые несовместимы с его дальнейшим выполнением. Рассмотрим следующий пример: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2863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Здесь цикл </a:t>
            </a:r>
            <a:r>
              <a:rPr lang="ru-RU" sz="1200" b="1" dirty="0" err="1"/>
              <a:t>while</a:t>
            </a:r>
            <a:r>
              <a:rPr lang="ru-RU" sz="1200" dirty="0"/>
              <a:t> проверяет условие </a:t>
            </a:r>
            <a:r>
              <a:rPr lang="ru-RU" sz="1200" dirty="0" err="1"/>
              <a:t>number</a:t>
            </a:r>
            <a:r>
              <a:rPr lang="ru-RU" sz="1200" dirty="0"/>
              <a:t> &lt; 5. И пока </a:t>
            </a:r>
            <a:r>
              <a:rPr lang="ru-RU" sz="1200" dirty="0" err="1"/>
              <a:t>number</a:t>
            </a:r>
            <a:r>
              <a:rPr lang="ru-RU" sz="1200" dirty="0"/>
              <a:t> не равно 5, предполагается, что значение </a:t>
            </a:r>
            <a:r>
              <a:rPr lang="ru-RU" sz="1200" dirty="0" err="1"/>
              <a:t>number</a:t>
            </a:r>
            <a:r>
              <a:rPr lang="ru-RU" sz="1200" dirty="0"/>
              <a:t> будет выводиться на консоль. Однако внутри цикла также проверяется другое условие: </a:t>
            </a:r>
            <a:r>
              <a:rPr lang="ru-RU" sz="1200" dirty="0" err="1"/>
              <a:t>if</a:t>
            </a:r>
            <a:r>
              <a:rPr lang="ru-RU" sz="1200" dirty="0"/>
              <a:t> </a:t>
            </a:r>
            <a:r>
              <a:rPr lang="ru-RU" sz="1200" dirty="0" err="1"/>
              <a:t>number</a:t>
            </a:r>
            <a:r>
              <a:rPr lang="ru-RU" sz="1200" dirty="0"/>
              <a:t> == 3. То есть, если значение </a:t>
            </a:r>
            <a:r>
              <a:rPr lang="ru-RU" sz="1200" dirty="0" err="1"/>
              <a:t>number</a:t>
            </a:r>
            <a:r>
              <a:rPr lang="ru-RU" sz="1200" dirty="0"/>
              <a:t> равно 3, то с помощью оператора </a:t>
            </a:r>
            <a:r>
              <a:rPr lang="ru-RU" sz="1200" dirty="0" err="1"/>
              <a:t>break</a:t>
            </a:r>
            <a:r>
              <a:rPr lang="ru-RU" sz="1200" dirty="0"/>
              <a:t> выходим из цикла. И в итоге мы получим следующий консольный вывод: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1420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В отличие от оператора </a:t>
            </a:r>
            <a:r>
              <a:rPr lang="ru-RU" sz="1200" b="1" dirty="0" err="1"/>
              <a:t>break</a:t>
            </a:r>
            <a:r>
              <a:rPr lang="ru-RU" sz="1200" dirty="0"/>
              <a:t> оператор </a:t>
            </a:r>
            <a:r>
              <a:rPr lang="ru-RU" sz="1200" dirty="0" err="1"/>
              <a:t>continue</a:t>
            </a:r>
            <a:r>
              <a:rPr lang="ru-RU" sz="1200" dirty="0"/>
              <a:t> выполняет переход к следующей итерации цикла без его завершения. Например, в предыдущем примере заменим </a:t>
            </a:r>
            <a:r>
              <a:rPr lang="ru-RU" sz="1200" b="1" dirty="0" err="1"/>
              <a:t>break</a:t>
            </a:r>
            <a:r>
              <a:rPr lang="ru-RU" sz="1200" dirty="0"/>
              <a:t> на </a:t>
            </a:r>
            <a:r>
              <a:rPr lang="ru-RU" sz="1200" b="1" dirty="0" err="1"/>
              <a:t>continue</a:t>
            </a:r>
            <a:r>
              <a:rPr lang="ru-RU" sz="1200" dirty="0"/>
              <a:t>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И в этом случае если значение переменной </a:t>
            </a:r>
            <a:r>
              <a:rPr lang="ru-RU" sz="1200" dirty="0" err="1"/>
              <a:t>number</a:t>
            </a:r>
            <a:r>
              <a:rPr lang="ru-RU" sz="1200" dirty="0"/>
              <a:t> равно 3, последующие инструкции после оператора </a:t>
            </a:r>
            <a:r>
              <a:rPr lang="ru-RU" sz="1200" dirty="0" err="1"/>
              <a:t>continue</a:t>
            </a:r>
            <a:r>
              <a:rPr lang="ru-RU" sz="1200"/>
              <a:t> не будут выполняться: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042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/>
              <a:t>Пусть у нас выполняется следующее выражение: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Здесь начале выполняется возведение в степень (5 ** 2) как операция с большим приоритетом, далее результат умножается на 4 (25 * 4), затем происходит сложение (3 + 100) и далее опять идет сложение (103 + 7).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Чтобы переопределить порядок операций, можно использовать скобки: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Следует отметить, что в арифметических операциях могут принимать участие как целые, так и дробные числа. Если в одной операции участвует целое число (</a:t>
            </a:r>
            <a:r>
              <a:rPr lang="ru-RU" sz="1200" dirty="0" err="1"/>
              <a:t>int</a:t>
            </a:r>
            <a:r>
              <a:rPr lang="ru-RU" sz="1200" dirty="0"/>
              <a:t>) и число с плавающей точкой (</a:t>
            </a:r>
            <a:r>
              <a:rPr lang="ru-RU" sz="1200" dirty="0" err="1"/>
              <a:t>float</a:t>
            </a:r>
            <a:r>
              <a:rPr lang="ru-RU" sz="1200" dirty="0"/>
              <a:t>), то целое число приводится к типу </a:t>
            </a:r>
            <a:r>
              <a:rPr lang="ru-RU" sz="1200" dirty="0" err="1"/>
              <a:t>float</a:t>
            </a:r>
            <a:r>
              <a:rPr lang="ru-RU" sz="1200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592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Арифметические операции с присвоением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Ряд специальных операций позволяют использовать присвоить результат операции первому операнду: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+=</a:t>
            </a:r>
          </a:p>
          <a:p>
            <a:pPr marL="0" indent="0">
              <a:buNone/>
            </a:pPr>
            <a:r>
              <a:rPr lang="ru-RU" sz="1200" dirty="0"/>
              <a:t>Присвоение результата сложения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-=</a:t>
            </a:r>
          </a:p>
          <a:p>
            <a:pPr marL="0" indent="0">
              <a:buNone/>
            </a:pPr>
            <a:r>
              <a:rPr lang="ru-RU" sz="1200" dirty="0"/>
              <a:t>Присвоение результата вычитания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*=</a:t>
            </a:r>
          </a:p>
          <a:p>
            <a:pPr marL="0" indent="0">
              <a:buNone/>
            </a:pPr>
            <a:r>
              <a:rPr lang="ru-RU" sz="1200" dirty="0"/>
              <a:t>Присвоение результата умножения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461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/=</a:t>
            </a:r>
          </a:p>
          <a:p>
            <a:pPr marL="0" indent="0">
              <a:buNone/>
            </a:pPr>
            <a:r>
              <a:rPr lang="ru-RU" sz="1200" dirty="0"/>
              <a:t>Присвоение результата от деления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//=</a:t>
            </a:r>
          </a:p>
          <a:p>
            <a:pPr marL="0" indent="0">
              <a:buNone/>
            </a:pPr>
            <a:r>
              <a:rPr lang="ru-RU" sz="1200" dirty="0"/>
              <a:t>Присвоение результата целочисленного деления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**=</a:t>
            </a:r>
          </a:p>
          <a:p>
            <a:pPr marL="0" indent="0">
              <a:buNone/>
            </a:pPr>
            <a:r>
              <a:rPr lang="ru-RU" sz="1200" dirty="0"/>
              <a:t>Присвоение степени числа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%=</a:t>
            </a:r>
          </a:p>
          <a:p>
            <a:pPr marL="0" indent="0">
              <a:buNone/>
            </a:pPr>
            <a:r>
              <a:rPr lang="ru-RU" sz="1200" dirty="0"/>
              <a:t>Присвоение остатка от деления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76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/>
              <a:t>Округление и функция </a:t>
            </a:r>
            <a:r>
              <a:rPr lang="ru-RU" sz="1200" b="1" dirty="0" err="1"/>
              <a:t>round</a:t>
            </a:r>
            <a:endParaRPr lang="ru-RU" sz="1200" b="1" dirty="0"/>
          </a:p>
          <a:p>
            <a:pPr marL="0" indent="0">
              <a:buNone/>
            </a:pPr>
            <a:endParaRPr lang="ru-RU" sz="1200" b="1" dirty="0"/>
          </a:p>
          <a:p>
            <a:pPr marL="0" indent="0">
              <a:buNone/>
            </a:pPr>
            <a:r>
              <a:rPr lang="ru-RU" sz="1200" dirty="0"/>
              <a:t>При операциях с числами типа </a:t>
            </a:r>
            <a:r>
              <a:rPr lang="ru-RU" sz="1200" dirty="0" err="1"/>
              <a:t>float</a:t>
            </a:r>
            <a:r>
              <a:rPr lang="ru-RU" sz="1200" dirty="0"/>
              <a:t> надо учитывать, что результат операций с ними может быть не совсем точным. Например: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200" dirty="0"/>
              <a:t>В данном случае мы ожидаем получить число 0.40002, однако в конце через ряд нулей появляется еще какая-то четверка. Или еще одно выражение: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F0DF7-EF49-4C81-9DCA-D8F81AAFAD6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61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1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0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0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7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3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1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7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4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0311B5-6320-4679-8CF7-A2BB56EEE0A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1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8088" y="1679944"/>
            <a:ext cx="7751135" cy="1403134"/>
          </a:xfrm>
        </p:spPr>
        <p:txBody>
          <a:bodyPr>
            <a:noAutofit/>
          </a:bodyPr>
          <a:lstStyle/>
          <a:p>
            <a:r>
              <a:rPr lang="ru-RU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</a:rPr>
              <a:t>Лекция 16. Основные операторы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95C42B-F646-40FC-ADC1-93597AC07EE1}"/>
              </a:ext>
            </a:extLst>
          </p:cNvPr>
          <p:cNvSpPr txBox="1"/>
          <p:nvPr/>
        </p:nvSpPr>
        <p:spPr>
          <a:xfrm>
            <a:off x="3477366" y="221383"/>
            <a:ext cx="5237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95000"/>
                  </a:schemeClr>
                </a:solidFill>
              </a:rPr>
              <a:t>Современные платформы программирования</a:t>
            </a:r>
          </a:p>
        </p:txBody>
      </p:sp>
      <p:pic>
        <p:nvPicPr>
          <p:cNvPr id="19458" name="Picture 2" descr="Рыжий Кот | Donetsk">
            <a:extLst>
              <a:ext uri="{FF2B5EF4-FFF2-40B4-BE49-F238E27FC236}">
                <a16:creationId xmlns:a16="http://schemas.microsoft.com/office/drawing/2014/main" id="{953CEFA5-2591-41FD-AB76-42C9F9322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81" b="99083" l="8658" r="91342">
                        <a14:foregroundMark x1="30303" y1="10550" x2="54113" y2="6881"/>
                        <a14:foregroundMark x1="54113" y1="6881" x2="68398" y2="12844"/>
                        <a14:foregroundMark x1="91342" y1="50459" x2="89177" y2="43119"/>
                        <a14:foregroundMark x1="9524" y1="50000" x2="10390" y2="43119"/>
                        <a14:foregroundMark x1="34632" y1="75688" x2="59740" y2="94954"/>
                        <a14:foregroundMark x1="59740" y1="94954" x2="63636" y2="73853"/>
                        <a14:foregroundMark x1="66234" y1="94954" x2="27706" y2="99083"/>
                        <a14:foregroundMark x1="27706" y1="99083" x2="30303" y2="81193"/>
                        <a14:foregroundMark x1="90043" y1="61468" x2="90043" y2="62385"/>
                        <a14:foregroundMark x1="8658" y1="44495" x2="8658" y2="44495"/>
                        <a14:foregroundMark x1="14719" y1="28440" x2="14719" y2="28440"/>
                        <a14:foregroundMark x1="13420" y1="30734" x2="13420" y2="30734"/>
                        <a14:backgroundMark x1="15152" y1="27523" x2="15152" y2="27523"/>
                        <a14:backgroundMark x1="14719" y1="28899" x2="14719" y2="28899"/>
                        <a14:backgroundMark x1="13420" y1="31193" x2="13420" y2="31193"/>
                        <a14:backgroundMark x1="13420" y1="30275" x2="13420" y2="302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2" y="4634070"/>
            <a:ext cx="2356550" cy="2223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Арифметические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В случае выше для округления результата мы можем использовать встроенную функцию </a:t>
            </a:r>
            <a:r>
              <a:rPr lang="ru-RU" sz="2200" b="1" dirty="0" err="1"/>
              <a:t>round</a:t>
            </a:r>
            <a:r>
              <a:rPr lang="ru-RU" sz="2200" b="1" dirty="0"/>
              <a:t>():</a:t>
            </a:r>
          </a:p>
          <a:p>
            <a:pPr marL="0" indent="0">
              <a:buNone/>
            </a:pPr>
            <a:endParaRPr lang="ru-RU" sz="2200" b="1" dirty="0"/>
          </a:p>
          <a:p>
            <a:pPr marL="0" indent="0">
              <a:buNone/>
            </a:pPr>
            <a:endParaRPr lang="ru-RU" sz="2200" b="1" dirty="0"/>
          </a:p>
          <a:p>
            <a:pPr marL="0" indent="0">
              <a:buNone/>
            </a:pPr>
            <a:endParaRPr lang="ru-RU" sz="2200" b="1" dirty="0"/>
          </a:p>
          <a:p>
            <a:pPr marL="0" indent="0">
              <a:buNone/>
            </a:pPr>
            <a:r>
              <a:rPr lang="ru-RU" sz="2200" dirty="0"/>
              <a:t>В функцию </a:t>
            </a:r>
            <a:r>
              <a:rPr lang="ru-RU" sz="2200" b="1" dirty="0" err="1"/>
              <a:t>round</a:t>
            </a:r>
            <a:r>
              <a:rPr lang="ru-RU" sz="2200" dirty="0"/>
              <a:t>() передается число, которое надо округлить. Если в функцию передается одно число, как в примере выше, то оно округляется до целого.</a:t>
            </a:r>
          </a:p>
          <a:p>
            <a:pPr marL="0" indent="0">
              <a:buNone/>
            </a:pPr>
            <a:r>
              <a:rPr lang="ru-RU" sz="2200" dirty="0"/>
              <a:t>Функция </a:t>
            </a:r>
            <a:r>
              <a:rPr lang="ru-RU" sz="2200" b="1" dirty="0" err="1"/>
              <a:t>round</a:t>
            </a:r>
            <a:r>
              <a:rPr lang="ru-RU" sz="2200" dirty="0"/>
              <a:t>() также может принимать второе число, которое указывает, сколько знаков после запятой должно содержать получаемое число:</a:t>
            </a:r>
          </a:p>
          <a:p>
            <a:pPr marL="0" indent="0">
              <a:buNone/>
            </a:pPr>
            <a:endParaRPr lang="ru-RU" sz="22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D93605-E89A-473E-BC85-93CAC3DD5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08" y="2340964"/>
            <a:ext cx="4563157" cy="10880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116423-8958-423F-BF13-0731EC4F5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08" y="5114871"/>
            <a:ext cx="5006835" cy="11963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8D1D61-5A0C-4D78-9AF7-B4B48F552762}"/>
              </a:ext>
            </a:extLst>
          </p:cNvPr>
          <p:cNvSpPr txBox="1"/>
          <p:nvPr/>
        </p:nvSpPr>
        <p:spPr>
          <a:xfrm>
            <a:off x="6149154" y="5077093"/>
            <a:ext cx="50068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данном случае число </a:t>
            </a:r>
            <a:r>
              <a:rPr lang="ru-RU" dirty="0" err="1"/>
              <a:t>third_number</a:t>
            </a:r>
            <a:r>
              <a:rPr lang="ru-RU" dirty="0"/>
              <a:t> округляется до 4 знаков после запятой.</a:t>
            </a:r>
          </a:p>
          <a:p>
            <a:r>
              <a:rPr lang="ru-RU" dirty="0"/>
              <a:t>Если в функцию передается только одно значение - только округляемое число, оно округляется то ближайшего целого</a:t>
            </a:r>
          </a:p>
        </p:txBody>
      </p:sp>
    </p:spTree>
    <p:extLst>
      <p:ext uri="{BB962C8B-B14F-4D97-AF65-F5344CB8AC3E}">
        <p14:creationId xmlns:p14="http://schemas.microsoft.com/office/powerpoint/2010/main" val="255519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Арифметические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Примеры округлений:</a:t>
            </a:r>
          </a:p>
          <a:p>
            <a:pPr marL="0" indent="0">
              <a:buNone/>
            </a:pPr>
            <a:endParaRPr lang="ru-RU" sz="2200" b="1" dirty="0"/>
          </a:p>
          <a:p>
            <a:pPr marL="0" indent="0">
              <a:buNone/>
            </a:pPr>
            <a:endParaRPr lang="ru-RU" sz="2200" b="1" dirty="0"/>
          </a:p>
          <a:p>
            <a:pPr marL="0" indent="0">
              <a:buNone/>
            </a:pPr>
            <a:endParaRPr lang="ru-RU" sz="2200" b="1" dirty="0"/>
          </a:p>
          <a:p>
            <a:pPr marL="0" indent="0">
              <a:buNone/>
            </a:pPr>
            <a:r>
              <a:rPr lang="ru-RU" sz="2200" dirty="0"/>
              <a:t>Однако если округляемая часть равна одинаково удалена от двух целых чисел, то округление идет к ближайшему четному: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Округление производится до ближайшего кратного 10 в степени минус округляемая часть: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904A98-B4D4-4BBE-B880-1CA170420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47" y="1998946"/>
            <a:ext cx="6480495" cy="8258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C917F5-7443-4442-AC03-BB595938A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114" y="4114800"/>
            <a:ext cx="5585756" cy="6252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332946-CD11-41B5-AE0E-A8FEF0FCFD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078" y="5290614"/>
            <a:ext cx="3965827" cy="123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79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Арифметические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Однако следует учитывать, что функция </a:t>
            </a:r>
            <a:r>
              <a:rPr lang="ru-RU" sz="2200" dirty="0" err="1"/>
              <a:t>round</a:t>
            </a:r>
            <a:r>
              <a:rPr lang="ru-RU" sz="2200" dirty="0"/>
              <a:t>() не идеальный инструмент. Например, выше при округление до целых чисел применяется правило, согласно которому, если округляемая часть одинаково удалена от двух значений, то округление производится до ближайшего четного значения. В Python в связи с тем, что десятичная часть числа не может быть точно представлена в виде числа </a:t>
            </a:r>
            <a:r>
              <a:rPr lang="ru-RU" sz="2200" dirty="0" err="1"/>
              <a:t>float</a:t>
            </a:r>
            <a:r>
              <a:rPr lang="ru-RU" sz="2200" dirty="0"/>
              <a:t>, то это может приводить к некоторым не совсем ожидаемым результатам. Например: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2BE745-E0E9-441E-BAED-E8060D0F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099" y="3718196"/>
            <a:ext cx="6035802" cy="244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06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Поразрядные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Особый класс операций представляют поразрядные операции. Они выполняются над отдельными разрядами чисел типа </a:t>
            </a:r>
            <a:r>
              <a:rPr lang="ru-RU" sz="2200" dirty="0" err="1"/>
              <a:t>int</a:t>
            </a:r>
            <a:r>
              <a:rPr lang="ru-RU" sz="2200" dirty="0"/>
              <a:t>. Но чтобы понять природу поразрядных операций, надо понимать что вообще представляет число в двоичном представление.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b="1" dirty="0"/>
              <a:t>Двоичное представление чисел</a:t>
            </a:r>
          </a:p>
          <a:p>
            <a:pPr marL="0" indent="0">
              <a:buNone/>
            </a:pPr>
            <a:r>
              <a:rPr lang="ru-RU" sz="2200" dirty="0"/>
              <a:t>При двоичной системе каждый разряд числа может иметь только два значения - 0 и 1. Например, 0 в десятичной системе также будет равен 0 в двоичной системе, а 1 в десятичной системе будет соответствовать 1 в двоичной системе. Следующее число в десятичной системе - 2 в двоичной системе будет соответствовать 10. То есть, когда мы к 1 прибавляем 1, то результатом будет 10. И так далее.</a:t>
            </a:r>
          </a:p>
        </p:txBody>
      </p:sp>
    </p:spTree>
    <p:extLst>
      <p:ext uri="{BB962C8B-B14F-4D97-AF65-F5344CB8AC3E}">
        <p14:creationId xmlns:p14="http://schemas.microsoft.com/office/powerpoint/2010/main" val="3722650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Поразрядные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Например, 5 в двоичном представлении 101 и имеет три разряда. Для вывода десятичного числа в двоичной системе можно применять спецификатор 0b: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Без указания спецификатора функция </a:t>
            </a:r>
            <a:r>
              <a:rPr lang="ru-RU" sz="2200" b="1" dirty="0" err="1"/>
              <a:t>print</a:t>
            </a:r>
            <a:r>
              <a:rPr lang="ru-RU" sz="2200" dirty="0"/>
              <a:t>() выводит число в десятичной системе.</a:t>
            </a:r>
          </a:p>
          <a:p>
            <a:pPr marL="0" indent="0">
              <a:buNone/>
            </a:pPr>
            <a:r>
              <a:rPr lang="ru-RU" sz="2200" dirty="0"/>
              <a:t>При этом Python позволяет сразу определять число в двоичной форме. Для этого число в двоичной форме указывается после префикса </a:t>
            </a:r>
            <a:r>
              <a:rPr lang="ru-RU" sz="2200" b="1" dirty="0"/>
              <a:t>0b</a:t>
            </a:r>
            <a:r>
              <a:rPr lang="ru-RU" sz="2200" dirty="0"/>
              <a:t>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7DF7C1-B5CB-4FA4-8DDF-A32A91C1D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8" y="2337904"/>
            <a:ext cx="5505153" cy="56659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1D415A-8A79-44C4-8560-5AE0B7FAA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58" y="4443422"/>
            <a:ext cx="7946070" cy="93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8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Поразрядные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Логические операции</a:t>
            </a:r>
          </a:p>
          <a:p>
            <a:pPr marL="0" indent="0">
              <a:buNone/>
            </a:pPr>
            <a:r>
              <a:rPr lang="ru-RU" sz="2200" dirty="0"/>
              <a:t>Логические операции выполняются над отдельными разрядами числа. В Python есть следующие логические операции: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b="1" dirty="0"/>
              <a:t>&amp;(логическое умножение)</a:t>
            </a:r>
          </a:p>
          <a:p>
            <a:pPr marL="0" indent="0">
              <a:buNone/>
            </a:pPr>
            <a:r>
              <a:rPr lang="ru-RU" sz="2200" dirty="0"/>
              <a:t>Умножение производится поразрядно, и если у обоих операндов значения разрядов равно 1, то операция возвращает 1, иначе возвращается число 0. Например: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0D2A48-DB54-47AF-ABCE-99F7B4ACA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952" y="4345331"/>
            <a:ext cx="3057820" cy="22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608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Поразрядные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В первом случае у нас два числа 2 и 5. 2 в двоичном виде представляет число 010, а 5 - 101. Поразрядно умножим числа (0*1, 1*0, 0*1) и в итоге получим 000.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Во втором случае у нас вместо двойки число 4, у которого в первом разряде 1, так же как и у числа 5, поэтому в итоге получим (1*1, 0*0, 0 *1) = 100, то есть число 4 в десятичном формате.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0D2A48-DB54-47AF-ABCE-99F7B4ACA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952" y="3638861"/>
            <a:ext cx="4014750" cy="296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49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Поразрядные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| (логическое сложение)</a:t>
            </a:r>
          </a:p>
          <a:p>
            <a:pPr marL="0" indent="0">
              <a:buNone/>
            </a:pPr>
            <a:r>
              <a:rPr lang="ru-RU" sz="2200" dirty="0"/>
              <a:t>Похоже на логическое умножение, операция также производится по двоичным разрядам, но теперь возвращается единица, если хотя бы у одного числа в данном разряде имеется единица. Например: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6BEC04D-9A8B-4621-A974-ED01EDF7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207" y="3200400"/>
            <a:ext cx="3593585" cy="31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69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Поразрядные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b="1" dirty="0"/>
              <a:t>^ (логическое исключающее ИЛИ)</a:t>
            </a:r>
          </a:p>
          <a:p>
            <a:pPr marL="0" indent="0">
              <a:buNone/>
            </a:pPr>
            <a:r>
              <a:rPr lang="ru-RU" sz="2200" dirty="0"/>
              <a:t>Если значения текущего разряда у обоих чисел разные, то возвращается 1, иначе возвращается 0. Также эту операцию называют XOR. Например: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Здесь число 9 в двоичной форме равно 1001. Число 5 равно 0101. Операция XOR дает следующий результат: 1^0, 0^1, 0^0, 1^1. Здесь мы видим, что первые два разряда чисел содержат разные значения, поэтому первые два разряда получат значение 1. А последние два разряда чисел содержат одинаковые значения, поэтому последние два разряда получат значение 0. Таким образом, мы получаем число 1100 или 12 в десятичной системе.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AE41D4-A30F-4ED6-94B5-D2D5EA25F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790" y="2826268"/>
            <a:ext cx="3788420" cy="144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35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Поразрядные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нередко данную операцию применяют для простого шифрования: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Также можно применять эту операцию для обмена значений чисел: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E1B88B-E605-46D1-85AC-D5BF4801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48" y="2084772"/>
            <a:ext cx="6332138" cy="17783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555462-B223-453C-8CAB-C0DB96F96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332" y="4537489"/>
            <a:ext cx="3226554" cy="201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3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Арифметические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Python поддерживает все распространенные арифметические операции: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+</a:t>
            </a:r>
          </a:p>
          <a:p>
            <a:pPr marL="0" indent="0">
              <a:buNone/>
            </a:pPr>
            <a:r>
              <a:rPr lang="ru-RU" sz="2400" dirty="0"/>
              <a:t>Сложение двух чисел: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-</a:t>
            </a:r>
          </a:p>
          <a:p>
            <a:pPr marL="0" indent="0">
              <a:buNone/>
            </a:pPr>
            <a:r>
              <a:rPr lang="ru-RU" sz="2400" dirty="0"/>
              <a:t>Вычитание двух чисел: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*</a:t>
            </a:r>
          </a:p>
          <a:p>
            <a:pPr marL="0" indent="0">
              <a:buNone/>
            </a:pPr>
            <a:r>
              <a:rPr lang="ru-RU" sz="2400" dirty="0"/>
              <a:t>Умножение двух чисел: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B5E4BE-4AEC-430E-9A11-D929822E9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578" y="2987501"/>
            <a:ext cx="2581635" cy="3620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C2A5669-3CA0-489F-8618-F61CAAD07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108" y="4368867"/>
            <a:ext cx="2619741" cy="3524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741D5EA-B803-4950-9068-30AE977B5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019" y="5740706"/>
            <a:ext cx="2791215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17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Поразрядные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~(инверсия)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Инвертирует число. Выражение ~x фактически аналогично -(x+1). Например: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C60E23-6C51-43E9-88DA-83773ED7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85" y="2555964"/>
            <a:ext cx="351521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9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Поразрядные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Операции сдвига</a:t>
            </a:r>
          </a:p>
          <a:p>
            <a:pPr marL="0" indent="0">
              <a:buNone/>
            </a:pPr>
            <a:endParaRPr lang="ru-RU" sz="2200" b="1" dirty="0"/>
          </a:p>
          <a:p>
            <a:pPr marL="0" indent="0">
              <a:buNone/>
            </a:pPr>
            <a:r>
              <a:rPr lang="ru-RU" sz="2200" dirty="0"/>
              <a:t>Операции сдвига также производятся над разрядами чисел. Сдвиг может происходить вправо и влево.</a:t>
            </a:r>
          </a:p>
          <a:p>
            <a:pPr marL="0" indent="0">
              <a:buNone/>
            </a:pPr>
            <a:endParaRPr lang="ru-RU" sz="2200" dirty="0"/>
          </a:p>
          <a:p>
            <a:r>
              <a:rPr lang="ru-RU" sz="2200" b="1" dirty="0"/>
              <a:t>x&lt;&lt;y </a:t>
            </a:r>
            <a:r>
              <a:rPr lang="ru-RU" sz="2200" dirty="0"/>
              <a:t>- сдвигает число x влево на y разрядов. Например, 4&lt;&lt;1 сдвигает число 4 (которое в двоичном представлении 100) на один разряд влево, то есть в итоге получается 1000 или число 8 в десятичном представлении.</a:t>
            </a:r>
          </a:p>
          <a:p>
            <a:r>
              <a:rPr lang="ru-RU" sz="2200" b="1" dirty="0"/>
              <a:t>x&gt;&gt;y </a:t>
            </a:r>
            <a:r>
              <a:rPr lang="ru-RU" sz="2200" dirty="0"/>
              <a:t>- сдвигает число x вправо на y разрядов. Например, 16&gt;&gt;1 сдвигает число 16 (которое в двоичном представлении 10000) на один разряд вправо, то есть в итоге получается 1000 или число 8 в десятичном представлении.</a:t>
            </a:r>
          </a:p>
        </p:txBody>
      </p:sp>
    </p:spTree>
    <p:extLst>
      <p:ext uri="{BB962C8B-B14F-4D97-AF65-F5344CB8AC3E}">
        <p14:creationId xmlns:p14="http://schemas.microsoft.com/office/powerpoint/2010/main" val="1900259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Поразрядные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Таким образом, если исходное число, которое надо сдвинуть в ту или другую строну, делится на два, то фактически получается умножение или деление на два. Поэтому подобную операцию можно использовать вместо непосредственного умножения или деления на два. Например: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При этом числа, которые участвую в операциях, необязательно должны быть кратны 2::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208754-7441-4FC6-8464-A1383C958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91" y="2950559"/>
            <a:ext cx="7072172" cy="13899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20C3D6-FFF7-4A85-8333-4F0110072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660" y="5102911"/>
            <a:ext cx="7077069" cy="138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7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Условные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/>
              <a:t>Ряд операций представляют условные выражения. Все эти операции принимают два операнда и возвращают логическое значение, которое в Python представляет тип </a:t>
            </a:r>
            <a:r>
              <a:rPr lang="ru-RU" sz="2200" dirty="0" err="1"/>
              <a:t>bool</a:t>
            </a:r>
            <a:r>
              <a:rPr lang="ru-RU" sz="2200" dirty="0"/>
              <a:t>. Существует только два логических значения - </a:t>
            </a:r>
            <a:r>
              <a:rPr lang="ru-RU" sz="2200" b="1" dirty="0" err="1"/>
              <a:t>True</a:t>
            </a:r>
            <a:r>
              <a:rPr lang="ru-RU" sz="2200" dirty="0"/>
              <a:t> (выражение истинно) и </a:t>
            </a:r>
            <a:r>
              <a:rPr lang="ru-RU" sz="2200" b="1" dirty="0" err="1"/>
              <a:t>False</a:t>
            </a:r>
            <a:r>
              <a:rPr lang="ru-RU" sz="2200" dirty="0"/>
              <a:t> (выражение ложно).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b="1" dirty="0"/>
              <a:t>Операции сравнения</a:t>
            </a:r>
          </a:p>
          <a:p>
            <a:pPr marL="0" indent="0">
              <a:buNone/>
            </a:pPr>
            <a:r>
              <a:rPr lang="ru-RU" sz="2200" dirty="0"/>
              <a:t>Простейшие условные выражения представляют операции сравнения, которые сравнивают два значения. Python поддерживает следующие операции сравнения: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b="1" dirty="0"/>
              <a:t>==</a:t>
            </a:r>
          </a:p>
          <a:p>
            <a:pPr marL="0" indent="0">
              <a:buNone/>
            </a:pPr>
            <a:r>
              <a:rPr lang="ru-RU" sz="2200" dirty="0"/>
              <a:t>Возвращает </a:t>
            </a:r>
            <a:r>
              <a:rPr lang="ru-RU" sz="2200" dirty="0" err="1"/>
              <a:t>True</a:t>
            </a:r>
            <a:r>
              <a:rPr lang="ru-RU" sz="2200" dirty="0"/>
              <a:t>, если оба операнда равны. Иначе возвращает </a:t>
            </a:r>
            <a:r>
              <a:rPr lang="ru-RU" sz="2200" dirty="0" err="1"/>
              <a:t>False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b="1" dirty="0"/>
              <a:t>!=</a:t>
            </a:r>
          </a:p>
          <a:p>
            <a:pPr marL="0" indent="0">
              <a:buNone/>
            </a:pPr>
            <a:r>
              <a:rPr lang="ru-RU" sz="2200" dirty="0"/>
              <a:t>Возвращает </a:t>
            </a:r>
            <a:r>
              <a:rPr lang="ru-RU" sz="2200" dirty="0" err="1"/>
              <a:t>True</a:t>
            </a:r>
            <a:r>
              <a:rPr lang="ru-RU" sz="2200" dirty="0"/>
              <a:t>, если оба операнда НЕ равны. Иначе возвращает </a:t>
            </a:r>
            <a:r>
              <a:rPr lang="ru-RU" sz="2200" dirty="0" err="1"/>
              <a:t>False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215937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Условные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&gt; (больше чем)</a:t>
            </a:r>
          </a:p>
          <a:p>
            <a:pPr marL="0" indent="0">
              <a:buNone/>
            </a:pPr>
            <a:r>
              <a:rPr lang="ru-RU" sz="2200" dirty="0"/>
              <a:t>Возвращает </a:t>
            </a:r>
            <a:r>
              <a:rPr lang="ru-RU" sz="2200" dirty="0" err="1"/>
              <a:t>True</a:t>
            </a:r>
            <a:r>
              <a:rPr lang="ru-RU" sz="2200" dirty="0"/>
              <a:t>, если первый операнд больше второго.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b="1" dirty="0"/>
              <a:t>&lt; (меньше чем)</a:t>
            </a:r>
          </a:p>
          <a:p>
            <a:pPr marL="0" indent="0">
              <a:buNone/>
            </a:pPr>
            <a:r>
              <a:rPr lang="ru-RU" sz="2200" dirty="0"/>
              <a:t>Возвращает </a:t>
            </a:r>
            <a:r>
              <a:rPr lang="ru-RU" sz="2200" dirty="0" err="1"/>
              <a:t>True</a:t>
            </a:r>
            <a:r>
              <a:rPr lang="ru-RU" sz="2200" dirty="0"/>
              <a:t>, если первый операнд меньше второго.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b="1" dirty="0"/>
              <a:t>&gt;= (больше или равно)</a:t>
            </a:r>
          </a:p>
          <a:p>
            <a:pPr marL="0" indent="0">
              <a:buNone/>
            </a:pPr>
            <a:r>
              <a:rPr lang="ru-RU" sz="2200" dirty="0"/>
              <a:t>Возвращает </a:t>
            </a:r>
            <a:r>
              <a:rPr lang="ru-RU" sz="2200" dirty="0" err="1"/>
              <a:t>True</a:t>
            </a:r>
            <a:r>
              <a:rPr lang="ru-RU" sz="2200" dirty="0"/>
              <a:t>, если первый операнд больше или равен второму.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b="1" dirty="0"/>
              <a:t>&lt;= (меньше или равно)</a:t>
            </a:r>
          </a:p>
          <a:p>
            <a:pPr marL="0" indent="0">
              <a:buNone/>
            </a:pPr>
            <a:r>
              <a:rPr lang="ru-RU" sz="2200" dirty="0"/>
              <a:t>Возвращает </a:t>
            </a:r>
            <a:r>
              <a:rPr lang="ru-RU" sz="2200" dirty="0" err="1"/>
              <a:t>True</a:t>
            </a:r>
            <a:r>
              <a:rPr lang="ru-RU" sz="2200" dirty="0"/>
              <a:t>, если первый операнд меньше или равен второму.</a:t>
            </a:r>
          </a:p>
        </p:txBody>
      </p:sp>
    </p:spTree>
    <p:extLst>
      <p:ext uri="{BB962C8B-B14F-4D97-AF65-F5344CB8AC3E}">
        <p14:creationId xmlns:p14="http://schemas.microsoft.com/office/powerpoint/2010/main" val="857167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Условные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Операции сравнения могут сравнивать различные объекты - строки, числа, логические значения, однако оба операнда операции должны представлять один и тот же тип.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1CA0F8-172A-4642-8342-41A21D189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99" y="2792298"/>
            <a:ext cx="6794402" cy="323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13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Условные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Логические операции</a:t>
            </a:r>
          </a:p>
          <a:p>
            <a:pPr marL="0" indent="0">
              <a:buNone/>
            </a:pPr>
            <a:r>
              <a:rPr lang="ru-RU" sz="2200" dirty="0"/>
              <a:t>Для создания составных условных выражений применяются логические операции. В Python имеются следующие логические операторы: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b="1" dirty="0"/>
              <a:t>Оператор </a:t>
            </a:r>
            <a:r>
              <a:rPr lang="ru-RU" sz="2200" b="1" dirty="0" err="1"/>
              <a:t>and</a:t>
            </a:r>
            <a:r>
              <a:rPr lang="ru-RU" sz="2200" b="1" dirty="0"/>
              <a:t> </a:t>
            </a:r>
            <a:r>
              <a:rPr lang="ru-RU" sz="2200" dirty="0"/>
              <a:t>(логическое умножение) применяется к двум операндам:</a:t>
            </a:r>
          </a:p>
          <a:p>
            <a:pPr marL="0" indent="0">
              <a:buNone/>
            </a:pPr>
            <a:r>
              <a:rPr lang="ru-RU" sz="2200" dirty="0"/>
              <a:t>Сначала оператор </a:t>
            </a:r>
            <a:r>
              <a:rPr lang="ru-RU" sz="2200" b="1" dirty="0" err="1"/>
              <a:t>and</a:t>
            </a:r>
            <a:r>
              <a:rPr lang="ru-RU" sz="2200" dirty="0"/>
              <a:t> оценивает выражение x, и если оно равно </a:t>
            </a:r>
            <a:r>
              <a:rPr lang="ru-RU" sz="2200" dirty="0" err="1"/>
              <a:t>False</a:t>
            </a:r>
            <a:r>
              <a:rPr lang="ru-RU" sz="2200" dirty="0"/>
              <a:t>, то возвращается его значение. Если оно равно </a:t>
            </a:r>
            <a:r>
              <a:rPr lang="ru-RU" sz="2200" dirty="0" err="1"/>
              <a:t>True</a:t>
            </a:r>
            <a:r>
              <a:rPr lang="ru-RU" sz="2200" dirty="0"/>
              <a:t>, то оценивается второй операнд - y и возвращается значение y.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468082-3489-4199-AB3E-BD4BEF3ED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238" y="3208573"/>
            <a:ext cx="1276528" cy="32389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C997D5-48AB-4D16-8FB3-AC094E099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77" y="4721527"/>
            <a:ext cx="5163271" cy="147658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09FD153-4C56-416F-B7A3-DB94AF652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650" y="4296326"/>
            <a:ext cx="4164116" cy="2308324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 данном случае оператор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and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сравнивает результаты двух выражений: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21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58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И если оба этих выражений возвращают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True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то оператор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and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также возвращает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True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(формально возвращается значение последнего операнда).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6497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Условные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Но операндами оператора </a:t>
            </a:r>
            <a:r>
              <a:rPr lang="ru-RU" sz="2200" dirty="0" err="1"/>
              <a:t>and</a:t>
            </a:r>
            <a:r>
              <a:rPr lang="ru-RU" sz="2200" dirty="0"/>
              <a:t> необязательно выступают значения </a:t>
            </a:r>
            <a:r>
              <a:rPr lang="ru-RU" sz="2200" dirty="0" err="1"/>
              <a:t>True</a:t>
            </a:r>
            <a:r>
              <a:rPr lang="ru-RU" sz="2200" dirty="0"/>
              <a:t> и </a:t>
            </a:r>
            <a:r>
              <a:rPr lang="ru-RU" sz="2200" dirty="0" err="1"/>
              <a:t>False</a:t>
            </a:r>
            <a:r>
              <a:rPr lang="ru-RU" sz="2200" dirty="0"/>
              <a:t>. Это могут быть любые значения. Например: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В данном случае число 0 и пустая строка "" </a:t>
            </a:r>
            <a:r>
              <a:rPr lang="ru-RU" sz="2200" dirty="0" err="1"/>
              <a:t>расматриваются</a:t>
            </a:r>
            <a:r>
              <a:rPr lang="ru-RU" sz="2200" dirty="0"/>
              <a:t> как </a:t>
            </a:r>
            <a:r>
              <a:rPr lang="ru-RU" sz="2200" dirty="0" err="1"/>
              <a:t>False</a:t>
            </a:r>
            <a:r>
              <a:rPr lang="ru-RU" sz="2200" dirty="0"/>
              <a:t>, все остальные числа и непустые строки эквивалентны </a:t>
            </a:r>
            <a:r>
              <a:rPr lang="ru-RU" sz="2200" dirty="0" err="1"/>
              <a:t>True</a:t>
            </a:r>
            <a:endParaRPr lang="ru-RU" sz="22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35C068-A052-4F39-AE2F-19C161AB5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13" y="2484015"/>
            <a:ext cx="8447580" cy="11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40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Условные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 err="1"/>
              <a:t>or</a:t>
            </a:r>
            <a:r>
              <a:rPr lang="ru-RU" sz="2200" dirty="0"/>
              <a:t> (логическое сложение) также применяется к двум операндам: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Сначала оператор </a:t>
            </a:r>
            <a:r>
              <a:rPr lang="ru-RU" sz="2200" dirty="0" err="1"/>
              <a:t>or</a:t>
            </a:r>
            <a:r>
              <a:rPr lang="ru-RU" sz="2200" dirty="0"/>
              <a:t> оценивает выражение x, и если оно равно </a:t>
            </a:r>
            <a:r>
              <a:rPr lang="ru-RU" sz="2200" dirty="0" err="1"/>
              <a:t>True</a:t>
            </a:r>
            <a:r>
              <a:rPr lang="ru-RU" sz="2200" dirty="0"/>
              <a:t>, то возвращается его значение. Если оно равно </a:t>
            </a:r>
            <a:r>
              <a:rPr lang="ru-RU" sz="2200" dirty="0" err="1"/>
              <a:t>False</a:t>
            </a:r>
            <a:r>
              <a:rPr lang="ru-RU" sz="2200" dirty="0"/>
              <a:t>, то оценивается второй операнд - y и возвращается значение y. Например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И также оператор </a:t>
            </a:r>
            <a:r>
              <a:rPr lang="ru-RU" sz="2200" dirty="0" err="1"/>
              <a:t>or</a:t>
            </a:r>
            <a:r>
              <a:rPr lang="ru-RU" sz="2200" dirty="0"/>
              <a:t> может применяться к любым значениям. Например: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0D2F9E-422D-4F4B-8456-EDA1B306E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674" y="1690688"/>
            <a:ext cx="1228896" cy="2857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0AE691-0AA2-4D23-B9CD-F18F73F32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88" y="3534644"/>
            <a:ext cx="6324449" cy="10372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ED7835F-86C2-482C-94DD-3C841A909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588" y="5279065"/>
            <a:ext cx="8985096" cy="113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35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Условные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 err="1"/>
              <a:t>not</a:t>
            </a:r>
            <a:r>
              <a:rPr lang="ru-RU" sz="2200" b="1" dirty="0"/>
              <a:t> (логическое отрицание)</a:t>
            </a:r>
            <a:endParaRPr lang="ru-RU" sz="2200" dirty="0"/>
          </a:p>
          <a:p>
            <a:pPr marL="0" indent="0">
              <a:buNone/>
            </a:pPr>
            <a:r>
              <a:rPr lang="ru-RU" sz="2200" dirty="0"/>
              <a:t>Возвращает </a:t>
            </a:r>
            <a:r>
              <a:rPr lang="ru-RU" sz="2200" dirty="0" err="1"/>
              <a:t>True</a:t>
            </a:r>
            <a:r>
              <a:rPr lang="ru-RU" sz="2200" dirty="0"/>
              <a:t>, если выражение равно </a:t>
            </a:r>
            <a:r>
              <a:rPr lang="ru-RU" sz="2200" dirty="0" err="1"/>
              <a:t>False</a:t>
            </a:r>
            <a:endParaRPr lang="ru-RU" sz="2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DFC911-8064-492E-A40E-E71CEC672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14" y="2521416"/>
            <a:ext cx="4363059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3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Арифметические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/</a:t>
            </a:r>
          </a:p>
          <a:p>
            <a:pPr marL="0" indent="0">
              <a:buNone/>
            </a:pPr>
            <a:r>
              <a:rPr lang="ru-RU" sz="2400" dirty="0"/>
              <a:t>Деление двух чисел: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//</a:t>
            </a:r>
          </a:p>
          <a:p>
            <a:pPr marL="0" indent="0">
              <a:buNone/>
            </a:pPr>
            <a:r>
              <a:rPr lang="ru-RU" sz="2400" dirty="0"/>
              <a:t>Целочисленное деление двух чисел:</a:t>
            </a:r>
          </a:p>
          <a:p>
            <a:pPr marL="0" indent="0">
              <a:buNone/>
            </a:pPr>
            <a:r>
              <a:rPr lang="ru-RU" sz="2400" dirty="0"/>
              <a:t>Данная операция возвращает целочисленный результат деления, отбрасывая дробную часть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**</a:t>
            </a:r>
          </a:p>
          <a:p>
            <a:pPr marL="0" indent="0">
              <a:buNone/>
            </a:pPr>
            <a:r>
              <a:rPr lang="ru-RU" sz="2400" dirty="0"/>
              <a:t>Возведение в степень:</a:t>
            </a:r>
          </a:p>
          <a:p>
            <a:pPr marL="0" indent="0">
              <a:buNone/>
            </a:pP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D4F71F-2C4C-4993-BE44-3E64BE511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635" y="2106996"/>
            <a:ext cx="3019846" cy="3048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10FDF18-7B4F-43FF-A055-1160FB375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478" y="3182798"/>
            <a:ext cx="2991267" cy="70494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5C032F2-C4EC-4895-9C72-BB97DF260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535" y="6053336"/>
            <a:ext cx="9116697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80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Условные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Оператор </a:t>
            </a:r>
            <a:r>
              <a:rPr lang="ru-RU" sz="2200" b="1" dirty="0" err="1"/>
              <a:t>in</a:t>
            </a:r>
            <a:endParaRPr lang="ru-RU" sz="2200" b="1" dirty="0"/>
          </a:p>
          <a:p>
            <a:pPr marL="0" indent="0">
              <a:buNone/>
            </a:pPr>
            <a:r>
              <a:rPr lang="ru-RU" sz="2200" dirty="0"/>
              <a:t>Оператор </a:t>
            </a:r>
            <a:r>
              <a:rPr lang="ru-RU" sz="2200" dirty="0" err="1"/>
              <a:t>in</a:t>
            </a:r>
            <a:r>
              <a:rPr lang="ru-RU" sz="2200" dirty="0"/>
              <a:t> возвращает </a:t>
            </a:r>
            <a:r>
              <a:rPr lang="ru-RU" sz="2200" dirty="0" err="1"/>
              <a:t>True</a:t>
            </a:r>
            <a:r>
              <a:rPr lang="ru-RU" sz="2200" dirty="0"/>
              <a:t> если в некотором наборе значений есть определенное значение. Он имеет следующую форму: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Например, строка представляет набор символов. И с помощью оператора </a:t>
            </a:r>
            <a:r>
              <a:rPr lang="ru-RU" sz="2200" b="1" dirty="0" err="1"/>
              <a:t>in</a:t>
            </a:r>
            <a:r>
              <a:rPr lang="ru-RU" sz="2200" dirty="0"/>
              <a:t> мы можем проверить, есть ли в ней какая-нибудь подстрока:</a:t>
            </a:r>
          </a:p>
          <a:p>
            <a:pPr marL="0" indent="0">
              <a:buNone/>
            </a:pPr>
            <a:br>
              <a:rPr lang="ru-RU" sz="2200" dirty="0"/>
            </a:br>
            <a:endParaRPr lang="ru-RU" sz="2200" dirty="0"/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6713632-2BF0-4027-AB0F-A0188A2E8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39" y="2404708"/>
            <a:ext cx="3953427" cy="304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A95F1C-E612-42E1-B856-26A34514D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28" y="4114799"/>
            <a:ext cx="8078786" cy="15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35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Условные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Если нам надо наоборот проверить, нет ли в наборе значений какого-либо значения, то мы </a:t>
            </a:r>
            <a:r>
              <a:rPr lang="ru-RU" sz="2200" dirty="0" err="1"/>
              <a:t>може</a:t>
            </a:r>
            <a:r>
              <a:rPr lang="ru-RU" sz="2200" dirty="0"/>
              <a:t> использовать модификацию оператора - </a:t>
            </a:r>
            <a:r>
              <a:rPr lang="ru-RU" sz="2200" b="1" dirty="0" err="1"/>
              <a:t>not</a:t>
            </a:r>
            <a:r>
              <a:rPr lang="ru-RU" sz="2200" dirty="0"/>
              <a:t> </a:t>
            </a:r>
            <a:r>
              <a:rPr lang="ru-RU" sz="2200" b="1" dirty="0" err="1"/>
              <a:t>in</a:t>
            </a:r>
            <a:r>
              <a:rPr lang="ru-RU" sz="2200" dirty="0"/>
              <a:t>. Она возвращает </a:t>
            </a:r>
            <a:r>
              <a:rPr lang="ru-RU" sz="2200" dirty="0" err="1"/>
              <a:t>True</a:t>
            </a:r>
            <a:r>
              <a:rPr lang="ru-RU" sz="2200" dirty="0"/>
              <a:t>, если в наборе значений НЕТ определенного значения: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D8A3E7F-8113-442E-84DB-F981DBE0E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96" y="2728751"/>
            <a:ext cx="550621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44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Условная конструкция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if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Условные конструкции используют условные выражения и в зависимости от их значения направляют выполнение программы по одному из путей. Одна из таких конструкций - это конструкция </a:t>
            </a:r>
            <a:r>
              <a:rPr lang="ru-RU" sz="2200" b="1" dirty="0" err="1"/>
              <a:t>if</a:t>
            </a:r>
            <a:r>
              <a:rPr lang="ru-RU" sz="2200" dirty="0"/>
              <a:t>. Она имеет следующее формальное определение:</a:t>
            </a:r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EA622C-CE5D-445B-9DB7-248B2295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65" y="3026546"/>
            <a:ext cx="3788735" cy="217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75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Условная конструкция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if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В самом простом виде после ключевого слова </a:t>
            </a:r>
            <a:r>
              <a:rPr lang="ru-RU" sz="2200" dirty="0" err="1"/>
              <a:t>if</a:t>
            </a:r>
            <a:r>
              <a:rPr lang="ru-RU" sz="2200" dirty="0"/>
              <a:t> идет логическое выражение. И если это логическое выражение возвращает </a:t>
            </a:r>
            <a:r>
              <a:rPr lang="ru-RU" sz="2200" dirty="0" err="1"/>
              <a:t>True</a:t>
            </a:r>
            <a:r>
              <a:rPr lang="ru-RU" sz="2200" dirty="0"/>
              <a:t>, то выполняется последующий блок инструкций, каждая из которых должна начинаться с новой строки и должна иметь отступы от начала выражения </a:t>
            </a:r>
            <a:r>
              <a:rPr lang="ru-RU" sz="2200" dirty="0" err="1"/>
              <a:t>if</a:t>
            </a:r>
            <a:r>
              <a:rPr lang="ru-RU" sz="2200" dirty="0"/>
              <a:t> (отступ желательно делать в 4 пробела или то количество пробелов, которое кратно 4):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Поскольку в данном случае значение переменной </a:t>
            </a:r>
            <a:r>
              <a:rPr lang="ru-RU" sz="2200" dirty="0" err="1"/>
              <a:t>language</a:t>
            </a:r>
            <a:r>
              <a:rPr lang="ru-RU" sz="2200" dirty="0"/>
              <a:t> равно "</a:t>
            </a:r>
            <a:r>
              <a:rPr lang="ru-RU" sz="2200" dirty="0" err="1"/>
              <a:t>english</a:t>
            </a:r>
            <a:r>
              <a:rPr lang="ru-RU" sz="2200" dirty="0"/>
              <a:t>", то будет выполняться блок </a:t>
            </a:r>
            <a:r>
              <a:rPr lang="ru-RU" sz="2200" dirty="0" err="1"/>
              <a:t>if</a:t>
            </a:r>
            <a:r>
              <a:rPr lang="ru-RU" sz="2200" dirty="0"/>
              <a:t>, который содержит только одну инструкцию - </a:t>
            </a:r>
            <a:r>
              <a:rPr lang="ru-RU" sz="2200" dirty="0" err="1"/>
              <a:t>print</a:t>
            </a:r>
            <a:r>
              <a:rPr lang="ru-RU" sz="2200" dirty="0"/>
              <a:t>("</a:t>
            </a:r>
            <a:r>
              <a:rPr lang="ru-RU" sz="2200" dirty="0" err="1"/>
              <a:t>Hello</a:t>
            </a:r>
            <a:r>
              <a:rPr lang="ru-RU" sz="2200" dirty="0"/>
              <a:t>"). В итоге консоль выведет следующие строки: </a:t>
            </a:r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B5948EB-2EB2-40E5-BB09-6982155CB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567" y="3290558"/>
            <a:ext cx="3705742" cy="1552792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38F415FC-B237-4562-A536-4AE789042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B91A2F0-4D88-48EC-B2BF-E8A73FD48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232" y="5620902"/>
            <a:ext cx="129558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52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Условная конструкция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if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Обратите внимание в коде на последнюю строку, которая выводит сообщение "End". Она не имеет отступов от начала строки, поэтому она не принадлежит к блоку </a:t>
            </a:r>
            <a:r>
              <a:rPr lang="ru-RU" sz="2200" dirty="0" err="1"/>
              <a:t>if</a:t>
            </a:r>
            <a:r>
              <a:rPr lang="ru-RU" sz="2200" dirty="0"/>
              <a:t> и будет выполняться в любом случае, даже если выражение в конструкции </a:t>
            </a:r>
            <a:r>
              <a:rPr lang="ru-RU" sz="2200" dirty="0" err="1"/>
              <a:t>if</a:t>
            </a:r>
            <a:r>
              <a:rPr lang="ru-RU" sz="2200" dirty="0"/>
              <a:t> возвратит </a:t>
            </a:r>
            <a:r>
              <a:rPr lang="ru-RU" sz="2200" dirty="0" err="1"/>
              <a:t>False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Но если бы мы поставили бы отступы, то она также принадлежала бы к конструкции </a:t>
            </a:r>
            <a:r>
              <a:rPr lang="ru-RU" sz="2200" dirty="0" err="1"/>
              <a:t>if</a:t>
            </a:r>
            <a:r>
              <a:rPr lang="ru-RU" sz="2200" dirty="0"/>
              <a:t>: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8F415FC-B237-4562-A536-4AE789042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9D014F-019F-4AF5-AE48-1ADD2ED17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069" y="4114800"/>
            <a:ext cx="380100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1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Условная конструкция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if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b="1" dirty="0"/>
              <a:t>Блок </a:t>
            </a:r>
            <a:r>
              <a:rPr lang="ru-RU" sz="2200" b="1" dirty="0" err="1"/>
              <a:t>else</a:t>
            </a:r>
            <a:endParaRPr lang="ru-RU" sz="2200" b="1" dirty="0"/>
          </a:p>
          <a:p>
            <a:pPr marL="0" indent="0">
              <a:buNone/>
            </a:pPr>
            <a:r>
              <a:rPr lang="ru-RU" sz="2200" dirty="0"/>
              <a:t>Если вдруг нам надо определить альтернативное решение на тот случай, если выражение в </a:t>
            </a:r>
            <a:r>
              <a:rPr lang="ru-RU" sz="2200" b="1" dirty="0" err="1"/>
              <a:t>if</a:t>
            </a:r>
            <a:r>
              <a:rPr lang="ru-RU" sz="2200" dirty="0"/>
              <a:t> возвратит </a:t>
            </a:r>
            <a:r>
              <a:rPr lang="ru-RU" sz="2200" b="1" dirty="0" err="1"/>
              <a:t>False</a:t>
            </a:r>
            <a:r>
              <a:rPr lang="ru-RU" sz="2200" dirty="0"/>
              <a:t>, то мы можем использовать блок </a:t>
            </a:r>
            <a:r>
              <a:rPr lang="ru-RU" sz="2200" b="1" dirty="0" err="1"/>
              <a:t>else</a:t>
            </a:r>
            <a:r>
              <a:rPr lang="ru-RU" sz="2200" dirty="0"/>
              <a:t>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Если выражение </a:t>
            </a:r>
            <a:r>
              <a:rPr lang="ru-RU" sz="2200" dirty="0" err="1"/>
              <a:t>language</a:t>
            </a:r>
            <a:r>
              <a:rPr lang="ru-RU" sz="2200" dirty="0"/>
              <a:t> == "</a:t>
            </a:r>
            <a:r>
              <a:rPr lang="ru-RU" sz="2200" dirty="0" err="1"/>
              <a:t>english</a:t>
            </a:r>
            <a:r>
              <a:rPr lang="ru-RU" sz="2200" dirty="0"/>
              <a:t>" возвращает </a:t>
            </a:r>
            <a:r>
              <a:rPr lang="ru-RU" sz="2200" dirty="0" err="1"/>
              <a:t>True</a:t>
            </a:r>
            <a:r>
              <a:rPr lang="ru-RU" sz="2200" dirty="0"/>
              <a:t>, то выполняется блок </a:t>
            </a:r>
            <a:r>
              <a:rPr lang="ru-RU" sz="2200" dirty="0" err="1"/>
              <a:t>if</a:t>
            </a:r>
            <a:r>
              <a:rPr lang="ru-RU" sz="2200" dirty="0"/>
              <a:t>, иначе выполняется блок </a:t>
            </a:r>
            <a:r>
              <a:rPr lang="ru-RU" sz="2200" dirty="0" err="1"/>
              <a:t>else</a:t>
            </a:r>
            <a:r>
              <a:rPr lang="ru-RU" sz="2200" dirty="0"/>
              <a:t>. И поскольку в данном случае условие </a:t>
            </a:r>
            <a:r>
              <a:rPr lang="ru-RU" sz="2200" dirty="0" err="1"/>
              <a:t>language</a:t>
            </a:r>
            <a:r>
              <a:rPr lang="ru-RU" sz="2200" dirty="0"/>
              <a:t> == "</a:t>
            </a:r>
            <a:r>
              <a:rPr lang="ru-RU" sz="2200" dirty="0" err="1"/>
              <a:t>english</a:t>
            </a:r>
            <a:r>
              <a:rPr lang="ru-RU" sz="2200" dirty="0"/>
              <a:t>" возвращает </a:t>
            </a:r>
            <a:r>
              <a:rPr lang="ru-RU" sz="2200" dirty="0" err="1"/>
              <a:t>False</a:t>
            </a:r>
            <a:r>
              <a:rPr lang="ru-RU" sz="2200" dirty="0"/>
              <a:t>, то будут выполняться инструкция из блока </a:t>
            </a:r>
            <a:r>
              <a:rPr lang="ru-RU" sz="2200" dirty="0" err="1"/>
              <a:t>else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r>
              <a:rPr lang="ru-RU" sz="2200" dirty="0"/>
              <a:t>Причем инструкции блока </a:t>
            </a:r>
            <a:r>
              <a:rPr lang="ru-RU" sz="2200" dirty="0" err="1"/>
              <a:t>else</a:t>
            </a:r>
            <a:r>
              <a:rPr lang="ru-RU" sz="2200" dirty="0"/>
              <a:t> также должны </a:t>
            </a:r>
            <a:r>
              <a:rPr lang="ru-RU" sz="2200" dirty="0" err="1"/>
              <a:t>имет</a:t>
            </a:r>
            <a:r>
              <a:rPr lang="ru-RU" sz="2200" dirty="0"/>
              <a:t> отступы от начала строки. Например, в примере выше </a:t>
            </a:r>
            <a:r>
              <a:rPr lang="ru-RU" sz="2200" dirty="0" err="1"/>
              <a:t>print</a:t>
            </a:r>
            <a:r>
              <a:rPr lang="ru-RU" sz="2200" dirty="0"/>
              <a:t>("End") не имеет отступа, поэтому она не входит в блок </a:t>
            </a:r>
            <a:r>
              <a:rPr lang="ru-RU" sz="2200" dirty="0" err="1"/>
              <a:t>else</a:t>
            </a:r>
            <a:r>
              <a:rPr lang="ru-RU" sz="2200" dirty="0"/>
              <a:t> и будет </a:t>
            </a:r>
            <a:r>
              <a:rPr lang="ru-RU" sz="2200" dirty="0" err="1"/>
              <a:t>выполнятьься</a:t>
            </a:r>
            <a:r>
              <a:rPr lang="ru-RU" sz="2200" dirty="0"/>
              <a:t> вне зависимости, чему равно условие </a:t>
            </a:r>
            <a:r>
              <a:rPr lang="ru-RU" sz="2200" dirty="0" err="1"/>
              <a:t>language</a:t>
            </a:r>
            <a:r>
              <a:rPr lang="ru-RU" sz="2200" dirty="0"/>
              <a:t> == "</a:t>
            </a:r>
            <a:r>
              <a:rPr lang="ru-RU" sz="2200" dirty="0" err="1"/>
              <a:t>english</a:t>
            </a:r>
            <a:r>
              <a:rPr lang="ru-RU" sz="2200" dirty="0"/>
              <a:t>". То есть консоль нам выведет следующие строки:</a:t>
            </a:r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38129B-1F09-4F04-83FB-0206E0E4C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878" y="2697683"/>
            <a:ext cx="2259419" cy="1417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1CBE8B-DEE3-4221-96D4-857680036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741" y="6015414"/>
            <a:ext cx="867967" cy="63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78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Условная конструкция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if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Блок </a:t>
            </a:r>
            <a:r>
              <a:rPr lang="ru-RU" sz="2200" dirty="0" err="1"/>
              <a:t>else</a:t>
            </a:r>
            <a:r>
              <a:rPr lang="ru-RU" sz="2200" dirty="0"/>
              <a:t> также может иметь несколько инструкций, которые должны иметь отступ от начала строки: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C55FDB-82D6-4D55-B295-A82738164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07" y="2269207"/>
            <a:ext cx="3560186" cy="247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472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Условная конструкция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if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 err="1"/>
              <a:t>elif</a:t>
            </a:r>
            <a:endParaRPr lang="ru-RU" sz="2200" b="1" dirty="0"/>
          </a:p>
          <a:p>
            <a:pPr marL="0" indent="0">
              <a:buNone/>
            </a:pPr>
            <a:r>
              <a:rPr lang="ru-RU" sz="2200" dirty="0"/>
              <a:t>Если необходимо ввести несколько альтернативных условий, то можно использовать дополнительные блоки </a:t>
            </a:r>
            <a:r>
              <a:rPr lang="ru-RU" sz="2200" dirty="0" err="1"/>
              <a:t>elif</a:t>
            </a:r>
            <a:r>
              <a:rPr lang="ru-RU" sz="2200" dirty="0"/>
              <a:t>, после которого идет блок инструкций.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2D35CA-D6B6-41EA-B59B-D8AD5ECDC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13" y="2904498"/>
            <a:ext cx="3237866" cy="336515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4908541-9DA1-4FD8-94C4-974B61741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0977" y="3148859"/>
            <a:ext cx="6225363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Сначала Python проверяет выражение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Если оно равно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True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то выполняются инструкции из блока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Если это условие возвращает 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False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то Python проверяет выражение из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Если выражение после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равно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то выполняются инструкции из блока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Но если оно равно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то выполняются инструкции из блока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011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Условная конструкция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if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При необходимости можно определить несколько блоков </a:t>
            </a:r>
            <a:r>
              <a:rPr lang="ru-RU" sz="2200" dirty="0" err="1"/>
              <a:t>elif</a:t>
            </a:r>
            <a:r>
              <a:rPr lang="ru-RU" sz="2200" dirty="0"/>
              <a:t> для разных условий. Например: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52ECE0B-2CB9-4ABC-894C-95004CAF3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15" y="2636875"/>
            <a:ext cx="3578912" cy="332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1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Условная конструкция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if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Вложенные конструкции </a:t>
            </a:r>
            <a:r>
              <a:rPr lang="ru-RU" sz="2200" b="1" dirty="0" err="1"/>
              <a:t>if</a:t>
            </a:r>
            <a:endParaRPr lang="ru-RU" sz="2200" b="1" dirty="0"/>
          </a:p>
          <a:p>
            <a:pPr marL="0" indent="0">
              <a:buNone/>
            </a:pPr>
            <a:r>
              <a:rPr lang="ru-RU" sz="2200" dirty="0"/>
              <a:t>Конструкция </a:t>
            </a:r>
            <a:r>
              <a:rPr lang="ru-RU" sz="2200" dirty="0" err="1"/>
              <a:t>if</a:t>
            </a:r>
            <a:r>
              <a:rPr lang="ru-RU" sz="2200" dirty="0"/>
              <a:t> в свою очередь сама может иметь вложенные конструкции </a:t>
            </a:r>
            <a:r>
              <a:rPr lang="ru-RU" sz="2200" dirty="0" err="1"/>
              <a:t>if</a:t>
            </a:r>
            <a:r>
              <a:rPr lang="ru-RU" sz="2200" dirty="0"/>
              <a:t>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Здесь конструкция </a:t>
            </a:r>
            <a:r>
              <a:rPr lang="ru-RU" sz="2200" dirty="0" err="1"/>
              <a:t>if</a:t>
            </a:r>
            <a:r>
              <a:rPr lang="ru-RU" sz="2200" dirty="0"/>
              <a:t> содержит вложенную конструкцию </a:t>
            </a:r>
            <a:r>
              <a:rPr lang="ru-RU" sz="2200" dirty="0" err="1"/>
              <a:t>if</a:t>
            </a:r>
            <a:r>
              <a:rPr lang="ru-RU" sz="2200" dirty="0"/>
              <a:t>/</a:t>
            </a:r>
            <a:r>
              <a:rPr lang="ru-RU" sz="2200" dirty="0" err="1"/>
              <a:t>else</a:t>
            </a:r>
            <a:r>
              <a:rPr lang="ru-RU" sz="2200" dirty="0"/>
              <a:t>. То есть если переменная </a:t>
            </a:r>
            <a:r>
              <a:rPr lang="ru-RU" sz="2200" dirty="0" err="1"/>
              <a:t>language</a:t>
            </a:r>
            <a:r>
              <a:rPr lang="ru-RU" sz="2200" dirty="0"/>
              <a:t> равна "</a:t>
            </a:r>
            <a:r>
              <a:rPr lang="ru-RU" sz="2200" dirty="0" err="1"/>
              <a:t>english</a:t>
            </a:r>
            <a:r>
              <a:rPr lang="ru-RU" sz="2200" dirty="0"/>
              <a:t>", тогда вложенная конструкция </a:t>
            </a:r>
            <a:r>
              <a:rPr lang="ru-RU" sz="2200" dirty="0" err="1"/>
              <a:t>if</a:t>
            </a:r>
            <a:r>
              <a:rPr lang="ru-RU" sz="2200" dirty="0"/>
              <a:t>/</a:t>
            </a:r>
            <a:r>
              <a:rPr lang="ru-RU" sz="2200" dirty="0" err="1"/>
              <a:t>else</a:t>
            </a:r>
            <a:r>
              <a:rPr lang="ru-RU" sz="2200" dirty="0"/>
              <a:t> дополнительно проверяет значение переменной </a:t>
            </a:r>
            <a:r>
              <a:rPr lang="ru-RU" sz="2200" dirty="0" err="1"/>
              <a:t>daytime</a:t>
            </a:r>
            <a:r>
              <a:rPr lang="ru-RU" sz="2200" dirty="0"/>
              <a:t> - равна ли она строке "</a:t>
            </a:r>
            <a:r>
              <a:rPr lang="ru-RU" sz="2200" dirty="0" err="1"/>
              <a:t>morning</a:t>
            </a:r>
            <a:r>
              <a:rPr lang="ru-RU" sz="2200" dirty="0"/>
              <a:t>" ли нет. И в данном случае мы получим следующий консольный вывод:</a:t>
            </a:r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8BF25D-C4A8-4419-81DE-D3ADFF190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3" y="2434856"/>
            <a:ext cx="2960156" cy="20522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1C5C25-CC5F-46ED-92DA-31F10B0DE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105" y="5886222"/>
            <a:ext cx="1779137" cy="68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9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Арифметические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670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%</a:t>
            </a:r>
          </a:p>
          <a:p>
            <a:pPr marL="0" indent="0">
              <a:buNone/>
            </a:pPr>
            <a:r>
              <a:rPr lang="ru-RU" sz="2400" dirty="0"/>
              <a:t>Получение остатка от деления: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В данном случае ближайшее число к 7, которое делится на 2 без остатка, это 6. Поэтому остаток от деления равен 7 - 6 = 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BF796D-0EB9-42D5-BE95-26EBF461E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206" y="2526984"/>
            <a:ext cx="8378649" cy="237482"/>
          </a:xfrm>
          <a:prstGeom prst="rect">
            <a:avLst/>
          </a:prstGeom>
        </p:spPr>
      </p:pic>
      <p:pic>
        <p:nvPicPr>
          <p:cNvPr id="20482" name="Picture 2" descr="Кот математик картинки - 76 фото">
            <a:extLst>
              <a:ext uri="{FF2B5EF4-FFF2-40B4-BE49-F238E27FC236}">
                <a16:creationId xmlns:a16="http://schemas.microsoft.com/office/drawing/2014/main" id="{F7C37ECB-C163-4295-9E8E-CDC9E2406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84" b="89962" l="5000" r="90000">
                        <a14:foregroundMark x1="10400" y1="10546" x2="7300" y2="43837"/>
                        <a14:foregroundMark x1="7300" y1="43837" x2="9300" y2="63405"/>
                        <a14:foregroundMark x1="9300" y1="63405" x2="8200" y2="66963"/>
                        <a14:foregroundMark x1="5000" y1="85388" x2="6500" y2="87166"/>
                        <a14:foregroundMark x1="47900" y1="81449" x2="51600" y2="84752"/>
                        <a14:foregroundMark x1="64300" y1="27700" x2="63400" y2="35705"/>
                        <a14:foregroundMark x1="63400" y1="35705" x2="69300" y2="77128"/>
                        <a14:foregroundMark x1="69300" y1="77128" x2="77100" y2="78526"/>
                        <a14:foregroundMark x1="77100" y1="78526" x2="76800" y2="64168"/>
                        <a14:foregroundMark x1="76800" y1="64168" x2="65600" y2="49301"/>
                        <a14:foregroundMark x1="60800" y1="26811" x2="59400" y2="42567"/>
                        <a14:foregroundMark x1="59400" y1="42567" x2="60100" y2="435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354" y="3920848"/>
            <a:ext cx="3997840" cy="314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124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Условная конструкция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if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Стоит учитывать, что вложенные выражения </a:t>
            </a:r>
            <a:r>
              <a:rPr lang="ru-RU" sz="2200" b="1" dirty="0" err="1"/>
              <a:t>if</a:t>
            </a:r>
            <a:r>
              <a:rPr lang="ru-RU" sz="2200" dirty="0"/>
              <a:t> также должны начинаться с отступов, а инструкции во вложенных конструкциях также должны иметь отступы. Отступы, расставленные не должным образом, могут изменить логику программы. Так, предыдущий пример НЕ аналогичен следующему: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A20D08-4FCA-4D07-8329-5D2C57C1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77" y="2929871"/>
            <a:ext cx="3531566" cy="27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03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Условная конструкция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if</a:t>
            </a:r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Подобным образом можно размещать вложенные конструкции </a:t>
            </a:r>
          </a:p>
          <a:p>
            <a:pPr marL="0" indent="0">
              <a:buNone/>
            </a:pPr>
            <a:r>
              <a:rPr lang="ru-RU" sz="2200" dirty="0" err="1"/>
              <a:t>if</a:t>
            </a:r>
            <a:r>
              <a:rPr lang="ru-RU" sz="2200" dirty="0"/>
              <a:t>/</a:t>
            </a:r>
            <a:r>
              <a:rPr lang="ru-RU" sz="2200" dirty="0" err="1"/>
              <a:t>elif</a:t>
            </a:r>
            <a:r>
              <a:rPr lang="ru-RU" sz="2200" dirty="0"/>
              <a:t>/</a:t>
            </a:r>
            <a:r>
              <a:rPr lang="ru-RU" sz="2200" dirty="0" err="1"/>
              <a:t>else</a:t>
            </a:r>
            <a:r>
              <a:rPr lang="ru-RU" sz="2200" dirty="0"/>
              <a:t> в блоках </a:t>
            </a:r>
            <a:r>
              <a:rPr lang="ru-RU" sz="2200" dirty="0" err="1"/>
              <a:t>elif</a:t>
            </a:r>
            <a:r>
              <a:rPr lang="ru-RU" sz="2200" dirty="0"/>
              <a:t> и </a:t>
            </a:r>
            <a:r>
              <a:rPr lang="ru-RU" sz="2200" dirty="0" err="1"/>
              <a:t>else</a:t>
            </a:r>
            <a:r>
              <a:rPr lang="ru-RU" sz="2200" dirty="0"/>
              <a:t>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B02DF3-DF49-43A0-8EFA-8622C2B03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29" y="2546671"/>
            <a:ext cx="3411045" cy="35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93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Циклы позволяют выполнять некоторое действие в зависимости от соблюдения некоторого условия. В языке Python есть следующие типы циклов:</a:t>
            </a:r>
          </a:p>
          <a:p>
            <a:r>
              <a:rPr lang="ru-RU" sz="2200" dirty="0" err="1"/>
              <a:t>while</a:t>
            </a:r>
            <a:endParaRPr lang="ru-RU" sz="2200" dirty="0"/>
          </a:p>
          <a:p>
            <a:r>
              <a:rPr lang="en-US" sz="2200" dirty="0"/>
              <a:t>F</a:t>
            </a:r>
            <a:r>
              <a:rPr lang="ru-RU" sz="2200" dirty="0" err="1"/>
              <a:t>or</a:t>
            </a:r>
            <a:endParaRPr lang="ru-RU" sz="2200" dirty="0"/>
          </a:p>
          <a:p>
            <a:endParaRPr lang="ru-RU" sz="2200" dirty="0"/>
          </a:p>
          <a:p>
            <a:pPr marL="0" indent="0">
              <a:buNone/>
            </a:pPr>
            <a:r>
              <a:rPr lang="ru-RU" sz="2200" b="1" dirty="0"/>
              <a:t>Цикл </a:t>
            </a:r>
            <a:r>
              <a:rPr lang="ru-RU" sz="2200" b="1" dirty="0" err="1"/>
              <a:t>while</a:t>
            </a:r>
            <a:endParaRPr lang="ru-RU" sz="2200" b="1" dirty="0"/>
          </a:p>
          <a:p>
            <a:pPr marL="0" indent="0">
              <a:buNone/>
            </a:pPr>
            <a:r>
              <a:rPr lang="ru-RU" sz="2200" dirty="0"/>
              <a:t>Цикл </a:t>
            </a:r>
            <a:r>
              <a:rPr lang="ru-RU" sz="2200" b="1" dirty="0" err="1"/>
              <a:t>while</a:t>
            </a:r>
            <a:r>
              <a:rPr lang="ru-RU" sz="2200" dirty="0"/>
              <a:t> проверяет истинность некоторого условия, и если условие истинно, то выполняет инструкции цикла. Он имеет следующее формальное определение: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9E4131-CA97-4834-8966-0A626D600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591" y="4937274"/>
            <a:ext cx="3570818" cy="6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251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После ключевого слова </a:t>
            </a:r>
            <a:r>
              <a:rPr lang="ru-RU" sz="2200" dirty="0" err="1"/>
              <a:t>while</a:t>
            </a:r>
            <a:r>
              <a:rPr lang="ru-RU" sz="2200" dirty="0"/>
              <a:t> указывается условное выражение, и пока это выражение возвращает значение </a:t>
            </a:r>
            <a:r>
              <a:rPr lang="ru-RU" sz="2200" dirty="0" err="1"/>
              <a:t>True</a:t>
            </a:r>
            <a:r>
              <a:rPr lang="ru-RU" sz="2200" dirty="0"/>
              <a:t>, будет выполняться блок инструкций, который идет далее.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Все инструкции, которые относятся к циклу </a:t>
            </a:r>
            <a:r>
              <a:rPr lang="ru-RU" sz="2200" dirty="0" err="1"/>
              <a:t>while</a:t>
            </a:r>
            <a:r>
              <a:rPr lang="ru-RU" sz="2200" dirty="0"/>
              <a:t>, располагаются на последующих строках и должны иметь отступ от начала ключевого слова </a:t>
            </a:r>
            <a:r>
              <a:rPr lang="ru-RU" sz="2200" dirty="0" err="1"/>
              <a:t>while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В данном случае цикл </a:t>
            </a:r>
            <a:r>
              <a:rPr lang="ru-RU" sz="2200" dirty="0" err="1"/>
              <a:t>while</a:t>
            </a:r>
            <a:r>
              <a:rPr lang="ru-RU" sz="2200" dirty="0"/>
              <a:t> будет выполняться, пока переменная </a:t>
            </a:r>
            <a:r>
              <a:rPr lang="ru-RU" sz="2200" dirty="0" err="1"/>
              <a:t>number</a:t>
            </a:r>
            <a:r>
              <a:rPr lang="ru-RU" sz="2200" dirty="0"/>
              <a:t> меньше 5.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1F9F04-8CB0-4C1B-A6E9-CC505EADD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75" y="3767381"/>
            <a:ext cx="4346323" cy="18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12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Сам блок цикла состоит из двух инструкций: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Обратите внимание, что они имеют отступы от начала оператора </a:t>
            </a:r>
            <a:r>
              <a:rPr lang="ru-RU" sz="2200" b="1" dirty="0" err="1"/>
              <a:t>while</a:t>
            </a:r>
            <a:r>
              <a:rPr lang="ru-RU" sz="2200" dirty="0"/>
              <a:t> - в данном случае от начала строки. Благодаря этому Python может определить, что они принадлежат циклу. В самом цикле сначала выводится значение переменной </a:t>
            </a:r>
            <a:r>
              <a:rPr lang="ru-RU" sz="2200" b="1" dirty="0" err="1"/>
              <a:t>number</a:t>
            </a:r>
            <a:r>
              <a:rPr lang="ru-RU" sz="2200" dirty="0"/>
              <a:t>, а потом ей присваивается новое значение. .</a:t>
            </a:r>
          </a:p>
          <a:p>
            <a:pPr marL="0" indent="0">
              <a:buNone/>
            </a:pPr>
            <a:r>
              <a:rPr lang="ru-RU" sz="2200" dirty="0"/>
              <a:t>Также обратите внимание, что последняя инструкция </a:t>
            </a:r>
            <a:r>
              <a:rPr lang="ru-RU" sz="2200" dirty="0" err="1"/>
              <a:t>print</a:t>
            </a:r>
            <a:r>
              <a:rPr lang="ru-RU" sz="2200" dirty="0"/>
              <a:t>("Работа программы завершена") не имеет отступов от начала строки, поэтому она не входит в цикл </a:t>
            </a:r>
            <a:r>
              <a:rPr lang="ru-RU" sz="2200" dirty="0" err="1"/>
              <a:t>while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83267E-3053-4AFC-93F8-0E01F6944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85" y="2073962"/>
            <a:ext cx="410584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16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Для цикла </a:t>
            </a:r>
            <a:r>
              <a:rPr lang="ru-RU" sz="2200" b="1" dirty="0" err="1"/>
              <a:t>while</a:t>
            </a:r>
            <a:r>
              <a:rPr lang="ru-RU" sz="2200" dirty="0"/>
              <a:t> также можно определить дополнительный блок </a:t>
            </a:r>
            <a:r>
              <a:rPr lang="ru-RU" sz="2200" dirty="0" err="1"/>
              <a:t>else</a:t>
            </a:r>
            <a:r>
              <a:rPr lang="ru-RU" sz="2200" dirty="0"/>
              <a:t>, инструкции которого выполняются, когда условие равно </a:t>
            </a:r>
            <a:r>
              <a:rPr lang="ru-RU" sz="2200" b="1" dirty="0" err="1"/>
              <a:t>False</a:t>
            </a:r>
            <a:r>
              <a:rPr lang="ru-RU" sz="2200" dirty="0"/>
              <a:t>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708531-6CBC-47D1-86D4-D51B5DD71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14" y="2390184"/>
            <a:ext cx="5985926" cy="22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35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Цикл </a:t>
            </a:r>
            <a:r>
              <a:rPr lang="ru-RU" sz="2200" b="1" dirty="0" err="1"/>
              <a:t>for</a:t>
            </a:r>
            <a:endParaRPr lang="ru-RU" sz="2200" b="1" dirty="0"/>
          </a:p>
          <a:p>
            <a:pPr marL="0" indent="0">
              <a:buNone/>
            </a:pPr>
            <a:r>
              <a:rPr lang="ru-RU" sz="2200" dirty="0"/>
              <a:t>Другой тип циклов представляет конструкция </a:t>
            </a:r>
            <a:r>
              <a:rPr lang="ru-RU" sz="2200" dirty="0" err="1"/>
              <a:t>for</a:t>
            </a:r>
            <a:r>
              <a:rPr lang="ru-RU" sz="2200" dirty="0"/>
              <a:t>. Этот цикл пробегается по набору значений, помещает каждое значение в переменную, и затем в цикле мы можем с этой переменной производить различные действия. Формальное определение цикла </a:t>
            </a:r>
            <a:r>
              <a:rPr lang="ru-RU" sz="2200" b="1" dirty="0" err="1"/>
              <a:t>for</a:t>
            </a:r>
            <a:r>
              <a:rPr lang="ru-RU" sz="2200" dirty="0"/>
              <a:t>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После ключевого слова </a:t>
            </a:r>
            <a:r>
              <a:rPr lang="ru-RU" sz="2200" dirty="0" err="1"/>
              <a:t>for</a:t>
            </a:r>
            <a:r>
              <a:rPr lang="ru-RU" sz="2200" dirty="0"/>
              <a:t> идет название переменной, в которую будут помещаться значения. Затем после оператора </a:t>
            </a:r>
            <a:r>
              <a:rPr lang="ru-RU" sz="2200" dirty="0" err="1"/>
              <a:t>in</a:t>
            </a:r>
            <a:r>
              <a:rPr lang="ru-RU" sz="2200" dirty="0"/>
              <a:t> указывается набор значений и двоеточие.</a:t>
            </a:r>
          </a:p>
          <a:p>
            <a:pPr marL="0" indent="0">
              <a:buNone/>
            </a:pPr>
            <a:r>
              <a:rPr lang="ru-RU" sz="2200" dirty="0"/>
              <a:t>А со следующей строки располагается блок инструкций цикла, которые также должны иметь отступы от начала цикла.</a:t>
            </a:r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85C92F-1D26-45D8-86F6-0B2E4BEC0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24" y="3588488"/>
            <a:ext cx="502037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82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При выполнении цикла Python последовательно получает все значения из набора и передает их переменную. Когда все значения из набора будут перебраны, цикл завершает свою работу.</a:t>
            </a:r>
          </a:p>
          <a:p>
            <a:pPr marL="0" indent="0">
              <a:buNone/>
            </a:pPr>
            <a:r>
              <a:rPr lang="ru-RU" sz="2200" dirty="0"/>
              <a:t>В качестве набора значений, например, можно рассматривать строку, которая по сути представляет набор символов. Посмотрим на примере: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 цикле определяется переменную 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после оператора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в качестве перебираемого набора указана переменная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message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, которая хранит строку 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Hello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". В итоге цикл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for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будет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перебираеть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последовательно все символы из строки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message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и помещать их в переменную c. Блок самого цикла состоит из одной инструкции, которая выводит значение переменной с на консоль.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ru-RU" sz="2200" dirty="0"/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AE65B9-3353-4E0C-A2D1-2D0EB2519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921" y="3305664"/>
            <a:ext cx="222299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939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Нередко в связке с циклом </a:t>
            </a:r>
            <a:r>
              <a:rPr lang="ru-RU" sz="2200" b="1" dirty="0" err="1"/>
              <a:t>for</a:t>
            </a:r>
            <a:r>
              <a:rPr lang="ru-RU" sz="2200" dirty="0"/>
              <a:t> применяется встроенная функция </a:t>
            </a:r>
            <a:r>
              <a:rPr lang="ru-RU" sz="2200" b="1" dirty="0" err="1"/>
              <a:t>range</a:t>
            </a:r>
            <a:r>
              <a:rPr lang="ru-RU" sz="2200" dirty="0"/>
              <a:t>(), которая генерирует числовую последовательность: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Если функцию </a:t>
            </a:r>
            <a:r>
              <a:rPr lang="ru-RU" sz="2200" b="1" dirty="0" err="1"/>
              <a:t>range</a:t>
            </a:r>
            <a:r>
              <a:rPr lang="ru-RU" sz="2200" dirty="0"/>
              <a:t> передается один параметр, то он означает максимальное значение диапазона чисел. В данном случае генерируется последовательность от 0 до 10 (не включительно). В итоге мы получим следующий консольный вывод: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Также в функцию </a:t>
            </a:r>
            <a:r>
              <a:rPr lang="ru-RU" sz="2200" b="1" dirty="0" err="1"/>
              <a:t>range</a:t>
            </a:r>
            <a:r>
              <a:rPr lang="ru-RU" sz="2200" dirty="0"/>
              <a:t>() можно передать минимальное значение диапазона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Здесь генерируется последовательность от 4 до 10 (не включая). </a:t>
            </a:r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8F2940-479E-42CE-B49A-AD027D2C0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376" y="2305543"/>
            <a:ext cx="3187247" cy="79467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514731-5930-4FA4-BDD7-52CB68BE6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617" y="4160523"/>
            <a:ext cx="2988763" cy="4353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18079DF-57AF-4C78-8285-62485B1C1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311" y="5076144"/>
            <a:ext cx="339137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76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Также в функцию </a:t>
            </a:r>
            <a:r>
              <a:rPr lang="ru-RU" sz="2200" b="1" dirty="0" err="1"/>
              <a:t>range</a:t>
            </a:r>
            <a:r>
              <a:rPr lang="ru-RU" sz="2200" dirty="0"/>
              <a:t>() можно передать третий параметр, который указывает на приращение: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Здесь генерируется последовательность от 0 до 10 (не включая) с приращением 2.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1EA550-ECC7-49CB-9074-69C86A030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04" y="2317957"/>
            <a:ext cx="3772426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5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Арифметические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 последовательном использовании нескольких арифметических операций их выполнение производится в соответствии с их приоритетом. В начале выполняются операции с большим приоритетом. Приоритеты операций в порядке убывания приведены в следующей таблице.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BB50F2-848C-4202-9E26-900BDDA49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04" y="3371688"/>
            <a:ext cx="2942391" cy="294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028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Цикл </a:t>
            </a:r>
            <a:r>
              <a:rPr lang="ru-RU" sz="2200" b="1" dirty="0" err="1"/>
              <a:t>for</a:t>
            </a:r>
            <a:r>
              <a:rPr lang="ru-RU" sz="2200" dirty="0"/>
              <a:t> также может иметь дополнительный блок </a:t>
            </a:r>
            <a:r>
              <a:rPr lang="ru-RU" sz="2200" b="1" dirty="0" err="1"/>
              <a:t>else</a:t>
            </a:r>
            <a:r>
              <a:rPr lang="ru-RU" sz="2200" dirty="0"/>
              <a:t>, который выполняется после завершения цикла: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В данном случае мы получим следующий консольный вывод: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Стоит отметить, что блок </a:t>
            </a:r>
            <a:r>
              <a:rPr lang="ru-RU" sz="2200" dirty="0" err="1"/>
              <a:t>else</a:t>
            </a:r>
            <a:r>
              <a:rPr lang="ru-RU" sz="2200" dirty="0"/>
              <a:t> имеет доступ ко всем переменным, которые определены в цикле </a:t>
            </a:r>
            <a:r>
              <a:rPr lang="ru-RU" sz="2200" dirty="0" err="1"/>
              <a:t>for</a:t>
            </a:r>
            <a:r>
              <a:rPr lang="ru-RU" sz="2200" dirty="0"/>
              <a:t>.</a:t>
            </a:r>
          </a:p>
          <a:p>
            <a:pPr marL="0" indent="0">
              <a:buNone/>
            </a:pP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9EB043-42E6-4B63-B1FF-29F972AD9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490" y="2309315"/>
            <a:ext cx="9261019" cy="15184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7C29AB-C61B-4C86-B69E-46436605C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107" y="4195534"/>
            <a:ext cx="2555358" cy="14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473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Вложенные циклы</a:t>
            </a:r>
          </a:p>
          <a:p>
            <a:pPr marL="0" indent="0">
              <a:buNone/>
            </a:pPr>
            <a:r>
              <a:rPr lang="ru-RU" sz="2200" dirty="0"/>
              <a:t>Одни циклы внутри себя могут содержать другие циклы. Рассмотрим на примере вывода таблицы умножения: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26E4DB-773D-4ED8-8B3E-7EDA37BFF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80" y="2780457"/>
            <a:ext cx="3536526" cy="278726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F0DB119-99F0-4936-847F-1EE310CCC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228" y="2780457"/>
            <a:ext cx="5546271" cy="3139321"/>
          </a:xfrm>
          <a:prstGeom prst="rect">
            <a:avLst/>
          </a:prstGeom>
          <a:solidFill>
            <a:srgbClr val="F7F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Внешний цикл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 &lt; 10: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 срабатывает 9 раз пока переменная i не станет равна 10. Внутри этого цикла срабатывает внутренний цикл </a:t>
            </a:r>
            <a:r>
              <a:rPr kumimoji="0" lang="ru-RU" altLang="ru-RU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j &lt; 10: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. Внутренний цикл также срабатывает 9 раз пока переменная j не станет равна 10. Причем все 9 итераций внутреннего цикла срабатывают в рамках одной итерации внешнего цикла.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24560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В каждой итерации внутреннего цикла на консоль будет выводится произведение чисел i и j. Затем значение переменной j увеличивается на единицу. Когда внутренний цикл закончил работу, значений переменной j сбрасывается в 1, а значение переменной i увеличивается на единицу и происходит переход к следующей итерации внешнего цикла. И все повторяется, пока переменная i не станет равна 10. Соответственно внутренний цикл сработает всего 81 раз для всех итераций внешнего цикла. В итоге мы получим следующий консольный вывод: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59A8B8-343B-4813-99D6-97FFD6706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570" y="3831086"/>
            <a:ext cx="3828859" cy="28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56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Подобным образом можно определять вложенные циклы </a:t>
            </a:r>
            <a:r>
              <a:rPr lang="ru-RU" sz="2200" b="1" dirty="0" err="1"/>
              <a:t>for</a:t>
            </a:r>
            <a:r>
              <a:rPr lang="ru-RU" sz="2200" dirty="0"/>
              <a:t>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В данном случае внешний цикл проходит по строке "</a:t>
            </a:r>
            <a:r>
              <a:rPr lang="ru-RU" sz="2200" dirty="0" err="1"/>
              <a:t>ab</a:t>
            </a:r>
            <a:r>
              <a:rPr lang="ru-RU" sz="2200" dirty="0"/>
              <a:t>" и каждый символ помещает в переменную c1. Внутренний цикл проходит по строке "</a:t>
            </a:r>
            <a:r>
              <a:rPr lang="ru-RU" sz="2200" dirty="0" err="1"/>
              <a:t>ba</a:t>
            </a:r>
            <a:r>
              <a:rPr lang="ru-RU" sz="2200" dirty="0"/>
              <a:t>", помещает каждый символ строки в переменную c2 и выводит сочетание обоих символов на консоль. То есть в итоге мы получим все возможные сочетания символов a и b: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62DD32-1218-49A6-9D89-01A092ABE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655" y="1999839"/>
            <a:ext cx="4048690" cy="11145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998731-F7D2-4091-92D3-6C3840CD9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91" y="4779335"/>
            <a:ext cx="1034417" cy="158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20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Выход из цикла. </a:t>
            </a:r>
            <a:r>
              <a:rPr lang="ru-RU" sz="2200" b="1" dirty="0" err="1"/>
              <a:t>break</a:t>
            </a:r>
            <a:r>
              <a:rPr lang="ru-RU" sz="2200" b="1" dirty="0"/>
              <a:t> и </a:t>
            </a:r>
            <a:r>
              <a:rPr lang="ru-RU" sz="2200" b="1" dirty="0" err="1"/>
              <a:t>continue</a:t>
            </a:r>
            <a:endParaRPr lang="ru-RU" sz="2200" b="1" dirty="0"/>
          </a:p>
          <a:p>
            <a:pPr marL="0" indent="0">
              <a:buNone/>
            </a:pPr>
            <a:endParaRPr lang="ru-RU" sz="2200" b="1" dirty="0"/>
          </a:p>
          <a:p>
            <a:pPr marL="0" indent="0">
              <a:buNone/>
            </a:pPr>
            <a:r>
              <a:rPr lang="ru-RU" sz="2200" dirty="0"/>
              <a:t>Для управления циклом мы можем использовать специальные операторы </a:t>
            </a:r>
            <a:r>
              <a:rPr lang="ru-RU" sz="2200" b="1" dirty="0" err="1"/>
              <a:t>break</a:t>
            </a:r>
            <a:r>
              <a:rPr lang="ru-RU" sz="2200" dirty="0"/>
              <a:t> и </a:t>
            </a:r>
            <a:r>
              <a:rPr lang="ru-RU" sz="2200" b="1" dirty="0" err="1"/>
              <a:t>continue</a:t>
            </a:r>
            <a:r>
              <a:rPr lang="ru-RU" sz="2200" dirty="0"/>
              <a:t>. Оператор </a:t>
            </a:r>
            <a:r>
              <a:rPr lang="ru-RU" sz="2200" b="1" dirty="0" err="1"/>
              <a:t>break</a:t>
            </a:r>
            <a:r>
              <a:rPr lang="ru-RU" sz="2200" dirty="0"/>
              <a:t> осуществляет выход из цикла. А оператор </a:t>
            </a:r>
            <a:r>
              <a:rPr lang="ru-RU" sz="2200" dirty="0" err="1"/>
              <a:t>continue</a:t>
            </a:r>
            <a:r>
              <a:rPr lang="ru-RU" sz="2200" dirty="0"/>
              <a:t> выполняет переход к следующей итерации цикла.</a:t>
            </a:r>
          </a:p>
          <a:p>
            <a:pPr marL="0" indent="0">
              <a:buNone/>
            </a:pPr>
            <a:r>
              <a:rPr lang="ru-RU" sz="2200" dirty="0"/>
              <a:t>Оператор </a:t>
            </a:r>
            <a:r>
              <a:rPr lang="ru-RU" sz="2200" b="1" dirty="0" err="1"/>
              <a:t>break</a:t>
            </a:r>
            <a:r>
              <a:rPr lang="ru-RU" sz="2200" dirty="0"/>
              <a:t> может использоваться, если в цикле образуются условия, которые несовместимы с его дальнейшим выполнением. Рассмотрим следующий пример: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CC108F-C85F-4B55-82A1-59913C28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452" y="4336229"/>
            <a:ext cx="6469096" cy="16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180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Здесь цикл </a:t>
            </a:r>
            <a:r>
              <a:rPr lang="ru-RU" sz="2200" b="1" dirty="0" err="1"/>
              <a:t>while</a:t>
            </a:r>
            <a:r>
              <a:rPr lang="ru-RU" sz="2200" dirty="0"/>
              <a:t> проверяет условие </a:t>
            </a:r>
            <a:r>
              <a:rPr lang="ru-RU" sz="2200" dirty="0" err="1"/>
              <a:t>number</a:t>
            </a:r>
            <a:r>
              <a:rPr lang="ru-RU" sz="2200" dirty="0"/>
              <a:t> &lt; 5. И пока </a:t>
            </a:r>
            <a:r>
              <a:rPr lang="ru-RU" sz="2200" dirty="0" err="1"/>
              <a:t>number</a:t>
            </a:r>
            <a:r>
              <a:rPr lang="ru-RU" sz="2200" dirty="0"/>
              <a:t> не равно 5, предполагается, что значение </a:t>
            </a:r>
            <a:r>
              <a:rPr lang="ru-RU" sz="2200" dirty="0" err="1"/>
              <a:t>number</a:t>
            </a:r>
            <a:r>
              <a:rPr lang="ru-RU" sz="2200" dirty="0"/>
              <a:t> будет выводиться на консоль. Однако внутри цикла также проверяется другое условие: </a:t>
            </a:r>
            <a:r>
              <a:rPr lang="ru-RU" sz="2200" dirty="0" err="1"/>
              <a:t>if</a:t>
            </a:r>
            <a:r>
              <a:rPr lang="ru-RU" sz="2200" dirty="0"/>
              <a:t> </a:t>
            </a:r>
            <a:r>
              <a:rPr lang="ru-RU" sz="2200" dirty="0" err="1"/>
              <a:t>number</a:t>
            </a:r>
            <a:r>
              <a:rPr lang="ru-RU" sz="2200" dirty="0"/>
              <a:t> == 3. То есть, если значение </a:t>
            </a:r>
            <a:r>
              <a:rPr lang="ru-RU" sz="2200" dirty="0" err="1"/>
              <a:t>number</a:t>
            </a:r>
            <a:r>
              <a:rPr lang="ru-RU" sz="2200" dirty="0"/>
              <a:t> равно 3, то с помощью оператора </a:t>
            </a:r>
            <a:r>
              <a:rPr lang="ru-RU" sz="2200" dirty="0" err="1"/>
              <a:t>break</a:t>
            </a:r>
            <a:r>
              <a:rPr lang="ru-RU" sz="2200" dirty="0"/>
              <a:t> выходим из цикла. И в итоге мы получим следующий консольный вывод: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D75C16-445D-461B-A4BE-CBB3D86D1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683" y="3429000"/>
            <a:ext cx="2214806" cy="942665"/>
          </a:xfrm>
          <a:prstGeom prst="rect">
            <a:avLst/>
          </a:prstGeom>
        </p:spPr>
      </p:pic>
      <p:pic>
        <p:nvPicPr>
          <p:cNvPr id="17412" name="Picture 4" descr="Купить игру Cat Break Head to Head PS4 через Турцию">
            <a:extLst>
              <a:ext uri="{FF2B5EF4-FFF2-40B4-BE49-F238E27FC236}">
                <a16:creationId xmlns:a16="http://schemas.microsoft.com/office/drawing/2014/main" id="{69E5E6BA-C1C7-442F-A338-92ED504D3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00" b="99000" l="1800" r="95400">
                        <a14:foregroundMark x1="38800" y1="55000" x2="25800" y2="48800"/>
                        <a14:foregroundMark x1="25800" y1="48800" x2="14600" y2="65200"/>
                        <a14:foregroundMark x1="14600" y1="65200" x2="15800" y2="79000"/>
                        <a14:foregroundMark x1="15800" y1="79000" x2="28000" y2="70400"/>
                        <a14:foregroundMark x1="28000" y1="70400" x2="34000" y2="56600"/>
                        <a14:foregroundMark x1="34000" y1="56600" x2="33800" y2="56600"/>
                        <a14:foregroundMark x1="9600" y1="62600" x2="5800" y2="91400"/>
                        <a14:foregroundMark x1="5800" y1="91400" x2="5200" y2="92200"/>
                        <a14:foregroundMark x1="3400" y1="99000" x2="1800" y2="93400"/>
                        <a14:foregroundMark x1="72600" y1="43000" x2="68000" y2="76200"/>
                        <a14:foregroundMark x1="68000" y1="76200" x2="78600" y2="74600"/>
                        <a14:foregroundMark x1="78600" y1="74600" x2="85800" y2="61200"/>
                        <a14:foregroundMark x1="85800" y1="61200" x2="86000" y2="59200"/>
                        <a14:foregroundMark x1="76200" y1="57000" x2="89600" y2="59200"/>
                        <a14:foregroundMark x1="89600" y1="59200" x2="90200" y2="81600"/>
                        <a14:foregroundMark x1="90200" y1="81600" x2="68000" y2="90000"/>
                        <a14:foregroundMark x1="68000" y1="90000" x2="62200" y2="70200"/>
                        <a14:foregroundMark x1="62200" y1="70200" x2="70600" y2="49600"/>
                        <a14:foregroundMark x1="70600" y1="49600" x2="72800" y2="39200"/>
                        <a14:foregroundMark x1="71000" y1="55400" x2="81400" y2="51800"/>
                        <a14:foregroundMark x1="81400" y1="51800" x2="90400" y2="58600"/>
                        <a14:foregroundMark x1="90400" y1="58600" x2="93000" y2="77400"/>
                        <a14:foregroundMark x1="93000" y1="77400" x2="88000" y2="88400"/>
                        <a14:foregroundMark x1="88000" y1="88400" x2="80959" y2="90395"/>
                        <a14:foregroundMark x1="71114" y1="89949" x2="62800" y2="86800"/>
                        <a14:foregroundMark x1="73319" y1="90784" x2="72914" y2="90631"/>
                        <a14:foregroundMark x1="62800" y1="86800" x2="36000" y2="96600"/>
                        <a14:foregroundMark x1="36000" y1="96600" x2="35600" y2="96600"/>
                        <a14:foregroundMark x1="58800" y1="67400" x2="58800" y2="67400"/>
                        <a14:foregroundMark x1="95400" y1="80400" x2="95400" y2="80400"/>
                        <a14:foregroundMark x1="88200" y1="47400" x2="88200" y2="47400"/>
                        <a14:backgroundMark x1="8200" y1="50800" x2="13800" y2="44400"/>
                        <a14:backgroundMark x1="32200" y1="32200" x2="50200" y2="41400"/>
                        <a14:backgroundMark x1="50200" y1="41400" x2="53400" y2="46600"/>
                        <a14:backgroundMark x1="46800" y1="88200" x2="46800" y2="88200"/>
                        <a14:backgroundMark x1="16200" y1="96400" x2="23000" y2="93400"/>
                        <a14:backgroundMark x1="59600" y1="97400" x2="70200" y2="95400"/>
                        <a14:backgroundMark x1="70200" y1="95400" x2="81200" y2="96400"/>
                        <a14:backgroundMark x1="57000" y1="44400" x2="53600" y2="61800"/>
                        <a14:backgroundMark x1="53600" y1="61800" x2="53400" y2="61800"/>
                        <a14:backgroundMark x1="34200" y1="22400" x2="52600" y2="23800"/>
                        <a14:backgroundMark x1="52600" y1="23800" x2="64800" y2="23200"/>
                        <a14:backgroundMark x1="54200" y1="55600" x2="48600" y2="66600"/>
                        <a14:backgroundMark x1="11200" y1="14200" x2="90400" y2="15000"/>
                        <a14:backgroundMark x1="45000" y1="80800" x2="45200" y2="79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8600"/>
            <a:ext cx="2643963" cy="264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5211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Циклы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В отличие от оператора </a:t>
            </a:r>
            <a:r>
              <a:rPr lang="ru-RU" sz="2200" b="1" dirty="0" err="1"/>
              <a:t>break</a:t>
            </a:r>
            <a:r>
              <a:rPr lang="ru-RU" sz="2200" dirty="0"/>
              <a:t> оператор </a:t>
            </a:r>
            <a:r>
              <a:rPr lang="ru-RU" sz="2200" dirty="0" err="1"/>
              <a:t>continue</a:t>
            </a:r>
            <a:r>
              <a:rPr lang="ru-RU" sz="2200" dirty="0"/>
              <a:t> выполняет переход к следующей итерации цикла без его завершения. Например, в предыдущем примере заменим </a:t>
            </a:r>
            <a:r>
              <a:rPr lang="ru-RU" sz="2200" b="1" dirty="0" err="1"/>
              <a:t>break</a:t>
            </a:r>
            <a:r>
              <a:rPr lang="ru-RU" sz="2200" dirty="0"/>
              <a:t> на </a:t>
            </a:r>
            <a:r>
              <a:rPr lang="ru-RU" sz="2200" b="1" dirty="0" err="1"/>
              <a:t>continue</a:t>
            </a:r>
            <a:r>
              <a:rPr lang="ru-RU" sz="2200" dirty="0"/>
              <a:t>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И в этом случае если значение переменной </a:t>
            </a:r>
            <a:r>
              <a:rPr lang="ru-RU" sz="2200" dirty="0" err="1"/>
              <a:t>number</a:t>
            </a:r>
            <a:r>
              <a:rPr lang="ru-RU" sz="2200" dirty="0"/>
              <a:t> равно 3, последующие инструкции после оператора </a:t>
            </a:r>
            <a:r>
              <a:rPr lang="ru-RU" sz="2200" dirty="0" err="1"/>
              <a:t>continue</a:t>
            </a:r>
            <a:r>
              <a:rPr lang="ru-RU" sz="2200" dirty="0"/>
              <a:t> не будут выполняться: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41416B-ADBA-4555-AABF-D59F635BE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44" y="2697993"/>
            <a:ext cx="7251779" cy="150718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85EA09B-AB29-4F2C-A13C-F4E4D9F45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512" y="5120582"/>
            <a:ext cx="1688975" cy="137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6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Арифметические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Пусть у нас выполняется следующее выражение: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Здесь начале выполняется возведение в степень (5 ** 2) как операция с большим приоритетом, далее результат умножается на 4 (25 * 4), затем происходит сложение (3 + 100) и далее опять идет сложение (103 + 7).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Чтобы переопределить порядок операций, можно использовать скобки: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Следует отметить, что в арифметических операциях могут принимать участие как целые, так и дробные числа. Если в одной операции участвует целое число (</a:t>
            </a:r>
            <a:r>
              <a:rPr lang="ru-RU" sz="2200" dirty="0" err="1"/>
              <a:t>int</a:t>
            </a:r>
            <a:r>
              <a:rPr lang="ru-RU" sz="2200" dirty="0"/>
              <a:t>) и число с плавающей точкой (</a:t>
            </a:r>
            <a:r>
              <a:rPr lang="ru-RU" sz="2200" dirty="0" err="1"/>
              <a:t>float</a:t>
            </a:r>
            <a:r>
              <a:rPr lang="ru-RU" sz="2200" dirty="0"/>
              <a:t>), то целое число приводится к типу </a:t>
            </a:r>
            <a:r>
              <a:rPr lang="ru-RU" sz="2200" dirty="0" err="1"/>
              <a:t>float</a:t>
            </a:r>
            <a:r>
              <a:rPr lang="ru-RU" sz="22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56901B-7865-4330-8EF4-3307BE13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808" y="1690688"/>
            <a:ext cx="3835941" cy="6644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D173C9-08F9-40DF-8AD7-A7E447480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163" y="4829127"/>
            <a:ext cx="473458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1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Арифметические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b="1" dirty="0"/>
              <a:t>Арифметические операции с присвоением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Ряд специальных операций позволяют использовать присвоить результат операции первому операнду: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+=</a:t>
            </a:r>
          </a:p>
          <a:p>
            <a:pPr marL="0" indent="0">
              <a:buNone/>
            </a:pPr>
            <a:r>
              <a:rPr lang="ru-RU" sz="2200" dirty="0"/>
              <a:t>Присвоение результата сложения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-=</a:t>
            </a:r>
          </a:p>
          <a:p>
            <a:pPr marL="0" indent="0">
              <a:buNone/>
            </a:pPr>
            <a:r>
              <a:rPr lang="ru-RU" sz="2200" dirty="0"/>
              <a:t>Присвоение результата вычитания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*=</a:t>
            </a:r>
          </a:p>
          <a:p>
            <a:pPr marL="0" indent="0">
              <a:buNone/>
            </a:pPr>
            <a:r>
              <a:rPr lang="ru-RU" sz="2200" dirty="0"/>
              <a:t>Присвоение результата умножения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6969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Арифметические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/=</a:t>
            </a:r>
          </a:p>
          <a:p>
            <a:pPr marL="0" indent="0">
              <a:buNone/>
            </a:pPr>
            <a:r>
              <a:rPr lang="ru-RU" sz="2200" dirty="0"/>
              <a:t>Присвоение результата от деления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//=</a:t>
            </a:r>
          </a:p>
          <a:p>
            <a:pPr marL="0" indent="0">
              <a:buNone/>
            </a:pPr>
            <a:r>
              <a:rPr lang="ru-RU" sz="2200" dirty="0"/>
              <a:t>Присвоение результата целочисленного деления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**=</a:t>
            </a:r>
          </a:p>
          <a:p>
            <a:pPr marL="0" indent="0">
              <a:buNone/>
            </a:pPr>
            <a:r>
              <a:rPr lang="ru-RU" sz="2200" dirty="0"/>
              <a:t>Присвоение степени числа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%=</a:t>
            </a:r>
          </a:p>
          <a:p>
            <a:pPr marL="0" indent="0">
              <a:buNone/>
            </a:pPr>
            <a:r>
              <a:rPr lang="ru-RU" sz="2200" dirty="0"/>
              <a:t>Присвоение остатка от деления</a:t>
            </a:r>
          </a:p>
        </p:txBody>
      </p:sp>
    </p:spTree>
    <p:extLst>
      <p:ext uri="{BB962C8B-B14F-4D97-AF65-F5344CB8AC3E}">
        <p14:creationId xmlns:p14="http://schemas.microsoft.com/office/powerpoint/2010/main" val="253827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3D0D0-65B8-4491-A559-C0F3DC2F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>
                    <a:lumMod val="95000"/>
                  </a:schemeClr>
                </a:solidFill>
              </a:rPr>
              <a:t>Арифметические операции с числами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E1225-03A0-4A2F-9D6D-24912A7D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935"/>
            <a:ext cx="10515600" cy="507173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Округление и функция </a:t>
            </a:r>
            <a:r>
              <a:rPr lang="ru-RU" sz="2200" b="1" dirty="0" err="1"/>
              <a:t>round</a:t>
            </a:r>
            <a:endParaRPr lang="ru-RU" sz="2200" b="1" dirty="0"/>
          </a:p>
          <a:p>
            <a:pPr marL="0" indent="0">
              <a:buNone/>
            </a:pPr>
            <a:endParaRPr lang="ru-RU" sz="2200" b="1" dirty="0"/>
          </a:p>
          <a:p>
            <a:pPr marL="0" indent="0">
              <a:buNone/>
            </a:pPr>
            <a:r>
              <a:rPr lang="ru-RU" sz="2200" dirty="0"/>
              <a:t>При операциях с числами типа </a:t>
            </a:r>
            <a:r>
              <a:rPr lang="ru-RU" sz="2200" dirty="0" err="1"/>
              <a:t>float</a:t>
            </a:r>
            <a:r>
              <a:rPr lang="ru-RU" sz="2200" dirty="0"/>
              <a:t> надо учитывать, что результат операций с ними может быть не совсем точным. Например: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В данном случае мы ожидаем получить число 0.40002, однако в конце через ряд нулей появляется еще какая-то четверка. Или еще одно выражение: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D8FF2E-DE5A-409C-AD49-007892286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42" y="3231886"/>
            <a:ext cx="4691177" cy="10890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A3FF65-88E9-4AF6-9B34-EA43D16D5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242" y="5787679"/>
            <a:ext cx="6134956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</TotalTime>
  <Words>6453</Words>
  <Application>Microsoft Office PowerPoint</Application>
  <PresentationFormat>Широкоэкранный</PresentationFormat>
  <Paragraphs>728</Paragraphs>
  <Slides>56</Slides>
  <Notes>56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2" baseType="lpstr">
      <vt:lpstr>-apple-system</vt:lpstr>
      <vt:lpstr>Arial</vt:lpstr>
      <vt:lpstr>Calibri</vt:lpstr>
      <vt:lpstr>Calibri Light</vt:lpstr>
      <vt:lpstr>Courier New</vt:lpstr>
      <vt:lpstr>Office Theme</vt:lpstr>
      <vt:lpstr>Лекция 16. Основные операторы</vt:lpstr>
      <vt:lpstr>Арифметические операции с числами</vt:lpstr>
      <vt:lpstr>Арифметические операции с числами</vt:lpstr>
      <vt:lpstr>Арифметические операции с числами</vt:lpstr>
      <vt:lpstr>Арифметические операции с числами</vt:lpstr>
      <vt:lpstr>Арифметические операции с числами</vt:lpstr>
      <vt:lpstr>Арифметические операции с числами</vt:lpstr>
      <vt:lpstr>Арифметические операции с числами</vt:lpstr>
      <vt:lpstr>Арифметические операции с числами</vt:lpstr>
      <vt:lpstr>Арифметические операции с числами</vt:lpstr>
      <vt:lpstr>Арифметические операции с числами</vt:lpstr>
      <vt:lpstr>Арифметические операции с числами</vt:lpstr>
      <vt:lpstr>Поразрядные операции с числами</vt:lpstr>
      <vt:lpstr>Поразрядные операции с числами</vt:lpstr>
      <vt:lpstr>Поразрядные операции с числами</vt:lpstr>
      <vt:lpstr>Поразрядные операции с числами</vt:lpstr>
      <vt:lpstr>Поразрядные операции с числами</vt:lpstr>
      <vt:lpstr>Поразрядные операции с числами</vt:lpstr>
      <vt:lpstr>Поразрядные операции с числами</vt:lpstr>
      <vt:lpstr>Поразрядные операции с числами</vt:lpstr>
      <vt:lpstr>Поразрядные операции с числами</vt:lpstr>
      <vt:lpstr>Поразрядные операции с числами</vt:lpstr>
      <vt:lpstr>Условные выражения</vt:lpstr>
      <vt:lpstr>Условные выражения</vt:lpstr>
      <vt:lpstr>Условные выражения</vt:lpstr>
      <vt:lpstr>Условные выражения</vt:lpstr>
      <vt:lpstr>Условные выражения</vt:lpstr>
      <vt:lpstr>Условные выражения</vt:lpstr>
      <vt:lpstr>Условные выражения</vt:lpstr>
      <vt:lpstr>Условные выражения</vt:lpstr>
      <vt:lpstr>Условные выражения</vt:lpstr>
      <vt:lpstr>Условная конструкция if</vt:lpstr>
      <vt:lpstr>Условная конструкция if</vt:lpstr>
      <vt:lpstr>Условная конструкция if</vt:lpstr>
      <vt:lpstr>Условная конструкция if</vt:lpstr>
      <vt:lpstr>Условная конструкция if</vt:lpstr>
      <vt:lpstr>Условная конструкция if</vt:lpstr>
      <vt:lpstr>Условная конструкция if</vt:lpstr>
      <vt:lpstr>Условная конструкция if</vt:lpstr>
      <vt:lpstr>Условная конструкция if</vt:lpstr>
      <vt:lpstr>Условная конструкция if</vt:lpstr>
      <vt:lpstr>Циклы</vt:lpstr>
      <vt:lpstr>Циклы</vt:lpstr>
      <vt:lpstr>Циклы</vt:lpstr>
      <vt:lpstr>Циклы</vt:lpstr>
      <vt:lpstr>Циклы</vt:lpstr>
      <vt:lpstr>Циклы</vt:lpstr>
      <vt:lpstr>Циклы</vt:lpstr>
      <vt:lpstr>Циклы</vt:lpstr>
      <vt:lpstr>Циклы</vt:lpstr>
      <vt:lpstr>Циклы</vt:lpstr>
      <vt:lpstr>Циклы</vt:lpstr>
      <vt:lpstr>Циклы</vt:lpstr>
      <vt:lpstr>Циклы</vt:lpstr>
      <vt:lpstr>Циклы</vt:lpstr>
      <vt:lpstr>Циклы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Alexandra</cp:lastModifiedBy>
  <cp:revision>152</cp:revision>
  <dcterms:created xsi:type="dcterms:W3CDTF">2016-11-18T14:12:19Z</dcterms:created>
  <dcterms:modified xsi:type="dcterms:W3CDTF">2024-09-17T15:41:54Z</dcterms:modified>
</cp:coreProperties>
</file>