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handoutMasterIdLst>
    <p:handoutMasterId r:id="rId4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A8D"/>
    <a:srgbClr val="129481"/>
    <a:srgbClr val="0F2741"/>
    <a:srgbClr val="001736"/>
    <a:srgbClr val="003374"/>
    <a:srgbClr val="C9A093"/>
    <a:srgbClr val="F1F1F1"/>
    <a:srgbClr val="385592"/>
    <a:srgbClr val="3A5896"/>
    <a:srgbClr val="1D3C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44294" autoAdjust="0"/>
  </p:normalViewPr>
  <p:slideViewPr>
    <p:cSldViewPr snapToGrid="0">
      <p:cViewPr varScale="1">
        <p:scale>
          <a:sx n="40" d="100"/>
          <a:sy n="40" d="100"/>
        </p:scale>
        <p:origin x="2052" y="30"/>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8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2DD1C9-4BB6-422A-8F34-C157EA500BD9}" type="datetimeFigureOut">
              <a:rPr lang="en-US" smtClean="0"/>
              <a:t>9/24/2024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A997E4-EE34-411C-9FF1-22B934EF5337}" type="slidenum">
              <a:rPr lang="en-US" smtClean="0"/>
              <a:t>‹#›</a:t>
            </a:fld>
            <a:endParaRPr lang="en-US"/>
          </a:p>
        </p:txBody>
      </p:sp>
    </p:spTree>
    <p:extLst>
      <p:ext uri="{BB962C8B-B14F-4D97-AF65-F5344CB8AC3E}">
        <p14:creationId xmlns:p14="http://schemas.microsoft.com/office/powerpoint/2010/main" val="2127411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B6D92-44E2-43DF-A6D3-228DE264853F}" type="datetimeFigureOut">
              <a:rPr lang="ru-RU" smtClean="0"/>
              <a:t>24.09.2024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515FC-B6B9-4996-B53D-CF354E503932}" type="slidenum">
              <a:rPr lang="ru-RU" smtClean="0"/>
              <a:t>‹#›</a:t>
            </a:fld>
            <a:endParaRPr lang="ru-RU"/>
          </a:p>
        </p:txBody>
      </p:sp>
    </p:spTree>
    <p:extLst>
      <p:ext uri="{BB962C8B-B14F-4D97-AF65-F5344CB8AC3E}">
        <p14:creationId xmlns:p14="http://schemas.microsoft.com/office/powerpoint/2010/main" val="34967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dirty="0">
                <a:ln w="0"/>
                <a:solidFill>
                  <a:srgbClr val="002060"/>
                </a:solidFill>
                <a:latin typeface="+mn-lt"/>
              </a:rPr>
              <a:t>Лекции 17-18. Функции</a:t>
            </a:r>
            <a:br>
              <a:rPr lang="ru-RU" sz="1200" b="1" dirty="0">
                <a:ln w="0"/>
                <a:solidFill>
                  <a:srgbClr val="002060"/>
                </a:solidFill>
                <a:latin typeface="+mn-lt"/>
              </a:rPr>
            </a:br>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1</a:t>
            </a:fld>
            <a:endParaRPr lang="ru-RU"/>
          </a:p>
        </p:txBody>
      </p:sp>
    </p:spTree>
    <p:extLst>
      <p:ext uri="{BB962C8B-B14F-4D97-AF65-F5344CB8AC3E}">
        <p14:creationId xmlns:p14="http://schemas.microsoft.com/office/powerpoint/2010/main" val="1274188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Здесь функция </a:t>
            </a:r>
            <a:r>
              <a:rPr lang="ru-RU" sz="1200" b="1" dirty="0" err="1"/>
              <a:t>print</a:t>
            </a:r>
            <a:r>
              <a:rPr lang="ru-RU" sz="1200" dirty="0" err="1"/>
              <a:t>_</a:t>
            </a:r>
            <a:r>
              <a:rPr lang="ru-RU" sz="1200" b="1" dirty="0" err="1"/>
              <a:t>person</a:t>
            </a:r>
            <a:r>
              <a:rPr lang="ru-RU" sz="1200" dirty="0"/>
              <a:t> принимает два параметра: </a:t>
            </a:r>
            <a:r>
              <a:rPr lang="ru-RU" sz="1200" b="1" dirty="0" err="1"/>
              <a:t>name</a:t>
            </a:r>
            <a:r>
              <a:rPr lang="ru-RU" sz="1200" dirty="0"/>
              <a:t> и </a:t>
            </a:r>
            <a:r>
              <a:rPr lang="ru-RU" sz="1200" b="1" dirty="0" err="1"/>
              <a:t>age</a:t>
            </a:r>
            <a:r>
              <a:rPr lang="ru-RU" sz="1200" dirty="0"/>
              <a:t>. При вызове функции:</a:t>
            </a:r>
          </a:p>
          <a:p>
            <a:pPr marL="0" indent="0">
              <a:buNone/>
            </a:pPr>
            <a:endParaRPr lang="ru-RU" sz="1200" dirty="0"/>
          </a:p>
          <a:p>
            <a:pPr marL="0" indent="0">
              <a:buNone/>
            </a:pPr>
            <a:r>
              <a:rPr lang="ru-RU" sz="1200" dirty="0"/>
              <a:t>Первое значение - "</a:t>
            </a:r>
            <a:r>
              <a:rPr lang="ru-RU" sz="1200" dirty="0" err="1"/>
              <a:t>Tom</a:t>
            </a:r>
            <a:r>
              <a:rPr lang="ru-RU" sz="1200" dirty="0"/>
              <a:t>" передается первому параметру, то есть параметру </a:t>
            </a:r>
            <a:r>
              <a:rPr lang="ru-RU" sz="1200" dirty="0" err="1"/>
              <a:t>name</a:t>
            </a:r>
            <a:r>
              <a:rPr lang="ru-RU" sz="1200" dirty="0"/>
              <a:t>. Второе значение - 37 передается второму параметру - </a:t>
            </a:r>
            <a:r>
              <a:rPr lang="ru-RU" sz="1200" dirty="0" err="1"/>
              <a:t>age</a:t>
            </a:r>
            <a:r>
              <a:rPr lang="ru-RU" sz="1200" dirty="0"/>
              <a:t>. И внутри функции значения параметров выводятся на консоль: </a:t>
            </a:r>
          </a:p>
          <a:p>
            <a:pPr marL="0" indent="0">
              <a:buNone/>
            </a:pPr>
            <a:endParaRPr lang="ru-RU" sz="1200" dirty="0"/>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10</a:t>
            </a:fld>
            <a:endParaRPr lang="ru-RU"/>
          </a:p>
        </p:txBody>
      </p:sp>
    </p:spTree>
    <p:extLst>
      <p:ext uri="{BB962C8B-B14F-4D97-AF65-F5344CB8AC3E}">
        <p14:creationId xmlns:p14="http://schemas.microsoft.com/office/powerpoint/2010/main" val="3897476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Значения по умолчанию</a:t>
            </a:r>
          </a:p>
          <a:p>
            <a:pPr marL="0" indent="0">
              <a:buNone/>
            </a:pPr>
            <a:r>
              <a:rPr lang="ru-RU" sz="1200" dirty="0"/>
              <a:t>Некоторые параметры функции мы можем сделать необязательными, указав для них значения по умолчанию при определении функции. Например:</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Здесь параметр </a:t>
            </a:r>
            <a:r>
              <a:rPr lang="ru-RU" sz="1200" dirty="0" err="1"/>
              <a:t>name</a:t>
            </a:r>
            <a:r>
              <a:rPr lang="ru-RU" sz="1200" dirty="0"/>
              <a:t> является необязательным. И если мы не передаем при вызове функции для него значение, то применяется значение по умолчанию, то есть строка "</a:t>
            </a:r>
            <a:r>
              <a:rPr lang="ru-RU" sz="1200" dirty="0" err="1"/>
              <a:t>Tom</a:t>
            </a:r>
            <a:r>
              <a:rPr lang="ru-RU" sz="1200" dirty="0"/>
              <a:t>". Консольный вывод данной программы:</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11</a:t>
            </a:fld>
            <a:endParaRPr lang="ru-RU"/>
          </a:p>
        </p:txBody>
      </p:sp>
    </p:spTree>
    <p:extLst>
      <p:ext uri="{BB962C8B-B14F-4D97-AF65-F5344CB8AC3E}">
        <p14:creationId xmlns:p14="http://schemas.microsoft.com/office/powerpoint/2010/main" val="1262454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Если функция имеет несколько параметров, то необязательные параметры должны идти после обязательных. Например:</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Здесь параметр </a:t>
            </a:r>
            <a:r>
              <a:rPr lang="ru-RU" sz="1200" b="1" dirty="0" err="1"/>
              <a:t>age</a:t>
            </a:r>
            <a:r>
              <a:rPr lang="ru-RU" sz="1200" dirty="0"/>
              <a:t> является необязательным и по умолчанию имеет значение 18. Перед ним расположен обязательный параметр </a:t>
            </a:r>
            <a:r>
              <a:rPr lang="ru-RU" sz="1200" b="1" dirty="0" err="1"/>
              <a:t>name</a:t>
            </a:r>
            <a:r>
              <a:rPr lang="ru-RU" sz="1200" dirty="0"/>
              <a:t>. Поэтому при вызове функции мы можем не передавать значение параметру </a:t>
            </a:r>
            <a:r>
              <a:rPr lang="ru-RU" sz="1200" b="1" dirty="0" err="1"/>
              <a:t>age</a:t>
            </a:r>
            <a:r>
              <a:rPr lang="ru-RU" sz="1200" dirty="0"/>
              <a:t>, но параметру </a:t>
            </a:r>
            <a:r>
              <a:rPr lang="ru-RU" sz="1200" dirty="0" err="1"/>
              <a:t>name</a:t>
            </a:r>
            <a:r>
              <a:rPr lang="ru-RU" sz="1200" dirty="0"/>
              <a:t> передать значение необходимо.</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12</a:t>
            </a:fld>
            <a:endParaRPr lang="ru-RU"/>
          </a:p>
        </p:txBody>
      </p:sp>
    </p:spTree>
    <p:extLst>
      <p:ext uri="{BB962C8B-B14F-4D97-AF65-F5344CB8AC3E}">
        <p14:creationId xmlns:p14="http://schemas.microsoft.com/office/powerpoint/2010/main" val="2405184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При необходимости мы можем сделать все параметры необязательными:</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13</a:t>
            </a:fld>
            <a:endParaRPr lang="ru-RU"/>
          </a:p>
        </p:txBody>
      </p:sp>
    </p:spTree>
    <p:extLst>
      <p:ext uri="{BB962C8B-B14F-4D97-AF65-F5344CB8AC3E}">
        <p14:creationId xmlns:p14="http://schemas.microsoft.com/office/powerpoint/2010/main" val="1144011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Передача значений параметрам по имени. Именованные параметры</a:t>
            </a:r>
          </a:p>
          <a:p>
            <a:pPr marL="0" indent="0">
              <a:buNone/>
            </a:pPr>
            <a:r>
              <a:rPr lang="ru-RU" sz="1200" dirty="0"/>
              <a:t>В примерах выше при вызове функции значения передаются параметрами функции по позиции. Но также можно передавать значения параметрам по имени. Для этого при вызове функции указывается имя параметра и ему присваивается значение:</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В данном случае значения параметрам </a:t>
            </a:r>
            <a:r>
              <a:rPr lang="ru-RU" sz="1200" dirty="0" err="1"/>
              <a:t>age</a:t>
            </a:r>
            <a:r>
              <a:rPr lang="ru-RU" sz="1200" dirty="0"/>
              <a:t> и </a:t>
            </a:r>
            <a:r>
              <a:rPr lang="ru-RU" sz="1200" dirty="0" err="1"/>
              <a:t>name</a:t>
            </a:r>
            <a:r>
              <a:rPr lang="ru-RU" sz="1200" dirty="0"/>
              <a:t> передаются по имени. И несмотря на то, что параметр </a:t>
            </a:r>
            <a:r>
              <a:rPr lang="ru-RU" sz="1200" dirty="0" err="1"/>
              <a:t>name</a:t>
            </a:r>
            <a:r>
              <a:rPr lang="ru-RU" sz="1200" dirty="0"/>
              <a:t> идет первым в определении функции, мы можем при вызове функции написать </a:t>
            </a:r>
            <a:r>
              <a:rPr lang="ru-RU" sz="1200" dirty="0" err="1"/>
              <a:t>print_person</a:t>
            </a:r>
            <a:r>
              <a:rPr lang="ru-RU" sz="1200" dirty="0"/>
              <a:t>(</a:t>
            </a:r>
            <a:r>
              <a:rPr lang="ru-RU" sz="1200" dirty="0" err="1"/>
              <a:t>age</a:t>
            </a:r>
            <a:r>
              <a:rPr lang="ru-RU" sz="1200" dirty="0"/>
              <a:t> = 22, </a:t>
            </a:r>
            <a:r>
              <a:rPr lang="ru-RU" sz="1200" dirty="0" err="1"/>
              <a:t>name</a:t>
            </a:r>
            <a:r>
              <a:rPr lang="ru-RU" sz="1200" dirty="0"/>
              <a:t> = "</a:t>
            </a:r>
            <a:r>
              <a:rPr lang="ru-RU" sz="1200" dirty="0" err="1"/>
              <a:t>Tom</a:t>
            </a:r>
            <a:r>
              <a:rPr lang="ru-RU" sz="1200" dirty="0"/>
              <a:t>") и таким образом передать число 22 параметру </a:t>
            </a:r>
            <a:r>
              <a:rPr lang="ru-RU" sz="1200" dirty="0" err="1"/>
              <a:t>age</a:t>
            </a:r>
            <a:r>
              <a:rPr lang="ru-RU" sz="1200" dirty="0"/>
              <a:t>, а строку "</a:t>
            </a:r>
            <a:r>
              <a:rPr lang="ru-RU" sz="1200" dirty="0" err="1"/>
              <a:t>Tom</a:t>
            </a:r>
            <a:r>
              <a:rPr lang="ru-RU" sz="1200" dirty="0"/>
              <a:t>" параметру </a:t>
            </a:r>
            <a:r>
              <a:rPr lang="ru-RU" sz="1200" dirty="0" err="1"/>
              <a:t>name</a:t>
            </a:r>
            <a:r>
              <a:rPr lang="ru-RU" sz="1200" dirty="0"/>
              <a:t>. </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14</a:t>
            </a:fld>
            <a:endParaRPr lang="ru-RU"/>
          </a:p>
        </p:txBody>
      </p:sp>
    </p:spTree>
    <p:extLst>
      <p:ext uri="{BB962C8B-B14F-4D97-AF65-F5344CB8AC3E}">
        <p14:creationId xmlns:p14="http://schemas.microsoft.com/office/powerpoint/2010/main" val="3715808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Символ * позволяет установить, какие параметры будут </a:t>
            </a:r>
            <a:r>
              <a:rPr lang="ru-RU" sz="1200" dirty="0" err="1"/>
              <a:t>именнованными</a:t>
            </a:r>
            <a:r>
              <a:rPr lang="ru-RU" sz="1200" dirty="0"/>
              <a:t> - то есть такие параметры, которым можно передать значения только по имени. Все параметры, которые располагаются справа от символа *, получают значения </a:t>
            </a:r>
            <a:r>
              <a:rPr lang="ru-RU" sz="1200" b="1" dirty="0"/>
              <a:t>только по имени</a:t>
            </a:r>
            <a:r>
              <a:rPr lang="ru-RU" sz="1200" dirty="0"/>
              <a:t>:</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В данном случае параметры </a:t>
            </a:r>
            <a:r>
              <a:rPr lang="ru-RU" sz="1200" dirty="0" err="1"/>
              <a:t>age</a:t>
            </a:r>
            <a:r>
              <a:rPr lang="ru-RU" sz="1200" dirty="0"/>
              <a:t> и </a:t>
            </a:r>
            <a:r>
              <a:rPr lang="ru-RU" sz="1200" dirty="0" err="1"/>
              <a:t>company</a:t>
            </a:r>
            <a:r>
              <a:rPr lang="ru-RU" sz="1200" dirty="0"/>
              <a:t> являются </a:t>
            </a:r>
            <a:r>
              <a:rPr lang="ru-RU" sz="1200" dirty="0" err="1"/>
              <a:t>именнованными</a:t>
            </a:r>
            <a:r>
              <a:rPr lang="ru-RU" sz="1200" dirty="0"/>
              <a:t>.</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15</a:t>
            </a:fld>
            <a:endParaRPr lang="ru-RU"/>
          </a:p>
        </p:txBody>
      </p:sp>
    </p:spTree>
    <p:extLst>
      <p:ext uri="{BB962C8B-B14F-4D97-AF65-F5344CB8AC3E}">
        <p14:creationId xmlns:p14="http://schemas.microsoft.com/office/powerpoint/2010/main" val="3094716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Можно сделать все параметры </a:t>
            </a:r>
            <a:r>
              <a:rPr lang="ru-RU" sz="1200" dirty="0" err="1"/>
              <a:t>именнованными</a:t>
            </a:r>
            <a:r>
              <a:rPr lang="ru-RU" sz="1200" dirty="0"/>
              <a:t>, поставив перед списком параметров символ *:</a:t>
            </a:r>
          </a:p>
          <a:p>
            <a:pPr marL="0" indent="0">
              <a:buNone/>
            </a:pPr>
            <a:endParaRPr lang="ru-RU" sz="1200" dirty="0"/>
          </a:p>
          <a:p>
            <a:pPr marL="0" indent="0">
              <a:buNone/>
            </a:pPr>
            <a:endParaRPr lang="ru-RU" sz="1200" dirty="0"/>
          </a:p>
          <a:p>
            <a:pPr marL="0" indent="0">
              <a:buNone/>
            </a:pPr>
            <a:r>
              <a:rPr lang="ru-RU" sz="1200" dirty="0"/>
              <a:t>Если наоборот надо определить параметры, которым можно передавать значения только по позиции, то есть позиционные параметры, то можно использовать символ </a:t>
            </a:r>
            <a:r>
              <a:rPr lang="ru-RU" sz="1200" b="1" dirty="0"/>
              <a:t>/</a:t>
            </a:r>
            <a:r>
              <a:rPr lang="ru-RU" sz="1200" dirty="0"/>
              <a:t>: все параметры, которые идут до символа </a:t>
            </a:r>
            <a:r>
              <a:rPr lang="ru-RU" sz="1200" b="1" dirty="0"/>
              <a:t>/</a:t>
            </a:r>
            <a:r>
              <a:rPr lang="ru-RU" sz="1200" dirty="0"/>
              <a:t> , являются позиционными и могут получать значения только по позиции. В данном случае параметр </a:t>
            </a:r>
            <a:r>
              <a:rPr lang="ru-RU" sz="1200" dirty="0" err="1"/>
              <a:t>name</a:t>
            </a:r>
            <a:r>
              <a:rPr lang="ru-RU" sz="1200" dirty="0"/>
              <a:t> является позиционным.</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16</a:t>
            </a:fld>
            <a:endParaRPr lang="ru-RU"/>
          </a:p>
        </p:txBody>
      </p:sp>
    </p:spTree>
    <p:extLst>
      <p:ext uri="{BB962C8B-B14F-4D97-AF65-F5344CB8AC3E}">
        <p14:creationId xmlns:p14="http://schemas.microsoft.com/office/powerpoint/2010/main" val="978465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Для одной функции можно определять одновременно позиционные и </a:t>
            </a:r>
            <a:r>
              <a:rPr lang="ru-RU" sz="1200" dirty="0" err="1"/>
              <a:t>именнованные</a:t>
            </a:r>
            <a:r>
              <a:rPr lang="ru-RU" sz="1200" dirty="0"/>
              <a:t> параметры.</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В данном случае параметр </a:t>
            </a:r>
            <a:r>
              <a:rPr lang="ru-RU" sz="1200" dirty="0" err="1"/>
              <a:t>name</a:t>
            </a:r>
            <a:r>
              <a:rPr lang="ru-RU" sz="1200" dirty="0"/>
              <a:t> располагается слева от символа </a:t>
            </a:r>
            <a:r>
              <a:rPr lang="ru-RU" sz="1200" b="1" dirty="0"/>
              <a:t>/</a:t>
            </a:r>
            <a:r>
              <a:rPr lang="ru-RU" sz="1200" dirty="0"/>
              <a:t>, поэтому является позиционным и обязательным - ему можно передать значение только по позиции.</a:t>
            </a:r>
          </a:p>
          <a:p>
            <a:pPr marL="0" indent="0">
              <a:buNone/>
            </a:pPr>
            <a:r>
              <a:rPr lang="ru-RU" sz="1200" dirty="0"/>
              <a:t>Параметр </a:t>
            </a:r>
            <a:r>
              <a:rPr lang="ru-RU" sz="1200" dirty="0" err="1"/>
              <a:t>company</a:t>
            </a:r>
            <a:r>
              <a:rPr lang="ru-RU" sz="1200" dirty="0"/>
              <a:t> является </a:t>
            </a:r>
            <a:r>
              <a:rPr lang="ru-RU" sz="1200" dirty="0" err="1"/>
              <a:t>именнованным</a:t>
            </a:r>
            <a:r>
              <a:rPr lang="ru-RU" sz="1200" dirty="0"/>
              <a:t>, так как располагается справа от символа </a:t>
            </a:r>
            <a:r>
              <a:rPr lang="ru-RU" sz="1200" b="1" dirty="0"/>
              <a:t>*</a:t>
            </a:r>
            <a:r>
              <a:rPr lang="ru-RU" sz="1200" dirty="0"/>
              <a:t>. Параметр </a:t>
            </a:r>
            <a:r>
              <a:rPr lang="ru-RU" sz="1200" dirty="0" err="1"/>
              <a:t>age</a:t>
            </a:r>
            <a:r>
              <a:rPr lang="ru-RU" sz="1200" dirty="0"/>
              <a:t> может получать значение по имени и по позиции.</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17</a:t>
            </a:fld>
            <a:endParaRPr lang="ru-RU"/>
          </a:p>
        </p:txBody>
      </p:sp>
    </p:spTree>
    <p:extLst>
      <p:ext uri="{BB962C8B-B14F-4D97-AF65-F5344CB8AC3E}">
        <p14:creationId xmlns:p14="http://schemas.microsoft.com/office/powerpoint/2010/main" val="2809390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Неопределенное количество параметров</a:t>
            </a:r>
          </a:p>
          <a:p>
            <a:pPr marL="0" indent="0">
              <a:buNone/>
            </a:pPr>
            <a:r>
              <a:rPr lang="ru-RU" sz="1200" dirty="0"/>
              <a:t>С помощью символа звездочки можно определить параметр, через который можно передавать неопределенное количество значений. Это может быть полезно, когда мы хотим, чтобы функция получала несколько значений, но мы точно не знаем, сколько именно. Например, определим функцию подсчета суммы чисел:</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18</a:t>
            </a:fld>
            <a:endParaRPr lang="ru-RU"/>
          </a:p>
        </p:txBody>
      </p:sp>
    </p:spTree>
    <p:extLst>
      <p:ext uri="{BB962C8B-B14F-4D97-AF65-F5344CB8AC3E}">
        <p14:creationId xmlns:p14="http://schemas.microsoft.com/office/powerpoint/2010/main" val="426428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В данном случае функция </a:t>
            </a:r>
            <a:r>
              <a:rPr lang="ru-RU" sz="1200" dirty="0" err="1"/>
              <a:t>sum</a:t>
            </a:r>
            <a:r>
              <a:rPr lang="ru-RU" sz="1200" dirty="0"/>
              <a:t> принимает один параметр - *</a:t>
            </a:r>
            <a:r>
              <a:rPr lang="ru-RU" sz="1200" dirty="0" err="1"/>
              <a:t>numbers</a:t>
            </a:r>
            <a:r>
              <a:rPr lang="ru-RU" sz="1200" dirty="0"/>
              <a:t>, но звездочка перед названием параметра указывает, что фактически на место этого параметра мы можем передать неопределенное количество значений или набор значений. В самой функции с помощью цикла </a:t>
            </a:r>
            <a:r>
              <a:rPr lang="ru-RU" sz="1200" dirty="0" err="1"/>
              <a:t>for</a:t>
            </a:r>
            <a:r>
              <a:rPr lang="ru-RU" sz="1200" dirty="0"/>
              <a:t> можно пройтись по этому набору, получить каждое значение из этого набора в переменную n и произвести с ним какие-нибудь действия. Например, в данном случае вычисляется сумма переданных чисел.</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19</a:t>
            </a:fld>
            <a:endParaRPr lang="ru-RU"/>
          </a:p>
        </p:txBody>
      </p:sp>
    </p:spTree>
    <p:extLst>
      <p:ext uri="{BB962C8B-B14F-4D97-AF65-F5344CB8AC3E}">
        <p14:creationId xmlns:p14="http://schemas.microsoft.com/office/powerpoint/2010/main" val="4147570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Функции</a:t>
            </a:r>
          </a:p>
          <a:p>
            <a:pPr marL="0" indent="0">
              <a:buNone/>
            </a:pPr>
            <a:r>
              <a:rPr lang="ru-RU" sz="1200" dirty="0"/>
              <a:t>Функции представляют блок кода, который выполняет определенную задачу и который можно повторно использовать в других частях программы. В предыдущих статьях уже использовались функции. В частности, функция </a:t>
            </a:r>
            <a:r>
              <a:rPr lang="ru-RU" sz="1200" b="1" dirty="0" err="1"/>
              <a:t>print</a:t>
            </a:r>
            <a:r>
              <a:rPr lang="ru-RU" sz="1200" dirty="0"/>
              <a:t>(), которая выводит некоторое значение на консоль. Python имеет множество встроенных функций и позволяет определять свои функции. Формальное определение функции:</a:t>
            </a:r>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Определение функции начинается с выражения </a:t>
            </a:r>
            <a:r>
              <a:rPr lang="ru-RU" sz="1200" b="1" dirty="0" err="1"/>
              <a:t>def</a:t>
            </a:r>
            <a:r>
              <a:rPr lang="ru-RU" sz="1200" dirty="0"/>
              <a:t>, которое состоит из имени функции, набора скобок с параметрами и двоеточия. Параметры в скобках необязательны. А со следующей строки идет блок инструкций, которые выполняет функция. Все инструкции функции имеют отступы от начала строки.</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2</a:t>
            </a:fld>
            <a:endParaRPr lang="ru-RU"/>
          </a:p>
        </p:txBody>
      </p:sp>
    </p:spTree>
    <p:extLst>
      <p:ext uri="{BB962C8B-B14F-4D97-AF65-F5344CB8AC3E}">
        <p14:creationId xmlns:p14="http://schemas.microsoft.com/office/powerpoint/2010/main" val="354095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Оператор </a:t>
            </a:r>
            <a:r>
              <a:rPr lang="ru-RU" b="1" dirty="0" err="1"/>
              <a:t>return</a:t>
            </a:r>
            <a:r>
              <a:rPr lang="ru-RU" b="1" dirty="0"/>
              <a:t> и возвращение результата из функции</a:t>
            </a:r>
          </a:p>
          <a:p>
            <a:pPr marL="0" indent="0">
              <a:buNone/>
            </a:pPr>
            <a:r>
              <a:rPr lang="ru-RU" sz="1200" b="1" dirty="0"/>
              <a:t>Возвращение результата</a:t>
            </a:r>
          </a:p>
          <a:p>
            <a:pPr marL="0" indent="0">
              <a:buNone/>
            </a:pPr>
            <a:r>
              <a:rPr lang="ru-RU" sz="1200" dirty="0"/>
              <a:t>Функция может возвращать результат. Для этого в функции используется оператор </a:t>
            </a:r>
            <a:r>
              <a:rPr lang="ru-RU" sz="1200" dirty="0" err="1"/>
              <a:t>return</a:t>
            </a:r>
            <a:r>
              <a:rPr lang="ru-RU" sz="1200" dirty="0"/>
              <a:t>, после которого указывается возвращаемое значение:</a:t>
            </a:r>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Определим простейшую функцию, которая возвращает значение:</a:t>
            </a:r>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Здесь после оператора </a:t>
            </a:r>
            <a:r>
              <a:rPr lang="ru-RU" sz="1200" dirty="0" err="1"/>
              <a:t>return</a:t>
            </a:r>
            <a:r>
              <a:rPr lang="ru-RU" sz="1200" dirty="0"/>
              <a:t> идет строка "</a:t>
            </a:r>
            <a:r>
              <a:rPr lang="ru-RU" sz="1200" dirty="0" err="1"/>
              <a:t>Hello</a:t>
            </a:r>
            <a:r>
              <a:rPr lang="ru-RU" sz="1200" dirty="0"/>
              <a:t> METANIT.COM" - это значение и будет возвращать функция </a:t>
            </a:r>
            <a:r>
              <a:rPr lang="ru-RU" sz="1200" dirty="0" err="1"/>
              <a:t>get_message</a:t>
            </a:r>
            <a:r>
              <a:rPr lang="ru-RU" sz="1200" dirty="0"/>
              <a:t>(). </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20</a:t>
            </a:fld>
            <a:endParaRPr lang="ru-RU"/>
          </a:p>
        </p:txBody>
      </p:sp>
    </p:spTree>
    <p:extLst>
      <p:ext uri="{BB962C8B-B14F-4D97-AF65-F5344CB8AC3E}">
        <p14:creationId xmlns:p14="http://schemas.microsoft.com/office/powerpoint/2010/main" val="16014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Затем это результат функции можно присвоить переменной или использовать как обычное значение:</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После оператора </a:t>
            </a:r>
            <a:r>
              <a:rPr lang="ru-RU" sz="1200" dirty="0" err="1"/>
              <a:t>return</a:t>
            </a:r>
            <a:r>
              <a:rPr lang="ru-RU" sz="1200" dirty="0"/>
              <a:t> может идти и сложное </a:t>
            </a:r>
            <a:r>
              <a:rPr lang="ru-RU" sz="1200" dirty="0" err="1"/>
              <a:t>вычислямое</a:t>
            </a:r>
            <a:r>
              <a:rPr lang="ru-RU" sz="1200" dirty="0"/>
              <a:t> выражение, результат которого будет возвращаться из функции. Например, определим функцию, которая увеличивает число в два раза:</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21</a:t>
            </a:fld>
            <a:endParaRPr lang="ru-RU"/>
          </a:p>
        </p:txBody>
      </p:sp>
    </p:spTree>
    <p:extLst>
      <p:ext uri="{BB962C8B-B14F-4D97-AF65-F5344CB8AC3E}">
        <p14:creationId xmlns:p14="http://schemas.microsoft.com/office/powerpoint/2010/main" val="43454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Здесь функция </a:t>
            </a:r>
            <a:r>
              <a:rPr lang="ru-RU" sz="1200" dirty="0" err="1"/>
              <a:t>double</a:t>
            </a:r>
            <a:r>
              <a:rPr lang="ru-RU" sz="1200" dirty="0"/>
              <a:t> будет возвращать результат выражения 2 * </a:t>
            </a:r>
            <a:r>
              <a:rPr lang="ru-RU" sz="1200" dirty="0" err="1"/>
              <a:t>number</a:t>
            </a:r>
            <a:r>
              <a:rPr lang="ru-RU" sz="1200" dirty="0"/>
              <a:t>:</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Или другой пример - получение суммы чисел:</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22</a:t>
            </a:fld>
            <a:endParaRPr lang="ru-RU"/>
          </a:p>
        </p:txBody>
      </p:sp>
    </p:spTree>
    <p:extLst>
      <p:ext uri="{BB962C8B-B14F-4D97-AF65-F5344CB8AC3E}">
        <p14:creationId xmlns:p14="http://schemas.microsoft.com/office/powerpoint/2010/main" val="3505291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Выход из функции</a:t>
            </a:r>
          </a:p>
          <a:p>
            <a:pPr marL="0" indent="0">
              <a:buNone/>
            </a:pPr>
            <a:r>
              <a:rPr lang="ru-RU" sz="1200" dirty="0"/>
              <a:t>Оператор </a:t>
            </a:r>
            <a:r>
              <a:rPr lang="ru-RU" sz="1200" dirty="0" err="1"/>
              <a:t>return</a:t>
            </a:r>
            <a:r>
              <a:rPr lang="ru-RU" sz="1200" dirty="0"/>
              <a:t> не только возвращает значение, но и производит выход из функции. Поэтому он должен определяться после остальных инструкций. Например:</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С точки зрения синтаксиса данная функция корректна, однако ее инструкция </a:t>
            </a:r>
            <a:r>
              <a:rPr lang="ru-RU" sz="1200" dirty="0" err="1"/>
              <a:t>print</a:t>
            </a:r>
            <a:r>
              <a:rPr lang="ru-RU" sz="1200" dirty="0"/>
              <a:t>("End </a:t>
            </a:r>
            <a:r>
              <a:rPr lang="ru-RU" sz="1200" dirty="0" err="1"/>
              <a:t>of</a:t>
            </a:r>
            <a:r>
              <a:rPr lang="ru-RU" sz="1200" dirty="0"/>
              <a:t> </a:t>
            </a:r>
            <a:r>
              <a:rPr lang="ru-RU" sz="1200" dirty="0" err="1"/>
              <a:t>the</a:t>
            </a:r>
            <a:r>
              <a:rPr lang="ru-RU" sz="1200" dirty="0"/>
              <a:t> </a:t>
            </a:r>
            <a:r>
              <a:rPr lang="ru-RU" sz="1200" dirty="0" err="1"/>
              <a:t>function</a:t>
            </a:r>
            <a:r>
              <a:rPr lang="ru-RU" sz="1200" dirty="0"/>
              <a:t>") не имеет смысла - она никогда не выполнится, так как до ее выполнения оператор </a:t>
            </a:r>
            <a:r>
              <a:rPr lang="ru-RU" sz="1200" dirty="0" err="1"/>
              <a:t>return</a:t>
            </a:r>
            <a:r>
              <a:rPr lang="ru-RU" sz="1200" dirty="0"/>
              <a:t> возвратит значение и произведет выход из функции. </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23</a:t>
            </a:fld>
            <a:endParaRPr lang="ru-RU"/>
          </a:p>
        </p:txBody>
      </p:sp>
    </p:spTree>
    <p:extLst>
      <p:ext uri="{BB962C8B-B14F-4D97-AF65-F5344CB8AC3E}">
        <p14:creationId xmlns:p14="http://schemas.microsoft.com/office/powerpoint/2010/main" val="1038860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Однако мы можем использовать оператор </a:t>
            </a:r>
            <a:r>
              <a:rPr lang="ru-RU" sz="1200" dirty="0" err="1"/>
              <a:t>return</a:t>
            </a:r>
            <a:r>
              <a:rPr lang="ru-RU" sz="1200" dirty="0"/>
              <a:t> и в таких функциях, которые не возвращают никакого значения. В этом случае после оператора </a:t>
            </a:r>
            <a:r>
              <a:rPr lang="ru-RU" sz="1200" dirty="0" err="1"/>
              <a:t>return</a:t>
            </a:r>
            <a:r>
              <a:rPr lang="ru-RU" sz="1200" dirty="0"/>
              <a:t> не ставится никакого возвращаемого значения. Типичная ситуация - в зависимости от </a:t>
            </a:r>
            <a:r>
              <a:rPr lang="ru-RU" sz="1200" dirty="0" err="1"/>
              <a:t>опеределенных</a:t>
            </a:r>
            <a:r>
              <a:rPr lang="ru-RU" sz="1200" dirty="0"/>
              <a:t> условий произвести выход из функции:</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Здесь функция </a:t>
            </a:r>
            <a:r>
              <a:rPr lang="ru-RU" sz="1200" dirty="0" err="1"/>
              <a:t>print_person</a:t>
            </a:r>
            <a:r>
              <a:rPr lang="ru-RU" sz="1200" dirty="0"/>
              <a:t> в качестве параметров принимает имя и возраст пользователя. Однако в функции вначале мы проверяем, соответствует ли возраст некоторому диапазону (меньше 120 и больше 0). Если возраст находится вне этого диапазона, то выводим сообщение о недопустимом возрасте и с помощью оператора </a:t>
            </a:r>
            <a:r>
              <a:rPr lang="ru-RU" sz="1200" dirty="0" err="1"/>
              <a:t>return</a:t>
            </a:r>
            <a:r>
              <a:rPr lang="ru-RU" sz="1200" dirty="0"/>
              <a:t> выходим из функции. После этого функция заканчивает свою работу.</a:t>
            </a:r>
          </a:p>
          <a:p>
            <a:pPr marL="0" indent="0">
              <a:buNone/>
            </a:pPr>
            <a:r>
              <a:rPr lang="ru-RU" sz="1200" dirty="0"/>
              <a:t>Однако если возраст корректен, то выводим информацию о пользователе на консоль.</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24</a:t>
            </a:fld>
            <a:endParaRPr lang="ru-RU"/>
          </a:p>
        </p:txBody>
      </p:sp>
    </p:spTree>
    <p:extLst>
      <p:ext uri="{BB962C8B-B14F-4D97-AF65-F5344CB8AC3E}">
        <p14:creationId xmlns:p14="http://schemas.microsoft.com/office/powerpoint/2010/main" val="3165851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Функция как тип, параметр и результат другой функции</a:t>
            </a:r>
          </a:p>
          <a:p>
            <a:pPr marL="0" indent="0">
              <a:buNone/>
            </a:pPr>
            <a:r>
              <a:rPr lang="ru-RU" sz="1200" b="1" dirty="0"/>
              <a:t>Функция как тип</a:t>
            </a:r>
          </a:p>
          <a:p>
            <a:pPr marL="0" indent="0">
              <a:buNone/>
            </a:pPr>
            <a:r>
              <a:rPr lang="ru-RU" sz="1200" dirty="0"/>
              <a:t>В Python функция фактически представляет отдельный тип. Так мы можем присвоить переменной какую-нибудь функцию и затем, используя переменную, вызывать данную функцию. Например:</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В данном случае переменной </a:t>
            </a:r>
            <a:r>
              <a:rPr lang="ru-RU" sz="1200" dirty="0" err="1"/>
              <a:t>message</a:t>
            </a:r>
            <a:r>
              <a:rPr lang="ru-RU" sz="1200" dirty="0"/>
              <a:t> присваивается одна из функций. Сначала ей передается функция </a:t>
            </a:r>
            <a:r>
              <a:rPr lang="ru-RU" sz="1200" b="1" dirty="0" err="1"/>
              <a:t>say</a:t>
            </a:r>
            <a:r>
              <a:rPr lang="ru-RU" sz="1200" dirty="0" err="1"/>
              <a:t>_</a:t>
            </a:r>
            <a:r>
              <a:rPr lang="ru-RU" sz="1200" b="1" dirty="0" err="1"/>
              <a:t>hello</a:t>
            </a:r>
            <a:r>
              <a:rPr lang="ru-RU" sz="1200" dirty="0"/>
              <a:t>(): </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25</a:t>
            </a:fld>
            <a:endParaRPr lang="ru-RU"/>
          </a:p>
        </p:txBody>
      </p:sp>
    </p:spTree>
    <p:extLst>
      <p:ext uri="{BB962C8B-B14F-4D97-AF65-F5344CB8AC3E}">
        <p14:creationId xmlns:p14="http://schemas.microsoft.com/office/powerpoint/2010/main" val="1362156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После этого переменная </a:t>
            </a:r>
            <a:r>
              <a:rPr lang="ru-RU" sz="1200" b="1" dirty="0" err="1"/>
              <a:t>message</a:t>
            </a:r>
            <a:r>
              <a:rPr lang="ru-RU" sz="1200" dirty="0"/>
              <a:t> будет указывать на данную функцию, то есть фактически представлять функцию </a:t>
            </a:r>
            <a:r>
              <a:rPr lang="ru-RU" sz="1200" b="1" dirty="0" err="1"/>
              <a:t>say</a:t>
            </a:r>
            <a:r>
              <a:rPr lang="ru-RU" sz="1200" dirty="0" err="1"/>
              <a:t>_</a:t>
            </a:r>
            <a:r>
              <a:rPr lang="ru-RU" sz="1200" b="1" dirty="0" err="1"/>
              <a:t>hello</a:t>
            </a:r>
            <a:r>
              <a:rPr lang="ru-RU" sz="1200" dirty="0"/>
              <a:t>. А это значит, что мы можем вызывать переменную </a:t>
            </a:r>
            <a:r>
              <a:rPr lang="ru-RU" sz="1200" dirty="0" err="1"/>
              <a:t>message</a:t>
            </a:r>
            <a:r>
              <a:rPr lang="ru-RU" sz="1200" dirty="0"/>
              <a:t> как обычную функцию:</a:t>
            </a:r>
          </a:p>
          <a:p>
            <a:pPr marL="0" indent="0">
              <a:buNone/>
            </a:pPr>
            <a:endParaRPr lang="ru-RU" sz="1200" dirty="0"/>
          </a:p>
          <a:p>
            <a:pPr marL="0" indent="0">
              <a:buNone/>
            </a:pPr>
            <a:endParaRPr lang="ru-RU" sz="1200" dirty="0"/>
          </a:p>
          <a:p>
            <a:pPr marL="0" indent="0">
              <a:buNone/>
            </a:pPr>
            <a:r>
              <a:rPr lang="ru-RU" sz="1200" dirty="0"/>
              <a:t>Фактически это приведет к выполнению функции </a:t>
            </a:r>
            <a:r>
              <a:rPr lang="ru-RU" sz="1200" b="1" dirty="0" err="1"/>
              <a:t>say</a:t>
            </a:r>
            <a:r>
              <a:rPr lang="ru-RU" sz="1200" dirty="0" err="1"/>
              <a:t>_</a:t>
            </a:r>
            <a:r>
              <a:rPr lang="ru-RU" sz="1200" b="1" dirty="0" err="1"/>
              <a:t>hello</a:t>
            </a:r>
            <a:r>
              <a:rPr lang="ru-RU" sz="1200" dirty="0"/>
              <a:t>, и на консоль будет выведена строка "</a:t>
            </a:r>
            <a:r>
              <a:rPr lang="ru-RU" sz="1200" b="1" dirty="0" err="1"/>
              <a:t>Hello</a:t>
            </a:r>
            <a:r>
              <a:rPr lang="ru-RU" sz="1200" dirty="0"/>
              <a:t>". Затем подобным образом мы можем передать переменной </a:t>
            </a:r>
            <a:r>
              <a:rPr lang="ru-RU" sz="1200" b="1" dirty="0" err="1"/>
              <a:t>message</a:t>
            </a:r>
            <a:r>
              <a:rPr lang="ru-RU" sz="1200" dirty="0"/>
              <a:t> другую функцию и вызвать ее.</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26</a:t>
            </a:fld>
            <a:endParaRPr lang="ru-RU"/>
          </a:p>
        </p:txBody>
      </p:sp>
    </p:spTree>
    <p:extLst>
      <p:ext uri="{BB962C8B-B14F-4D97-AF65-F5344CB8AC3E}">
        <p14:creationId xmlns:p14="http://schemas.microsoft.com/office/powerpoint/2010/main" val="2517086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Подобным образом можно через переменную вызывать функцию с параметрами и возвращать ее результат:</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27</a:t>
            </a:fld>
            <a:endParaRPr lang="ru-RU"/>
          </a:p>
        </p:txBody>
      </p:sp>
    </p:spTree>
    <p:extLst>
      <p:ext uri="{BB962C8B-B14F-4D97-AF65-F5344CB8AC3E}">
        <p14:creationId xmlns:p14="http://schemas.microsoft.com/office/powerpoint/2010/main" val="1695279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Функция как параметр функции</a:t>
            </a:r>
          </a:p>
          <a:p>
            <a:pPr marL="0" indent="0">
              <a:buNone/>
            </a:pPr>
            <a:r>
              <a:rPr lang="ru-RU" sz="1200" dirty="0"/>
              <a:t>Поскольку функция в Python может представлять такое же значение как строка или число, соответственно мы можем передать ее в качестве параметра в другую функцию. Например, определим функцию, которая выводит на консоль результат некоторой операции:</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28</a:t>
            </a:fld>
            <a:endParaRPr lang="ru-RU"/>
          </a:p>
        </p:txBody>
      </p:sp>
    </p:spTree>
    <p:extLst>
      <p:ext uri="{BB962C8B-B14F-4D97-AF65-F5344CB8AC3E}">
        <p14:creationId xmlns:p14="http://schemas.microsoft.com/office/powerpoint/2010/main" val="888074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В данном случае функция </a:t>
            </a:r>
            <a:r>
              <a:rPr lang="ru-RU" sz="1200" b="1" dirty="0" err="1"/>
              <a:t>do</a:t>
            </a:r>
            <a:r>
              <a:rPr lang="ru-RU" sz="1200" dirty="0" err="1"/>
              <a:t>_</a:t>
            </a:r>
            <a:r>
              <a:rPr lang="ru-RU" sz="1200" b="1" dirty="0" err="1"/>
              <a:t>operation</a:t>
            </a:r>
            <a:r>
              <a:rPr lang="ru-RU" sz="1200" dirty="0"/>
              <a:t> имеет три параметра, причем третий параметр, как предполагается, будет представлять функцию, которая принимает два параметра и возвращает некоторый результат. Иными словами третий параметр - </a:t>
            </a:r>
            <a:r>
              <a:rPr lang="ru-RU" sz="1200" b="1" dirty="0" err="1"/>
              <a:t>operation</a:t>
            </a:r>
            <a:r>
              <a:rPr lang="ru-RU" sz="1200" dirty="0"/>
              <a:t> представляет некоторую операцию, но на момент определения функции </a:t>
            </a:r>
            <a:r>
              <a:rPr lang="ru-RU" sz="1200" b="1" dirty="0" err="1"/>
              <a:t>do</a:t>
            </a:r>
            <a:r>
              <a:rPr lang="ru-RU" sz="1200" dirty="0" err="1"/>
              <a:t>_</a:t>
            </a:r>
            <a:r>
              <a:rPr lang="ru-RU" sz="1200" b="1" dirty="0" err="1"/>
              <a:t>operation</a:t>
            </a:r>
            <a:r>
              <a:rPr lang="ru-RU" sz="1200" dirty="0"/>
              <a:t> мы точно не знаем, что это будет за операция. Мы только знаем, что она принимает два параметр и возвращает какой-то результат, который потом выводится на консоль.</a:t>
            </a:r>
          </a:p>
          <a:p>
            <a:pPr marL="0" indent="0">
              <a:buNone/>
            </a:pPr>
            <a:endParaRPr lang="ru-RU" sz="1200" dirty="0"/>
          </a:p>
          <a:p>
            <a:pPr marL="0" indent="0">
              <a:buNone/>
            </a:pPr>
            <a:r>
              <a:rPr lang="ru-RU" sz="1200" dirty="0"/>
              <a:t>При вызове функции </a:t>
            </a:r>
            <a:r>
              <a:rPr lang="ru-RU" sz="1200" b="1" dirty="0" err="1"/>
              <a:t>do</a:t>
            </a:r>
            <a:r>
              <a:rPr lang="ru-RU" sz="1200" dirty="0" err="1"/>
              <a:t>_</a:t>
            </a:r>
            <a:r>
              <a:rPr lang="ru-RU" sz="1200" b="1" dirty="0" err="1"/>
              <a:t>operation</a:t>
            </a:r>
            <a:r>
              <a:rPr lang="ru-RU" sz="1200" dirty="0"/>
              <a:t> мы сможем передать в качестве третьего параметра другую функцию, например, функцию </a:t>
            </a:r>
            <a:r>
              <a:rPr lang="ru-RU" sz="1200" b="1" dirty="0" err="1"/>
              <a:t>sum</a:t>
            </a:r>
            <a:r>
              <a:rPr lang="ru-RU" sz="1200" dirty="0"/>
              <a:t>:</a:t>
            </a:r>
          </a:p>
          <a:p>
            <a:pPr marL="0" indent="0">
              <a:buNone/>
            </a:pPr>
            <a:endParaRPr lang="ru-RU" sz="1200" dirty="0"/>
          </a:p>
          <a:p>
            <a:pPr marL="0" indent="0">
              <a:buNone/>
            </a:pPr>
            <a:endParaRPr lang="ru-RU" sz="1200" dirty="0"/>
          </a:p>
          <a:p>
            <a:pPr marL="0" indent="0">
              <a:buNone/>
            </a:pPr>
            <a:r>
              <a:rPr lang="ru-RU" sz="1200" dirty="0"/>
              <a:t>То есть в данном случае параметр </a:t>
            </a:r>
            <a:r>
              <a:rPr lang="ru-RU" sz="1200" dirty="0" err="1"/>
              <a:t>operation</a:t>
            </a:r>
            <a:r>
              <a:rPr lang="ru-RU" sz="1200" dirty="0"/>
              <a:t> фактически будет представлять функцию </a:t>
            </a:r>
            <a:r>
              <a:rPr lang="ru-RU" sz="1200" b="1" dirty="0" err="1"/>
              <a:t>sum</a:t>
            </a:r>
            <a:r>
              <a:rPr lang="ru-RU" sz="1200" dirty="0"/>
              <a:t> и будет возвращать сумму </a:t>
            </a:r>
            <a:r>
              <a:rPr lang="ru-RU" sz="1200" dirty="0" err="1"/>
              <a:t>дву</a:t>
            </a:r>
            <a:r>
              <a:rPr lang="ru-RU" sz="1200" dirty="0"/>
              <a:t> чисел.</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29</a:t>
            </a:fld>
            <a:endParaRPr lang="ru-RU"/>
          </a:p>
        </p:txBody>
      </p:sp>
    </p:spTree>
    <p:extLst>
      <p:ext uri="{BB962C8B-B14F-4D97-AF65-F5344CB8AC3E}">
        <p14:creationId xmlns:p14="http://schemas.microsoft.com/office/powerpoint/2010/main" val="835146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Например, определение простейшей функции:</a:t>
            </a:r>
          </a:p>
          <a:p>
            <a:pPr marL="0" indent="0">
              <a:buNone/>
            </a:pPr>
            <a:endParaRPr lang="ru-RU" sz="1200" dirty="0"/>
          </a:p>
          <a:p>
            <a:pPr marL="0" indent="0">
              <a:buNone/>
            </a:pPr>
            <a:endParaRPr lang="ru-RU" sz="1200" dirty="0"/>
          </a:p>
          <a:p>
            <a:pPr marL="0" indent="0">
              <a:buNone/>
            </a:pPr>
            <a:r>
              <a:rPr lang="ru-RU" sz="1200" dirty="0"/>
              <a:t>Функция называется </a:t>
            </a:r>
            <a:r>
              <a:rPr lang="ru-RU" sz="1200" b="1" dirty="0" err="1"/>
              <a:t>say</a:t>
            </a:r>
            <a:r>
              <a:rPr lang="ru-RU" sz="1200" dirty="0" err="1"/>
              <a:t>_</a:t>
            </a:r>
            <a:r>
              <a:rPr lang="ru-RU" sz="1200" b="1" dirty="0" err="1"/>
              <a:t>hello</a:t>
            </a:r>
            <a:r>
              <a:rPr lang="ru-RU" sz="1200" dirty="0"/>
              <a:t>. Она не имеет параметров и содержит одну единственную инструкцию, которая выводит на консоль строку "</a:t>
            </a:r>
            <a:r>
              <a:rPr lang="ru-RU" sz="1200" b="1" dirty="0" err="1"/>
              <a:t>Hello</a:t>
            </a:r>
            <a:r>
              <a:rPr lang="ru-RU" sz="1200" dirty="0"/>
              <a:t>".</a:t>
            </a:r>
          </a:p>
          <a:p>
            <a:pPr marL="0" indent="0">
              <a:buNone/>
            </a:pPr>
            <a:r>
              <a:rPr lang="ru-RU" sz="1200" dirty="0"/>
              <a:t>Обратите внимание, что инструкции функции должны иметь отступы от начала функции. Например:</a:t>
            </a:r>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3</a:t>
            </a:fld>
            <a:endParaRPr lang="ru-RU"/>
          </a:p>
        </p:txBody>
      </p:sp>
    </p:spTree>
    <p:extLst>
      <p:ext uri="{BB962C8B-B14F-4D97-AF65-F5344CB8AC3E}">
        <p14:creationId xmlns:p14="http://schemas.microsoft.com/office/powerpoint/2010/main" val="1718197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Затем аналогичным образов в вызов функции </a:t>
            </a:r>
            <a:r>
              <a:rPr lang="ru-RU" sz="1200" b="1" dirty="0" err="1"/>
              <a:t>do</a:t>
            </a:r>
            <a:r>
              <a:rPr lang="ru-RU" sz="1200" dirty="0" err="1"/>
              <a:t>_</a:t>
            </a:r>
            <a:r>
              <a:rPr lang="ru-RU" sz="1200" b="1" dirty="0" err="1"/>
              <a:t>operation</a:t>
            </a:r>
            <a:r>
              <a:rPr lang="ru-RU" sz="1200" dirty="0"/>
              <a:t> можно передать третьему параметру другую функцию - </a:t>
            </a:r>
            <a:r>
              <a:rPr lang="ru-RU" sz="1200" b="1" dirty="0" err="1"/>
              <a:t>multiply</a:t>
            </a:r>
            <a:r>
              <a:rPr lang="ru-RU" sz="1200" dirty="0"/>
              <a:t>, которая выполнит умножение чисел:</a:t>
            </a:r>
          </a:p>
          <a:p>
            <a:pPr marL="0" indent="0">
              <a:buNone/>
            </a:pPr>
            <a:endParaRPr lang="ru-RU" sz="1200" dirty="0"/>
          </a:p>
          <a:p>
            <a:pPr marL="0" indent="0">
              <a:buNone/>
            </a:pPr>
            <a:endParaRPr lang="ru-RU" sz="1200" dirty="0"/>
          </a:p>
          <a:p>
            <a:pPr marL="0" indent="0">
              <a:buNone/>
            </a:pPr>
            <a:r>
              <a:rPr lang="ru-RU" sz="1200" dirty="0"/>
              <a:t>Таким образом, более гибкие по функциональности функции, которые через параметры принимают другие функции.</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30</a:t>
            </a:fld>
            <a:endParaRPr lang="ru-RU"/>
          </a:p>
        </p:txBody>
      </p:sp>
    </p:spTree>
    <p:extLst>
      <p:ext uri="{BB962C8B-B14F-4D97-AF65-F5344CB8AC3E}">
        <p14:creationId xmlns:p14="http://schemas.microsoft.com/office/powerpoint/2010/main" val="3887217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Функция как результат функции</a:t>
            </a:r>
          </a:p>
          <a:p>
            <a:pPr marL="0" indent="0">
              <a:buNone/>
            </a:pPr>
            <a:r>
              <a:rPr lang="ru-RU" sz="1200" dirty="0"/>
              <a:t>Также одна функция в Python может возвращать другую функцию. Например, определим функцию, которая в зависимости от значения параметра возвращает ту или иную операцию:</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31</a:t>
            </a:fld>
            <a:endParaRPr lang="ru-RU"/>
          </a:p>
        </p:txBody>
      </p:sp>
    </p:spTree>
    <p:extLst>
      <p:ext uri="{BB962C8B-B14F-4D97-AF65-F5344CB8AC3E}">
        <p14:creationId xmlns:p14="http://schemas.microsoft.com/office/powerpoint/2010/main" val="1838496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В данном случае функция </a:t>
            </a:r>
            <a:r>
              <a:rPr lang="ru-RU" sz="1200" b="1" dirty="0" err="1"/>
              <a:t>select</a:t>
            </a:r>
            <a:r>
              <a:rPr lang="ru-RU" sz="1200" dirty="0" err="1"/>
              <a:t>_</a:t>
            </a:r>
            <a:r>
              <a:rPr lang="ru-RU" sz="1200" b="1" dirty="0" err="1"/>
              <a:t>operation</a:t>
            </a:r>
            <a:r>
              <a:rPr lang="ru-RU" sz="1200" dirty="0"/>
              <a:t> в зависимости от значения параметра </a:t>
            </a:r>
            <a:r>
              <a:rPr lang="ru-RU" sz="1200" b="1" dirty="0" err="1"/>
              <a:t>choice</a:t>
            </a:r>
            <a:r>
              <a:rPr lang="ru-RU" sz="1200" dirty="0"/>
              <a:t> возвращает одну из трех функций - </a:t>
            </a:r>
            <a:r>
              <a:rPr lang="ru-RU" sz="1200" b="1" dirty="0" err="1"/>
              <a:t>sum</a:t>
            </a:r>
            <a:r>
              <a:rPr lang="ru-RU" sz="1200" dirty="0"/>
              <a:t>, </a:t>
            </a:r>
            <a:r>
              <a:rPr lang="ru-RU" sz="1200" b="1" dirty="0" err="1"/>
              <a:t>subtract</a:t>
            </a:r>
            <a:r>
              <a:rPr lang="ru-RU" sz="1200" dirty="0"/>
              <a:t> и </a:t>
            </a:r>
            <a:r>
              <a:rPr lang="ru-RU" sz="1200" b="1" dirty="0" err="1"/>
              <a:t>multiply</a:t>
            </a:r>
            <a:r>
              <a:rPr lang="ru-RU" sz="1200" dirty="0"/>
              <a:t>. Затем мы </a:t>
            </a:r>
            <a:r>
              <a:rPr lang="ru-RU" sz="1200" dirty="0" err="1"/>
              <a:t>мы</a:t>
            </a:r>
            <a:r>
              <a:rPr lang="ru-RU" sz="1200" dirty="0"/>
              <a:t> можем получить результат функции </a:t>
            </a:r>
            <a:r>
              <a:rPr lang="ru-RU" sz="1200" b="1" dirty="0" err="1"/>
              <a:t>select</a:t>
            </a:r>
            <a:r>
              <a:rPr lang="ru-RU" sz="1200" dirty="0" err="1"/>
              <a:t>_</a:t>
            </a:r>
            <a:r>
              <a:rPr lang="ru-RU" sz="1200" b="1" dirty="0" err="1"/>
              <a:t>operation</a:t>
            </a:r>
            <a:r>
              <a:rPr lang="ru-RU" sz="1200" dirty="0"/>
              <a:t> в переменную </a:t>
            </a:r>
            <a:r>
              <a:rPr lang="ru-RU" sz="1200" dirty="0" err="1"/>
              <a:t>operation</a:t>
            </a:r>
            <a:r>
              <a:rPr lang="ru-RU" sz="1200" dirty="0"/>
              <a:t>:</a:t>
            </a:r>
          </a:p>
          <a:p>
            <a:pPr marL="0" indent="0">
              <a:buNone/>
            </a:pPr>
            <a:endParaRPr lang="ru-RU" sz="1200" dirty="0"/>
          </a:p>
          <a:p>
            <a:pPr marL="0" indent="0">
              <a:buNone/>
            </a:pPr>
            <a:endParaRPr lang="ru-RU" sz="1200" dirty="0"/>
          </a:p>
          <a:p>
            <a:pPr marL="0" indent="0">
              <a:buNone/>
            </a:pPr>
            <a:r>
              <a:rPr lang="ru-RU" sz="1200" dirty="0"/>
              <a:t>Так, в данном случае в функцию </a:t>
            </a:r>
            <a:r>
              <a:rPr lang="ru-RU" sz="1200" b="1" dirty="0" err="1"/>
              <a:t>select</a:t>
            </a:r>
            <a:r>
              <a:rPr lang="ru-RU" sz="1200" dirty="0" err="1"/>
              <a:t>_</a:t>
            </a:r>
            <a:r>
              <a:rPr lang="ru-RU" sz="1200" b="1" dirty="0" err="1"/>
              <a:t>operation</a:t>
            </a:r>
            <a:r>
              <a:rPr lang="ru-RU" sz="1200" dirty="0"/>
              <a:t> передается число 1, соответственно она будет возвращать функцию </a:t>
            </a:r>
            <a:r>
              <a:rPr lang="ru-RU" sz="1200" dirty="0" err="1"/>
              <a:t>sum</a:t>
            </a:r>
            <a:r>
              <a:rPr lang="ru-RU" sz="1200" dirty="0"/>
              <a:t>. Поэтому переменная </a:t>
            </a:r>
            <a:r>
              <a:rPr lang="ru-RU" sz="1200" b="1" dirty="0" err="1"/>
              <a:t>operation</a:t>
            </a:r>
            <a:r>
              <a:rPr lang="ru-RU" sz="1200" dirty="0"/>
              <a:t> фактически будет указывать на функцию </a:t>
            </a:r>
            <a:r>
              <a:rPr lang="ru-RU" sz="1200" b="1" dirty="0" err="1"/>
              <a:t>sum</a:t>
            </a:r>
            <a:r>
              <a:rPr lang="ru-RU" sz="1200" dirty="0"/>
              <a:t>, которая выполняет сложение двух чисел:</a:t>
            </a:r>
          </a:p>
          <a:p>
            <a:pPr marL="0" indent="0">
              <a:buNone/>
            </a:pPr>
            <a:endParaRPr lang="ru-RU" sz="1200" dirty="0"/>
          </a:p>
          <a:p>
            <a:pPr marL="0" indent="0">
              <a:buNone/>
            </a:pPr>
            <a:endParaRPr lang="ru-RU" sz="1200" dirty="0"/>
          </a:p>
          <a:p>
            <a:pPr marL="0" indent="0">
              <a:buNone/>
            </a:pPr>
            <a:r>
              <a:rPr lang="ru-RU" sz="1200" dirty="0"/>
              <a:t>Аналогичным образом можно получить и выполнить другие функции.</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32</a:t>
            </a:fld>
            <a:endParaRPr lang="ru-RU"/>
          </a:p>
        </p:txBody>
      </p:sp>
    </p:spTree>
    <p:extLst>
      <p:ext uri="{BB962C8B-B14F-4D97-AF65-F5344CB8AC3E}">
        <p14:creationId xmlns:p14="http://schemas.microsoft.com/office/powerpoint/2010/main" val="3686002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Лямбда-выражения</a:t>
            </a:r>
          </a:p>
          <a:p>
            <a:pPr marL="0" indent="0">
              <a:buNone/>
            </a:pPr>
            <a:r>
              <a:rPr lang="ru-RU" sz="1200" dirty="0"/>
              <a:t>Лямбда-выражения в языке Python представляют небольшие анонимные функции, которые определяются с помощью оператора </a:t>
            </a:r>
            <a:r>
              <a:rPr lang="ru-RU" sz="1200" dirty="0" err="1"/>
              <a:t>lambda</a:t>
            </a:r>
            <a:r>
              <a:rPr lang="ru-RU" sz="1200" dirty="0"/>
              <a:t>. Формальное определение лямбда-выражения:</a:t>
            </a:r>
          </a:p>
          <a:p>
            <a:pPr marL="0" indent="0">
              <a:buNone/>
            </a:pPr>
            <a:endParaRPr lang="ru-RU" sz="1200" dirty="0"/>
          </a:p>
          <a:p>
            <a:pPr marL="0" indent="0">
              <a:buNone/>
            </a:pPr>
            <a:endParaRPr lang="ru-RU" sz="1200" dirty="0"/>
          </a:p>
          <a:p>
            <a:pPr marL="0" indent="0">
              <a:buNone/>
            </a:pPr>
            <a:r>
              <a:rPr lang="ru-RU" sz="1200" dirty="0"/>
              <a:t>Определим простейшее лямбда-выражение:</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33</a:t>
            </a:fld>
            <a:endParaRPr lang="ru-RU"/>
          </a:p>
        </p:txBody>
      </p:sp>
    </p:spTree>
    <p:extLst>
      <p:ext uri="{BB962C8B-B14F-4D97-AF65-F5344CB8AC3E}">
        <p14:creationId xmlns:p14="http://schemas.microsoft.com/office/powerpoint/2010/main" val="1587755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Здесь лямбда-выражение присваивается переменной </a:t>
            </a:r>
            <a:r>
              <a:rPr lang="ru-RU" sz="1200" b="1" dirty="0" err="1"/>
              <a:t>message</a:t>
            </a:r>
            <a:r>
              <a:rPr lang="ru-RU" sz="1200" dirty="0"/>
              <a:t>. Это лямбда-выражение не имеет параметров, ничего не возвращает и просто выводит строку "</a:t>
            </a:r>
            <a:r>
              <a:rPr lang="ru-RU" sz="1200" dirty="0" err="1"/>
              <a:t>hello</a:t>
            </a:r>
            <a:r>
              <a:rPr lang="ru-RU" sz="1200" dirty="0"/>
              <a:t>" на консоль. И через переменную </a:t>
            </a:r>
            <a:r>
              <a:rPr lang="ru-RU" sz="1200" b="1" dirty="0" err="1"/>
              <a:t>message</a:t>
            </a:r>
            <a:r>
              <a:rPr lang="ru-RU" sz="1200" dirty="0"/>
              <a:t> мы можем вызвать это лямбда-выражение как обычную функцию. Фактически оно аналогично следующей функции:</a:t>
            </a:r>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Если лямбда-выражение имеет параметры, то они определяются после ключевого слова </a:t>
            </a:r>
            <a:r>
              <a:rPr lang="ru-RU" sz="1200" b="1" dirty="0" err="1"/>
              <a:t>lambda</a:t>
            </a:r>
            <a:r>
              <a:rPr lang="ru-RU" sz="1200" dirty="0"/>
              <a:t>. Если лямбда-выражение возвращает какой-то результат, то он указывается после двоеточия. Например, определим лямбда-выражение, которое возвращает квадрат числа:</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34</a:t>
            </a:fld>
            <a:endParaRPr lang="ru-RU"/>
          </a:p>
        </p:txBody>
      </p:sp>
    </p:spTree>
    <p:extLst>
      <p:ext uri="{BB962C8B-B14F-4D97-AF65-F5344CB8AC3E}">
        <p14:creationId xmlns:p14="http://schemas.microsoft.com/office/powerpoint/2010/main" val="37498855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В данном случае лямбда-выражение принимает один параметр - n. Справа от двоеточия идет возвращаемое значение - n* n. Это лямбда-выражение аналогично следующей функции:</a:t>
            </a:r>
          </a:p>
          <a:p>
            <a:pPr marL="0" indent="0">
              <a:buNone/>
            </a:pPr>
            <a:endParaRPr lang="ru-RU" sz="1200" dirty="0"/>
          </a:p>
          <a:p>
            <a:pPr marL="0" indent="0">
              <a:buNone/>
            </a:pPr>
            <a:endParaRPr lang="ru-RU" sz="1200" dirty="0"/>
          </a:p>
          <a:p>
            <a:pPr marL="0" indent="0">
              <a:buNone/>
            </a:pPr>
            <a:r>
              <a:rPr lang="ru-RU" sz="1200" dirty="0"/>
              <a:t>Аналогичным образом можно создавать лямбда-выражения, которые принимают несколько параметров:</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35</a:t>
            </a:fld>
            <a:endParaRPr lang="ru-RU"/>
          </a:p>
        </p:txBody>
      </p:sp>
    </p:spTree>
    <p:extLst>
      <p:ext uri="{BB962C8B-B14F-4D97-AF65-F5344CB8AC3E}">
        <p14:creationId xmlns:p14="http://schemas.microsoft.com/office/powerpoint/2010/main" val="1262160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Хотя лямбда-выражения позволяют немного сократить определения функций, тем не менее они ограничены тем, что они могут выполнять только одно выражение. Однако они могут быть довольно удобны в тех случаях, когда необходимо использовать функцию для передачи в качестве параметра или возвращения в другой функции. Например, передача лямбда-выражения в качестве параметра:</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В данном случае нам нет необходимости определять функции, чтобы передать их в качестве параметра, как в прошлой статье.</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36</a:t>
            </a:fld>
            <a:endParaRPr lang="ru-RU"/>
          </a:p>
        </p:txBody>
      </p:sp>
    </p:spTree>
    <p:extLst>
      <p:ext uri="{BB962C8B-B14F-4D97-AF65-F5344CB8AC3E}">
        <p14:creationId xmlns:p14="http://schemas.microsoft.com/office/powerpoint/2010/main" val="4279635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Тоже самое касается и возвращение лямбда-выражений из функций:</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37</a:t>
            </a:fld>
            <a:endParaRPr lang="ru-RU"/>
          </a:p>
        </p:txBody>
      </p:sp>
    </p:spTree>
    <p:extLst>
      <p:ext uri="{BB962C8B-B14F-4D97-AF65-F5344CB8AC3E}">
        <p14:creationId xmlns:p14="http://schemas.microsoft.com/office/powerpoint/2010/main" val="227953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Там инструкция </a:t>
            </a:r>
            <a:r>
              <a:rPr lang="ru-RU" sz="1200" b="1" dirty="0" err="1"/>
              <a:t>print</a:t>
            </a:r>
            <a:r>
              <a:rPr lang="ru-RU" sz="1200" dirty="0"/>
              <a:t>("</a:t>
            </a:r>
            <a:r>
              <a:rPr lang="ru-RU" sz="1200" b="1" dirty="0" err="1"/>
              <a:t>Bye</a:t>
            </a:r>
            <a:r>
              <a:rPr lang="ru-RU" sz="1200" dirty="0"/>
              <a:t>") не имеет отступов от начала функции </a:t>
            </a:r>
            <a:r>
              <a:rPr lang="ru-RU" sz="1200" b="1" dirty="0" err="1"/>
              <a:t>say</a:t>
            </a:r>
            <a:r>
              <a:rPr lang="ru-RU" sz="1200" dirty="0" err="1"/>
              <a:t>_</a:t>
            </a:r>
            <a:r>
              <a:rPr lang="ru-RU" sz="1200" b="1" dirty="0" err="1"/>
              <a:t>hello</a:t>
            </a:r>
            <a:r>
              <a:rPr lang="ru-RU" sz="1200" dirty="0"/>
              <a:t> и поэтому в эту функцию не входит. Обычно между определением функции и остальными инструкциями, которые не входят в функцию, располагаются две пустых строки.</a:t>
            </a:r>
          </a:p>
          <a:p>
            <a:pPr marL="0" indent="0">
              <a:buNone/>
            </a:pPr>
            <a:endParaRPr lang="ru-RU" sz="1200" dirty="0"/>
          </a:p>
          <a:p>
            <a:pPr marL="0" indent="0">
              <a:buNone/>
            </a:pPr>
            <a:r>
              <a:rPr lang="ru-RU" sz="1200" dirty="0"/>
              <a:t>Для вызова функции указывается имя функции, после которого в скобках идет передача значений для всех ее параметров:</a:t>
            </a:r>
          </a:p>
          <a:p>
            <a:pPr marL="0" indent="0">
              <a:buNone/>
            </a:pPr>
            <a:endParaRPr lang="ru-RU" sz="1200" dirty="0"/>
          </a:p>
          <a:p>
            <a:pPr marL="0" indent="0">
              <a:buNone/>
            </a:pPr>
            <a:endParaRPr lang="ru-RU" sz="1200" dirty="0"/>
          </a:p>
          <a:p>
            <a:pPr marL="0" indent="0">
              <a:buNone/>
            </a:pPr>
            <a:r>
              <a:rPr lang="ru-RU" sz="1200" dirty="0"/>
              <a:t>Например, определим и вызовем функцию:</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4</a:t>
            </a:fld>
            <a:endParaRPr lang="ru-RU"/>
          </a:p>
        </p:txBody>
      </p:sp>
    </p:spTree>
    <p:extLst>
      <p:ext uri="{BB962C8B-B14F-4D97-AF65-F5344CB8AC3E}">
        <p14:creationId xmlns:p14="http://schemas.microsoft.com/office/powerpoint/2010/main" val="3661060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Обратите внимание, что функция сначала определяется, а потом вызывается.</a:t>
            </a:r>
          </a:p>
          <a:p>
            <a:pPr marL="0" indent="0">
              <a:buNone/>
            </a:pPr>
            <a:endParaRPr lang="ru-RU" sz="1200" dirty="0"/>
          </a:p>
          <a:p>
            <a:pPr marL="0" indent="0">
              <a:buNone/>
            </a:pPr>
            <a:r>
              <a:rPr lang="ru-RU" sz="1200" dirty="0"/>
              <a:t>Если функция имеет одну инструкцию, то ее можно разместить на одной строке с остальным определением функции:</a:t>
            </a:r>
          </a:p>
          <a:p>
            <a:pPr marL="0" indent="0">
              <a:buNone/>
            </a:pPr>
            <a:endParaRPr lang="ru-RU" sz="1200" dirty="0"/>
          </a:p>
          <a:p>
            <a:pPr marL="0" indent="0">
              <a:buNone/>
            </a:pPr>
            <a:endParaRPr lang="ru-RU" sz="1200" dirty="0"/>
          </a:p>
          <a:p>
            <a:pPr marL="0" indent="0">
              <a:buNone/>
            </a:pPr>
            <a:r>
              <a:rPr lang="ru-RU" sz="1200" dirty="0"/>
              <a:t>Подобным образом можно определять и вызывать и другие функции. </a:t>
            </a:r>
          </a:p>
          <a:p>
            <a:pPr marL="0" indent="0">
              <a:buNone/>
            </a:pPr>
            <a:r>
              <a:rPr lang="ru-RU" sz="1200" dirty="0"/>
              <a:t>Например, определим и выполним несколько функций:</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5</a:t>
            </a:fld>
            <a:endParaRPr lang="ru-RU"/>
          </a:p>
        </p:txBody>
      </p:sp>
    </p:spTree>
    <p:extLst>
      <p:ext uri="{BB962C8B-B14F-4D97-AF65-F5344CB8AC3E}">
        <p14:creationId xmlns:p14="http://schemas.microsoft.com/office/powerpoint/2010/main" val="26347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Локальные функции</a:t>
            </a:r>
          </a:p>
          <a:p>
            <a:pPr marL="0" indent="0">
              <a:buNone/>
            </a:pPr>
            <a:r>
              <a:rPr lang="ru-RU" sz="1200" dirty="0"/>
              <a:t>Одни функции могут определяться внутри других функций - внутренние функции еще называют локальными. Локальные функции можно использовать только внутри той функции, в которой они определены. Например:</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Здесь функции </a:t>
            </a:r>
            <a:r>
              <a:rPr lang="ru-RU" sz="1200" dirty="0" err="1"/>
              <a:t>say_</a:t>
            </a:r>
            <a:r>
              <a:rPr lang="ru-RU" sz="1200" b="1" dirty="0" err="1"/>
              <a:t>hello</a:t>
            </a:r>
            <a:r>
              <a:rPr lang="ru-RU" sz="1200" dirty="0"/>
              <a:t>() и </a:t>
            </a:r>
            <a:r>
              <a:rPr lang="ru-RU" sz="1200" b="1" dirty="0" err="1"/>
              <a:t>say</a:t>
            </a:r>
            <a:r>
              <a:rPr lang="ru-RU" sz="1200" dirty="0" err="1"/>
              <a:t>_</a:t>
            </a:r>
            <a:r>
              <a:rPr lang="ru-RU" sz="1200" b="1" dirty="0" err="1"/>
              <a:t>goodbye</a:t>
            </a:r>
            <a:r>
              <a:rPr lang="ru-RU" sz="1200" dirty="0"/>
              <a:t>() определены внутри функции </a:t>
            </a:r>
            <a:r>
              <a:rPr lang="ru-RU" sz="1200" b="1" dirty="0" err="1"/>
              <a:t>print</a:t>
            </a:r>
            <a:r>
              <a:rPr lang="ru-RU" sz="1200" dirty="0" err="1"/>
              <a:t>_</a:t>
            </a:r>
            <a:r>
              <a:rPr lang="ru-RU" sz="1200" b="1" dirty="0" err="1"/>
              <a:t>messages</a:t>
            </a:r>
            <a:r>
              <a:rPr lang="ru-RU" sz="1200" dirty="0"/>
              <a:t>() и поэтому по отношению к ней являются локальными. Соответственно они могут использоваться только внутри функции </a:t>
            </a:r>
            <a:r>
              <a:rPr lang="ru-RU" sz="1200" b="1" dirty="0" err="1"/>
              <a:t>print</a:t>
            </a:r>
            <a:r>
              <a:rPr lang="ru-RU" sz="1200" dirty="0" err="1"/>
              <a:t>_</a:t>
            </a:r>
            <a:r>
              <a:rPr lang="ru-RU" sz="1200" b="1" dirty="0" err="1"/>
              <a:t>messages</a:t>
            </a:r>
            <a:r>
              <a:rPr lang="ru-RU" sz="1200" dirty="0"/>
              <a:t>() </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6</a:t>
            </a:fld>
            <a:endParaRPr lang="ru-RU"/>
          </a:p>
        </p:txBody>
      </p:sp>
    </p:spTree>
    <p:extLst>
      <p:ext uri="{BB962C8B-B14F-4D97-AF65-F5344CB8AC3E}">
        <p14:creationId xmlns:p14="http://schemas.microsoft.com/office/powerpoint/2010/main" val="131478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b="1" dirty="0"/>
              <a:t>Организация программы и функция </a:t>
            </a:r>
            <a:r>
              <a:rPr lang="ru-RU" sz="1200" b="1" dirty="0" err="1"/>
              <a:t>main</a:t>
            </a:r>
            <a:endParaRPr lang="ru-RU" sz="1200" b="1" dirty="0"/>
          </a:p>
          <a:p>
            <a:pPr marL="0" indent="0">
              <a:buNone/>
            </a:pPr>
            <a:r>
              <a:rPr lang="ru-RU" sz="1200" dirty="0"/>
              <a:t>В программе может быть определено множество функций. И чтобы всех их упорядочить, одним из способов их организации является добавление специальной функции (обычно называется </a:t>
            </a:r>
            <a:r>
              <a:rPr lang="ru-RU" sz="1200" dirty="0" err="1"/>
              <a:t>main</a:t>
            </a:r>
            <a:r>
              <a:rPr lang="ru-RU" sz="1200" dirty="0"/>
              <a:t>), в которой потом уже вызываются другие функции:</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7</a:t>
            </a:fld>
            <a:endParaRPr lang="ru-RU"/>
          </a:p>
        </p:txBody>
      </p:sp>
    </p:spTree>
    <p:extLst>
      <p:ext uri="{BB962C8B-B14F-4D97-AF65-F5344CB8AC3E}">
        <p14:creationId xmlns:p14="http://schemas.microsoft.com/office/powerpoint/2010/main" val="1899777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a:t>Параметры функции</a:t>
            </a:r>
          </a:p>
          <a:p>
            <a:endParaRPr lang="ru-RU" b="1" dirty="0"/>
          </a:p>
          <a:p>
            <a:pPr marL="0" indent="0">
              <a:buNone/>
            </a:pPr>
            <a:r>
              <a:rPr lang="ru-RU" sz="1200" dirty="0"/>
              <a:t>Функция может принимать параметры. Через параметры в функцию можно передавать данные. Банальный пример - функция </a:t>
            </a:r>
            <a:r>
              <a:rPr lang="ru-RU" sz="1200" b="1" dirty="0" err="1"/>
              <a:t>print</a:t>
            </a:r>
            <a:r>
              <a:rPr lang="ru-RU" sz="1200" dirty="0"/>
              <a:t>(), которая с помощью параметра принимает значение, выводимое на консоль.</a:t>
            </a:r>
          </a:p>
          <a:p>
            <a:pPr marL="0" indent="0">
              <a:buNone/>
            </a:pPr>
            <a:r>
              <a:rPr lang="ru-RU" sz="1200" dirty="0"/>
              <a:t>Теперь определим и используем свою функцию с параметрами:</a:t>
            </a:r>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Функция </a:t>
            </a:r>
            <a:r>
              <a:rPr lang="ru-RU" sz="1200" b="1" dirty="0" err="1"/>
              <a:t>say</a:t>
            </a:r>
            <a:r>
              <a:rPr lang="ru-RU" sz="1200" dirty="0" err="1"/>
              <a:t>_</a:t>
            </a:r>
            <a:r>
              <a:rPr lang="ru-RU" sz="1200" b="1" dirty="0" err="1"/>
              <a:t>hello</a:t>
            </a:r>
            <a:r>
              <a:rPr lang="ru-RU" sz="1200" dirty="0"/>
              <a:t> имеет параметр </a:t>
            </a:r>
            <a:r>
              <a:rPr lang="ru-RU" sz="1200" b="1" dirty="0" err="1"/>
              <a:t>name</a:t>
            </a:r>
            <a:r>
              <a:rPr lang="ru-RU" sz="1200" dirty="0"/>
              <a:t>, и при вызове функции мы можем передать этому параметру какой-либо значение. Внутри функции мы можем использовать параметр как обычную переменную, например, вывести значение этого параметра на консоль функцией </a:t>
            </a:r>
            <a:r>
              <a:rPr lang="ru-RU" sz="1200" b="1" dirty="0" err="1"/>
              <a:t>print</a:t>
            </a:r>
            <a:r>
              <a:rPr lang="ru-RU" sz="1200" dirty="0"/>
              <a:t>.</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8</a:t>
            </a:fld>
            <a:endParaRPr lang="ru-RU"/>
          </a:p>
        </p:txBody>
      </p:sp>
    </p:spTree>
    <p:extLst>
      <p:ext uri="{BB962C8B-B14F-4D97-AF65-F5344CB8AC3E}">
        <p14:creationId xmlns:p14="http://schemas.microsoft.com/office/powerpoint/2010/main" val="4096125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sz="1200" dirty="0"/>
              <a:t>Так, в выражении:</a:t>
            </a:r>
          </a:p>
          <a:p>
            <a:pPr marL="0" indent="0">
              <a:buNone/>
            </a:pPr>
            <a:endParaRPr lang="ru-RU" sz="1200" dirty="0"/>
          </a:p>
          <a:p>
            <a:pPr marL="0" indent="0">
              <a:buNone/>
            </a:pPr>
            <a:r>
              <a:rPr lang="ru-RU" sz="1200" dirty="0"/>
              <a:t>Строка "</a:t>
            </a:r>
            <a:r>
              <a:rPr lang="ru-RU" sz="1200" dirty="0" err="1"/>
              <a:t>Tom</a:t>
            </a:r>
            <a:r>
              <a:rPr lang="ru-RU" sz="1200" dirty="0"/>
              <a:t>" будет передаваться параметру </a:t>
            </a:r>
            <a:r>
              <a:rPr lang="ru-RU" sz="1200" dirty="0" err="1"/>
              <a:t>name</a:t>
            </a:r>
            <a:r>
              <a:rPr lang="ru-RU" sz="1200" dirty="0"/>
              <a:t>. В итоге при выполнении программы мы получим следующий консольный вывод:</a:t>
            </a:r>
          </a:p>
          <a:p>
            <a:pPr marL="0" indent="0">
              <a:buNone/>
            </a:pPr>
            <a:endParaRPr lang="ru-RU" sz="1200" dirty="0"/>
          </a:p>
          <a:p>
            <a:pPr marL="0" indent="0">
              <a:buNone/>
            </a:pPr>
            <a:endParaRPr lang="ru-RU" sz="1200" dirty="0"/>
          </a:p>
          <a:p>
            <a:pPr marL="0" indent="0">
              <a:buNone/>
            </a:pPr>
            <a:endParaRPr lang="ru-RU" sz="1200" dirty="0"/>
          </a:p>
          <a:p>
            <a:pPr marL="0" indent="0">
              <a:buNone/>
            </a:pPr>
            <a:r>
              <a:rPr lang="ru-RU" sz="1200" dirty="0"/>
              <a:t>При вызове функции значения передаются параметрам по позиции. Например, определим и вызовем функцию с несколькими параметрами:</a:t>
            </a:r>
          </a:p>
          <a:p>
            <a:endParaRPr lang="ru-RU" dirty="0"/>
          </a:p>
        </p:txBody>
      </p:sp>
      <p:sp>
        <p:nvSpPr>
          <p:cNvPr id="4" name="Номер слайда 3"/>
          <p:cNvSpPr>
            <a:spLocks noGrp="1"/>
          </p:cNvSpPr>
          <p:nvPr>
            <p:ph type="sldNum" sz="quarter" idx="5"/>
          </p:nvPr>
        </p:nvSpPr>
        <p:spPr/>
        <p:txBody>
          <a:bodyPr/>
          <a:lstStyle/>
          <a:p>
            <a:fld id="{063515FC-B6B9-4996-B53D-CF354E503932}" type="slidenum">
              <a:rPr lang="ru-RU" smtClean="0"/>
              <a:t>9</a:t>
            </a:fld>
            <a:endParaRPr lang="ru-RU"/>
          </a:p>
        </p:txBody>
      </p:sp>
    </p:spTree>
    <p:extLst>
      <p:ext uri="{BB962C8B-B14F-4D97-AF65-F5344CB8AC3E}">
        <p14:creationId xmlns:p14="http://schemas.microsoft.com/office/powerpoint/2010/main" val="1540540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988983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12355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426993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BD9794-A4CC-42D0-9A65-24C6B9EF4076}"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92242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BD9794-A4CC-42D0-9A65-24C6B9EF4076}"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423087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BD9794-A4CC-42D0-9A65-24C6B9EF4076}"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284824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BD9794-A4CC-42D0-9A65-24C6B9EF4076}"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50171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BD9794-A4CC-42D0-9A65-24C6B9EF4076}"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68627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D9794-A4CC-42D0-9A65-24C6B9EF4076}"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87446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DBD9794-A4CC-42D0-9A65-24C6B9EF4076}"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3870707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1DBD9794-A4CC-42D0-9A65-24C6B9EF4076}"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8DF1E-33BB-4377-9A26-35481BA06C7C}" type="slidenum">
              <a:rPr lang="en-US" smtClean="0"/>
              <a:t>‹#›</a:t>
            </a:fld>
            <a:endParaRPr lang="en-US"/>
          </a:p>
        </p:txBody>
      </p:sp>
    </p:spTree>
    <p:extLst>
      <p:ext uri="{BB962C8B-B14F-4D97-AF65-F5344CB8AC3E}">
        <p14:creationId xmlns:p14="http://schemas.microsoft.com/office/powerpoint/2010/main" val="121509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BD9794-A4CC-42D0-9A65-24C6B9EF4076}" type="datetimeFigureOut">
              <a:rPr lang="en-US" smtClean="0"/>
              <a:t>9/24/2024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8DF1E-33BB-4377-9A26-35481BA06C7C}" type="slidenum">
              <a:rPr lang="en-US" smtClean="0"/>
              <a:t>‹#›</a:t>
            </a:fld>
            <a:endParaRPr lang="en-US"/>
          </a:p>
        </p:txBody>
      </p:sp>
      <p:pic>
        <p:nvPicPr>
          <p:cNvPr id="7" name="Рисунок 6">
            <a:extLst>
              <a:ext uri="{FF2B5EF4-FFF2-40B4-BE49-F238E27FC236}">
                <a16:creationId xmlns:a16="http://schemas.microsoft.com/office/drawing/2014/main" id="{844AB436-2A4D-4279-B802-F56E9987E78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82222"/>
          <a:stretch/>
        </p:blipFill>
        <p:spPr>
          <a:xfrm>
            <a:off x="0" y="0"/>
            <a:ext cx="12192000" cy="121920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5819291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644442" y="3944679"/>
            <a:ext cx="8903116" cy="1842247"/>
          </a:xfrm>
        </p:spPr>
        <p:txBody>
          <a:bodyPr>
            <a:noAutofit/>
          </a:bodyPr>
          <a:lstStyle/>
          <a:p>
            <a:r>
              <a:rPr lang="ru-RU" sz="6600" b="1" dirty="0">
                <a:ln w="0"/>
                <a:solidFill>
                  <a:srgbClr val="002060"/>
                </a:solidFill>
                <a:latin typeface="+mn-lt"/>
              </a:rPr>
              <a:t>Лекции 17-18. Функции</a:t>
            </a:r>
            <a:br>
              <a:rPr lang="ru-RU" sz="6600" b="1" dirty="0">
                <a:ln w="0"/>
                <a:solidFill>
                  <a:srgbClr val="002060"/>
                </a:solidFill>
                <a:latin typeface="+mn-lt"/>
              </a:rPr>
            </a:br>
            <a:endParaRPr lang="en-US" sz="2000" b="1" dirty="0">
              <a:ln w="0"/>
              <a:solidFill>
                <a:srgbClr val="002060"/>
              </a:solidFill>
              <a:latin typeface="+mn-lt"/>
            </a:endParaRPr>
          </a:p>
        </p:txBody>
      </p:sp>
      <p:sp>
        <p:nvSpPr>
          <p:cNvPr id="3" name="TextBox 2">
            <a:extLst>
              <a:ext uri="{FF2B5EF4-FFF2-40B4-BE49-F238E27FC236}">
                <a16:creationId xmlns:a16="http://schemas.microsoft.com/office/drawing/2014/main" id="{6840179C-E0FA-4243-8654-35D7BF362C53}"/>
              </a:ext>
            </a:extLst>
          </p:cNvPr>
          <p:cNvSpPr txBox="1"/>
          <p:nvPr/>
        </p:nvSpPr>
        <p:spPr>
          <a:xfrm>
            <a:off x="3477366" y="258414"/>
            <a:ext cx="5237268" cy="400110"/>
          </a:xfrm>
          <a:prstGeom prst="rect">
            <a:avLst/>
          </a:prstGeom>
          <a:noFill/>
        </p:spPr>
        <p:txBody>
          <a:bodyPr wrap="none" rtlCol="0">
            <a:spAutoFit/>
          </a:bodyPr>
          <a:lstStyle/>
          <a:p>
            <a:r>
              <a:rPr lang="ru-RU" sz="2000" dirty="0"/>
              <a:t>Современные платформы программирования</a:t>
            </a:r>
          </a:p>
        </p:txBody>
      </p:sp>
    </p:spTree>
    <p:extLst>
      <p:ext uri="{BB962C8B-B14F-4D97-AF65-F5344CB8AC3E}">
        <p14:creationId xmlns:p14="http://schemas.microsoft.com/office/powerpoint/2010/main" val="248065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Здесь функция </a:t>
            </a:r>
            <a:r>
              <a:rPr lang="ru-RU" sz="2200" b="1" dirty="0" err="1"/>
              <a:t>print</a:t>
            </a:r>
            <a:r>
              <a:rPr lang="ru-RU" sz="2200" dirty="0" err="1"/>
              <a:t>_</a:t>
            </a:r>
            <a:r>
              <a:rPr lang="ru-RU" sz="2200" b="1" dirty="0" err="1"/>
              <a:t>person</a:t>
            </a:r>
            <a:r>
              <a:rPr lang="ru-RU" sz="2200" dirty="0"/>
              <a:t> принимает два параметра: </a:t>
            </a:r>
            <a:r>
              <a:rPr lang="ru-RU" sz="2200" b="1" dirty="0" err="1"/>
              <a:t>name</a:t>
            </a:r>
            <a:r>
              <a:rPr lang="ru-RU" sz="2200" dirty="0"/>
              <a:t> и </a:t>
            </a:r>
            <a:r>
              <a:rPr lang="ru-RU" sz="2200" b="1" dirty="0" err="1"/>
              <a:t>age</a:t>
            </a:r>
            <a:r>
              <a:rPr lang="ru-RU" sz="2200" dirty="0"/>
              <a:t>. При вызове функции:</a:t>
            </a:r>
          </a:p>
          <a:p>
            <a:pPr marL="0" indent="0">
              <a:buNone/>
            </a:pPr>
            <a:endParaRPr lang="ru-RU" sz="2200" dirty="0"/>
          </a:p>
          <a:p>
            <a:pPr marL="0" indent="0">
              <a:buNone/>
            </a:pPr>
            <a:r>
              <a:rPr lang="ru-RU" sz="2200" dirty="0"/>
              <a:t>Первое значение - "</a:t>
            </a:r>
            <a:r>
              <a:rPr lang="ru-RU" sz="2200" dirty="0" err="1"/>
              <a:t>Tom</a:t>
            </a:r>
            <a:r>
              <a:rPr lang="ru-RU" sz="2200" dirty="0"/>
              <a:t>" передается первому параметру, то есть параметру </a:t>
            </a:r>
            <a:r>
              <a:rPr lang="ru-RU" sz="2200" dirty="0" err="1"/>
              <a:t>name</a:t>
            </a:r>
            <a:r>
              <a:rPr lang="ru-RU" sz="2200" dirty="0"/>
              <a:t>. Второе значение - 37 передается второму параметру - </a:t>
            </a:r>
            <a:r>
              <a:rPr lang="ru-RU" sz="2200" dirty="0" err="1"/>
              <a:t>age</a:t>
            </a:r>
            <a:r>
              <a:rPr lang="ru-RU" sz="2200" dirty="0"/>
              <a:t>. И внутри функции значения параметров выводятся на консоль: </a:t>
            </a:r>
          </a:p>
          <a:p>
            <a:pPr marL="0" indent="0">
              <a:buNone/>
            </a:pPr>
            <a:endParaRPr lang="ru-RU" sz="2200" dirty="0"/>
          </a:p>
          <a:p>
            <a:pPr marL="0" indent="0">
              <a:buNone/>
            </a:pPr>
            <a:endParaRPr lang="ru-RU" sz="2200" dirty="0"/>
          </a:p>
        </p:txBody>
      </p:sp>
      <p:pic>
        <p:nvPicPr>
          <p:cNvPr id="9" name="Рисунок 8">
            <a:extLst>
              <a:ext uri="{FF2B5EF4-FFF2-40B4-BE49-F238E27FC236}">
                <a16:creationId xmlns:a16="http://schemas.microsoft.com/office/drawing/2014/main" id="{9551B96E-E86A-4431-8F0B-6E2B00FABF05}"/>
              </a:ext>
            </a:extLst>
          </p:cNvPr>
          <p:cNvPicPr>
            <a:picLocks noChangeAspect="1"/>
          </p:cNvPicPr>
          <p:nvPr/>
        </p:nvPicPr>
        <p:blipFill>
          <a:blip r:embed="rId3"/>
          <a:stretch>
            <a:fillRect/>
          </a:stretch>
        </p:blipFill>
        <p:spPr>
          <a:xfrm>
            <a:off x="2265380" y="2290731"/>
            <a:ext cx="3429479" cy="447737"/>
          </a:xfrm>
          <a:prstGeom prst="rect">
            <a:avLst/>
          </a:prstGeom>
        </p:spPr>
      </p:pic>
      <p:pic>
        <p:nvPicPr>
          <p:cNvPr id="13" name="Рисунок 12">
            <a:extLst>
              <a:ext uri="{FF2B5EF4-FFF2-40B4-BE49-F238E27FC236}">
                <a16:creationId xmlns:a16="http://schemas.microsoft.com/office/drawing/2014/main" id="{98EAAD6C-A404-4797-A0E8-6CDCF6895048}"/>
              </a:ext>
            </a:extLst>
          </p:cNvPr>
          <p:cNvPicPr>
            <a:picLocks noChangeAspect="1"/>
          </p:cNvPicPr>
          <p:nvPr/>
        </p:nvPicPr>
        <p:blipFill>
          <a:blip r:embed="rId4"/>
          <a:stretch>
            <a:fillRect/>
          </a:stretch>
        </p:blipFill>
        <p:spPr>
          <a:xfrm>
            <a:off x="838200" y="4119533"/>
            <a:ext cx="1933845" cy="1057423"/>
          </a:xfrm>
          <a:prstGeom prst="rect">
            <a:avLst/>
          </a:prstGeom>
        </p:spPr>
      </p:pic>
    </p:spTree>
    <p:extLst>
      <p:ext uri="{BB962C8B-B14F-4D97-AF65-F5344CB8AC3E}">
        <p14:creationId xmlns:p14="http://schemas.microsoft.com/office/powerpoint/2010/main" val="1084895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b="1" dirty="0"/>
              <a:t>Значения по умолчанию</a:t>
            </a:r>
          </a:p>
          <a:p>
            <a:pPr marL="0" indent="0">
              <a:buNone/>
            </a:pPr>
            <a:r>
              <a:rPr lang="ru-RU" sz="2200" dirty="0"/>
              <a:t>Некоторые параметры функции мы можем сделать необязательными, указав для них значения по умолчанию при определении функции. Например:</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Здесь параметр </a:t>
            </a:r>
            <a:r>
              <a:rPr lang="ru-RU" sz="2200" dirty="0" err="1"/>
              <a:t>name</a:t>
            </a:r>
            <a:r>
              <a:rPr lang="ru-RU" sz="2200" dirty="0"/>
              <a:t> является необязательным. И если мы не передаем при вызове функции для него значение, то применяется значение по умолчанию, то есть строка "</a:t>
            </a:r>
            <a:r>
              <a:rPr lang="ru-RU" sz="2200" dirty="0" err="1"/>
              <a:t>Tom</a:t>
            </a:r>
            <a:r>
              <a:rPr lang="ru-RU" sz="2200" dirty="0"/>
              <a:t>". Консольный вывод данной программы:</a:t>
            </a:r>
          </a:p>
        </p:txBody>
      </p:sp>
      <p:pic>
        <p:nvPicPr>
          <p:cNvPr id="5" name="Рисунок 4">
            <a:extLst>
              <a:ext uri="{FF2B5EF4-FFF2-40B4-BE49-F238E27FC236}">
                <a16:creationId xmlns:a16="http://schemas.microsoft.com/office/drawing/2014/main" id="{4AFAB32F-5375-429C-B3E6-A508936D6008}"/>
              </a:ext>
            </a:extLst>
          </p:cNvPr>
          <p:cNvPicPr>
            <a:picLocks noChangeAspect="1"/>
          </p:cNvPicPr>
          <p:nvPr/>
        </p:nvPicPr>
        <p:blipFill>
          <a:blip r:embed="rId3"/>
          <a:stretch>
            <a:fillRect/>
          </a:stretch>
        </p:blipFill>
        <p:spPr>
          <a:xfrm>
            <a:off x="838200" y="3012931"/>
            <a:ext cx="7052752" cy="1610732"/>
          </a:xfrm>
          <a:prstGeom prst="rect">
            <a:avLst/>
          </a:prstGeom>
        </p:spPr>
      </p:pic>
      <p:pic>
        <p:nvPicPr>
          <p:cNvPr id="7" name="Рисунок 6">
            <a:extLst>
              <a:ext uri="{FF2B5EF4-FFF2-40B4-BE49-F238E27FC236}">
                <a16:creationId xmlns:a16="http://schemas.microsoft.com/office/drawing/2014/main" id="{04789B4D-F749-43D0-B62E-883B3831A30F}"/>
              </a:ext>
            </a:extLst>
          </p:cNvPr>
          <p:cNvPicPr>
            <a:picLocks noChangeAspect="1"/>
          </p:cNvPicPr>
          <p:nvPr/>
        </p:nvPicPr>
        <p:blipFill>
          <a:blip r:embed="rId4"/>
          <a:stretch>
            <a:fillRect/>
          </a:stretch>
        </p:blipFill>
        <p:spPr>
          <a:xfrm>
            <a:off x="6735792" y="5538945"/>
            <a:ext cx="2229161" cy="905001"/>
          </a:xfrm>
          <a:prstGeom prst="rect">
            <a:avLst/>
          </a:prstGeom>
        </p:spPr>
      </p:pic>
    </p:spTree>
    <p:extLst>
      <p:ext uri="{BB962C8B-B14F-4D97-AF65-F5344CB8AC3E}">
        <p14:creationId xmlns:p14="http://schemas.microsoft.com/office/powerpoint/2010/main" val="77666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Если функция имеет несколько параметров, то необязательные параметры должны идти после обязательных. Например:</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Здесь параметр </a:t>
            </a:r>
            <a:r>
              <a:rPr lang="ru-RU" sz="2200" b="1" dirty="0" err="1"/>
              <a:t>age</a:t>
            </a:r>
            <a:r>
              <a:rPr lang="ru-RU" sz="2200" dirty="0"/>
              <a:t> является необязательным и по умолчанию имеет значение 18. Перед ним расположен обязательный параметр </a:t>
            </a:r>
            <a:r>
              <a:rPr lang="ru-RU" sz="2200" b="1" dirty="0" err="1"/>
              <a:t>name</a:t>
            </a:r>
            <a:r>
              <a:rPr lang="ru-RU" sz="2200" dirty="0"/>
              <a:t>. Поэтому при вызове функции мы можем не передавать значение параметру </a:t>
            </a:r>
            <a:r>
              <a:rPr lang="ru-RU" sz="2200" b="1" dirty="0" err="1"/>
              <a:t>age</a:t>
            </a:r>
            <a:r>
              <a:rPr lang="ru-RU" sz="2200" dirty="0"/>
              <a:t>, но параметру </a:t>
            </a:r>
            <a:r>
              <a:rPr lang="ru-RU" sz="2200" dirty="0" err="1"/>
              <a:t>name</a:t>
            </a:r>
            <a:r>
              <a:rPr lang="ru-RU" sz="2200" dirty="0"/>
              <a:t> передать значение необходимо.</a:t>
            </a:r>
          </a:p>
        </p:txBody>
      </p:sp>
      <p:pic>
        <p:nvPicPr>
          <p:cNvPr id="6" name="Рисунок 5">
            <a:extLst>
              <a:ext uri="{FF2B5EF4-FFF2-40B4-BE49-F238E27FC236}">
                <a16:creationId xmlns:a16="http://schemas.microsoft.com/office/drawing/2014/main" id="{40D6D18C-21DF-456A-881D-DDF6675DA1F6}"/>
              </a:ext>
            </a:extLst>
          </p:cNvPr>
          <p:cNvPicPr>
            <a:picLocks noChangeAspect="1"/>
          </p:cNvPicPr>
          <p:nvPr/>
        </p:nvPicPr>
        <p:blipFill>
          <a:blip r:embed="rId3"/>
          <a:stretch>
            <a:fillRect/>
          </a:stretch>
        </p:blipFill>
        <p:spPr>
          <a:xfrm>
            <a:off x="838200" y="2575685"/>
            <a:ext cx="4169735" cy="1731500"/>
          </a:xfrm>
          <a:prstGeom prst="rect">
            <a:avLst/>
          </a:prstGeom>
        </p:spPr>
      </p:pic>
    </p:spTree>
    <p:extLst>
      <p:ext uri="{BB962C8B-B14F-4D97-AF65-F5344CB8AC3E}">
        <p14:creationId xmlns:p14="http://schemas.microsoft.com/office/powerpoint/2010/main" val="119827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При необходимости мы можем сделать все параметры необязательными:</a:t>
            </a:r>
          </a:p>
        </p:txBody>
      </p:sp>
      <p:pic>
        <p:nvPicPr>
          <p:cNvPr id="5" name="Рисунок 4">
            <a:extLst>
              <a:ext uri="{FF2B5EF4-FFF2-40B4-BE49-F238E27FC236}">
                <a16:creationId xmlns:a16="http://schemas.microsoft.com/office/drawing/2014/main" id="{1F78662B-D073-466F-B370-71C2A92D3001}"/>
              </a:ext>
            </a:extLst>
          </p:cNvPr>
          <p:cNvPicPr>
            <a:picLocks noChangeAspect="1"/>
          </p:cNvPicPr>
          <p:nvPr/>
        </p:nvPicPr>
        <p:blipFill>
          <a:blip r:embed="rId3"/>
          <a:stretch>
            <a:fillRect/>
          </a:stretch>
        </p:blipFill>
        <p:spPr>
          <a:xfrm>
            <a:off x="838200" y="2329626"/>
            <a:ext cx="5772658" cy="2198748"/>
          </a:xfrm>
          <a:prstGeom prst="rect">
            <a:avLst/>
          </a:prstGeom>
        </p:spPr>
      </p:pic>
    </p:spTree>
    <p:extLst>
      <p:ext uri="{BB962C8B-B14F-4D97-AF65-F5344CB8AC3E}">
        <p14:creationId xmlns:p14="http://schemas.microsoft.com/office/powerpoint/2010/main" val="394773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b="1" dirty="0"/>
              <a:t>Передача значений параметрам по имени. Именованные параметры</a:t>
            </a:r>
          </a:p>
          <a:p>
            <a:pPr marL="0" indent="0">
              <a:buNone/>
            </a:pPr>
            <a:r>
              <a:rPr lang="ru-RU" sz="2200" dirty="0"/>
              <a:t>В примерах выше при вызове функции значения передаются параметрами функции по позиции. Но также можно передавать значения параметрам по имени. Для этого при вызове функции указывается имя параметра и ему присваивается значение:</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В данном случае значения параметрам </a:t>
            </a:r>
            <a:r>
              <a:rPr lang="ru-RU" sz="2200" dirty="0" err="1"/>
              <a:t>age</a:t>
            </a:r>
            <a:r>
              <a:rPr lang="ru-RU" sz="2200" dirty="0"/>
              <a:t> и </a:t>
            </a:r>
            <a:r>
              <a:rPr lang="ru-RU" sz="2200" dirty="0" err="1"/>
              <a:t>name</a:t>
            </a:r>
            <a:r>
              <a:rPr lang="ru-RU" sz="2200" dirty="0"/>
              <a:t> передаются по имени. И несмотря на то, что параметр </a:t>
            </a:r>
            <a:r>
              <a:rPr lang="ru-RU" sz="2200" dirty="0" err="1"/>
              <a:t>name</a:t>
            </a:r>
            <a:r>
              <a:rPr lang="ru-RU" sz="2200" dirty="0"/>
              <a:t> идет первым в определении функции, мы можем при вызове функции написать </a:t>
            </a:r>
            <a:r>
              <a:rPr lang="ru-RU" sz="2200" dirty="0" err="1"/>
              <a:t>print_person</a:t>
            </a:r>
            <a:r>
              <a:rPr lang="ru-RU" sz="2200" dirty="0"/>
              <a:t>(</a:t>
            </a:r>
            <a:r>
              <a:rPr lang="ru-RU" sz="2200" dirty="0" err="1"/>
              <a:t>age</a:t>
            </a:r>
            <a:r>
              <a:rPr lang="ru-RU" sz="2200" dirty="0"/>
              <a:t> = 22, </a:t>
            </a:r>
            <a:r>
              <a:rPr lang="ru-RU" sz="2200" dirty="0" err="1"/>
              <a:t>name</a:t>
            </a:r>
            <a:r>
              <a:rPr lang="ru-RU" sz="2200" dirty="0"/>
              <a:t> = "</a:t>
            </a:r>
            <a:r>
              <a:rPr lang="ru-RU" sz="2200" dirty="0" err="1"/>
              <a:t>Tom</a:t>
            </a:r>
            <a:r>
              <a:rPr lang="ru-RU" sz="2200" dirty="0"/>
              <a:t>") и таким образом передать число 22 параметру </a:t>
            </a:r>
            <a:r>
              <a:rPr lang="ru-RU" sz="2200" dirty="0" err="1"/>
              <a:t>age</a:t>
            </a:r>
            <a:r>
              <a:rPr lang="ru-RU" sz="2200" dirty="0"/>
              <a:t>, а строку "</a:t>
            </a:r>
            <a:r>
              <a:rPr lang="ru-RU" sz="2200" dirty="0" err="1"/>
              <a:t>Tom</a:t>
            </a:r>
            <a:r>
              <a:rPr lang="ru-RU" sz="2200" dirty="0"/>
              <a:t>" параметру </a:t>
            </a:r>
            <a:r>
              <a:rPr lang="ru-RU" sz="2200" dirty="0" err="1"/>
              <a:t>name</a:t>
            </a:r>
            <a:r>
              <a:rPr lang="ru-RU" sz="2200" dirty="0"/>
              <a:t>. </a:t>
            </a:r>
          </a:p>
          <a:p>
            <a:pPr marL="0" indent="0">
              <a:buNone/>
            </a:pPr>
            <a:endParaRPr lang="ru-RU" sz="2200" dirty="0"/>
          </a:p>
        </p:txBody>
      </p:sp>
      <p:pic>
        <p:nvPicPr>
          <p:cNvPr id="6" name="Рисунок 5">
            <a:extLst>
              <a:ext uri="{FF2B5EF4-FFF2-40B4-BE49-F238E27FC236}">
                <a16:creationId xmlns:a16="http://schemas.microsoft.com/office/drawing/2014/main" id="{3E38A32E-C6AF-43CC-8C5D-909B54BDEA04}"/>
              </a:ext>
            </a:extLst>
          </p:cNvPr>
          <p:cNvPicPr>
            <a:picLocks noChangeAspect="1"/>
          </p:cNvPicPr>
          <p:nvPr/>
        </p:nvPicPr>
        <p:blipFill>
          <a:blip r:embed="rId3"/>
          <a:stretch>
            <a:fillRect/>
          </a:stretch>
        </p:blipFill>
        <p:spPr>
          <a:xfrm>
            <a:off x="838200" y="3349332"/>
            <a:ext cx="4269592" cy="1485076"/>
          </a:xfrm>
          <a:prstGeom prst="rect">
            <a:avLst/>
          </a:prstGeom>
        </p:spPr>
      </p:pic>
    </p:spTree>
    <p:extLst>
      <p:ext uri="{BB962C8B-B14F-4D97-AF65-F5344CB8AC3E}">
        <p14:creationId xmlns:p14="http://schemas.microsoft.com/office/powerpoint/2010/main" val="3598650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Символ * позволяет установить, какие параметры будут </a:t>
            </a:r>
            <a:r>
              <a:rPr lang="ru-RU" sz="2200" dirty="0" err="1"/>
              <a:t>именнованными</a:t>
            </a:r>
            <a:r>
              <a:rPr lang="ru-RU" sz="2200" dirty="0"/>
              <a:t> - то есть такие параметры, которым можно передать значения только по имени. Все параметры, которые располагаются справа от символа *, получают значения </a:t>
            </a:r>
            <a:r>
              <a:rPr lang="ru-RU" sz="2200" b="1" dirty="0"/>
              <a:t>только по имени</a:t>
            </a:r>
            <a:r>
              <a:rPr lang="ru-RU" sz="2200" dirty="0"/>
              <a:t>:</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В данном случае параметры </a:t>
            </a:r>
            <a:r>
              <a:rPr lang="ru-RU" sz="2200" dirty="0" err="1"/>
              <a:t>age</a:t>
            </a:r>
            <a:r>
              <a:rPr lang="ru-RU" sz="2200" dirty="0"/>
              <a:t> и </a:t>
            </a:r>
            <a:r>
              <a:rPr lang="ru-RU" sz="2200" dirty="0" err="1"/>
              <a:t>company</a:t>
            </a:r>
            <a:r>
              <a:rPr lang="ru-RU" sz="2200" dirty="0"/>
              <a:t> являются </a:t>
            </a:r>
            <a:r>
              <a:rPr lang="ru-RU" sz="2200" dirty="0" err="1"/>
              <a:t>именнованными</a:t>
            </a:r>
            <a:r>
              <a:rPr lang="ru-RU" sz="2200" dirty="0"/>
              <a:t>.</a:t>
            </a:r>
          </a:p>
        </p:txBody>
      </p:sp>
      <p:pic>
        <p:nvPicPr>
          <p:cNvPr id="5" name="Рисунок 4">
            <a:extLst>
              <a:ext uri="{FF2B5EF4-FFF2-40B4-BE49-F238E27FC236}">
                <a16:creationId xmlns:a16="http://schemas.microsoft.com/office/drawing/2014/main" id="{361DB557-0FE8-4DEE-8D3C-82235A0FB2BC}"/>
              </a:ext>
            </a:extLst>
          </p:cNvPr>
          <p:cNvPicPr>
            <a:picLocks noChangeAspect="1"/>
          </p:cNvPicPr>
          <p:nvPr/>
        </p:nvPicPr>
        <p:blipFill>
          <a:blip r:embed="rId3"/>
          <a:stretch>
            <a:fillRect/>
          </a:stretch>
        </p:blipFill>
        <p:spPr>
          <a:xfrm>
            <a:off x="838200" y="3300043"/>
            <a:ext cx="8725912" cy="1234743"/>
          </a:xfrm>
          <a:prstGeom prst="rect">
            <a:avLst/>
          </a:prstGeom>
        </p:spPr>
      </p:pic>
    </p:spTree>
    <p:extLst>
      <p:ext uri="{BB962C8B-B14F-4D97-AF65-F5344CB8AC3E}">
        <p14:creationId xmlns:p14="http://schemas.microsoft.com/office/powerpoint/2010/main" val="269545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Можно сделать все параметры </a:t>
            </a:r>
            <a:r>
              <a:rPr lang="ru-RU" sz="2200" dirty="0" err="1"/>
              <a:t>именнованными</a:t>
            </a:r>
            <a:r>
              <a:rPr lang="ru-RU" sz="2200" dirty="0"/>
              <a:t>, поставив перед списком параметров символ *:</a:t>
            </a:r>
          </a:p>
          <a:p>
            <a:pPr marL="0" indent="0">
              <a:buNone/>
            </a:pPr>
            <a:endParaRPr lang="ru-RU" sz="2200" dirty="0"/>
          </a:p>
          <a:p>
            <a:pPr marL="0" indent="0">
              <a:buNone/>
            </a:pPr>
            <a:endParaRPr lang="ru-RU" sz="2200" dirty="0"/>
          </a:p>
          <a:p>
            <a:pPr marL="0" indent="0">
              <a:buNone/>
            </a:pPr>
            <a:r>
              <a:rPr lang="ru-RU" sz="2200" dirty="0"/>
              <a:t>Если наоборот надо определить параметры, которым можно передавать значения только по позиции, то есть позиционные параметры, то можно использовать символ </a:t>
            </a:r>
            <a:r>
              <a:rPr lang="ru-RU" sz="2200" b="1" dirty="0"/>
              <a:t>/</a:t>
            </a:r>
            <a:r>
              <a:rPr lang="ru-RU" sz="2200" dirty="0"/>
              <a:t>: все параметры, которые идут до символа </a:t>
            </a:r>
            <a:r>
              <a:rPr lang="ru-RU" sz="2200" b="1" dirty="0"/>
              <a:t>/</a:t>
            </a:r>
            <a:r>
              <a:rPr lang="ru-RU" sz="2200" dirty="0"/>
              <a:t> , являются позиционными и могут получать значения только по позиции. В данном случае параметр </a:t>
            </a:r>
            <a:r>
              <a:rPr lang="ru-RU" sz="2200" dirty="0" err="1"/>
              <a:t>name</a:t>
            </a:r>
            <a:r>
              <a:rPr lang="ru-RU" sz="2200" dirty="0"/>
              <a:t> является позиционным.</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p:txBody>
      </p:sp>
      <p:pic>
        <p:nvPicPr>
          <p:cNvPr id="6" name="Рисунок 5">
            <a:extLst>
              <a:ext uri="{FF2B5EF4-FFF2-40B4-BE49-F238E27FC236}">
                <a16:creationId xmlns:a16="http://schemas.microsoft.com/office/drawing/2014/main" id="{382258A4-023C-4BA2-8888-BA2D0913FEB3}"/>
              </a:ext>
            </a:extLst>
          </p:cNvPr>
          <p:cNvPicPr>
            <a:picLocks noChangeAspect="1"/>
          </p:cNvPicPr>
          <p:nvPr/>
        </p:nvPicPr>
        <p:blipFill>
          <a:blip r:embed="rId3"/>
          <a:stretch>
            <a:fillRect/>
          </a:stretch>
        </p:blipFill>
        <p:spPr>
          <a:xfrm>
            <a:off x="838200" y="2644736"/>
            <a:ext cx="6119192" cy="571125"/>
          </a:xfrm>
          <a:prstGeom prst="rect">
            <a:avLst/>
          </a:prstGeom>
        </p:spPr>
      </p:pic>
      <p:pic>
        <p:nvPicPr>
          <p:cNvPr id="8" name="Рисунок 7">
            <a:extLst>
              <a:ext uri="{FF2B5EF4-FFF2-40B4-BE49-F238E27FC236}">
                <a16:creationId xmlns:a16="http://schemas.microsoft.com/office/drawing/2014/main" id="{A92AECEA-34DC-4F8C-8E30-3B1F1C40E99B}"/>
              </a:ext>
            </a:extLst>
          </p:cNvPr>
          <p:cNvPicPr>
            <a:picLocks noChangeAspect="1"/>
          </p:cNvPicPr>
          <p:nvPr/>
        </p:nvPicPr>
        <p:blipFill>
          <a:blip r:embed="rId4"/>
          <a:stretch>
            <a:fillRect/>
          </a:stretch>
        </p:blipFill>
        <p:spPr>
          <a:xfrm>
            <a:off x="838200" y="5099623"/>
            <a:ext cx="8247602" cy="1393252"/>
          </a:xfrm>
          <a:prstGeom prst="rect">
            <a:avLst/>
          </a:prstGeom>
        </p:spPr>
      </p:pic>
    </p:spTree>
    <p:extLst>
      <p:ext uri="{BB962C8B-B14F-4D97-AF65-F5344CB8AC3E}">
        <p14:creationId xmlns:p14="http://schemas.microsoft.com/office/powerpoint/2010/main" val="291832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Для одной функции можно определять одновременно позиционные и </a:t>
            </a:r>
            <a:r>
              <a:rPr lang="ru-RU" sz="2200" dirty="0" err="1"/>
              <a:t>именнованные</a:t>
            </a:r>
            <a:r>
              <a:rPr lang="ru-RU" sz="2200" dirty="0"/>
              <a:t> параметры.</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В данном случае параметр </a:t>
            </a:r>
            <a:r>
              <a:rPr lang="ru-RU" sz="2200" dirty="0" err="1"/>
              <a:t>name</a:t>
            </a:r>
            <a:r>
              <a:rPr lang="ru-RU" sz="2200" dirty="0"/>
              <a:t> располагается слева от символа </a:t>
            </a:r>
            <a:r>
              <a:rPr lang="ru-RU" sz="2200" b="1" dirty="0"/>
              <a:t>/</a:t>
            </a:r>
            <a:r>
              <a:rPr lang="ru-RU" sz="2200" dirty="0"/>
              <a:t>, поэтому является позиционным и обязательным - ему можно передать значение только по позиции.</a:t>
            </a:r>
          </a:p>
          <a:p>
            <a:pPr marL="0" indent="0">
              <a:buNone/>
            </a:pPr>
            <a:r>
              <a:rPr lang="ru-RU" sz="2200" dirty="0"/>
              <a:t>Параметр </a:t>
            </a:r>
            <a:r>
              <a:rPr lang="ru-RU" sz="2200" dirty="0" err="1"/>
              <a:t>company</a:t>
            </a:r>
            <a:r>
              <a:rPr lang="ru-RU" sz="2200" dirty="0"/>
              <a:t> является </a:t>
            </a:r>
            <a:r>
              <a:rPr lang="ru-RU" sz="2200" dirty="0" err="1"/>
              <a:t>именнованным</a:t>
            </a:r>
            <a:r>
              <a:rPr lang="ru-RU" sz="2200" dirty="0"/>
              <a:t>, так как располагается справа от символа </a:t>
            </a:r>
            <a:r>
              <a:rPr lang="ru-RU" sz="2200" b="1" dirty="0"/>
              <a:t>*</a:t>
            </a:r>
            <a:r>
              <a:rPr lang="ru-RU" sz="2200" dirty="0"/>
              <a:t>. Параметр </a:t>
            </a:r>
            <a:r>
              <a:rPr lang="ru-RU" sz="2200" dirty="0" err="1"/>
              <a:t>age</a:t>
            </a:r>
            <a:r>
              <a:rPr lang="ru-RU" sz="2200" dirty="0"/>
              <a:t> может получать значение по имени и по позиции.</a:t>
            </a:r>
          </a:p>
          <a:p>
            <a:pPr marL="0" indent="0">
              <a:buNone/>
            </a:pPr>
            <a:endParaRPr lang="ru-RU" sz="2200" dirty="0"/>
          </a:p>
        </p:txBody>
      </p:sp>
      <p:pic>
        <p:nvPicPr>
          <p:cNvPr id="5" name="Рисунок 4">
            <a:extLst>
              <a:ext uri="{FF2B5EF4-FFF2-40B4-BE49-F238E27FC236}">
                <a16:creationId xmlns:a16="http://schemas.microsoft.com/office/drawing/2014/main" id="{A5BCBCC8-1A80-47B4-91AF-C8C5241D8F1A}"/>
              </a:ext>
            </a:extLst>
          </p:cNvPr>
          <p:cNvPicPr>
            <a:picLocks noChangeAspect="1"/>
          </p:cNvPicPr>
          <p:nvPr/>
        </p:nvPicPr>
        <p:blipFill>
          <a:blip r:embed="rId3"/>
          <a:stretch>
            <a:fillRect/>
          </a:stretch>
        </p:blipFill>
        <p:spPr>
          <a:xfrm>
            <a:off x="838200" y="2527561"/>
            <a:ext cx="8983414" cy="1802878"/>
          </a:xfrm>
          <a:prstGeom prst="rect">
            <a:avLst/>
          </a:prstGeom>
        </p:spPr>
      </p:pic>
    </p:spTree>
    <p:extLst>
      <p:ext uri="{BB962C8B-B14F-4D97-AF65-F5344CB8AC3E}">
        <p14:creationId xmlns:p14="http://schemas.microsoft.com/office/powerpoint/2010/main" val="9528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b="1" dirty="0"/>
              <a:t>Неопределенное количество параметров</a:t>
            </a:r>
          </a:p>
          <a:p>
            <a:pPr marL="0" indent="0">
              <a:buNone/>
            </a:pPr>
            <a:r>
              <a:rPr lang="ru-RU" sz="2200" dirty="0"/>
              <a:t>С помощью символа звездочки можно определить параметр, через который можно передавать неопределенное количество значений. Это может быть полезно, когда мы хотим, чтобы функция получала несколько значений, но мы точно не знаем, сколько именно. Например, определим функцию подсчета суммы чисел:</a:t>
            </a:r>
          </a:p>
        </p:txBody>
      </p:sp>
      <p:pic>
        <p:nvPicPr>
          <p:cNvPr id="6" name="Рисунок 5">
            <a:extLst>
              <a:ext uri="{FF2B5EF4-FFF2-40B4-BE49-F238E27FC236}">
                <a16:creationId xmlns:a16="http://schemas.microsoft.com/office/drawing/2014/main" id="{77145D09-098F-45A1-BF3D-2F151891F708}"/>
              </a:ext>
            </a:extLst>
          </p:cNvPr>
          <p:cNvPicPr>
            <a:picLocks noChangeAspect="1"/>
          </p:cNvPicPr>
          <p:nvPr/>
        </p:nvPicPr>
        <p:blipFill>
          <a:blip r:embed="rId3"/>
          <a:stretch>
            <a:fillRect/>
          </a:stretch>
        </p:blipFill>
        <p:spPr>
          <a:xfrm>
            <a:off x="4155253" y="3562937"/>
            <a:ext cx="3881494" cy="2678373"/>
          </a:xfrm>
          <a:prstGeom prst="rect">
            <a:avLst/>
          </a:prstGeom>
        </p:spPr>
      </p:pic>
    </p:spTree>
    <p:extLst>
      <p:ext uri="{BB962C8B-B14F-4D97-AF65-F5344CB8AC3E}">
        <p14:creationId xmlns:p14="http://schemas.microsoft.com/office/powerpoint/2010/main" val="4080950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В данном случае функция </a:t>
            </a:r>
            <a:r>
              <a:rPr lang="ru-RU" sz="2200" dirty="0" err="1"/>
              <a:t>sum</a:t>
            </a:r>
            <a:r>
              <a:rPr lang="ru-RU" sz="2200" dirty="0"/>
              <a:t> принимает один параметр - *</a:t>
            </a:r>
            <a:r>
              <a:rPr lang="ru-RU" sz="2200" dirty="0" err="1"/>
              <a:t>numbers</a:t>
            </a:r>
            <a:r>
              <a:rPr lang="ru-RU" sz="2200" dirty="0"/>
              <a:t>, но звездочка перед названием параметра указывает, что фактически на место этого параметра мы можем передать неопределенное количество значений или набор значений. В самой функции с помощью цикла </a:t>
            </a:r>
            <a:r>
              <a:rPr lang="ru-RU" sz="2200" dirty="0" err="1"/>
              <a:t>for</a:t>
            </a:r>
            <a:r>
              <a:rPr lang="ru-RU" sz="2200" dirty="0"/>
              <a:t> можно пройтись по этому набору, получить каждое значение из этого набора в переменную n и произвести с ним какие-нибудь действия. Например, в данном случае вычисляется сумма переданных чисел.</a:t>
            </a:r>
          </a:p>
        </p:txBody>
      </p:sp>
    </p:spTree>
    <p:extLst>
      <p:ext uri="{BB962C8B-B14F-4D97-AF65-F5344CB8AC3E}">
        <p14:creationId xmlns:p14="http://schemas.microsoft.com/office/powerpoint/2010/main" val="272562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Функции представляют блок кода, который выполняет определенную задачу и который можно повторно использовать в других частях программы. В предыдущих статьях уже использовались функции. В частности, функция </a:t>
            </a:r>
            <a:r>
              <a:rPr lang="ru-RU" sz="2200" b="1" dirty="0" err="1"/>
              <a:t>print</a:t>
            </a:r>
            <a:r>
              <a:rPr lang="ru-RU" sz="2200" dirty="0"/>
              <a:t>(), которая выводит некоторое значение на консоль. Python имеет множество встроенных функций и позволяет определять свои функции. Формальное определение функции:</a:t>
            </a:r>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Определение функции начинается с выражения </a:t>
            </a:r>
            <a:r>
              <a:rPr lang="ru-RU" sz="2200" b="1" dirty="0" err="1"/>
              <a:t>def</a:t>
            </a:r>
            <a:r>
              <a:rPr lang="ru-RU" sz="2200" dirty="0"/>
              <a:t>, которое состоит из имени функции, набора скобок с параметрами и двоеточия. Параметры в скобках необязательны. А со следующей строки идет блок инструкций, которые выполняет функция. Все инструкции функции имеют отступы от начала строки.</a:t>
            </a:r>
          </a:p>
        </p:txBody>
      </p:sp>
      <p:pic>
        <p:nvPicPr>
          <p:cNvPr id="5" name="Рисунок 4">
            <a:extLst>
              <a:ext uri="{FF2B5EF4-FFF2-40B4-BE49-F238E27FC236}">
                <a16:creationId xmlns:a16="http://schemas.microsoft.com/office/drawing/2014/main" id="{60387225-93E7-46FE-98A5-3E1F7C6AEF2D}"/>
              </a:ext>
            </a:extLst>
          </p:cNvPr>
          <p:cNvPicPr>
            <a:picLocks noChangeAspect="1"/>
          </p:cNvPicPr>
          <p:nvPr/>
        </p:nvPicPr>
        <p:blipFill>
          <a:blip r:embed="rId3"/>
          <a:stretch>
            <a:fillRect/>
          </a:stretch>
        </p:blipFill>
        <p:spPr>
          <a:xfrm>
            <a:off x="954070" y="3577492"/>
            <a:ext cx="4467849" cy="743054"/>
          </a:xfrm>
          <a:prstGeom prst="rect">
            <a:avLst/>
          </a:prstGeom>
        </p:spPr>
      </p:pic>
    </p:spTree>
    <p:extLst>
      <p:ext uri="{BB962C8B-B14F-4D97-AF65-F5344CB8AC3E}">
        <p14:creationId xmlns:p14="http://schemas.microsoft.com/office/powerpoint/2010/main" val="1915613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Оператор </a:t>
            </a:r>
            <a:r>
              <a:rPr lang="ru-RU" b="1" dirty="0" err="1"/>
              <a:t>return</a:t>
            </a:r>
            <a:r>
              <a:rPr lang="ru-RU" b="1" dirty="0"/>
              <a:t> и возвращение результата из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lnSpcReduction="10000"/>
          </a:bodyPr>
          <a:lstStyle/>
          <a:p>
            <a:pPr marL="0" indent="0">
              <a:buNone/>
            </a:pPr>
            <a:r>
              <a:rPr lang="ru-RU" sz="2200" b="1" dirty="0"/>
              <a:t>Возвращение результата</a:t>
            </a:r>
          </a:p>
          <a:p>
            <a:pPr marL="0" indent="0">
              <a:buNone/>
            </a:pPr>
            <a:r>
              <a:rPr lang="ru-RU" sz="2200" dirty="0"/>
              <a:t>Функция может возвращать результат. Для этого в функции используется оператор </a:t>
            </a:r>
            <a:r>
              <a:rPr lang="ru-RU" sz="2200" dirty="0" err="1"/>
              <a:t>return</a:t>
            </a:r>
            <a:r>
              <a:rPr lang="ru-RU" sz="2200" dirty="0"/>
              <a:t>, после которого указывается возвращаемое значение:</a:t>
            </a:r>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Определим простейшую функцию, которая возвращает значение:</a:t>
            </a:r>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Здесь после оператора </a:t>
            </a:r>
            <a:r>
              <a:rPr lang="ru-RU" sz="2200" dirty="0" err="1"/>
              <a:t>return</a:t>
            </a:r>
            <a:r>
              <a:rPr lang="ru-RU" sz="2200" dirty="0"/>
              <a:t> идет строка "</a:t>
            </a:r>
            <a:r>
              <a:rPr lang="ru-RU" sz="2200" dirty="0" err="1"/>
              <a:t>Hello</a:t>
            </a:r>
            <a:r>
              <a:rPr lang="ru-RU" sz="2200" dirty="0"/>
              <a:t> METANIT.COM" - это значение и будет возвращать функция </a:t>
            </a:r>
            <a:r>
              <a:rPr lang="ru-RU" sz="2200" dirty="0" err="1"/>
              <a:t>get_message</a:t>
            </a:r>
            <a:r>
              <a:rPr lang="ru-RU" sz="2200" dirty="0"/>
              <a:t>(). </a:t>
            </a:r>
          </a:p>
          <a:p>
            <a:pPr marL="0" indent="0">
              <a:buNone/>
            </a:pPr>
            <a:endParaRPr lang="ru-RU" sz="2200" dirty="0"/>
          </a:p>
        </p:txBody>
      </p:sp>
      <p:pic>
        <p:nvPicPr>
          <p:cNvPr id="5" name="Рисунок 4">
            <a:extLst>
              <a:ext uri="{FF2B5EF4-FFF2-40B4-BE49-F238E27FC236}">
                <a16:creationId xmlns:a16="http://schemas.microsoft.com/office/drawing/2014/main" id="{335AEDC1-CF6A-4C93-846C-ABCA4E5F7A2F}"/>
              </a:ext>
            </a:extLst>
          </p:cNvPr>
          <p:cNvPicPr>
            <a:picLocks noChangeAspect="1"/>
          </p:cNvPicPr>
          <p:nvPr/>
        </p:nvPicPr>
        <p:blipFill>
          <a:blip r:embed="rId3"/>
          <a:stretch>
            <a:fillRect/>
          </a:stretch>
        </p:blipFill>
        <p:spPr>
          <a:xfrm>
            <a:off x="838200" y="2907756"/>
            <a:ext cx="4459042" cy="1042487"/>
          </a:xfrm>
          <a:prstGeom prst="rect">
            <a:avLst/>
          </a:prstGeom>
        </p:spPr>
      </p:pic>
      <p:pic>
        <p:nvPicPr>
          <p:cNvPr id="7" name="Рисунок 6">
            <a:extLst>
              <a:ext uri="{FF2B5EF4-FFF2-40B4-BE49-F238E27FC236}">
                <a16:creationId xmlns:a16="http://schemas.microsoft.com/office/drawing/2014/main" id="{4097136C-A829-467E-A0EE-44CAA921B1EC}"/>
              </a:ext>
            </a:extLst>
          </p:cNvPr>
          <p:cNvPicPr>
            <a:picLocks noChangeAspect="1"/>
          </p:cNvPicPr>
          <p:nvPr/>
        </p:nvPicPr>
        <p:blipFill>
          <a:blip r:embed="rId4"/>
          <a:stretch>
            <a:fillRect/>
          </a:stretch>
        </p:blipFill>
        <p:spPr>
          <a:xfrm>
            <a:off x="838200" y="4618257"/>
            <a:ext cx="4343833" cy="828236"/>
          </a:xfrm>
          <a:prstGeom prst="rect">
            <a:avLst/>
          </a:prstGeom>
        </p:spPr>
      </p:pic>
    </p:spTree>
    <p:extLst>
      <p:ext uri="{BB962C8B-B14F-4D97-AF65-F5344CB8AC3E}">
        <p14:creationId xmlns:p14="http://schemas.microsoft.com/office/powerpoint/2010/main" val="132449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Оператор </a:t>
            </a:r>
            <a:r>
              <a:rPr lang="ru-RU" b="1" dirty="0" err="1"/>
              <a:t>return</a:t>
            </a:r>
            <a:r>
              <a:rPr lang="ru-RU" b="1" dirty="0"/>
              <a:t> и возвращение результата из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Затем это результат функции можно присвоить переменной или использовать как обычное значение:</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После оператора </a:t>
            </a:r>
            <a:r>
              <a:rPr lang="ru-RU" sz="2200" dirty="0" err="1"/>
              <a:t>return</a:t>
            </a:r>
            <a:r>
              <a:rPr lang="ru-RU" sz="2200" dirty="0"/>
              <a:t> может идти и сложное </a:t>
            </a:r>
            <a:r>
              <a:rPr lang="ru-RU" sz="2200" dirty="0" err="1"/>
              <a:t>вычислямое</a:t>
            </a:r>
            <a:r>
              <a:rPr lang="ru-RU" sz="2200" dirty="0"/>
              <a:t> выражение, результат которого будет возвращаться из функции. Например, определим функцию, которая увеличивает число в два раза:</a:t>
            </a:r>
          </a:p>
        </p:txBody>
      </p:sp>
      <p:pic>
        <p:nvPicPr>
          <p:cNvPr id="6" name="Рисунок 5">
            <a:extLst>
              <a:ext uri="{FF2B5EF4-FFF2-40B4-BE49-F238E27FC236}">
                <a16:creationId xmlns:a16="http://schemas.microsoft.com/office/drawing/2014/main" id="{DC51A776-1D4D-4320-9D97-2CBCCA79016F}"/>
              </a:ext>
            </a:extLst>
          </p:cNvPr>
          <p:cNvPicPr>
            <a:picLocks noChangeAspect="1"/>
          </p:cNvPicPr>
          <p:nvPr/>
        </p:nvPicPr>
        <p:blipFill>
          <a:blip r:embed="rId3"/>
          <a:stretch>
            <a:fillRect/>
          </a:stretch>
        </p:blipFill>
        <p:spPr>
          <a:xfrm>
            <a:off x="838200" y="2594344"/>
            <a:ext cx="7512584" cy="2099930"/>
          </a:xfrm>
          <a:prstGeom prst="rect">
            <a:avLst/>
          </a:prstGeom>
        </p:spPr>
      </p:pic>
      <p:pic>
        <p:nvPicPr>
          <p:cNvPr id="9" name="Рисунок 8">
            <a:extLst>
              <a:ext uri="{FF2B5EF4-FFF2-40B4-BE49-F238E27FC236}">
                <a16:creationId xmlns:a16="http://schemas.microsoft.com/office/drawing/2014/main" id="{78F1B58F-7B07-46D2-8B81-2DCCBD7CF705}"/>
              </a:ext>
            </a:extLst>
          </p:cNvPr>
          <p:cNvPicPr>
            <a:picLocks noChangeAspect="1"/>
          </p:cNvPicPr>
          <p:nvPr/>
        </p:nvPicPr>
        <p:blipFill>
          <a:blip r:embed="rId4"/>
          <a:stretch>
            <a:fillRect/>
          </a:stretch>
        </p:blipFill>
        <p:spPr>
          <a:xfrm>
            <a:off x="4792182" y="5946424"/>
            <a:ext cx="3181794" cy="781159"/>
          </a:xfrm>
          <a:prstGeom prst="rect">
            <a:avLst/>
          </a:prstGeom>
        </p:spPr>
      </p:pic>
    </p:spTree>
    <p:extLst>
      <p:ext uri="{BB962C8B-B14F-4D97-AF65-F5344CB8AC3E}">
        <p14:creationId xmlns:p14="http://schemas.microsoft.com/office/powerpoint/2010/main" val="3076976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Оператор </a:t>
            </a:r>
            <a:r>
              <a:rPr lang="ru-RU" b="1" dirty="0" err="1"/>
              <a:t>return</a:t>
            </a:r>
            <a:r>
              <a:rPr lang="ru-RU" b="1" dirty="0"/>
              <a:t> и возвращение результата из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Здесь функция </a:t>
            </a:r>
            <a:r>
              <a:rPr lang="ru-RU" sz="2200" dirty="0" err="1"/>
              <a:t>double</a:t>
            </a:r>
            <a:r>
              <a:rPr lang="ru-RU" sz="2200" dirty="0"/>
              <a:t> будет возвращать результат выражения 2 * </a:t>
            </a:r>
            <a:r>
              <a:rPr lang="ru-RU" sz="2200" dirty="0" err="1"/>
              <a:t>number</a:t>
            </a:r>
            <a:r>
              <a:rPr lang="ru-RU" sz="2200" dirty="0"/>
              <a:t>:</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Или другой пример - получение суммы чисел:</a:t>
            </a:r>
          </a:p>
        </p:txBody>
      </p:sp>
      <p:pic>
        <p:nvPicPr>
          <p:cNvPr id="8" name="Рисунок 7">
            <a:extLst>
              <a:ext uri="{FF2B5EF4-FFF2-40B4-BE49-F238E27FC236}">
                <a16:creationId xmlns:a16="http://schemas.microsoft.com/office/drawing/2014/main" id="{ABD58981-6EDD-4465-B42A-9BB6BC5150FB}"/>
              </a:ext>
            </a:extLst>
          </p:cNvPr>
          <p:cNvPicPr>
            <a:picLocks noChangeAspect="1"/>
          </p:cNvPicPr>
          <p:nvPr/>
        </p:nvPicPr>
        <p:blipFill>
          <a:blip r:embed="rId3"/>
          <a:stretch>
            <a:fillRect/>
          </a:stretch>
        </p:blipFill>
        <p:spPr>
          <a:xfrm>
            <a:off x="838200" y="2326836"/>
            <a:ext cx="4386711" cy="1755908"/>
          </a:xfrm>
          <a:prstGeom prst="rect">
            <a:avLst/>
          </a:prstGeom>
        </p:spPr>
      </p:pic>
      <p:pic>
        <p:nvPicPr>
          <p:cNvPr id="11" name="Рисунок 10">
            <a:extLst>
              <a:ext uri="{FF2B5EF4-FFF2-40B4-BE49-F238E27FC236}">
                <a16:creationId xmlns:a16="http://schemas.microsoft.com/office/drawing/2014/main" id="{5076E1CF-74BD-44DA-B78A-168F62A4B484}"/>
              </a:ext>
            </a:extLst>
          </p:cNvPr>
          <p:cNvPicPr>
            <a:picLocks noChangeAspect="1"/>
          </p:cNvPicPr>
          <p:nvPr/>
        </p:nvPicPr>
        <p:blipFill>
          <a:blip r:embed="rId4"/>
          <a:stretch>
            <a:fillRect/>
          </a:stretch>
        </p:blipFill>
        <p:spPr>
          <a:xfrm>
            <a:off x="838200" y="4926599"/>
            <a:ext cx="4328716" cy="1566276"/>
          </a:xfrm>
          <a:prstGeom prst="rect">
            <a:avLst/>
          </a:prstGeom>
        </p:spPr>
      </p:pic>
    </p:spTree>
    <p:extLst>
      <p:ext uri="{BB962C8B-B14F-4D97-AF65-F5344CB8AC3E}">
        <p14:creationId xmlns:p14="http://schemas.microsoft.com/office/powerpoint/2010/main" val="1257538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Оператор </a:t>
            </a:r>
            <a:r>
              <a:rPr lang="ru-RU" b="1" dirty="0" err="1"/>
              <a:t>return</a:t>
            </a:r>
            <a:r>
              <a:rPr lang="ru-RU" b="1" dirty="0"/>
              <a:t> и возвращение результата из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b="1" dirty="0"/>
              <a:t>Выход из функции</a:t>
            </a:r>
          </a:p>
          <a:p>
            <a:pPr marL="0" indent="0">
              <a:buNone/>
            </a:pPr>
            <a:r>
              <a:rPr lang="ru-RU" sz="2200" dirty="0"/>
              <a:t>Оператор </a:t>
            </a:r>
            <a:r>
              <a:rPr lang="ru-RU" sz="2200" dirty="0" err="1"/>
              <a:t>return</a:t>
            </a:r>
            <a:r>
              <a:rPr lang="ru-RU" sz="2200" dirty="0"/>
              <a:t> не только возвращает значение, но и производит выход из функции. Поэтому он должен определяться после остальных инструкций. Например:</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С точки зрения синтаксиса данная функция корректна, однако ее инструкция </a:t>
            </a:r>
            <a:r>
              <a:rPr lang="ru-RU" sz="2200" dirty="0" err="1"/>
              <a:t>print</a:t>
            </a:r>
            <a:r>
              <a:rPr lang="ru-RU" sz="2200" dirty="0"/>
              <a:t>("End </a:t>
            </a:r>
            <a:r>
              <a:rPr lang="ru-RU" sz="2200" dirty="0" err="1"/>
              <a:t>of</a:t>
            </a:r>
            <a:r>
              <a:rPr lang="ru-RU" sz="2200" dirty="0"/>
              <a:t> </a:t>
            </a:r>
            <a:r>
              <a:rPr lang="ru-RU" sz="2200" dirty="0" err="1"/>
              <a:t>the</a:t>
            </a:r>
            <a:r>
              <a:rPr lang="ru-RU" sz="2200" dirty="0"/>
              <a:t> </a:t>
            </a:r>
            <a:r>
              <a:rPr lang="ru-RU" sz="2200" dirty="0" err="1"/>
              <a:t>function</a:t>
            </a:r>
            <a:r>
              <a:rPr lang="ru-RU" sz="2200" dirty="0"/>
              <a:t>") не имеет смысла - она никогда не выполнится, так как до ее выполнения оператор </a:t>
            </a:r>
            <a:r>
              <a:rPr lang="ru-RU" sz="2200" dirty="0" err="1"/>
              <a:t>return</a:t>
            </a:r>
            <a:r>
              <a:rPr lang="ru-RU" sz="2200" dirty="0"/>
              <a:t> возвратит значение и произведет выход из функции. </a:t>
            </a:r>
          </a:p>
          <a:p>
            <a:pPr marL="0" indent="0">
              <a:buNone/>
            </a:pPr>
            <a:endParaRPr lang="ru-RU" sz="2200" dirty="0"/>
          </a:p>
        </p:txBody>
      </p:sp>
      <p:pic>
        <p:nvPicPr>
          <p:cNvPr id="5" name="Рисунок 4">
            <a:extLst>
              <a:ext uri="{FF2B5EF4-FFF2-40B4-BE49-F238E27FC236}">
                <a16:creationId xmlns:a16="http://schemas.microsoft.com/office/drawing/2014/main" id="{91A5D0D5-DF5F-4116-AA2F-59C9F436856D}"/>
              </a:ext>
            </a:extLst>
          </p:cNvPr>
          <p:cNvPicPr>
            <a:picLocks noChangeAspect="1"/>
          </p:cNvPicPr>
          <p:nvPr/>
        </p:nvPicPr>
        <p:blipFill>
          <a:blip r:embed="rId3"/>
          <a:stretch>
            <a:fillRect/>
          </a:stretch>
        </p:blipFill>
        <p:spPr>
          <a:xfrm>
            <a:off x="838200" y="3125720"/>
            <a:ext cx="3866707" cy="1631751"/>
          </a:xfrm>
          <a:prstGeom prst="rect">
            <a:avLst/>
          </a:prstGeom>
        </p:spPr>
      </p:pic>
    </p:spTree>
    <p:extLst>
      <p:ext uri="{BB962C8B-B14F-4D97-AF65-F5344CB8AC3E}">
        <p14:creationId xmlns:p14="http://schemas.microsoft.com/office/powerpoint/2010/main" val="3021398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Оператор </a:t>
            </a:r>
            <a:r>
              <a:rPr lang="ru-RU" b="1" dirty="0" err="1"/>
              <a:t>return</a:t>
            </a:r>
            <a:r>
              <a:rPr lang="ru-RU" b="1" dirty="0"/>
              <a:t> и возвращение результата из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fontScale="92500" lnSpcReduction="20000"/>
          </a:bodyPr>
          <a:lstStyle/>
          <a:p>
            <a:pPr marL="0" indent="0">
              <a:buNone/>
            </a:pPr>
            <a:r>
              <a:rPr lang="ru-RU" sz="2200" dirty="0"/>
              <a:t>Однако мы можем использовать оператор </a:t>
            </a:r>
            <a:r>
              <a:rPr lang="ru-RU" sz="2200" dirty="0" err="1"/>
              <a:t>return</a:t>
            </a:r>
            <a:r>
              <a:rPr lang="ru-RU" sz="2200" dirty="0"/>
              <a:t> и в таких функциях, которые не возвращают никакого значения. В этом случае после оператора </a:t>
            </a:r>
            <a:r>
              <a:rPr lang="ru-RU" sz="2200" dirty="0" err="1"/>
              <a:t>return</a:t>
            </a:r>
            <a:r>
              <a:rPr lang="ru-RU" sz="2200" dirty="0"/>
              <a:t> не ставится никакого возвращаемого значения. Типичная ситуация - в зависимости от </a:t>
            </a:r>
            <a:r>
              <a:rPr lang="ru-RU" sz="2200" dirty="0" err="1"/>
              <a:t>опеределенных</a:t>
            </a:r>
            <a:r>
              <a:rPr lang="ru-RU" sz="2200" dirty="0"/>
              <a:t> условий произвести выход из функции:</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Здесь функция </a:t>
            </a:r>
            <a:r>
              <a:rPr lang="ru-RU" sz="2200" dirty="0" err="1"/>
              <a:t>print_person</a:t>
            </a:r>
            <a:r>
              <a:rPr lang="ru-RU" sz="2200" dirty="0"/>
              <a:t> в качестве параметров принимает имя и возраст пользователя. Однако в функции вначале мы проверяем, соответствует ли возраст некоторому диапазону (меньше 120 и больше 0). Если возраст находится вне этого диапазона, то выводим сообщение о недопустимом возрасте и с помощью оператора </a:t>
            </a:r>
            <a:r>
              <a:rPr lang="ru-RU" sz="2200" dirty="0" err="1"/>
              <a:t>return</a:t>
            </a:r>
            <a:r>
              <a:rPr lang="ru-RU" sz="2200" dirty="0"/>
              <a:t> выходим из функции. После этого функция заканчивает свою работу.</a:t>
            </a:r>
          </a:p>
          <a:p>
            <a:pPr marL="0" indent="0">
              <a:buNone/>
            </a:pPr>
            <a:r>
              <a:rPr lang="ru-RU" sz="2200" dirty="0"/>
              <a:t>Однако если возраст корректен, то выводим информацию о пользователе на консоль.</a:t>
            </a:r>
          </a:p>
          <a:p>
            <a:pPr marL="0" indent="0">
              <a:buNone/>
            </a:pPr>
            <a:endParaRPr lang="ru-RU" sz="2200" dirty="0"/>
          </a:p>
        </p:txBody>
      </p:sp>
      <p:pic>
        <p:nvPicPr>
          <p:cNvPr id="6" name="Рисунок 5">
            <a:extLst>
              <a:ext uri="{FF2B5EF4-FFF2-40B4-BE49-F238E27FC236}">
                <a16:creationId xmlns:a16="http://schemas.microsoft.com/office/drawing/2014/main" id="{0D87C065-DAD0-4608-88B8-91BE65AC1237}"/>
              </a:ext>
            </a:extLst>
          </p:cNvPr>
          <p:cNvPicPr>
            <a:picLocks noChangeAspect="1"/>
          </p:cNvPicPr>
          <p:nvPr/>
        </p:nvPicPr>
        <p:blipFill>
          <a:blip r:embed="rId3"/>
          <a:stretch>
            <a:fillRect/>
          </a:stretch>
        </p:blipFill>
        <p:spPr>
          <a:xfrm>
            <a:off x="4435127" y="2652823"/>
            <a:ext cx="3321745" cy="2084451"/>
          </a:xfrm>
          <a:prstGeom prst="rect">
            <a:avLst/>
          </a:prstGeom>
        </p:spPr>
      </p:pic>
    </p:spTree>
    <p:extLst>
      <p:ext uri="{BB962C8B-B14F-4D97-AF65-F5344CB8AC3E}">
        <p14:creationId xmlns:p14="http://schemas.microsoft.com/office/powerpoint/2010/main" val="1374204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Функция как тип, параметр и результат другой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b="1" dirty="0"/>
              <a:t>Функция как тип</a:t>
            </a:r>
          </a:p>
          <a:p>
            <a:pPr marL="0" indent="0">
              <a:buNone/>
            </a:pPr>
            <a:r>
              <a:rPr lang="ru-RU" sz="2200" dirty="0"/>
              <a:t>В Python функция фактически представляет отдельный тип. Так мы можем присвоить переменной какую-нибудь функцию и затем, используя переменную, вызывать данную функцию. Например:</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В данном случае переменной </a:t>
            </a:r>
            <a:r>
              <a:rPr lang="ru-RU" sz="2200" dirty="0" err="1"/>
              <a:t>message</a:t>
            </a:r>
            <a:r>
              <a:rPr lang="ru-RU" sz="2200" dirty="0"/>
              <a:t> присваивается одна из функций. Сначала ей передается функция </a:t>
            </a:r>
            <a:r>
              <a:rPr lang="ru-RU" sz="2200" b="1" dirty="0" err="1"/>
              <a:t>say</a:t>
            </a:r>
            <a:r>
              <a:rPr lang="ru-RU" sz="2200" dirty="0" err="1"/>
              <a:t>_</a:t>
            </a:r>
            <a:r>
              <a:rPr lang="ru-RU" sz="2200" b="1" dirty="0" err="1"/>
              <a:t>hello</a:t>
            </a:r>
            <a:r>
              <a:rPr lang="ru-RU" sz="2200" dirty="0"/>
              <a:t>(): </a:t>
            </a:r>
          </a:p>
          <a:p>
            <a:pPr marL="0" indent="0">
              <a:buNone/>
            </a:pPr>
            <a:endParaRPr lang="ru-RU" sz="2200" dirty="0"/>
          </a:p>
        </p:txBody>
      </p:sp>
      <p:pic>
        <p:nvPicPr>
          <p:cNvPr id="5" name="Рисунок 4">
            <a:extLst>
              <a:ext uri="{FF2B5EF4-FFF2-40B4-BE49-F238E27FC236}">
                <a16:creationId xmlns:a16="http://schemas.microsoft.com/office/drawing/2014/main" id="{9C83CFC1-A66B-41D8-AF85-E934DE0027EC}"/>
              </a:ext>
            </a:extLst>
          </p:cNvPr>
          <p:cNvPicPr>
            <a:picLocks noChangeAspect="1"/>
          </p:cNvPicPr>
          <p:nvPr/>
        </p:nvPicPr>
        <p:blipFill>
          <a:blip r:embed="rId3"/>
          <a:stretch>
            <a:fillRect/>
          </a:stretch>
        </p:blipFill>
        <p:spPr>
          <a:xfrm>
            <a:off x="838201" y="3330564"/>
            <a:ext cx="3547730" cy="1833307"/>
          </a:xfrm>
          <a:prstGeom prst="rect">
            <a:avLst/>
          </a:prstGeom>
        </p:spPr>
      </p:pic>
      <p:pic>
        <p:nvPicPr>
          <p:cNvPr id="9" name="Рисунок 8">
            <a:extLst>
              <a:ext uri="{FF2B5EF4-FFF2-40B4-BE49-F238E27FC236}">
                <a16:creationId xmlns:a16="http://schemas.microsoft.com/office/drawing/2014/main" id="{BD941F79-3839-464C-B885-6A1FB7174462}"/>
              </a:ext>
            </a:extLst>
          </p:cNvPr>
          <p:cNvPicPr>
            <a:picLocks noChangeAspect="1"/>
          </p:cNvPicPr>
          <p:nvPr/>
        </p:nvPicPr>
        <p:blipFill>
          <a:blip r:embed="rId4"/>
          <a:stretch>
            <a:fillRect/>
          </a:stretch>
        </p:blipFill>
        <p:spPr>
          <a:xfrm>
            <a:off x="4954898" y="6078257"/>
            <a:ext cx="2962688" cy="304843"/>
          </a:xfrm>
          <a:prstGeom prst="rect">
            <a:avLst/>
          </a:prstGeom>
        </p:spPr>
      </p:pic>
    </p:spTree>
    <p:extLst>
      <p:ext uri="{BB962C8B-B14F-4D97-AF65-F5344CB8AC3E}">
        <p14:creationId xmlns:p14="http://schemas.microsoft.com/office/powerpoint/2010/main" val="3411305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Функция как тип, параметр и результат другой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После этого переменная </a:t>
            </a:r>
            <a:r>
              <a:rPr lang="ru-RU" sz="2200" b="1" dirty="0" err="1"/>
              <a:t>message</a:t>
            </a:r>
            <a:r>
              <a:rPr lang="ru-RU" sz="2200" dirty="0"/>
              <a:t> будет указывать на данную функцию, то есть фактически представлять функцию </a:t>
            </a:r>
            <a:r>
              <a:rPr lang="ru-RU" sz="2200" b="1" dirty="0" err="1"/>
              <a:t>say</a:t>
            </a:r>
            <a:r>
              <a:rPr lang="ru-RU" sz="2200" dirty="0" err="1"/>
              <a:t>_</a:t>
            </a:r>
            <a:r>
              <a:rPr lang="ru-RU" sz="2200" b="1" dirty="0" err="1"/>
              <a:t>hello</a:t>
            </a:r>
            <a:r>
              <a:rPr lang="ru-RU" sz="2200" dirty="0"/>
              <a:t>. А это значит, что мы можем вызывать переменную </a:t>
            </a:r>
            <a:r>
              <a:rPr lang="ru-RU" sz="2200" dirty="0" err="1"/>
              <a:t>message</a:t>
            </a:r>
            <a:r>
              <a:rPr lang="ru-RU" sz="2200" dirty="0"/>
              <a:t> как обычную функцию:</a:t>
            </a:r>
          </a:p>
          <a:p>
            <a:pPr marL="0" indent="0">
              <a:buNone/>
            </a:pPr>
            <a:endParaRPr lang="ru-RU" sz="2200" dirty="0"/>
          </a:p>
          <a:p>
            <a:pPr marL="0" indent="0">
              <a:buNone/>
            </a:pPr>
            <a:endParaRPr lang="ru-RU" sz="2200" dirty="0"/>
          </a:p>
          <a:p>
            <a:pPr marL="0" indent="0">
              <a:buNone/>
            </a:pPr>
            <a:r>
              <a:rPr lang="ru-RU" sz="2200" dirty="0"/>
              <a:t>Фактически это приведет к выполнению функции </a:t>
            </a:r>
            <a:r>
              <a:rPr lang="ru-RU" sz="2200" b="1" dirty="0" err="1"/>
              <a:t>say</a:t>
            </a:r>
            <a:r>
              <a:rPr lang="ru-RU" sz="2200" dirty="0" err="1"/>
              <a:t>_</a:t>
            </a:r>
            <a:r>
              <a:rPr lang="ru-RU" sz="2200" b="1" dirty="0" err="1"/>
              <a:t>hello</a:t>
            </a:r>
            <a:r>
              <a:rPr lang="ru-RU" sz="2200" dirty="0"/>
              <a:t>, и на консоль будет выведена строка "</a:t>
            </a:r>
            <a:r>
              <a:rPr lang="ru-RU" sz="2200" b="1" dirty="0" err="1"/>
              <a:t>Hello</a:t>
            </a:r>
            <a:r>
              <a:rPr lang="ru-RU" sz="2200" dirty="0"/>
              <a:t>". Затем подобным образом мы можем передать переменной </a:t>
            </a:r>
            <a:r>
              <a:rPr lang="ru-RU" sz="2200" b="1" dirty="0" err="1"/>
              <a:t>message</a:t>
            </a:r>
            <a:r>
              <a:rPr lang="ru-RU" sz="2200" dirty="0"/>
              <a:t> другую функцию и вызвать ее.</a:t>
            </a:r>
          </a:p>
        </p:txBody>
      </p:sp>
      <p:pic>
        <p:nvPicPr>
          <p:cNvPr id="6" name="Рисунок 5">
            <a:extLst>
              <a:ext uri="{FF2B5EF4-FFF2-40B4-BE49-F238E27FC236}">
                <a16:creationId xmlns:a16="http://schemas.microsoft.com/office/drawing/2014/main" id="{38C32593-29B1-450B-8549-2D34D12AFBB2}"/>
              </a:ext>
            </a:extLst>
          </p:cNvPr>
          <p:cNvPicPr>
            <a:picLocks noChangeAspect="1"/>
          </p:cNvPicPr>
          <p:nvPr/>
        </p:nvPicPr>
        <p:blipFill>
          <a:blip r:embed="rId3"/>
          <a:stretch>
            <a:fillRect/>
          </a:stretch>
        </p:blipFill>
        <p:spPr>
          <a:xfrm>
            <a:off x="838200" y="2881729"/>
            <a:ext cx="3505689" cy="371527"/>
          </a:xfrm>
          <a:prstGeom prst="rect">
            <a:avLst/>
          </a:prstGeom>
        </p:spPr>
      </p:pic>
    </p:spTree>
    <p:extLst>
      <p:ext uri="{BB962C8B-B14F-4D97-AF65-F5344CB8AC3E}">
        <p14:creationId xmlns:p14="http://schemas.microsoft.com/office/powerpoint/2010/main" val="3896423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Функция как тип, параметр и результат другой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Подобным образом можно через переменную вызывать функцию с параметрами и возвращать ее результат:</a:t>
            </a:r>
          </a:p>
        </p:txBody>
      </p:sp>
      <p:pic>
        <p:nvPicPr>
          <p:cNvPr id="5" name="Рисунок 4">
            <a:extLst>
              <a:ext uri="{FF2B5EF4-FFF2-40B4-BE49-F238E27FC236}">
                <a16:creationId xmlns:a16="http://schemas.microsoft.com/office/drawing/2014/main" id="{D9C5F369-482D-4E1C-A7F7-E8A2B81DFE25}"/>
              </a:ext>
            </a:extLst>
          </p:cNvPr>
          <p:cNvPicPr>
            <a:picLocks noChangeAspect="1"/>
          </p:cNvPicPr>
          <p:nvPr/>
        </p:nvPicPr>
        <p:blipFill>
          <a:blip r:embed="rId3"/>
          <a:stretch>
            <a:fillRect/>
          </a:stretch>
        </p:blipFill>
        <p:spPr>
          <a:xfrm>
            <a:off x="838200" y="2600297"/>
            <a:ext cx="4305883" cy="2987107"/>
          </a:xfrm>
          <a:prstGeom prst="rect">
            <a:avLst/>
          </a:prstGeom>
        </p:spPr>
      </p:pic>
    </p:spTree>
    <p:extLst>
      <p:ext uri="{BB962C8B-B14F-4D97-AF65-F5344CB8AC3E}">
        <p14:creationId xmlns:p14="http://schemas.microsoft.com/office/powerpoint/2010/main" val="3258103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Функция как тип, параметр и результат другой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b="1" dirty="0"/>
              <a:t>Функция как параметр функции</a:t>
            </a:r>
          </a:p>
          <a:p>
            <a:pPr marL="0" indent="0">
              <a:buNone/>
            </a:pPr>
            <a:r>
              <a:rPr lang="ru-RU" sz="2200" dirty="0"/>
              <a:t>Поскольку функция в Python может представлять такое же значение как строка или число, соответственно мы можем передать ее в качестве параметра в другую функцию. Например, определим функцию, которая выводит на консоль результат некоторой операции:</a:t>
            </a:r>
          </a:p>
        </p:txBody>
      </p:sp>
      <p:pic>
        <p:nvPicPr>
          <p:cNvPr id="6" name="Рисунок 5">
            <a:extLst>
              <a:ext uri="{FF2B5EF4-FFF2-40B4-BE49-F238E27FC236}">
                <a16:creationId xmlns:a16="http://schemas.microsoft.com/office/drawing/2014/main" id="{3A054379-B512-42A6-A10A-5655B54BA629}"/>
              </a:ext>
            </a:extLst>
          </p:cNvPr>
          <p:cNvPicPr>
            <a:picLocks noChangeAspect="1"/>
          </p:cNvPicPr>
          <p:nvPr/>
        </p:nvPicPr>
        <p:blipFill>
          <a:blip r:embed="rId3"/>
          <a:stretch>
            <a:fillRect/>
          </a:stretch>
        </p:blipFill>
        <p:spPr>
          <a:xfrm>
            <a:off x="838200" y="3634841"/>
            <a:ext cx="5088700" cy="2678263"/>
          </a:xfrm>
          <a:prstGeom prst="rect">
            <a:avLst/>
          </a:prstGeom>
        </p:spPr>
      </p:pic>
    </p:spTree>
    <p:extLst>
      <p:ext uri="{BB962C8B-B14F-4D97-AF65-F5344CB8AC3E}">
        <p14:creationId xmlns:p14="http://schemas.microsoft.com/office/powerpoint/2010/main" val="3214546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Функция как тип, параметр и результат другой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lnSpcReduction="10000"/>
          </a:bodyPr>
          <a:lstStyle/>
          <a:p>
            <a:pPr marL="0" indent="0">
              <a:buNone/>
            </a:pPr>
            <a:r>
              <a:rPr lang="ru-RU" sz="2200" dirty="0"/>
              <a:t>В данном случае функция </a:t>
            </a:r>
            <a:r>
              <a:rPr lang="ru-RU" sz="2200" b="1" dirty="0" err="1"/>
              <a:t>do</a:t>
            </a:r>
            <a:r>
              <a:rPr lang="ru-RU" sz="2200" dirty="0" err="1"/>
              <a:t>_</a:t>
            </a:r>
            <a:r>
              <a:rPr lang="ru-RU" sz="2200" b="1" dirty="0" err="1"/>
              <a:t>operation</a:t>
            </a:r>
            <a:r>
              <a:rPr lang="ru-RU" sz="2200" dirty="0"/>
              <a:t> имеет три параметра, причем третий параметр, как предполагается, будет представлять функцию, которая принимает два параметра и возвращает некоторый результат. Иными словами третий параметр - </a:t>
            </a:r>
            <a:r>
              <a:rPr lang="ru-RU" sz="2200" b="1" dirty="0" err="1"/>
              <a:t>operation</a:t>
            </a:r>
            <a:r>
              <a:rPr lang="ru-RU" sz="2200" dirty="0"/>
              <a:t> представляет некоторую операцию, но на момент определения функции </a:t>
            </a:r>
            <a:r>
              <a:rPr lang="ru-RU" sz="2200" b="1" dirty="0" err="1"/>
              <a:t>do</a:t>
            </a:r>
            <a:r>
              <a:rPr lang="ru-RU" sz="2200" dirty="0" err="1"/>
              <a:t>_</a:t>
            </a:r>
            <a:r>
              <a:rPr lang="ru-RU" sz="2200" b="1" dirty="0" err="1"/>
              <a:t>operation</a:t>
            </a:r>
            <a:r>
              <a:rPr lang="ru-RU" sz="2200" dirty="0"/>
              <a:t> мы точно не знаем, что это будет за операция. Мы только знаем, что она принимает два параметр и возвращает какой-то результат, который потом выводится на консоль.</a:t>
            </a:r>
          </a:p>
          <a:p>
            <a:pPr marL="0" indent="0">
              <a:buNone/>
            </a:pPr>
            <a:endParaRPr lang="ru-RU" sz="2200" dirty="0"/>
          </a:p>
          <a:p>
            <a:pPr marL="0" indent="0">
              <a:buNone/>
            </a:pPr>
            <a:r>
              <a:rPr lang="ru-RU" sz="2200" dirty="0"/>
              <a:t>При вызове функции </a:t>
            </a:r>
            <a:r>
              <a:rPr lang="ru-RU" sz="2200" b="1" dirty="0" err="1"/>
              <a:t>do</a:t>
            </a:r>
            <a:r>
              <a:rPr lang="ru-RU" sz="2200" dirty="0" err="1"/>
              <a:t>_</a:t>
            </a:r>
            <a:r>
              <a:rPr lang="ru-RU" sz="2200" b="1" dirty="0" err="1"/>
              <a:t>operation</a:t>
            </a:r>
            <a:r>
              <a:rPr lang="ru-RU" sz="2200" dirty="0"/>
              <a:t> мы сможем передать в качестве третьего параметра другую функцию, например, функцию </a:t>
            </a:r>
            <a:r>
              <a:rPr lang="ru-RU" sz="2200" b="1" dirty="0" err="1"/>
              <a:t>sum</a:t>
            </a:r>
            <a:r>
              <a:rPr lang="ru-RU" sz="2200" dirty="0"/>
              <a:t>:</a:t>
            </a:r>
          </a:p>
          <a:p>
            <a:pPr marL="0" indent="0">
              <a:buNone/>
            </a:pPr>
            <a:endParaRPr lang="ru-RU" sz="2200" dirty="0"/>
          </a:p>
          <a:p>
            <a:pPr marL="0" indent="0">
              <a:buNone/>
            </a:pPr>
            <a:endParaRPr lang="ru-RU" sz="2200" dirty="0"/>
          </a:p>
          <a:p>
            <a:pPr marL="0" indent="0">
              <a:buNone/>
            </a:pPr>
            <a:r>
              <a:rPr lang="ru-RU" sz="2200" dirty="0"/>
              <a:t>То есть в данном случае параметр </a:t>
            </a:r>
            <a:r>
              <a:rPr lang="ru-RU" sz="2200" dirty="0" err="1"/>
              <a:t>operation</a:t>
            </a:r>
            <a:r>
              <a:rPr lang="ru-RU" sz="2200" dirty="0"/>
              <a:t> фактически будет представлять функцию </a:t>
            </a:r>
            <a:r>
              <a:rPr lang="ru-RU" sz="2200" b="1" dirty="0" err="1"/>
              <a:t>sum</a:t>
            </a:r>
            <a:r>
              <a:rPr lang="ru-RU" sz="2200" dirty="0"/>
              <a:t> и будет возвращать сумму </a:t>
            </a:r>
            <a:r>
              <a:rPr lang="ru-RU" sz="2200" dirty="0" err="1"/>
              <a:t>дву</a:t>
            </a:r>
            <a:r>
              <a:rPr lang="ru-RU" sz="2200" dirty="0"/>
              <a:t> чисел.</a:t>
            </a:r>
          </a:p>
        </p:txBody>
      </p:sp>
      <p:pic>
        <p:nvPicPr>
          <p:cNvPr id="5" name="Рисунок 4">
            <a:extLst>
              <a:ext uri="{FF2B5EF4-FFF2-40B4-BE49-F238E27FC236}">
                <a16:creationId xmlns:a16="http://schemas.microsoft.com/office/drawing/2014/main" id="{FADB6EB3-8555-407B-9937-A6A79B48E302}"/>
              </a:ext>
            </a:extLst>
          </p:cNvPr>
          <p:cNvPicPr>
            <a:picLocks noChangeAspect="1"/>
          </p:cNvPicPr>
          <p:nvPr/>
        </p:nvPicPr>
        <p:blipFill>
          <a:blip r:embed="rId3"/>
          <a:stretch>
            <a:fillRect/>
          </a:stretch>
        </p:blipFill>
        <p:spPr>
          <a:xfrm>
            <a:off x="838200" y="5031165"/>
            <a:ext cx="3477110" cy="400106"/>
          </a:xfrm>
          <a:prstGeom prst="rect">
            <a:avLst/>
          </a:prstGeom>
        </p:spPr>
      </p:pic>
    </p:spTree>
    <p:extLst>
      <p:ext uri="{BB962C8B-B14F-4D97-AF65-F5344CB8AC3E}">
        <p14:creationId xmlns:p14="http://schemas.microsoft.com/office/powerpoint/2010/main" val="400450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Например, определение простейшей функции:</a:t>
            </a:r>
          </a:p>
          <a:p>
            <a:pPr marL="0" indent="0">
              <a:buNone/>
            </a:pPr>
            <a:endParaRPr lang="ru-RU" sz="2200" dirty="0"/>
          </a:p>
          <a:p>
            <a:pPr marL="0" indent="0">
              <a:buNone/>
            </a:pPr>
            <a:endParaRPr lang="ru-RU" sz="2200" dirty="0"/>
          </a:p>
          <a:p>
            <a:pPr marL="0" indent="0">
              <a:buNone/>
            </a:pPr>
            <a:r>
              <a:rPr lang="ru-RU" sz="2200" dirty="0"/>
              <a:t>Функция называется </a:t>
            </a:r>
            <a:r>
              <a:rPr lang="ru-RU" sz="2200" b="1" dirty="0" err="1"/>
              <a:t>say</a:t>
            </a:r>
            <a:r>
              <a:rPr lang="ru-RU" sz="2200" dirty="0" err="1"/>
              <a:t>_</a:t>
            </a:r>
            <a:r>
              <a:rPr lang="ru-RU" sz="2200" b="1" dirty="0" err="1"/>
              <a:t>hello</a:t>
            </a:r>
            <a:r>
              <a:rPr lang="ru-RU" sz="2200" dirty="0"/>
              <a:t>. Она не имеет параметров и содержит одну единственную инструкцию, которая выводит на консоль строку "</a:t>
            </a:r>
            <a:r>
              <a:rPr lang="ru-RU" sz="2200" b="1" dirty="0" err="1"/>
              <a:t>Hello</a:t>
            </a:r>
            <a:r>
              <a:rPr lang="ru-RU" sz="2200" dirty="0"/>
              <a:t>".</a:t>
            </a:r>
          </a:p>
          <a:p>
            <a:pPr marL="0" indent="0">
              <a:buNone/>
            </a:pPr>
            <a:r>
              <a:rPr lang="ru-RU" sz="2200" dirty="0"/>
              <a:t>Обратите внимание, что инструкции функции должны иметь отступы от начала функции. Например:</a:t>
            </a:r>
          </a:p>
          <a:p>
            <a:pPr marL="0" indent="0">
              <a:buNone/>
            </a:pPr>
            <a:endParaRPr lang="ru-RU" sz="2200" dirty="0"/>
          </a:p>
        </p:txBody>
      </p:sp>
      <p:pic>
        <p:nvPicPr>
          <p:cNvPr id="6" name="Рисунок 5">
            <a:extLst>
              <a:ext uri="{FF2B5EF4-FFF2-40B4-BE49-F238E27FC236}">
                <a16:creationId xmlns:a16="http://schemas.microsoft.com/office/drawing/2014/main" id="{B877D6E7-81AF-433C-8E05-46C1B8E1FA2B}"/>
              </a:ext>
            </a:extLst>
          </p:cNvPr>
          <p:cNvPicPr>
            <a:picLocks noChangeAspect="1"/>
          </p:cNvPicPr>
          <p:nvPr/>
        </p:nvPicPr>
        <p:blipFill>
          <a:blip r:embed="rId3"/>
          <a:stretch>
            <a:fillRect/>
          </a:stretch>
        </p:blipFill>
        <p:spPr>
          <a:xfrm>
            <a:off x="838200" y="2282403"/>
            <a:ext cx="2972215" cy="762106"/>
          </a:xfrm>
          <a:prstGeom prst="rect">
            <a:avLst/>
          </a:prstGeom>
        </p:spPr>
      </p:pic>
      <p:pic>
        <p:nvPicPr>
          <p:cNvPr id="9" name="Рисунок 8">
            <a:extLst>
              <a:ext uri="{FF2B5EF4-FFF2-40B4-BE49-F238E27FC236}">
                <a16:creationId xmlns:a16="http://schemas.microsoft.com/office/drawing/2014/main" id="{B29AD4D8-68EE-4D33-B67C-7FD290EA09C4}"/>
              </a:ext>
            </a:extLst>
          </p:cNvPr>
          <p:cNvPicPr>
            <a:picLocks noChangeAspect="1"/>
          </p:cNvPicPr>
          <p:nvPr/>
        </p:nvPicPr>
        <p:blipFill>
          <a:blip r:embed="rId4"/>
          <a:stretch>
            <a:fillRect/>
          </a:stretch>
        </p:blipFill>
        <p:spPr>
          <a:xfrm>
            <a:off x="3726408" y="4473293"/>
            <a:ext cx="2772162" cy="2019582"/>
          </a:xfrm>
          <a:prstGeom prst="rect">
            <a:avLst/>
          </a:prstGeom>
        </p:spPr>
      </p:pic>
    </p:spTree>
    <p:extLst>
      <p:ext uri="{BB962C8B-B14F-4D97-AF65-F5344CB8AC3E}">
        <p14:creationId xmlns:p14="http://schemas.microsoft.com/office/powerpoint/2010/main" val="665860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Функция как тип, параметр и результат другой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Затем аналогичным образов в вызов функции </a:t>
            </a:r>
            <a:r>
              <a:rPr lang="ru-RU" sz="2200" b="1" dirty="0" err="1"/>
              <a:t>do</a:t>
            </a:r>
            <a:r>
              <a:rPr lang="ru-RU" sz="2200" dirty="0" err="1"/>
              <a:t>_</a:t>
            </a:r>
            <a:r>
              <a:rPr lang="ru-RU" sz="2200" b="1" dirty="0" err="1"/>
              <a:t>operation</a:t>
            </a:r>
            <a:r>
              <a:rPr lang="ru-RU" sz="2200" dirty="0"/>
              <a:t> можно передать третьему параметру другую функцию - </a:t>
            </a:r>
            <a:r>
              <a:rPr lang="ru-RU" sz="2200" b="1" dirty="0" err="1"/>
              <a:t>multiply</a:t>
            </a:r>
            <a:r>
              <a:rPr lang="ru-RU" sz="2200" dirty="0"/>
              <a:t>, которая выполнит умножение чисел:</a:t>
            </a:r>
          </a:p>
          <a:p>
            <a:pPr marL="0" indent="0">
              <a:buNone/>
            </a:pPr>
            <a:endParaRPr lang="ru-RU" sz="2200" dirty="0"/>
          </a:p>
          <a:p>
            <a:pPr marL="0" indent="0">
              <a:buNone/>
            </a:pPr>
            <a:endParaRPr lang="ru-RU" sz="2200" dirty="0"/>
          </a:p>
          <a:p>
            <a:pPr marL="0" indent="0">
              <a:buNone/>
            </a:pPr>
            <a:r>
              <a:rPr lang="ru-RU" sz="2200" dirty="0"/>
              <a:t>Таким образом, более гибкие по функциональности функции, которые через параметры принимают другие функции.</a:t>
            </a:r>
          </a:p>
        </p:txBody>
      </p:sp>
      <p:pic>
        <p:nvPicPr>
          <p:cNvPr id="6" name="Рисунок 5">
            <a:extLst>
              <a:ext uri="{FF2B5EF4-FFF2-40B4-BE49-F238E27FC236}">
                <a16:creationId xmlns:a16="http://schemas.microsoft.com/office/drawing/2014/main" id="{8124EDD6-D76C-4357-92AF-651A07DC941F}"/>
              </a:ext>
            </a:extLst>
          </p:cNvPr>
          <p:cNvPicPr>
            <a:picLocks noChangeAspect="1"/>
          </p:cNvPicPr>
          <p:nvPr/>
        </p:nvPicPr>
        <p:blipFill>
          <a:blip r:embed="rId3"/>
          <a:stretch>
            <a:fillRect/>
          </a:stretch>
        </p:blipFill>
        <p:spPr>
          <a:xfrm>
            <a:off x="838200" y="2559864"/>
            <a:ext cx="6592220" cy="504895"/>
          </a:xfrm>
          <a:prstGeom prst="rect">
            <a:avLst/>
          </a:prstGeom>
        </p:spPr>
      </p:pic>
    </p:spTree>
    <p:extLst>
      <p:ext uri="{BB962C8B-B14F-4D97-AF65-F5344CB8AC3E}">
        <p14:creationId xmlns:p14="http://schemas.microsoft.com/office/powerpoint/2010/main" val="4016658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Функция как тип, параметр и результат другой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b="1" dirty="0"/>
              <a:t>Функция как результат функции</a:t>
            </a:r>
          </a:p>
          <a:p>
            <a:pPr marL="0" indent="0">
              <a:buNone/>
            </a:pPr>
            <a:r>
              <a:rPr lang="ru-RU" sz="2200" dirty="0"/>
              <a:t>Также одна функция в Python может возвращать другую функцию. Например, определим функцию, которая в зависимости от значения параметра возвращает ту или иную операцию:</a:t>
            </a:r>
          </a:p>
        </p:txBody>
      </p:sp>
      <p:pic>
        <p:nvPicPr>
          <p:cNvPr id="5" name="Рисунок 4">
            <a:extLst>
              <a:ext uri="{FF2B5EF4-FFF2-40B4-BE49-F238E27FC236}">
                <a16:creationId xmlns:a16="http://schemas.microsoft.com/office/drawing/2014/main" id="{5D742A65-0014-4D33-8A11-30AB67FBD56F}"/>
              </a:ext>
            </a:extLst>
          </p:cNvPr>
          <p:cNvPicPr>
            <a:picLocks noChangeAspect="1"/>
          </p:cNvPicPr>
          <p:nvPr/>
        </p:nvPicPr>
        <p:blipFill>
          <a:blip r:embed="rId3"/>
          <a:stretch>
            <a:fillRect/>
          </a:stretch>
        </p:blipFill>
        <p:spPr>
          <a:xfrm>
            <a:off x="3560134" y="3009013"/>
            <a:ext cx="3786964" cy="3786964"/>
          </a:xfrm>
          <a:prstGeom prst="rect">
            <a:avLst/>
          </a:prstGeom>
        </p:spPr>
      </p:pic>
    </p:spTree>
    <p:extLst>
      <p:ext uri="{BB962C8B-B14F-4D97-AF65-F5344CB8AC3E}">
        <p14:creationId xmlns:p14="http://schemas.microsoft.com/office/powerpoint/2010/main" val="1510462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fontScale="90000"/>
          </a:bodyPr>
          <a:lstStyle/>
          <a:p>
            <a:r>
              <a:rPr lang="ru-RU" b="1" dirty="0"/>
              <a:t>Функция как тип, параметр и результат другой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09675"/>
            <a:ext cx="10515600" cy="4766561"/>
          </a:xfrm>
        </p:spPr>
        <p:txBody>
          <a:bodyPr>
            <a:normAutofit/>
          </a:bodyPr>
          <a:lstStyle/>
          <a:p>
            <a:pPr marL="0" indent="0">
              <a:buNone/>
            </a:pPr>
            <a:r>
              <a:rPr lang="ru-RU" sz="2200" dirty="0"/>
              <a:t>В данном случае функция </a:t>
            </a:r>
            <a:r>
              <a:rPr lang="ru-RU" sz="2200" b="1" dirty="0" err="1"/>
              <a:t>select</a:t>
            </a:r>
            <a:r>
              <a:rPr lang="ru-RU" sz="2200" dirty="0" err="1"/>
              <a:t>_</a:t>
            </a:r>
            <a:r>
              <a:rPr lang="ru-RU" sz="2200" b="1" dirty="0" err="1"/>
              <a:t>operation</a:t>
            </a:r>
            <a:r>
              <a:rPr lang="ru-RU" sz="2200" dirty="0"/>
              <a:t> в зависимости от значения параметра </a:t>
            </a:r>
            <a:r>
              <a:rPr lang="ru-RU" sz="2200" b="1" dirty="0" err="1"/>
              <a:t>choice</a:t>
            </a:r>
            <a:r>
              <a:rPr lang="ru-RU" sz="2200" dirty="0"/>
              <a:t> возвращает одну из трех функций - </a:t>
            </a:r>
            <a:r>
              <a:rPr lang="ru-RU" sz="2200" b="1" dirty="0" err="1"/>
              <a:t>sum</a:t>
            </a:r>
            <a:r>
              <a:rPr lang="ru-RU" sz="2200" dirty="0"/>
              <a:t>, </a:t>
            </a:r>
            <a:r>
              <a:rPr lang="ru-RU" sz="2200" b="1" dirty="0" err="1"/>
              <a:t>subtract</a:t>
            </a:r>
            <a:r>
              <a:rPr lang="ru-RU" sz="2200" dirty="0"/>
              <a:t> и </a:t>
            </a:r>
            <a:r>
              <a:rPr lang="ru-RU" sz="2200" b="1" dirty="0" err="1"/>
              <a:t>multiply</a:t>
            </a:r>
            <a:r>
              <a:rPr lang="ru-RU" sz="2200" dirty="0"/>
              <a:t>. Затем мы </a:t>
            </a:r>
            <a:r>
              <a:rPr lang="ru-RU" sz="2200" dirty="0" err="1"/>
              <a:t>мы</a:t>
            </a:r>
            <a:r>
              <a:rPr lang="ru-RU" sz="2200" dirty="0"/>
              <a:t> можем получить результат функции </a:t>
            </a:r>
            <a:r>
              <a:rPr lang="ru-RU" sz="2200" b="1" dirty="0" err="1"/>
              <a:t>select</a:t>
            </a:r>
            <a:r>
              <a:rPr lang="ru-RU" sz="2200" dirty="0" err="1"/>
              <a:t>_</a:t>
            </a:r>
            <a:r>
              <a:rPr lang="ru-RU" sz="2200" b="1" dirty="0" err="1"/>
              <a:t>operation</a:t>
            </a:r>
            <a:r>
              <a:rPr lang="ru-RU" sz="2200" dirty="0"/>
              <a:t> в переменную </a:t>
            </a:r>
            <a:r>
              <a:rPr lang="ru-RU" sz="2200" dirty="0" err="1"/>
              <a:t>operation</a:t>
            </a:r>
            <a:r>
              <a:rPr lang="ru-RU" sz="2200" dirty="0"/>
              <a:t>:</a:t>
            </a:r>
          </a:p>
          <a:p>
            <a:pPr marL="0" indent="0">
              <a:buNone/>
            </a:pPr>
            <a:endParaRPr lang="ru-RU" sz="2200" dirty="0"/>
          </a:p>
          <a:p>
            <a:pPr marL="0" indent="0">
              <a:buNone/>
            </a:pPr>
            <a:endParaRPr lang="ru-RU" sz="2200" dirty="0"/>
          </a:p>
          <a:p>
            <a:pPr marL="0" indent="0">
              <a:buNone/>
            </a:pPr>
            <a:r>
              <a:rPr lang="ru-RU" sz="2200" dirty="0"/>
              <a:t>Так, в данном случае в функцию </a:t>
            </a:r>
            <a:r>
              <a:rPr lang="ru-RU" sz="2200" b="1" dirty="0" err="1"/>
              <a:t>select</a:t>
            </a:r>
            <a:r>
              <a:rPr lang="ru-RU" sz="2200" dirty="0" err="1"/>
              <a:t>_</a:t>
            </a:r>
            <a:r>
              <a:rPr lang="ru-RU" sz="2200" b="1" dirty="0" err="1"/>
              <a:t>operation</a:t>
            </a:r>
            <a:r>
              <a:rPr lang="ru-RU" sz="2200" dirty="0"/>
              <a:t> передается число 1, соответственно она будет возвращать функцию </a:t>
            </a:r>
            <a:r>
              <a:rPr lang="ru-RU" sz="2200" dirty="0" err="1"/>
              <a:t>sum</a:t>
            </a:r>
            <a:r>
              <a:rPr lang="ru-RU" sz="2200" dirty="0"/>
              <a:t>. Поэтому переменная </a:t>
            </a:r>
            <a:r>
              <a:rPr lang="ru-RU" sz="2200" b="1" dirty="0" err="1"/>
              <a:t>operation</a:t>
            </a:r>
            <a:r>
              <a:rPr lang="ru-RU" sz="2200" dirty="0"/>
              <a:t> фактически будет указывать на функцию </a:t>
            </a:r>
            <a:r>
              <a:rPr lang="ru-RU" sz="2200" b="1" dirty="0" err="1"/>
              <a:t>sum</a:t>
            </a:r>
            <a:r>
              <a:rPr lang="ru-RU" sz="2200" dirty="0"/>
              <a:t>, которая выполняет сложение двух чисел:</a:t>
            </a:r>
          </a:p>
          <a:p>
            <a:pPr marL="0" indent="0">
              <a:buNone/>
            </a:pPr>
            <a:endParaRPr lang="ru-RU" sz="2200" dirty="0"/>
          </a:p>
          <a:p>
            <a:pPr marL="0" indent="0">
              <a:buNone/>
            </a:pPr>
            <a:endParaRPr lang="ru-RU" sz="2200" dirty="0"/>
          </a:p>
          <a:p>
            <a:pPr marL="0" indent="0">
              <a:buNone/>
            </a:pPr>
            <a:r>
              <a:rPr lang="ru-RU" sz="2200" dirty="0"/>
              <a:t>Аналогичным образом можно получить и выполнить другие функции.</a:t>
            </a:r>
          </a:p>
        </p:txBody>
      </p:sp>
      <p:pic>
        <p:nvPicPr>
          <p:cNvPr id="6" name="Рисунок 5">
            <a:extLst>
              <a:ext uri="{FF2B5EF4-FFF2-40B4-BE49-F238E27FC236}">
                <a16:creationId xmlns:a16="http://schemas.microsoft.com/office/drawing/2014/main" id="{9DA2312A-746E-4DA9-AAAF-C607AD0B16A0}"/>
              </a:ext>
            </a:extLst>
          </p:cNvPr>
          <p:cNvPicPr>
            <a:picLocks noChangeAspect="1"/>
          </p:cNvPicPr>
          <p:nvPr/>
        </p:nvPicPr>
        <p:blipFill>
          <a:blip r:embed="rId3"/>
          <a:stretch>
            <a:fillRect/>
          </a:stretch>
        </p:blipFill>
        <p:spPr>
          <a:xfrm>
            <a:off x="838200" y="2852598"/>
            <a:ext cx="4667901" cy="419158"/>
          </a:xfrm>
          <a:prstGeom prst="rect">
            <a:avLst/>
          </a:prstGeom>
        </p:spPr>
      </p:pic>
      <p:pic>
        <p:nvPicPr>
          <p:cNvPr id="8" name="Рисунок 7">
            <a:extLst>
              <a:ext uri="{FF2B5EF4-FFF2-40B4-BE49-F238E27FC236}">
                <a16:creationId xmlns:a16="http://schemas.microsoft.com/office/drawing/2014/main" id="{E8301BAD-5120-49DF-974C-F47B7A62F026}"/>
              </a:ext>
            </a:extLst>
          </p:cNvPr>
          <p:cNvPicPr>
            <a:picLocks noChangeAspect="1"/>
          </p:cNvPicPr>
          <p:nvPr/>
        </p:nvPicPr>
        <p:blipFill>
          <a:blip r:embed="rId4"/>
          <a:stretch>
            <a:fillRect/>
          </a:stretch>
        </p:blipFill>
        <p:spPr>
          <a:xfrm>
            <a:off x="838200" y="4805684"/>
            <a:ext cx="8997267" cy="385480"/>
          </a:xfrm>
          <a:prstGeom prst="rect">
            <a:avLst/>
          </a:prstGeom>
        </p:spPr>
      </p:pic>
    </p:spTree>
    <p:extLst>
      <p:ext uri="{BB962C8B-B14F-4D97-AF65-F5344CB8AC3E}">
        <p14:creationId xmlns:p14="http://schemas.microsoft.com/office/powerpoint/2010/main" val="3579117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a:bodyPr>
          <a:lstStyle/>
          <a:p>
            <a:r>
              <a:rPr lang="ru-RU" b="1" dirty="0"/>
              <a:t>Лямбда-выражения</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09675"/>
            <a:ext cx="10515600" cy="4766561"/>
          </a:xfrm>
        </p:spPr>
        <p:txBody>
          <a:bodyPr>
            <a:normAutofit/>
          </a:bodyPr>
          <a:lstStyle/>
          <a:p>
            <a:pPr marL="0" indent="0">
              <a:buNone/>
            </a:pPr>
            <a:r>
              <a:rPr lang="ru-RU" sz="2200" dirty="0"/>
              <a:t>Лямбда-выражения в языке Python представляют небольшие анонимные функции, которые определяются с помощью оператора </a:t>
            </a:r>
            <a:r>
              <a:rPr lang="ru-RU" sz="2200" dirty="0" err="1"/>
              <a:t>lambda</a:t>
            </a:r>
            <a:r>
              <a:rPr lang="ru-RU" sz="2200" dirty="0"/>
              <a:t>. Формальное определение лямбда-выражения:</a:t>
            </a:r>
          </a:p>
          <a:p>
            <a:pPr marL="0" indent="0">
              <a:buNone/>
            </a:pPr>
            <a:endParaRPr lang="ru-RU" sz="2200" dirty="0"/>
          </a:p>
          <a:p>
            <a:pPr marL="0" indent="0">
              <a:buNone/>
            </a:pPr>
            <a:endParaRPr lang="ru-RU" sz="2200" dirty="0"/>
          </a:p>
          <a:p>
            <a:pPr marL="0" indent="0">
              <a:buNone/>
            </a:pPr>
            <a:r>
              <a:rPr lang="ru-RU" sz="2200" dirty="0"/>
              <a:t>Определим простейшее лямбда-выражение:</a:t>
            </a:r>
          </a:p>
        </p:txBody>
      </p:sp>
      <p:pic>
        <p:nvPicPr>
          <p:cNvPr id="5" name="Рисунок 4">
            <a:extLst>
              <a:ext uri="{FF2B5EF4-FFF2-40B4-BE49-F238E27FC236}">
                <a16:creationId xmlns:a16="http://schemas.microsoft.com/office/drawing/2014/main" id="{C4AB5F35-8CB7-46FB-8733-ACD4A26C7E91}"/>
              </a:ext>
            </a:extLst>
          </p:cNvPr>
          <p:cNvPicPr>
            <a:picLocks noChangeAspect="1"/>
          </p:cNvPicPr>
          <p:nvPr/>
        </p:nvPicPr>
        <p:blipFill>
          <a:blip r:embed="rId3"/>
          <a:stretch>
            <a:fillRect/>
          </a:stretch>
        </p:blipFill>
        <p:spPr>
          <a:xfrm>
            <a:off x="838200" y="2848387"/>
            <a:ext cx="4706007" cy="438211"/>
          </a:xfrm>
          <a:prstGeom prst="rect">
            <a:avLst/>
          </a:prstGeom>
        </p:spPr>
      </p:pic>
      <p:pic>
        <p:nvPicPr>
          <p:cNvPr id="9" name="Рисунок 8">
            <a:extLst>
              <a:ext uri="{FF2B5EF4-FFF2-40B4-BE49-F238E27FC236}">
                <a16:creationId xmlns:a16="http://schemas.microsoft.com/office/drawing/2014/main" id="{DA7CF736-8988-4364-A6DD-2E8748321602}"/>
              </a:ext>
            </a:extLst>
          </p:cNvPr>
          <p:cNvPicPr>
            <a:picLocks noChangeAspect="1"/>
          </p:cNvPicPr>
          <p:nvPr/>
        </p:nvPicPr>
        <p:blipFill>
          <a:blip r:embed="rId4"/>
          <a:stretch>
            <a:fillRect/>
          </a:stretch>
        </p:blipFill>
        <p:spPr>
          <a:xfrm>
            <a:off x="838201" y="4192955"/>
            <a:ext cx="4387702" cy="1041439"/>
          </a:xfrm>
          <a:prstGeom prst="rect">
            <a:avLst/>
          </a:prstGeom>
        </p:spPr>
      </p:pic>
    </p:spTree>
    <p:extLst>
      <p:ext uri="{BB962C8B-B14F-4D97-AF65-F5344CB8AC3E}">
        <p14:creationId xmlns:p14="http://schemas.microsoft.com/office/powerpoint/2010/main" val="874845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a:bodyPr>
          <a:lstStyle/>
          <a:p>
            <a:r>
              <a:rPr lang="ru-RU" b="1" dirty="0"/>
              <a:t>Лямбда-выражения</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Здесь лямбда-выражение присваивается переменной </a:t>
            </a:r>
            <a:r>
              <a:rPr lang="ru-RU" sz="2200" b="1" dirty="0" err="1"/>
              <a:t>message</a:t>
            </a:r>
            <a:r>
              <a:rPr lang="ru-RU" sz="2200" dirty="0"/>
              <a:t>. Это лямбда-выражение не имеет параметров, ничего не возвращает и просто выводит строку "</a:t>
            </a:r>
            <a:r>
              <a:rPr lang="ru-RU" sz="2200" dirty="0" err="1"/>
              <a:t>hello</a:t>
            </a:r>
            <a:r>
              <a:rPr lang="ru-RU" sz="2200" dirty="0"/>
              <a:t>" на консоль. И через переменную </a:t>
            </a:r>
            <a:r>
              <a:rPr lang="ru-RU" sz="2200" b="1" dirty="0" err="1"/>
              <a:t>message</a:t>
            </a:r>
            <a:r>
              <a:rPr lang="ru-RU" sz="2200" dirty="0"/>
              <a:t> мы можем вызвать это лямбда-выражение как обычную функцию. Фактически оно аналогично следующей функции:</a:t>
            </a:r>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Если лямбда-выражение имеет параметры, то они определяются после ключевого слова </a:t>
            </a:r>
            <a:r>
              <a:rPr lang="ru-RU" sz="2200" b="1" dirty="0" err="1"/>
              <a:t>lambda</a:t>
            </a:r>
            <a:r>
              <a:rPr lang="ru-RU" sz="2200" dirty="0"/>
              <a:t>. Если лямбда-выражение возвращает какой-то результат, то он указывается после двоеточия. Например, определим лямбда-выражение, которое возвращает квадрат числа:</a:t>
            </a:r>
          </a:p>
        </p:txBody>
      </p:sp>
      <p:pic>
        <p:nvPicPr>
          <p:cNvPr id="6" name="Рисунок 5">
            <a:extLst>
              <a:ext uri="{FF2B5EF4-FFF2-40B4-BE49-F238E27FC236}">
                <a16:creationId xmlns:a16="http://schemas.microsoft.com/office/drawing/2014/main" id="{1B0169AE-9BD5-46A7-AED1-2A81F96030B9}"/>
              </a:ext>
            </a:extLst>
          </p:cNvPr>
          <p:cNvPicPr>
            <a:picLocks noChangeAspect="1"/>
          </p:cNvPicPr>
          <p:nvPr/>
        </p:nvPicPr>
        <p:blipFill>
          <a:blip r:embed="rId3"/>
          <a:stretch>
            <a:fillRect/>
          </a:stretch>
        </p:blipFill>
        <p:spPr>
          <a:xfrm>
            <a:off x="838200" y="3229806"/>
            <a:ext cx="2819794" cy="781159"/>
          </a:xfrm>
          <a:prstGeom prst="rect">
            <a:avLst/>
          </a:prstGeom>
        </p:spPr>
      </p:pic>
      <p:pic>
        <p:nvPicPr>
          <p:cNvPr id="8" name="Рисунок 7">
            <a:extLst>
              <a:ext uri="{FF2B5EF4-FFF2-40B4-BE49-F238E27FC236}">
                <a16:creationId xmlns:a16="http://schemas.microsoft.com/office/drawing/2014/main" id="{4667AE13-4B88-4B13-BB93-5A029CB7D55C}"/>
              </a:ext>
            </a:extLst>
          </p:cNvPr>
          <p:cNvPicPr>
            <a:picLocks noChangeAspect="1"/>
          </p:cNvPicPr>
          <p:nvPr/>
        </p:nvPicPr>
        <p:blipFill>
          <a:blip r:embed="rId4"/>
          <a:stretch>
            <a:fillRect/>
          </a:stretch>
        </p:blipFill>
        <p:spPr>
          <a:xfrm>
            <a:off x="4511709" y="5490187"/>
            <a:ext cx="2713115" cy="1143089"/>
          </a:xfrm>
          <a:prstGeom prst="rect">
            <a:avLst/>
          </a:prstGeom>
        </p:spPr>
      </p:pic>
    </p:spTree>
    <p:extLst>
      <p:ext uri="{BB962C8B-B14F-4D97-AF65-F5344CB8AC3E}">
        <p14:creationId xmlns:p14="http://schemas.microsoft.com/office/powerpoint/2010/main" val="526528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a:bodyPr>
          <a:lstStyle/>
          <a:p>
            <a:r>
              <a:rPr lang="ru-RU" b="1" dirty="0"/>
              <a:t>Лямбда-выражения</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В данном случае лямбда-выражение принимает один параметр - n. Справа от двоеточия идет возвращаемое значение - n* n. Это лямбда-выражение аналогично следующей функции:</a:t>
            </a:r>
          </a:p>
          <a:p>
            <a:pPr marL="0" indent="0">
              <a:buNone/>
            </a:pPr>
            <a:endParaRPr lang="ru-RU" sz="2200" dirty="0"/>
          </a:p>
          <a:p>
            <a:pPr marL="0" indent="0">
              <a:buNone/>
            </a:pPr>
            <a:endParaRPr lang="ru-RU" sz="2200" dirty="0"/>
          </a:p>
          <a:p>
            <a:pPr marL="0" indent="0">
              <a:buNone/>
            </a:pPr>
            <a:r>
              <a:rPr lang="ru-RU" sz="2200" dirty="0"/>
              <a:t>Аналогичным образом можно создавать лямбда-выражения, которые принимают несколько параметров:</a:t>
            </a:r>
          </a:p>
        </p:txBody>
      </p:sp>
      <p:pic>
        <p:nvPicPr>
          <p:cNvPr id="9" name="Рисунок 8">
            <a:extLst>
              <a:ext uri="{FF2B5EF4-FFF2-40B4-BE49-F238E27FC236}">
                <a16:creationId xmlns:a16="http://schemas.microsoft.com/office/drawing/2014/main" id="{F828A428-AA29-4DC8-B561-F8EE43641240}"/>
              </a:ext>
            </a:extLst>
          </p:cNvPr>
          <p:cNvPicPr>
            <a:picLocks noChangeAspect="1"/>
          </p:cNvPicPr>
          <p:nvPr/>
        </p:nvPicPr>
        <p:blipFill>
          <a:blip r:embed="rId3"/>
          <a:stretch>
            <a:fillRect/>
          </a:stretch>
        </p:blipFill>
        <p:spPr>
          <a:xfrm>
            <a:off x="878107" y="2898999"/>
            <a:ext cx="4258269" cy="485843"/>
          </a:xfrm>
          <a:prstGeom prst="rect">
            <a:avLst/>
          </a:prstGeom>
        </p:spPr>
      </p:pic>
      <p:pic>
        <p:nvPicPr>
          <p:cNvPr id="11" name="Рисунок 10">
            <a:extLst>
              <a:ext uri="{FF2B5EF4-FFF2-40B4-BE49-F238E27FC236}">
                <a16:creationId xmlns:a16="http://schemas.microsoft.com/office/drawing/2014/main" id="{B0CED35D-BA0A-4B1D-955B-22AE5447B429}"/>
              </a:ext>
            </a:extLst>
          </p:cNvPr>
          <p:cNvPicPr>
            <a:picLocks noChangeAspect="1"/>
          </p:cNvPicPr>
          <p:nvPr/>
        </p:nvPicPr>
        <p:blipFill>
          <a:blip r:embed="rId4"/>
          <a:stretch>
            <a:fillRect/>
          </a:stretch>
        </p:blipFill>
        <p:spPr>
          <a:xfrm>
            <a:off x="878107" y="4550515"/>
            <a:ext cx="3839111" cy="1552792"/>
          </a:xfrm>
          <a:prstGeom prst="rect">
            <a:avLst/>
          </a:prstGeom>
        </p:spPr>
      </p:pic>
    </p:spTree>
    <p:extLst>
      <p:ext uri="{BB962C8B-B14F-4D97-AF65-F5344CB8AC3E}">
        <p14:creationId xmlns:p14="http://schemas.microsoft.com/office/powerpoint/2010/main" val="3076836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a:bodyPr>
          <a:lstStyle/>
          <a:p>
            <a:r>
              <a:rPr lang="ru-RU" b="1" dirty="0"/>
              <a:t>Лямбда-выражения</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Хотя лямбда-выражения позволяют немного сократить определения функций, тем не менее они ограничены тем, что они могут выполнять только одно выражение. Однако они могут быть довольно удобны в тех случаях, когда необходимо использовать функцию для передачи в качестве параметра или возвращения в другой функции. Например, передача лямбда-выражения в качестве параметра:</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В данном случае нам нет необходимости определять функции, чтобы передать их в качестве параметра, как в прошлой статье.</a:t>
            </a:r>
          </a:p>
        </p:txBody>
      </p:sp>
      <p:pic>
        <p:nvPicPr>
          <p:cNvPr id="5" name="Рисунок 4">
            <a:extLst>
              <a:ext uri="{FF2B5EF4-FFF2-40B4-BE49-F238E27FC236}">
                <a16:creationId xmlns:a16="http://schemas.microsoft.com/office/drawing/2014/main" id="{3C0B7C71-A54D-41B8-850E-79306558BE5C}"/>
              </a:ext>
            </a:extLst>
          </p:cNvPr>
          <p:cNvPicPr>
            <a:picLocks noChangeAspect="1"/>
          </p:cNvPicPr>
          <p:nvPr/>
        </p:nvPicPr>
        <p:blipFill>
          <a:blip r:embed="rId3"/>
          <a:stretch>
            <a:fillRect/>
          </a:stretch>
        </p:blipFill>
        <p:spPr>
          <a:xfrm>
            <a:off x="838200" y="3429000"/>
            <a:ext cx="6110177" cy="1865982"/>
          </a:xfrm>
          <a:prstGeom prst="rect">
            <a:avLst/>
          </a:prstGeom>
        </p:spPr>
      </p:pic>
    </p:spTree>
    <p:extLst>
      <p:ext uri="{BB962C8B-B14F-4D97-AF65-F5344CB8AC3E}">
        <p14:creationId xmlns:p14="http://schemas.microsoft.com/office/powerpoint/2010/main" val="1946646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normAutofit/>
          </a:bodyPr>
          <a:lstStyle/>
          <a:p>
            <a:r>
              <a:rPr lang="ru-RU" b="1" dirty="0"/>
              <a:t>Лямбда-выражения</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Тоже самое касается и возвращение лямбда-выражений из функций:</a:t>
            </a:r>
          </a:p>
        </p:txBody>
      </p:sp>
      <p:pic>
        <p:nvPicPr>
          <p:cNvPr id="6" name="Рисунок 5">
            <a:extLst>
              <a:ext uri="{FF2B5EF4-FFF2-40B4-BE49-F238E27FC236}">
                <a16:creationId xmlns:a16="http://schemas.microsoft.com/office/drawing/2014/main" id="{AA4938BA-32F1-4313-9F64-ECA10F0F0BBD}"/>
              </a:ext>
            </a:extLst>
          </p:cNvPr>
          <p:cNvPicPr>
            <a:picLocks noChangeAspect="1"/>
          </p:cNvPicPr>
          <p:nvPr/>
        </p:nvPicPr>
        <p:blipFill>
          <a:blip r:embed="rId3"/>
          <a:stretch>
            <a:fillRect/>
          </a:stretch>
        </p:blipFill>
        <p:spPr>
          <a:xfrm>
            <a:off x="3479770" y="2438653"/>
            <a:ext cx="5232459" cy="4301976"/>
          </a:xfrm>
          <a:prstGeom prst="rect">
            <a:avLst/>
          </a:prstGeom>
        </p:spPr>
      </p:pic>
    </p:spTree>
    <p:extLst>
      <p:ext uri="{BB962C8B-B14F-4D97-AF65-F5344CB8AC3E}">
        <p14:creationId xmlns:p14="http://schemas.microsoft.com/office/powerpoint/2010/main" val="415433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Там инструкция </a:t>
            </a:r>
            <a:r>
              <a:rPr lang="ru-RU" sz="2200" b="1" dirty="0" err="1"/>
              <a:t>print</a:t>
            </a:r>
            <a:r>
              <a:rPr lang="ru-RU" sz="2200" dirty="0"/>
              <a:t>("</a:t>
            </a:r>
            <a:r>
              <a:rPr lang="ru-RU" sz="2200" b="1" dirty="0" err="1"/>
              <a:t>Bye</a:t>
            </a:r>
            <a:r>
              <a:rPr lang="ru-RU" sz="2200" dirty="0"/>
              <a:t>") не имеет отступов от начала функции </a:t>
            </a:r>
            <a:r>
              <a:rPr lang="ru-RU" sz="2200" b="1" dirty="0" err="1"/>
              <a:t>say</a:t>
            </a:r>
            <a:r>
              <a:rPr lang="ru-RU" sz="2200" dirty="0" err="1"/>
              <a:t>_</a:t>
            </a:r>
            <a:r>
              <a:rPr lang="ru-RU" sz="2200" b="1" dirty="0" err="1"/>
              <a:t>hello</a:t>
            </a:r>
            <a:r>
              <a:rPr lang="ru-RU" sz="2200" dirty="0"/>
              <a:t> и поэтому в эту функцию не входит. Обычно между определением функции и остальными инструкциями, которые не входят в функцию, располагаются две пустых строки.</a:t>
            </a:r>
          </a:p>
          <a:p>
            <a:pPr marL="0" indent="0">
              <a:buNone/>
            </a:pPr>
            <a:endParaRPr lang="ru-RU" sz="2200" dirty="0"/>
          </a:p>
          <a:p>
            <a:pPr marL="0" indent="0">
              <a:buNone/>
            </a:pPr>
            <a:r>
              <a:rPr lang="ru-RU" sz="2200" dirty="0"/>
              <a:t>Для вызова функции указывается имя функции, после которого в скобках идет передача значений для всех ее параметров:</a:t>
            </a:r>
          </a:p>
          <a:p>
            <a:pPr marL="0" indent="0">
              <a:buNone/>
            </a:pPr>
            <a:endParaRPr lang="ru-RU" sz="2200" dirty="0"/>
          </a:p>
          <a:p>
            <a:pPr marL="0" indent="0">
              <a:buNone/>
            </a:pPr>
            <a:endParaRPr lang="ru-RU" sz="2200" dirty="0"/>
          </a:p>
          <a:p>
            <a:pPr marL="0" indent="0">
              <a:buNone/>
            </a:pPr>
            <a:r>
              <a:rPr lang="ru-RU" sz="2200" dirty="0"/>
              <a:t>Например, определим и вызовем функцию:</a:t>
            </a:r>
          </a:p>
        </p:txBody>
      </p:sp>
      <p:pic>
        <p:nvPicPr>
          <p:cNvPr id="8" name="Рисунок 7">
            <a:extLst>
              <a:ext uri="{FF2B5EF4-FFF2-40B4-BE49-F238E27FC236}">
                <a16:creationId xmlns:a16="http://schemas.microsoft.com/office/drawing/2014/main" id="{AA7B6EAF-BAE1-47F2-AA4E-D653B8473A6E}"/>
              </a:ext>
            </a:extLst>
          </p:cNvPr>
          <p:cNvPicPr>
            <a:picLocks noChangeAspect="1"/>
          </p:cNvPicPr>
          <p:nvPr/>
        </p:nvPicPr>
        <p:blipFill>
          <a:blip r:embed="rId3"/>
          <a:stretch>
            <a:fillRect/>
          </a:stretch>
        </p:blipFill>
        <p:spPr>
          <a:xfrm>
            <a:off x="838200" y="4208904"/>
            <a:ext cx="3762900" cy="323895"/>
          </a:xfrm>
          <a:prstGeom prst="rect">
            <a:avLst/>
          </a:prstGeom>
        </p:spPr>
      </p:pic>
      <p:pic>
        <p:nvPicPr>
          <p:cNvPr id="11" name="Рисунок 10">
            <a:extLst>
              <a:ext uri="{FF2B5EF4-FFF2-40B4-BE49-F238E27FC236}">
                <a16:creationId xmlns:a16="http://schemas.microsoft.com/office/drawing/2014/main" id="{F58D5A3E-1488-4950-ACC0-91EE5D94FF5C}"/>
              </a:ext>
            </a:extLst>
          </p:cNvPr>
          <p:cNvPicPr>
            <a:picLocks noChangeAspect="1"/>
          </p:cNvPicPr>
          <p:nvPr/>
        </p:nvPicPr>
        <p:blipFill>
          <a:blip r:embed="rId4"/>
          <a:stretch>
            <a:fillRect/>
          </a:stretch>
        </p:blipFill>
        <p:spPr>
          <a:xfrm>
            <a:off x="6433057" y="4965404"/>
            <a:ext cx="4715914" cy="1780377"/>
          </a:xfrm>
          <a:prstGeom prst="rect">
            <a:avLst/>
          </a:prstGeom>
        </p:spPr>
      </p:pic>
    </p:spTree>
    <p:extLst>
      <p:ext uri="{BB962C8B-B14F-4D97-AF65-F5344CB8AC3E}">
        <p14:creationId xmlns:p14="http://schemas.microsoft.com/office/powerpoint/2010/main" val="14086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Обратите внимание, что функция сначала определяется, а потом вызывается.</a:t>
            </a:r>
          </a:p>
          <a:p>
            <a:pPr marL="0" indent="0">
              <a:buNone/>
            </a:pPr>
            <a:endParaRPr lang="ru-RU" sz="2200" dirty="0"/>
          </a:p>
          <a:p>
            <a:pPr marL="0" indent="0">
              <a:buNone/>
            </a:pPr>
            <a:r>
              <a:rPr lang="ru-RU" sz="2200" dirty="0"/>
              <a:t>Если функция имеет одну инструкцию, то ее можно разместить на одной строке с остальным определением функции:</a:t>
            </a:r>
          </a:p>
          <a:p>
            <a:pPr marL="0" indent="0">
              <a:buNone/>
            </a:pPr>
            <a:endParaRPr lang="ru-RU" sz="2200" dirty="0"/>
          </a:p>
          <a:p>
            <a:pPr marL="0" indent="0">
              <a:buNone/>
            </a:pPr>
            <a:endParaRPr lang="ru-RU" sz="2200" dirty="0"/>
          </a:p>
          <a:p>
            <a:pPr marL="0" indent="0">
              <a:buNone/>
            </a:pPr>
            <a:r>
              <a:rPr lang="ru-RU" sz="2200" dirty="0"/>
              <a:t>Подобным образом можно определять и вызывать и другие функции. </a:t>
            </a:r>
          </a:p>
          <a:p>
            <a:pPr marL="0" indent="0">
              <a:buNone/>
            </a:pPr>
            <a:r>
              <a:rPr lang="ru-RU" sz="2200" dirty="0"/>
              <a:t>Например, определим и выполним несколько функций:</a:t>
            </a:r>
          </a:p>
        </p:txBody>
      </p:sp>
      <p:pic>
        <p:nvPicPr>
          <p:cNvPr id="5" name="Рисунок 4">
            <a:extLst>
              <a:ext uri="{FF2B5EF4-FFF2-40B4-BE49-F238E27FC236}">
                <a16:creationId xmlns:a16="http://schemas.microsoft.com/office/drawing/2014/main" id="{D9D3421B-C1F1-4DCD-B12E-D873E4A7A727}"/>
              </a:ext>
            </a:extLst>
          </p:cNvPr>
          <p:cNvPicPr>
            <a:picLocks noChangeAspect="1"/>
          </p:cNvPicPr>
          <p:nvPr/>
        </p:nvPicPr>
        <p:blipFill>
          <a:blip r:embed="rId3"/>
          <a:stretch>
            <a:fillRect/>
          </a:stretch>
        </p:blipFill>
        <p:spPr>
          <a:xfrm>
            <a:off x="5484629" y="3120656"/>
            <a:ext cx="3196855" cy="812315"/>
          </a:xfrm>
          <a:prstGeom prst="rect">
            <a:avLst/>
          </a:prstGeom>
        </p:spPr>
      </p:pic>
      <p:pic>
        <p:nvPicPr>
          <p:cNvPr id="7" name="Рисунок 6">
            <a:extLst>
              <a:ext uri="{FF2B5EF4-FFF2-40B4-BE49-F238E27FC236}">
                <a16:creationId xmlns:a16="http://schemas.microsoft.com/office/drawing/2014/main" id="{DFDF366B-8E4F-4C47-A2DA-EC8194F5CB7A}"/>
              </a:ext>
            </a:extLst>
          </p:cNvPr>
          <p:cNvPicPr>
            <a:picLocks noChangeAspect="1"/>
          </p:cNvPicPr>
          <p:nvPr/>
        </p:nvPicPr>
        <p:blipFill>
          <a:blip r:embed="rId4"/>
          <a:stretch>
            <a:fillRect/>
          </a:stretch>
        </p:blipFill>
        <p:spPr>
          <a:xfrm>
            <a:off x="9505507" y="3802484"/>
            <a:ext cx="2686493" cy="3055516"/>
          </a:xfrm>
          <a:prstGeom prst="rect">
            <a:avLst/>
          </a:prstGeom>
        </p:spPr>
      </p:pic>
    </p:spTree>
    <p:extLst>
      <p:ext uri="{BB962C8B-B14F-4D97-AF65-F5344CB8AC3E}">
        <p14:creationId xmlns:p14="http://schemas.microsoft.com/office/powerpoint/2010/main" val="3073841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lnSpcReduction="10000"/>
          </a:bodyPr>
          <a:lstStyle/>
          <a:p>
            <a:pPr marL="0" indent="0">
              <a:buNone/>
            </a:pPr>
            <a:r>
              <a:rPr lang="ru-RU" sz="2200" b="1" dirty="0"/>
              <a:t>Локальные функции</a:t>
            </a:r>
          </a:p>
          <a:p>
            <a:pPr marL="0" indent="0">
              <a:buNone/>
            </a:pPr>
            <a:r>
              <a:rPr lang="ru-RU" sz="2200" dirty="0"/>
              <a:t>Одни функции могут определяться внутри других функций - внутренние функции еще называют локальными. Локальные функции можно использовать только внутри той функции, в которой они определены. Например:</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Здесь функции </a:t>
            </a:r>
            <a:r>
              <a:rPr lang="ru-RU" sz="2200" dirty="0" err="1"/>
              <a:t>say_</a:t>
            </a:r>
            <a:r>
              <a:rPr lang="ru-RU" sz="2200" b="1" dirty="0" err="1"/>
              <a:t>hello</a:t>
            </a:r>
            <a:r>
              <a:rPr lang="ru-RU" sz="2200" dirty="0"/>
              <a:t>() и </a:t>
            </a:r>
            <a:r>
              <a:rPr lang="ru-RU" sz="2200" b="1" dirty="0" err="1"/>
              <a:t>say</a:t>
            </a:r>
            <a:r>
              <a:rPr lang="ru-RU" sz="2200" dirty="0" err="1"/>
              <a:t>_</a:t>
            </a:r>
            <a:r>
              <a:rPr lang="ru-RU" sz="2200" b="1" dirty="0" err="1"/>
              <a:t>goodbye</a:t>
            </a:r>
            <a:r>
              <a:rPr lang="ru-RU" sz="2200" dirty="0"/>
              <a:t>() определены внутри функции </a:t>
            </a:r>
            <a:r>
              <a:rPr lang="ru-RU" sz="2200" b="1" dirty="0" err="1"/>
              <a:t>print</a:t>
            </a:r>
            <a:r>
              <a:rPr lang="ru-RU" sz="2200" dirty="0" err="1"/>
              <a:t>_</a:t>
            </a:r>
            <a:r>
              <a:rPr lang="ru-RU" sz="2200" b="1" dirty="0" err="1"/>
              <a:t>messages</a:t>
            </a:r>
            <a:r>
              <a:rPr lang="ru-RU" sz="2200" dirty="0"/>
              <a:t>() и поэтому по отношению к ней являются локальными. Соответственно они могут использоваться только внутри функции </a:t>
            </a:r>
            <a:r>
              <a:rPr lang="ru-RU" sz="2200" b="1" dirty="0" err="1"/>
              <a:t>print</a:t>
            </a:r>
            <a:r>
              <a:rPr lang="ru-RU" sz="2200" dirty="0" err="1"/>
              <a:t>_</a:t>
            </a:r>
            <a:r>
              <a:rPr lang="ru-RU" sz="2200" b="1" dirty="0" err="1"/>
              <a:t>messages</a:t>
            </a:r>
            <a:r>
              <a:rPr lang="ru-RU" sz="2200" dirty="0"/>
              <a:t>() </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p:txBody>
      </p:sp>
      <p:pic>
        <p:nvPicPr>
          <p:cNvPr id="6" name="Рисунок 5">
            <a:extLst>
              <a:ext uri="{FF2B5EF4-FFF2-40B4-BE49-F238E27FC236}">
                <a16:creationId xmlns:a16="http://schemas.microsoft.com/office/drawing/2014/main" id="{941C758A-08A5-488E-A218-6F9AB37E2AB0}"/>
              </a:ext>
            </a:extLst>
          </p:cNvPr>
          <p:cNvPicPr>
            <a:picLocks noChangeAspect="1"/>
          </p:cNvPicPr>
          <p:nvPr/>
        </p:nvPicPr>
        <p:blipFill>
          <a:blip r:embed="rId3"/>
          <a:stretch>
            <a:fillRect/>
          </a:stretch>
        </p:blipFill>
        <p:spPr>
          <a:xfrm>
            <a:off x="3421025" y="3077028"/>
            <a:ext cx="5349949" cy="2391629"/>
          </a:xfrm>
          <a:prstGeom prst="rect">
            <a:avLst/>
          </a:prstGeom>
        </p:spPr>
      </p:pic>
    </p:spTree>
    <p:extLst>
      <p:ext uri="{BB962C8B-B14F-4D97-AF65-F5344CB8AC3E}">
        <p14:creationId xmlns:p14="http://schemas.microsoft.com/office/powerpoint/2010/main" val="54099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b="1" dirty="0"/>
              <a:t>Организация программы и функция </a:t>
            </a:r>
            <a:r>
              <a:rPr lang="ru-RU" sz="2200" b="1" dirty="0" err="1"/>
              <a:t>main</a:t>
            </a:r>
            <a:endParaRPr lang="ru-RU" sz="2200" b="1" dirty="0"/>
          </a:p>
          <a:p>
            <a:pPr marL="0" indent="0">
              <a:buNone/>
            </a:pPr>
            <a:r>
              <a:rPr lang="ru-RU" sz="2200" dirty="0"/>
              <a:t>В программе может быть определено множество функций. И чтобы всех их упорядочить, одним из способов их организации является добавление специальной функции (обычно называется </a:t>
            </a:r>
            <a:r>
              <a:rPr lang="ru-RU" sz="2200" dirty="0" err="1"/>
              <a:t>main</a:t>
            </a:r>
            <a:r>
              <a:rPr lang="ru-RU" sz="2200" dirty="0"/>
              <a:t>), в которой потом уже вызываются другие функции:</a:t>
            </a:r>
          </a:p>
        </p:txBody>
      </p:sp>
      <p:pic>
        <p:nvPicPr>
          <p:cNvPr id="8" name="Рисунок 7">
            <a:extLst>
              <a:ext uri="{FF2B5EF4-FFF2-40B4-BE49-F238E27FC236}">
                <a16:creationId xmlns:a16="http://schemas.microsoft.com/office/drawing/2014/main" id="{83AF6587-08F0-4443-9E76-B80603D6C40C}"/>
              </a:ext>
            </a:extLst>
          </p:cNvPr>
          <p:cNvPicPr>
            <a:picLocks noChangeAspect="1"/>
          </p:cNvPicPr>
          <p:nvPr/>
        </p:nvPicPr>
        <p:blipFill>
          <a:blip r:embed="rId3"/>
          <a:stretch>
            <a:fillRect/>
          </a:stretch>
        </p:blipFill>
        <p:spPr>
          <a:xfrm>
            <a:off x="4918449" y="3429000"/>
            <a:ext cx="2355101" cy="3338623"/>
          </a:xfrm>
          <a:prstGeom prst="rect">
            <a:avLst/>
          </a:prstGeom>
        </p:spPr>
      </p:pic>
    </p:spTree>
    <p:extLst>
      <p:ext uri="{BB962C8B-B14F-4D97-AF65-F5344CB8AC3E}">
        <p14:creationId xmlns:p14="http://schemas.microsoft.com/office/powerpoint/2010/main" val="138397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lnSpcReduction="10000"/>
          </a:bodyPr>
          <a:lstStyle/>
          <a:p>
            <a:pPr marL="0" indent="0">
              <a:buNone/>
            </a:pPr>
            <a:r>
              <a:rPr lang="ru-RU" sz="2200" dirty="0"/>
              <a:t>Функция может принимать параметры. Через параметры в функцию можно передавать данные. Банальный пример - функция </a:t>
            </a:r>
            <a:r>
              <a:rPr lang="ru-RU" sz="2200" b="1" dirty="0" err="1"/>
              <a:t>print</a:t>
            </a:r>
            <a:r>
              <a:rPr lang="ru-RU" sz="2200" dirty="0"/>
              <a:t>(), которая с помощью параметра принимает значение, выводимое на консоль.</a:t>
            </a:r>
          </a:p>
          <a:p>
            <a:pPr marL="0" indent="0">
              <a:buNone/>
            </a:pPr>
            <a:r>
              <a:rPr lang="ru-RU" sz="2200" dirty="0"/>
              <a:t>Теперь определим и используем свою функцию с параметрами:</a:t>
            </a:r>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Функция </a:t>
            </a:r>
            <a:r>
              <a:rPr lang="ru-RU" sz="2200" b="1" dirty="0" err="1"/>
              <a:t>say</a:t>
            </a:r>
            <a:r>
              <a:rPr lang="ru-RU" sz="2200" dirty="0" err="1"/>
              <a:t>_</a:t>
            </a:r>
            <a:r>
              <a:rPr lang="ru-RU" sz="2200" b="1" dirty="0" err="1"/>
              <a:t>hello</a:t>
            </a:r>
            <a:r>
              <a:rPr lang="ru-RU" sz="2200" dirty="0"/>
              <a:t> имеет параметр </a:t>
            </a:r>
            <a:r>
              <a:rPr lang="ru-RU" sz="2200" b="1" dirty="0" err="1"/>
              <a:t>name</a:t>
            </a:r>
            <a:r>
              <a:rPr lang="ru-RU" sz="2200" dirty="0"/>
              <a:t>, и при вызове функции мы можем передать этому параметру какой-либо значение. Внутри функции мы можем использовать параметр как обычную переменную, например, вывести значение этого параметра на консоль функцией </a:t>
            </a:r>
            <a:r>
              <a:rPr lang="ru-RU" sz="2200" b="1" dirty="0" err="1"/>
              <a:t>print</a:t>
            </a:r>
            <a:r>
              <a:rPr lang="ru-RU" sz="2200" dirty="0"/>
              <a:t>.</a:t>
            </a:r>
          </a:p>
        </p:txBody>
      </p:sp>
      <p:pic>
        <p:nvPicPr>
          <p:cNvPr id="7" name="Рисунок 6">
            <a:extLst>
              <a:ext uri="{FF2B5EF4-FFF2-40B4-BE49-F238E27FC236}">
                <a16:creationId xmlns:a16="http://schemas.microsoft.com/office/drawing/2014/main" id="{76D24792-B5B0-4C0D-A13C-142422FD5F9B}"/>
              </a:ext>
            </a:extLst>
          </p:cNvPr>
          <p:cNvPicPr>
            <a:picLocks noChangeAspect="1"/>
          </p:cNvPicPr>
          <p:nvPr/>
        </p:nvPicPr>
        <p:blipFill>
          <a:blip r:embed="rId3"/>
          <a:stretch>
            <a:fillRect/>
          </a:stretch>
        </p:blipFill>
        <p:spPr>
          <a:xfrm>
            <a:off x="838200" y="3200400"/>
            <a:ext cx="3201691" cy="1806823"/>
          </a:xfrm>
          <a:prstGeom prst="rect">
            <a:avLst/>
          </a:prstGeom>
        </p:spPr>
      </p:pic>
    </p:spTree>
    <p:extLst>
      <p:ext uri="{BB962C8B-B14F-4D97-AF65-F5344CB8AC3E}">
        <p14:creationId xmlns:p14="http://schemas.microsoft.com/office/powerpoint/2010/main" val="282913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6B2F0-B9A5-4EBE-B2C3-F02F8C7549CB}"/>
              </a:ext>
            </a:extLst>
          </p:cNvPr>
          <p:cNvSpPr>
            <a:spLocks noGrp="1"/>
          </p:cNvSpPr>
          <p:nvPr>
            <p:ph type="title"/>
          </p:nvPr>
        </p:nvSpPr>
        <p:spPr>
          <a:xfrm>
            <a:off x="838200" y="365125"/>
            <a:ext cx="10515600" cy="857619"/>
          </a:xfrm>
        </p:spPr>
        <p:txBody>
          <a:bodyPr/>
          <a:lstStyle/>
          <a:p>
            <a:r>
              <a:rPr lang="ru-RU" b="1" dirty="0"/>
              <a:t>Параметры функции</a:t>
            </a:r>
          </a:p>
        </p:txBody>
      </p:sp>
      <p:sp>
        <p:nvSpPr>
          <p:cNvPr id="3" name="Объект 2">
            <a:extLst>
              <a:ext uri="{FF2B5EF4-FFF2-40B4-BE49-F238E27FC236}">
                <a16:creationId xmlns:a16="http://schemas.microsoft.com/office/drawing/2014/main" id="{412C6F92-9478-442D-9873-EF86B8EADA5B}"/>
              </a:ext>
            </a:extLst>
          </p:cNvPr>
          <p:cNvSpPr>
            <a:spLocks noGrp="1"/>
          </p:cNvSpPr>
          <p:nvPr>
            <p:ph idx="1"/>
          </p:nvPr>
        </p:nvSpPr>
        <p:spPr>
          <a:xfrm>
            <a:off x="838200" y="1825624"/>
            <a:ext cx="10515600" cy="4766561"/>
          </a:xfrm>
        </p:spPr>
        <p:txBody>
          <a:bodyPr>
            <a:normAutofit/>
          </a:bodyPr>
          <a:lstStyle/>
          <a:p>
            <a:pPr marL="0" indent="0">
              <a:buNone/>
            </a:pPr>
            <a:r>
              <a:rPr lang="ru-RU" sz="2200" dirty="0"/>
              <a:t>Так, в выражении:</a:t>
            </a:r>
          </a:p>
          <a:p>
            <a:pPr marL="0" indent="0">
              <a:buNone/>
            </a:pPr>
            <a:endParaRPr lang="ru-RU" sz="2200" dirty="0"/>
          </a:p>
          <a:p>
            <a:pPr marL="0" indent="0">
              <a:buNone/>
            </a:pPr>
            <a:r>
              <a:rPr lang="ru-RU" sz="2200" dirty="0"/>
              <a:t>Строка "</a:t>
            </a:r>
            <a:r>
              <a:rPr lang="ru-RU" sz="2200" dirty="0" err="1"/>
              <a:t>Tom</a:t>
            </a:r>
            <a:r>
              <a:rPr lang="ru-RU" sz="2200" dirty="0"/>
              <a:t>" будет передаваться параметру </a:t>
            </a:r>
            <a:r>
              <a:rPr lang="ru-RU" sz="2200" dirty="0" err="1"/>
              <a:t>name</a:t>
            </a:r>
            <a:r>
              <a:rPr lang="ru-RU" sz="2200" dirty="0"/>
              <a:t>. В итоге при выполнении программы мы получим следующий консольный вывод:</a:t>
            </a:r>
          </a:p>
          <a:p>
            <a:pPr marL="0" indent="0">
              <a:buNone/>
            </a:pPr>
            <a:endParaRPr lang="ru-RU" sz="2200" dirty="0"/>
          </a:p>
          <a:p>
            <a:pPr marL="0" indent="0">
              <a:buNone/>
            </a:pPr>
            <a:endParaRPr lang="ru-RU" sz="2200" dirty="0"/>
          </a:p>
          <a:p>
            <a:pPr marL="0" indent="0">
              <a:buNone/>
            </a:pPr>
            <a:endParaRPr lang="ru-RU" sz="2200" dirty="0"/>
          </a:p>
          <a:p>
            <a:pPr marL="0" indent="0">
              <a:buNone/>
            </a:pPr>
            <a:r>
              <a:rPr lang="ru-RU" sz="2200" dirty="0"/>
              <a:t>При вызове функции значения передаются параметрам по позиции. Например, определим и вызовем функцию с несколькими параметрами:</a:t>
            </a:r>
          </a:p>
        </p:txBody>
      </p:sp>
      <p:pic>
        <p:nvPicPr>
          <p:cNvPr id="5" name="Рисунок 4">
            <a:extLst>
              <a:ext uri="{FF2B5EF4-FFF2-40B4-BE49-F238E27FC236}">
                <a16:creationId xmlns:a16="http://schemas.microsoft.com/office/drawing/2014/main" id="{0329BAD1-442A-425D-82D9-44949AE60C7A}"/>
              </a:ext>
            </a:extLst>
          </p:cNvPr>
          <p:cNvPicPr>
            <a:picLocks noChangeAspect="1"/>
          </p:cNvPicPr>
          <p:nvPr/>
        </p:nvPicPr>
        <p:blipFill>
          <a:blip r:embed="rId3"/>
          <a:stretch>
            <a:fillRect/>
          </a:stretch>
        </p:blipFill>
        <p:spPr>
          <a:xfrm>
            <a:off x="3405963" y="1830940"/>
            <a:ext cx="2353003" cy="381053"/>
          </a:xfrm>
          <a:prstGeom prst="rect">
            <a:avLst/>
          </a:prstGeom>
        </p:spPr>
      </p:pic>
      <p:pic>
        <p:nvPicPr>
          <p:cNvPr id="8" name="Рисунок 7">
            <a:extLst>
              <a:ext uri="{FF2B5EF4-FFF2-40B4-BE49-F238E27FC236}">
                <a16:creationId xmlns:a16="http://schemas.microsoft.com/office/drawing/2014/main" id="{B127B38C-F181-4D4C-B258-0B46BF571922}"/>
              </a:ext>
            </a:extLst>
          </p:cNvPr>
          <p:cNvPicPr>
            <a:picLocks noChangeAspect="1"/>
          </p:cNvPicPr>
          <p:nvPr/>
        </p:nvPicPr>
        <p:blipFill>
          <a:blip r:embed="rId4"/>
          <a:stretch>
            <a:fillRect/>
          </a:stretch>
        </p:blipFill>
        <p:spPr>
          <a:xfrm>
            <a:off x="7892902" y="3082792"/>
            <a:ext cx="2362530" cy="1552792"/>
          </a:xfrm>
          <a:prstGeom prst="rect">
            <a:avLst/>
          </a:prstGeom>
        </p:spPr>
      </p:pic>
      <p:pic>
        <p:nvPicPr>
          <p:cNvPr id="10" name="Рисунок 9">
            <a:extLst>
              <a:ext uri="{FF2B5EF4-FFF2-40B4-BE49-F238E27FC236}">
                <a16:creationId xmlns:a16="http://schemas.microsoft.com/office/drawing/2014/main" id="{E0F2740D-BB28-4CF7-B212-26214C6D74D3}"/>
              </a:ext>
            </a:extLst>
          </p:cNvPr>
          <p:cNvPicPr>
            <a:picLocks noChangeAspect="1"/>
          </p:cNvPicPr>
          <p:nvPr/>
        </p:nvPicPr>
        <p:blipFill>
          <a:blip r:embed="rId5"/>
          <a:stretch>
            <a:fillRect/>
          </a:stretch>
        </p:blipFill>
        <p:spPr>
          <a:xfrm>
            <a:off x="8535333" y="5146346"/>
            <a:ext cx="2818467" cy="1616093"/>
          </a:xfrm>
          <a:prstGeom prst="rect">
            <a:avLst/>
          </a:prstGeom>
        </p:spPr>
      </p:pic>
    </p:spTree>
    <p:extLst>
      <p:ext uri="{BB962C8B-B14F-4D97-AF65-F5344CB8AC3E}">
        <p14:creationId xmlns:p14="http://schemas.microsoft.com/office/powerpoint/2010/main" val="2717101375"/>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TotalTime>
  <Words>4290</Words>
  <Application>Microsoft Office PowerPoint</Application>
  <PresentationFormat>Широкоэкранный</PresentationFormat>
  <Paragraphs>487</Paragraphs>
  <Slides>37</Slides>
  <Notes>37</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37</vt:i4>
      </vt:variant>
    </vt:vector>
  </HeadingPairs>
  <TitlesOfParts>
    <vt:vector size="41" baseType="lpstr">
      <vt:lpstr>Arial</vt:lpstr>
      <vt:lpstr>Calibri</vt:lpstr>
      <vt:lpstr>Calibri Light</vt:lpstr>
      <vt:lpstr>Office Theme</vt:lpstr>
      <vt:lpstr>Лекции 17-18. Функции </vt:lpstr>
      <vt:lpstr>Функции</vt:lpstr>
      <vt:lpstr>Функции</vt:lpstr>
      <vt:lpstr>Функции</vt:lpstr>
      <vt:lpstr>Функции</vt:lpstr>
      <vt:lpstr>Функции</vt:lpstr>
      <vt:lpstr>Функции</vt:lpstr>
      <vt:lpstr>Параметры функции</vt:lpstr>
      <vt:lpstr>Параметры функции</vt:lpstr>
      <vt:lpstr>Параметры функции</vt:lpstr>
      <vt:lpstr>Параметры функции</vt:lpstr>
      <vt:lpstr>Параметры функции</vt:lpstr>
      <vt:lpstr>Параметры функции</vt:lpstr>
      <vt:lpstr>Параметры функции</vt:lpstr>
      <vt:lpstr>Параметры функции</vt:lpstr>
      <vt:lpstr>Параметры функции</vt:lpstr>
      <vt:lpstr>Параметры функции</vt:lpstr>
      <vt:lpstr>Параметры функции</vt:lpstr>
      <vt:lpstr>Параметры функции</vt:lpstr>
      <vt:lpstr>Оператор return и возвращение результата из функции</vt:lpstr>
      <vt:lpstr>Оператор return и возвращение результата из функции</vt:lpstr>
      <vt:lpstr>Оператор return и возвращение результата из функции</vt:lpstr>
      <vt:lpstr>Оператор return и возвращение результата из функции</vt:lpstr>
      <vt:lpstr>Оператор return и возвращение результата из функции</vt:lpstr>
      <vt:lpstr>Функция как тип, параметр и результат другой функции</vt:lpstr>
      <vt:lpstr>Функция как тип, параметр и результат другой функции</vt:lpstr>
      <vt:lpstr>Функция как тип, параметр и результат другой функции</vt:lpstr>
      <vt:lpstr>Функция как тип, параметр и результат другой функции</vt:lpstr>
      <vt:lpstr>Функция как тип, параметр и результат другой функции</vt:lpstr>
      <vt:lpstr>Функция как тип, параметр и результат другой функции</vt:lpstr>
      <vt:lpstr>Функция как тип, параметр и результат другой функции</vt:lpstr>
      <vt:lpstr>Функция как тип, параметр и результат другой функции</vt:lpstr>
      <vt:lpstr>Лямбда-выражения</vt:lpstr>
      <vt:lpstr>Лямбда-выражения</vt:lpstr>
      <vt:lpstr>Лямбда-выражения</vt:lpstr>
      <vt:lpstr>Лямбда-выражения</vt:lpstr>
      <vt:lpstr>Лямбда-выражения</vt:lpstr>
    </vt:vector>
  </TitlesOfParts>
  <Company>PJSC "New Engineering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Markasian, Pavel (KIEVH)</dc:creator>
  <cp:lastModifiedBy>Alexandra</cp:lastModifiedBy>
  <cp:revision>89</cp:revision>
  <dcterms:created xsi:type="dcterms:W3CDTF">2016-11-18T14:12:19Z</dcterms:created>
  <dcterms:modified xsi:type="dcterms:W3CDTF">2024-09-24T16:03:41Z</dcterms:modified>
</cp:coreProperties>
</file>