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C7C62C-6075-426B-B9CE-B65FA7FF71B9}">
          <p14:sldIdLst>
            <p14:sldId id="256"/>
            <p14:sldId id="257"/>
            <p14:sldId id="258"/>
            <p14:sldId id="259"/>
            <p14:sldId id="260"/>
            <p14:sldId id="261"/>
            <p14:sldId id="262"/>
            <p14:sldId id="264"/>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3AB"/>
    <a:srgbClr val="3F72C2"/>
    <a:srgbClr val="6EAEE3"/>
    <a:srgbClr val="D8CEC8"/>
    <a:srgbClr val="CEC2BA"/>
    <a:srgbClr val="F6F6F6"/>
    <a:srgbClr val="3A5896"/>
    <a:srgbClr val="2473AC"/>
    <a:srgbClr val="323A3C"/>
    <a:srgbClr val="8A5A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60661" autoAdjust="0"/>
  </p:normalViewPr>
  <p:slideViewPr>
    <p:cSldViewPr snapToGrid="0">
      <p:cViewPr varScale="1">
        <p:scale>
          <a:sx n="55" d="100"/>
          <a:sy n="55" d="100"/>
        </p:scale>
        <p:origin x="1452" y="30"/>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295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t>9/28/2024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t>‹#›</a:t>
            </a:fld>
            <a:endParaRPr lang="en-US"/>
          </a:p>
        </p:txBody>
      </p:sp>
    </p:spTree>
    <p:extLst>
      <p:ext uri="{BB962C8B-B14F-4D97-AF65-F5344CB8AC3E}">
        <p14:creationId xmlns:p14="http://schemas.microsoft.com/office/powerpoint/2010/main" val="2127411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CCB98-0333-48E7-92AF-DD2EF9B29119}" type="datetimeFigureOut">
              <a:rPr lang="ru-RU" smtClean="0"/>
              <a:t>29.09.2024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11B49-1638-4EA8-8FC9-5A25DF878A4F}" type="slidenum">
              <a:rPr lang="ru-RU" smtClean="0"/>
              <a:t>‹#›</a:t>
            </a:fld>
            <a:endParaRPr lang="ru-RU"/>
          </a:p>
        </p:txBody>
      </p:sp>
    </p:spTree>
    <p:extLst>
      <p:ext uri="{BB962C8B-B14F-4D97-AF65-F5344CB8AC3E}">
        <p14:creationId xmlns:p14="http://schemas.microsoft.com/office/powerpoint/2010/main" val="276392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rPr>
              <a:t>Лекция 19. Модули и пакеты.</a:t>
            </a:r>
            <a:endParaRPr lang="en-US" sz="1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endParaRP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a:t>
            </a:fld>
            <a:endParaRPr lang="ru-RU"/>
          </a:p>
        </p:txBody>
      </p:sp>
    </p:spTree>
    <p:extLst>
      <p:ext uri="{BB962C8B-B14F-4D97-AF65-F5344CB8AC3E}">
        <p14:creationId xmlns:p14="http://schemas.microsoft.com/office/powerpoint/2010/main" val="2808567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Если необходимо импортировать в глобальное пространство имен весь функционал, то вместо названий отдельных функций и переменных можно использовать символ </a:t>
            </a:r>
            <a:r>
              <a:rPr lang="ru-RU" sz="1200" dirty="0" err="1"/>
              <a:t>зводочки</a:t>
            </a:r>
            <a:r>
              <a:rPr lang="ru-RU" sz="1200" dirty="0"/>
              <a:t> *:</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10</a:t>
            </a:fld>
            <a:endParaRPr lang="ru-RU"/>
          </a:p>
        </p:txBody>
      </p:sp>
    </p:spTree>
    <p:extLst>
      <p:ext uri="{BB962C8B-B14F-4D97-AF65-F5344CB8AC3E}">
        <p14:creationId xmlns:p14="http://schemas.microsoft.com/office/powerpoint/2010/main" val="226773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Но стоит отметить, что импорт в глобальное пространство имен чреват коллизиями имен функций. Например, если у нас том же файле определена функция с тем же именем до ее вызова, то будет вызываться функция, которая определена последней:</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Таким образом, одноименная функция текущего файла скрывает функцию из подключенного модуля.</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11</a:t>
            </a:fld>
            <a:endParaRPr lang="ru-RU"/>
          </a:p>
        </p:txBody>
      </p:sp>
    </p:spTree>
    <p:extLst>
      <p:ext uri="{BB962C8B-B14F-4D97-AF65-F5344CB8AC3E}">
        <p14:creationId xmlns:p14="http://schemas.microsoft.com/office/powerpoint/2010/main" val="1887964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Установка псевдонимов</a:t>
            </a:r>
          </a:p>
          <a:p>
            <a:pPr marL="0" indent="0">
              <a:buNone/>
            </a:pPr>
            <a:r>
              <a:rPr lang="ru-RU" sz="1200" dirty="0"/>
              <a:t>При импорте модуля и его функциональности мы можем установить для них псевдонимы. Для этого применяется ключевое слово </a:t>
            </a:r>
            <a:r>
              <a:rPr lang="ru-RU" sz="1200" b="1" dirty="0" err="1"/>
              <a:t>as</a:t>
            </a:r>
            <a:r>
              <a:rPr lang="ru-RU" sz="1200" dirty="0"/>
              <a:t>, после которого указывается псевдоним. Например, установим псевдоним для модуля:</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пространство имен будет называться </a:t>
            </a:r>
            <a:r>
              <a:rPr lang="ru-RU" sz="1200" b="1" dirty="0" err="1"/>
              <a:t>mes</a:t>
            </a:r>
            <a:r>
              <a:rPr lang="ru-RU" sz="1200" dirty="0"/>
              <a:t>, и через этот псевдоним можно обращаться к функциональности модуля.</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12</a:t>
            </a:fld>
            <a:endParaRPr lang="ru-RU"/>
          </a:p>
        </p:txBody>
      </p:sp>
    </p:spTree>
    <p:extLst>
      <p:ext uri="{BB962C8B-B14F-4D97-AF65-F5344CB8AC3E}">
        <p14:creationId xmlns:p14="http://schemas.microsoft.com/office/powerpoint/2010/main" val="309995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Подобным образом можно установить псевдонимы для отдельной функциональности модуля:</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для функции </a:t>
            </a:r>
            <a:r>
              <a:rPr lang="ru-RU" sz="1200" b="1" dirty="0" err="1"/>
              <a:t>print</a:t>
            </a:r>
            <a:r>
              <a:rPr lang="ru-RU" sz="1200" dirty="0" err="1"/>
              <a:t>_</a:t>
            </a:r>
            <a:r>
              <a:rPr lang="ru-RU" sz="1200" b="1" dirty="0" err="1"/>
              <a:t>message</a:t>
            </a:r>
            <a:r>
              <a:rPr lang="ru-RU" sz="1200" dirty="0"/>
              <a:t> из модуля </a:t>
            </a:r>
            <a:r>
              <a:rPr lang="ru-RU" sz="1200" b="1" dirty="0" err="1"/>
              <a:t>message</a:t>
            </a:r>
            <a:r>
              <a:rPr lang="ru-RU" sz="1200" dirty="0"/>
              <a:t> устанавливается псевдоним </a:t>
            </a:r>
            <a:r>
              <a:rPr lang="ru-RU" sz="1200" b="1" dirty="0" err="1"/>
              <a:t>display</a:t>
            </a:r>
            <a:r>
              <a:rPr lang="ru-RU" sz="1200" dirty="0"/>
              <a:t>, а для переменной </a:t>
            </a:r>
            <a:r>
              <a:rPr lang="ru-RU" sz="1200" b="1" dirty="0" err="1"/>
              <a:t>hello</a:t>
            </a:r>
            <a:r>
              <a:rPr lang="ru-RU" sz="1200" dirty="0"/>
              <a:t> - псевдоним </a:t>
            </a:r>
            <a:r>
              <a:rPr lang="ru-RU" sz="1200" dirty="0" err="1"/>
              <a:t>welcome</a:t>
            </a:r>
            <a:r>
              <a:rPr lang="ru-RU" sz="1200" dirty="0"/>
              <a:t>. И через эти псевдонимы мы сможем к ним обращаться.</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13</a:t>
            </a:fld>
            <a:endParaRPr lang="ru-RU"/>
          </a:p>
        </p:txBody>
      </p:sp>
    </p:spTree>
    <p:extLst>
      <p:ext uri="{BB962C8B-B14F-4D97-AF65-F5344CB8AC3E}">
        <p14:creationId xmlns:p14="http://schemas.microsoft.com/office/powerpoint/2010/main" val="2139327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Псевдонимы могут быть полезны, когда нас не устраивают имена функций и переменных, например, они слишком длинные, и мы хотим их сократить, либо мы хотим дать им более описательные, с нашей точки зрения, имена. Либо если в текущем файле уже есть функциональность с теми же именами, и с помощью установки псевдонимов мы можем избежать конфликта имен. Например:</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14</a:t>
            </a:fld>
            <a:endParaRPr lang="ru-RU"/>
          </a:p>
        </p:txBody>
      </p:sp>
    </p:spTree>
    <p:extLst>
      <p:ext uri="{BB962C8B-B14F-4D97-AF65-F5344CB8AC3E}">
        <p14:creationId xmlns:p14="http://schemas.microsoft.com/office/powerpoint/2010/main" val="2358407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Имя модуля</a:t>
            </a:r>
          </a:p>
          <a:p>
            <a:pPr marL="0" indent="0">
              <a:buNone/>
            </a:pPr>
            <a:endParaRPr lang="ru-RU" sz="1200" b="1" dirty="0"/>
          </a:p>
          <a:p>
            <a:pPr marL="0" indent="0">
              <a:buNone/>
            </a:pPr>
            <a:r>
              <a:rPr lang="ru-RU" sz="1200" dirty="0"/>
              <a:t>В примере выше модуль main.py, который является главным, использует модуль message.py. При запуске модуля main.py программа выполнит всю необходимую работу. Однако, если мы запустим отдельно модуль message.py сам по себе, то ничего на консоли не увидим. Ведь модуль </a:t>
            </a:r>
            <a:r>
              <a:rPr lang="ru-RU" sz="1200" dirty="0" err="1"/>
              <a:t>message</a:t>
            </a:r>
            <a:r>
              <a:rPr lang="ru-RU" sz="1200" dirty="0"/>
              <a:t> просто определяет функцию и переменную и не выполняет никаких других действий. Но мы можем сделать так, чтобы модуль message.py мог использоваться как сам по себе, так и подключаться в другие модули.</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15</a:t>
            </a:fld>
            <a:endParaRPr lang="ru-RU"/>
          </a:p>
        </p:txBody>
      </p:sp>
    </p:spTree>
    <p:extLst>
      <p:ext uri="{BB962C8B-B14F-4D97-AF65-F5344CB8AC3E}">
        <p14:creationId xmlns:p14="http://schemas.microsoft.com/office/powerpoint/2010/main" val="4098875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При выполнении модуля среда определяет его имя и присваивает его глобальной переменной __</a:t>
            </a:r>
            <a:r>
              <a:rPr lang="ru-RU" sz="1200" b="1" dirty="0" err="1"/>
              <a:t>name</a:t>
            </a:r>
            <a:r>
              <a:rPr lang="ru-RU" sz="1200" dirty="0"/>
              <a:t>__ (с обеих сторон по два подчеркивания). Если модуль является запускаемым, то его имя равно __</a:t>
            </a:r>
            <a:r>
              <a:rPr lang="ru-RU" sz="1200" b="1" dirty="0" err="1"/>
              <a:t>main</a:t>
            </a:r>
            <a:r>
              <a:rPr lang="ru-RU" sz="1200" dirty="0"/>
              <a:t>__ (также по два подчеркивания с каждой стороны). Если модуль используется в другом модуле, то в момент выполнения его имя аналогично названию файла без расширения </a:t>
            </a:r>
            <a:r>
              <a:rPr lang="ru-RU" sz="1200" dirty="0" err="1"/>
              <a:t>py</a:t>
            </a:r>
            <a:r>
              <a:rPr lang="ru-RU" sz="1200" dirty="0"/>
              <a:t>. И мы можем это использовать. Так, изменим содержимое файла </a:t>
            </a:r>
            <a:r>
              <a:rPr lang="ru-RU" sz="1200" b="1" dirty="0"/>
              <a:t>message</a:t>
            </a:r>
            <a:r>
              <a:rPr lang="ru-RU" sz="1200" dirty="0"/>
              <a:t>.</a:t>
            </a:r>
            <a:r>
              <a:rPr lang="ru-RU" sz="1200" b="1" dirty="0"/>
              <a:t>py</a:t>
            </a:r>
            <a:r>
              <a:rPr lang="ru-RU" sz="1200" dirty="0"/>
              <a:t>:</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16</a:t>
            </a:fld>
            <a:endParaRPr lang="ru-RU"/>
          </a:p>
        </p:txBody>
      </p:sp>
    </p:spTree>
    <p:extLst>
      <p:ext uri="{BB962C8B-B14F-4D97-AF65-F5344CB8AC3E}">
        <p14:creationId xmlns:p14="http://schemas.microsoft.com/office/powerpoint/2010/main" val="235675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В данном случае в модуль message.py для тестирования функциональности модуля добавлена функция </a:t>
            </a:r>
            <a:r>
              <a:rPr lang="ru-RU" sz="1200" b="1" dirty="0" err="1"/>
              <a:t>main</a:t>
            </a:r>
            <a:r>
              <a:rPr lang="ru-RU" sz="1200" dirty="0"/>
              <a:t>. И мы можем сразу запустить файл </a:t>
            </a:r>
            <a:r>
              <a:rPr lang="ru-RU" sz="1200" b="1" dirty="0"/>
              <a:t>message</a:t>
            </a:r>
            <a:r>
              <a:rPr lang="ru-RU" sz="1200" dirty="0"/>
              <a:t>.</a:t>
            </a:r>
            <a:r>
              <a:rPr lang="ru-RU" sz="1200" b="1" dirty="0"/>
              <a:t>py</a:t>
            </a:r>
            <a:r>
              <a:rPr lang="ru-RU" sz="1200" dirty="0"/>
              <a:t> отдельно от всех и протестировать код.</a:t>
            </a:r>
          </a:p>
          <a:p>
            <a:pPr marL="0" indent="0">
              <a:buNone/>
            </a:pPr>
            <a:endParaRPr lang="ru-RU" sz="1200" dirty="0"/>
          </a:p>
          <a:p>
            <a:pPr marL="0" indent="0">
              <a:buNone/>
            </a:pPr>
            <a:r>
              <a:rPr lang="ru-RU" sz="1200" dirty="0"/>
              <a:t>Следует обратить внимание на вызов функции </a:t>
            </a:r>
            <a:r>
              <a:rPr lang="ru-RU" sz="1200" b="1" dirty="0" err="1"/>
              <a:t>main</a:t>
            </a:r>
            <a:r>
              <a:rPr lang="ru-RU" sz="1200" dirty="0"/>
              <a:t>:</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Переменная __</a:t>
            </a:r>
            <a:r>
              <a:rPr lang="ru-RU" sz="1200" b="1" dirty="0" err="1"/>
              <a:t>name</a:t>
            </a:r>
            <a:r>
              <a:rPr lang="ru-RU" sz="1200" dirty="0"/>
              <a:t>__ указывает на имя модуля. Для главного модуля, который непосредственно запускается, эта переменная всегда будет иметь значение __</a:t>
            </a:r>
            <a:r>
              <a:rPr lang="ru-RU" sz="1200" b="1" dirty="0" err="1"/>
              <a:t>main</a:t>
            </a:r>
            <a:r>
              <a:rPr lang="ru-RU" sz="1200" dirty="0"/>
              <a:t>__ вне зависимости от имени файла.</a:t>
            </a:r>
          </a:p>
          <a:p>
            <a:pPr marL="0" indent="0">
              <a:buNone/>
            </a:pPr>
            <a:r>
              <a:rPr lang="ru-RU" sz="1200" dirty="0"/>
              <a:t>Поэтому, если мы будем запускать скрипт message.py отдельно, сам по себе, то Python присвоит переменной __</a:t>
            </a:r>
            <a:r>
              <a:rPr lang="ru-RU" sz="1200" b="1" dirty="0" err="1"/>
              <a:t>name</a:t>
            </a:r>
            <a:r>
              <a:rPr lang="ru-RU" sz="1200" dirty="0"/>
              <a:t>__ значение __</a:t>
            </a:r>
            <a:r>
              <a:rPr lang="ru-RU" sz="1200" b="1" dirty="0" err="1"/>
              <a:t>main</a:t>
            </a:r>
            <a:r>
              <a:rPr lang="ru-RU" sz="1200" dirty="0"/>
              <a:t>__, далее в выражении </a:t>
            </a:r>
            <a:r>
              <a:rPr lang="ru-RU" sz="1200" dirty="0" err="1"/>
              <a:t>if</a:t>
            </a:r>
            <a:r>
              <a:rPr lang="ru-RU" sz="1200" dirty="0"/>
              <a:t> вызовет функцию </a:t>
            </a:r>
            <a:r>
              <a:rPr lang="ru-RU" sz="1200" b="1" dirty="0" err="1"/>
              <a:t>main</a:t>
            </a:r>
            <a:r>
              <a:rPr lang="ru-RU" sz="1200" dirty="0"/>
              <a:t> из этого же файла. </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17</a:t>
            </a:fld>
            <a:endParaRPr lang="ru-RU"/>
          </a:p>
        </p:txBody>
      </p:sp>
    </p:spTree>
    <p:extLst>
      <p:ext uri="{BB962C8B-B14F-4D97-AF65-F5344CB8AC3E}">
        <p14:creationId xmlns:p14="http://schemas.microsoft.com/office/powerpoint/2010/main" val="2050844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Однако если мы будем запускать другой скрипт, а этот - </a:t>
            </a:r>
            <a:r>
              <a:rPr lang="ru-RU" sz="1200" b="1" dirty="0"/>
              <a:t>message</a:t>
            </a:r>
            <a:r>
              <a:rPr lang="ru-RU" sz="1200" dirty="0"/>
              <a:t>.</a:t>
            </a:r>
            <a:r>
              <a:rPr lang="ru-RU" sz="1200" b="1" dirty="0"/>
              <a:t>py</a:t>
            </a:r>
            <a:r>
              <a:rPr lang="ru-RU" sz="1200" dirty="0"/>
              <a:t> - будем подключать в качестве вспомогательного, для message.py переменная __</a:t>
            </a:r>
            <a:r>
              <a:rPr lang="ru-RU" sz="1200" b="1" dirty="0" err="1"/>
              <a:t>name</a:t>
            </a:r>
            <a:r>
              <a:rPr lang="ru-RU" sz="1200" dirty="0"/>
              <a:t>__ будет иметь значение </a:t>
            </a:r>
            <a:r>
              <a:rPr lang="ru-RU" sz="1200" b="1" dirty="0" err="1"/>
              <a:t>message</a:t>
            </a:r>
            <a:r>
              <a:rPr lang="ru-RU" sz="1200" dirty="0"/>
              <a:t>. И соответственно метод </a:t>
            </a:r>
            <a:r>
              <a:rPr lang="ru-RU" sz="1200" dirty="0" err="1"/>
              <a:t>main</a:t>
            </a:r>
            <a:r>
              <a:rPr lang="ru-RU" sz="1200" dirty="0"/>
              <a:t> в файле message.py не будет работать.</a:t>
            </a:r>
          </a:p>
          <a:p>
            <a:pPr marL="0" indent="0">
              <a:buNone/>
            </a:pPr>
            <a:r>
              <a:rPr lang="ru-RU" sz="1200" dirty="0"/>
              <a:t>Данный подход с проверкой имени модуля является более рекомендуемым подходом, чем просто вызов метода </a:t>
            </a:r>
            <a:r>
              <a:rPr lang="ru-RU" sz="1200" b="1" dirty="0" err="1"/>
              <a:t>main</a:t>
            </a:r>
            <a:r>
              <a:rPr lang="ru-RU" sz="1200" dirty="0"/>
              <a:t>.</a:t>
            </a:r>
          </a:p>
          <a:p>
            <a:pPr marL="0" indent="0">
              <a:buNone/>
            </a:pPr>
            <a:r>
              <a:rPr lang="ru-RU" sz="1200" dirty="0"/>
              <a:t>В файле main.py также можно сделать проверку на то, является ли модуль главным (хотя в </a:t>
            </a:r>
            <a:r>
              <a:rPr lang="ru-RU" sz="1200" dirty="0" err="1"/>
              <a:t>прицнипе</a:t>
            </a:r>
            <a:r>
              <a:rPr lang="ru-RU" sz="1200" dirty="0"/>
              <a:t> это необязательно):</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Python предоставляет ряд встроенных модулей, которые мы можем использовать в своих программах. В следующих статьях рассмотрим основные из них.</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18</a:t>
            </a:fld>
            <a:endParaRPr lang="ru-RU"/>
          </a:p>
        </p:txBody>
      </p:sp>
    </p:spTree>
    <p:extLst>
      <p:ext uri="{BB962C8B-B14F-4D97-AF65-F5344CB8AC3E}">
        <p14:creationId xmlns:p14="http://schemas.microsoft.com/office/powerpoint/2010/main" val="90003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Генерация </a:t>
            </a:r>
            <a:r>
              <a:rPr lang="ru-RU" b="1" dirty="0" err="1"/>
              <a:t>байткода</a:t>
            </a:r>
            <a:r>
              <a:rPr lang="ru-RU" b="1" dirty="0"/>
              <a:t> модулей</a:t>
            </a:r>
          </a:p>
          <a:p>
            <a:pPr marL="0" indent="0">
              <a:buNone/>
            </a:pPr>
            <a:r>
              <a:rPr lang="ru-RU" sz="1200" dirty="0"/>
              <a:t>При выполнении скрипта на языке Python все выполнение в общем случае разбивается на две стадии:</a:t>
            </a:r>
          </a:p>
          <a:p>
            <a:pPr marL="0" indent="0">
              <a:buNone/>
            </a:pPr>
            <a:endParaRPr lang="ru-RU" sz="1200" dirty="0"/>
          </a:p>
          <a:p>
            <a:pPr marL="457200" indent="-457200">
              <a:buFont typeface="+mj-lt"/>
              <a:buAutoNum type="arabicPeriod"/>
            </a:pPr>
            <a:r>
              <a:rPr lang="ru-RU" sz="1200" dirty="0"/>
              <a:t>Файл с кодом (файл с расширением .</a:t>
            </a:r>
            <a:r>
              <a:rPr lang="ru-RU" sz="1200" dirty="0" err="1"/>
              <a:t>py</a:t>
            </a:r>
            <a:r>
              <a:rPr lang="ru-RU" sz="1200" dirty="0"/>
              <a:t>) компилируется в промежуточный </a:t>
            </a:r>
            <a:r>
              <a:rPr lang="ru-RU" sz="1200" dirty="0" err="1"/>
              <a:t>байткод</a:t>
            </a:r>
            <a:r>
              <a:rPr lang="ru-RU" sz="1200" dirty="0"/>
              <a:t>.</a:t>
            </a:r>
          </a:p>
          <a:p>
            <a:pPr marL="457200" indent="-457200">
              <a:buFont typeface="+mj-lt"/>
              <a:buAutoNum type="arabicPeriod"/>
            </a:pPr>
            <a:r>
              <a:rPr lang="ru-RU" sz="1200" dirty="0"/>
              <a:t>Далее скомпилированный </a:t>
            </a:r>
            <a:r>
              <a:rPr lang="ru-RU" sz="1200" dirty="0" err="1"/>
              <a:t>байткодом</a:t>
            </a:r>
            <a:r>
              <a:rPr lang="ru-RU" sz="1200" dirty="0"/>
              <a:t> интерпретируется, то есть происходит собственно выполнение программы</a:t>
            </a:r>
          </a:p>
          <a:p>
            <a:pPr marL="0" indent="0">
              <a:buNone/>
            </a:pPr>
            <a:endParaRPr lang="ru-RU" sz="1200" dirty="0"/>
          </a:p>
          <a:p>
            <a:pPr marL="0" indent="0">
              <a:buNone/>
            </a:pPr>
            <a:r>
              <a:rPr lang="ru-RU" sz="1200" dirty="0"/>
              <a:t>При этом нам не надо явным образом генерировать никакой </a:t>
            </a:r>
            <a:r>
              <a:rPr lang="ru-RU" sz="1200" dirty="0" err="1"/>
              <a:t>байткод</a:t>
            </a:r>
            <a:r>
              <a:rPr lang="ru-RU" sz="1200" dirty="0"/>
              <a:t>, он создается неявно при выполнении скрипта Python. Если программа импортирует внешние модули/библиотеки и они импортируются первый раз, то их скомпилированный </a:t>
            </a:r>
            <a:r>
              <a:rPr lang="ru-RU" sz="1200" dirty="0" err="1"/>
              <a:t>байткод</a:t>
            </a:r>
            <a:r>
              <a:rPr lang="ru-RU" sz="1200" dirty="0"/>
              <a:t> сохраняется </a:t>
            </a:r>
            <a:r>
              <a:rPr lang="ru-RU" sz="1200" dirty="0" err="1"/>
              <a:t>сохраняется</a:t>
            </a:r>
            <a:r>
              <a:rPr lang="ru-RU" sz="1200" dirty="0"/>
              <a:t> в файле с расширением .</a:t>
            </a:r>
            <a:r>
              <a:rPr lang="ru-RU" sz="1200" b="1" dirty="0" err="1"/>
              <a:t>pyc</a:t>
            </a:r>
            <a:r>
              <a:rPr lang="ru-RU" sz="1200" dirty="0"/>
              <a:t> и кэшируется в каталоге __</a:t>
            </a:r>
            <a:r>
              <a:rPr lang="ru-RU" sz="1200" b="1" dirty="0" err="1"/>
              <a:t>pycache</a:t>
            </a:r>
            <a:r>
              <a:rPr lang="ru-RU" sz="1200" dirty="0"/>
              <a:t>__ в папке, где расположен файл с кодом </a:t>
            </a:r>
            <a:r>
              <a:rPr lang="ru-RU" sz="1200" b="1" dirty="0" err="1"/>
              <a:t>python</a:t>
            </a:r>
            <a:r>
              <a:rPr lang="ru-RU" sz="1200" dirty="0"/>
              <a:t>. Если мы вносим в исходный файл библиотеки изменения, то Python перекомпилирует файл </a:t>
            </a:r>
            <a:r>
              <a:rPr lang="ru-RU" sz="1200" dirty="0" err="1"/>
              <a:t>байткода</a:t>
            </a:r>
            <a:r>
              <a:rPr lang="ru-RU" sz="1200" dirty="0"/>
              <a:t>. Если изменений в коде нет, то загружается ранее скомпилированный </a:t>
            </a:r>
            <a:r>
              <a:rPr lang="ru-RU" sz="1200" dirty="0" err="1"/>
              <a:t>байткод</a:t>
            </a:r>
            <a:r>
              <a:rPr lang="ru-RU" sz="1200" dirty="0"/>
              <a:t> из файла </a:t>
            </a:r>
            <a:r>
              <a:rPr lang="ru-RU" sz="1200" b="1" dirty="0"/>
              <a:t>*.</a:t>
            </a:r>
            <a:r>
              <a:rPr lang="ru-RU" sz="1200" b="1" dirty="0" err="1"/>
              <a:t>pyc</a:t>
            </a:r>
            <a:r>
              <a:rPr lang="ru-RU" sz="1200" dirty="0"/>
              <a:t>. Это позволяет оптимизировать работу с приложением, быстрее его компилировать и выполнять.</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19</a:t>
            </a:fld>
            <a:endParaRPr lang="ru-RU"/>
          </a:p>
        </p:txBody>
      </p:sp>
    </p:spTree>
    <p:extLst>
      <p:ext uri="{BB962C8B-B14F-4D97-AF65-F5344CB8AC3E}">
        <p14:creationId xmlns:p14="http://schemas.microsoft.com/office/powerpoint/2010/main" val="311801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Определение и подключение модулей</a:t>
            </a:r>
          </a:p>
          <a:p>
            <a:pPr marL="0" indent="0">
              <a:buNone/>
            </a:pPr>
            <a:r>
              <a:rPr lang="ru-RU" sz="1200" dirty="0"/>
              <a:t>Модуль в языке Python представляет отдельный файл с кодом, который можно повторно использовать в других программах.</a:t>
            </a:r>
          </a:p>
          <a:p>
            <a:pPr marL="0" indent="0">
              <a:buNone/>
            </a:pPr>
            <a:endParaRPr lang="ru-RU" sz="1200" dirty="0"/>
          </a:p>
          <a:p>
            <a:pPr marL="0" indent="0">
              <a:buNone/>
            </a:pPr>
            <a:r>
              <a:rPr lang="ru-RU" sz="1200" dirty="0"/>
              <a:t>Для создания модуля необходимо создать собственно файл с расширением </a:t>
            </a:r>
            <a:r>
              <a:rPr lang="ru-RU" sz="1200" b="1" dirty="0"/>
              <a:t>*.</a:t>
            </a:r>
            <a:r>
              <a:rPr lang="ru-RU" sz="1200" b="1" dirty="0" err="1"/>
              <a:t>py</a:t>
            </a:r>
            <a:r>
              <a:rPr lang="ru-RU" sz="1200" dirty="0"/>
              <a:t>, который будет представлять модуль. Название файла будет представлять название модуля. Затем в этом файле надо определить одну или несколько функций.</a:t>
            </a:r>
          </a:p>
          <a:p>
            <a:pPr marL="0" indent="0">
              <a:buNone/>
            </a:pPr>
            <a:endParaRPr lang="ru-RU" sz="1200" dirty="0"/>
          </a:p>
          <a:p>
            <a:pPr marL="0" indent="0">
              <a:buNone/>
            </a:pPr>
            <a:r>
              <a:rPr lang="ru-RU" sz="1200" dirty="0"/>
              <a:t>Допустим, основной файл программы называется </a:t>
            </a:r>
            <a:r>
              <a:rPr lang="ru-RU" sz="1200" b="1" dirty="0"/>
              <a:t>main.py</a:t>
            </a:r>
            <a:r>
              <a:rPr lang="ru-RU" sz="1200" dirty="0"/>
              <a:t>. И мы хотим подключить к нему внешние модули.</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a:t>
            </a:fld>
            <a:endParaRPr lang="ru-RU"/>
          </a:p>
        </p:txBody>
      </p:sp>
    </p:spTree>
    <p:extLst>
      <p:ext uri="{BB962C8B-B14F-4D97-AF65-F5344CB8AC3E}">
        <p14:creationId xmlns:p14="http://schemas.microsoft.com/office/powerpoint/2010/main" val="3125241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Однако </a:t>
            </a:r>
            <a:r>
              <a:rPr lang="ru-RU" sz="1200" dirty="0" err="1"/>
              <a:t>байткод</a:t>
            </a:r>
            <a:r>
              <a:rPr lang="ru-RU" sz="1200" dirty="0"/>
              <a:t> основного скрипта, который представляет основной файл программы и который передается интерпретатору </a:t>
            </a:r>
            <a:r>
              <a:rPr lang="ru-RU" sz="1200" dirty="0" err="1"/>
              <a:t>python</a:t>
            </a:r>
            <a:r>
              <a:rPr lang="ru-RU" sz="1200" dirty="0"/>
              <a:t>, не сохраняется в файле </a:t>
            </a:r>
            <a:r>
              <a:rPr lang="ru-RU" sz="1200" b="1" dirty="0"/>
              <a:t>*.</a:t>
            </a:r>
            <a:r>
              <a:rPr lang="ru-RU" sz="1200" b="1" dirty="0" err="1"/>
              <a:t>pyc</a:t>
            </a:r>
            <a:r>
              <a:rPr lang="ru-RU" sz="1200" b="1" dirty="0"/>
              <a:t> </a:t>
            </a:r>
            <a:r>
              <a:rPr lang="ru-RU" sz="1200" dirty="0"/>
              <a:t>и перекомпилируется каждый раз при запуске приложения.</a:t>
            </a:r>
          </a:p>
          <a:p>
            <a:pPr marL="0" indent="0">
              <a:buNone/>
            </a:pPr>
            <a:r>
              <a:rPr lang="ru-RU" sz="1200" dirty="0"/>
              <a:t>Допустим, в папке проекта у нас размещен файл </a:t>
            </a:r>
            <a:r>
              <a:rPr lang="ru-RU" sz="1200" b="1" dirty="0"/>
              <a:t>user.py </a:t>
            </a:r>
            <a:r>
              <a:rPr lang="ru-RU" sz="1200" dirty="0"/>
              <a:t>со простейшей функцией, которая принимает два параметра и выводит их значения:</a:t>
            </a:r>
          </a:p>
          <a:p>
            <a:pPr marL="0" indent="0">
              <a:buNone/>
            </a:pPr>
            <a:endParaRPr lang="ru-RU" sz="1200" dirty="0"/>
          </a:p>
          <a:p>
            <a:pPr marL="0" indent="0">
              <a:buNone/>
            </a:pPr>
            <a:endParaRPr lang="ru-RU" sz="1200" dirty="0"/>
          </a:p>
          <a:p>
            <a:pPr marL="0" indent="0">
              <a:buNone/>
            </a:pPr>
            <a:r>
              <a:rPr lang="ru-RU" sz="1200" dirty="0"/>
              <a:t>Подключим этот файл в главном модуле программы, который пусть называется </a:t>
            </a:r>
            <a:r>
              <a:rPr lang="ru-RU" sz="1200" b="1" dirty="0"/>
              <a:t>app</a:t>
            </a:r>
            <a:r>
              <a:rPr lang="ru-RU" sz="1200" dirty="0"/>
              <a:t>.</a:t>
            </a:r>
            <a:r>
              <a:rPr lang="ru-RU" sz="1200" b="1" dirty="0"/>
              <a:t>py</a:t>
            </a:r>
            <a:r>
              <a:rPr lang="ru-RU" sz="1200" dirty="0"/>
              <a:t>:</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20</a:t>
            </a:fld>
            <a:endParaRPr lang="ru-RU"/>
          </a:p>
        </p:txBody>
      </p:sp>
    </p:spTree>
    <p:extLst>
      <p:ext uri="{BB962C8B-B14F-4D97-AF65-F5344CB8AC3E}">
        <p14:creationId xmlns:p14="http://schemas.microsoft.com/office/powerpoint/2010/main" val="3009642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При выполнении этого скрипта в папке проекте (где располагается модуль "</a:t>
            </a:r>
            <a:r>
              <a:rPr lang="ru-RU" sz="1200" b="1" dirty="0"/>
              <a:t>user.py</a:t>
            </a:r>
            <a:r>
              <a:rPr lang="ru-RU" sz="1200" dirty="0"/>
              <a:t>") будет создан каталог __</a:t>
            </a:r>
            <a:r>
              <a:rPr lang="ru-RU" sz="1200" b="1" dirty="0" err="1"/>
              <a:t>pycache</a:t>
            </a:r>
            <a:r>
              <a:rPr lang="ru-RU" sz="1200" dirty="0"/>
              <a:t>__. А в нем будет сгенерирован файл </a:t>
            </a:r>
            <a:r>
              <a:rPr lang="ru-RU" sz="1200" dirty="0" err="1"/>
              <a:t>байткода</a:t>
            </a:r>
            <a:r>
              <a:rPr lang="ru-RU" sz="1200" dirty="0"/>
              <a:t>, который будет наподобие следующего </a:t>
            </a:r>
            <a:r>
              <a:rPr lang="ru-RU" sz="1200" dirty="0" err="1"/>
              <a:t>user.cpython-версия.pyc</a:t>
            </a:r>
            <a:r>
              <a:rPr lang="ru-RU" sz="1200" dirty="0"/>
              <a:t>, где в качестве версии будет применяться версия используемого интерпретатора, например, 311 (для версии Python 3.11). Сгенерированный </a:t>
            </a:r>
            <a:r>
              <a:rPr lang="ru-RU" sz="1200" dirty="0" err="1"/>
              <a:t>pyc</a:t>
            </a:r>
            <a:r>
              <a:rPr lang="ru-RU" sz="1200" dirty="0"/>
              <a:t>-файл является бинарным, поэтому текстовом редакторе нет смысла его открывать.</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21</a:t>
            </a:fld>
            <a:endParaRPr lang="ru-RU"/>
          </a:p>
        </p:txBody>
      </p:sp>
    </p:spTree>
    <p:extLst>
      <p:ext uri="{BB962C8B-B14F-4D97-AF65-F5344CB8AC3E}">
        <p14:creationId xmlns:p14="http://schemas.microsoft.com/office/powerpoint/2010/main" val="4254566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Ручная компиляция </a:t>
            </a:r>
            <a:r>
              <a:rPr lang="ru-RU" sz="1200" b="1" dirty="0" err="1"/>
              <a:t>байткода</a:t>
            </a:r>
            <a:endParaRPr lang="ru-RU" sz="1200" b="1" dirty="0"/>
          </a:p>
          <a:p>
            <a:pPr marL="0" indent="0">
              <a:buNone/>
            </a:pPr>
            <a:r>
              <a:rPr lang="ru-RU" sz="1200" dirty="0"/>
              <a:t>Хотя файл </a:t>
            </a:r>
            <a:r>
              <a:rPr lang="ru-RU" sz="1200" dirty="0" err="1"/>
              <a:t>байткода</a:t>
            </a:r>
            <a:r>
              <a:rPr lang="ru-RU" sz="1200" dirty="0"/>
              <a:t> создается автоматически, мы вручную можем его сгенерировать. Для этого есть несколько способов: компиляция с помощью скрипта </a:t>
            </a:r>
            <a:r>
              <a:rPr lang="ru-RU" sz="1200" b="1" dirty="0" err="1"/>
              <a:t>py</a:t>
            </a:r>
            <a:r>
              <a:rPr lang="ru-RU" sz="1200" dirty="0" err="1"/>
              <a:t>_</a:t>
            </a:r>
            <a:r>
              <a:rPr lang="ru-RU" sz="1200" b="1" dirty="0" err="1"/>
              <a:t>compile</a:t>
            </a:r>
            <a:r>
              <a:rPr lang="ru-RU" sz="1200" dirty="0"/>
              <a:t> и компиляция с помощью модуля </a:t>
            </a:r>
            <a:r>
              <a:rPr lang="ru-RU" sz="1200" b="1" dirty="0" err="1"/>
              <a:t>compileall</a:t>
            </a:r>
            <a:r>
              <a:rPr lang="ru-RU" sz="1200" dirty="0"/>
              <a:t>.</a:t>
            </a:r>
          </a:p>
          <a:p>
            <a:pPr marL="0" indent="0">
              <a:buNone/>
            </a:pPr>
            <a:endParaRPr lang="ru-RU" sz="1200" dirty="0"/>
          </a:p>
          <a:p>
            <a:pPr marL="0" indent="0">
              <a:buNone/>
            </a:pPr>
            <a:r>
              <a:rPr lang="ru-RU" sz="1200" dirty="0"/>
              <a:t>Скрипт </a:t>
            </a:r>
            <a:r>
              <a:rPr lang="ru-RU" sz="1200" b="1" dirty="0" err="1"/>
              <a:t>py</a:t>
            </a:r>
            <a:r>
              <a:rPr lang="ru-RU" sz="1200" dirty="0" err="1"/>
              <a:t>_</a:t>
            </a:r>
            <a:r>
              <a:rPr lang="ru-RU" sz="1200" b="1" dirty="0" err="1"/>
              <a:t>compile</a:t>
            </a:r>
            <a:r>
              <a:rPr lang="ru-RU" sz="1200" dirty="0"/>
              <a:t> применяется для компиляции отдельных файлов. Для компиляции произвольного скрипта </a:t>
            </a:r>
            <a:r>
              <a:rPr lang="ru-RU" sz="1200" b="1" dirty="0"/>
              <a:t>user</a:t>
            </a:r>
            <a:r>
              <a:rPr lang="ru-RU" sz="1200" dirty="0"/>
              <a:t>.</a:t>
            </a:r>
            <a:r>
              <a:rPr lang="ru-RU" sz="1200" b="1" dirty="0"/>
              <a:t>py</a:t>
            </a:r>
            <a:r>
              <a:rPr lang="ru-RU" sz="1200" dirty="0"/>
              <a:t> в файл с </a:t>
            </a:r>
            <a:r>
              <a:rPr lang="ru-RU" sz="1200" dirty="0" err="1"/>
              <a:t>байткодом</a:t>
            </a:r>
            <a:r>
              <a:rPr lang="ru-RU" sz="1200" dirty="0"/>
              <a:t> мы могли бы использовать следующую программу:</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Для компиляции в функцию </a:t>
            </a:r>
            <a:r>
              <a:rPr lang="ru-RU" sz="1200" b="1" dirty="0" err="1"/>
              <a:t>compile</a:t>
            </a:r>
            <a:r>
              <a:rPr lang="ru-RU" sz="1200" dirty="0"/>
              <a:t>() передаем путь к скрипту. После выполнения программы в текущей папке также будет сгенерирован каталог __</a:t>
            </a:r>
            <a:r>
              <a:rPr lang="ru-RU" sz="1200" b="1" dirty="0" err="1"/>
              <a:t>pycache</a:t>
            </a:r>
            <a:r>
              <a:rPr lang="ru-RU" sz="1200" dirty="0"/>
              <a:t>__, а в нем файл </a:t>
            </a:r>
            <a:r>
              <a:rPr lang="ru-RU" sz="1200" b="1" dirty="0"/>
              <a:t>user.cpython-311.pyc </a:t>
            </a:r>
          </a:p>
          <a:p>
            <a:pPr marL="0" indent="0">
              <a:buNone/>
            </a:pPr>
            <a:endParaRPr lang="ru-RU" sz="1200" dirty="0"/>
          </a:p>
          <a:p>
            <a:pPr marL="0" indent="0">
              <a:buNone/>
            </a:pPr>
            <a:endParaRPr lang="ru-RU" sz="1200" dirty="0"/>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22</a:t>
            </a:fld>
            <a:endParaRPr lang="ru-RU"/>
          </a:p>
        </p:txBody>
      </p:sp>
    </p:spTree>
    <p:extLst>
      <p:ext uri="{BB962C8B-B14F-4D97-AF65-F5344CB8AC3E}">
        <p14:creationId xmlns:p14="http://schemas.microsoft.com/office/powerpoint/2010/main" val="3963272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Модуль </a:t>
            </a:r>
            <a:r>
              <a:rPr lang="ru-RU" sz="1200" b="1" dirty="0" err="1"/>
              <a:t>compileall</a:t>
            </a:r>
            <a:r>
              <a:rPr lang="ru-RU" sz="1200" dirty="0"/>
              <a:t> применяется для компиляции всех файлов Python по определенным путям. Например, скомпилируем все файлы в каталоге </a:t>
            </a:r>
            <a:r>
              <a:rPr lang="ru-RU" sz="1200" b="1" dirty="0"/>
              <a:t>C:/python/files</a:t>
            </a:r>
          </a:p>
          <a:p>
            <a:pPr marL="0" indent="0">
              <a:buNone/>
            </a:pPr>
            <a:endParaRPr lang="ru-RU" sz="1200" b="1" dirty="0"/>
          </a:p>
          <a:p>
            <a:pPr marL="0" indent="0">
              <a:buNone/>
            </a:pPr>
            <a:endParaRPr lang="ru-RU" sz="1200" b="1" dirty="0"/>
          </a:p>
          <a:p>
            <a:pPr marL="0" indent="0">
              <a:buNone/>
            </a:pPr>
            <a:r>
              <a:rPr lang="ru-RU" sz="1200" dirty="0"/>
              <a:t>По умолчанию компилируются даже те файлы, которые содержатся в подкаталогах. Если надо скомпилировать только те файлы, которые располагаются непосредственно в указанно папке, то применяется опция </a:t>
            </a:r>
            <a:r>
              <a:rPr lang="ru-RU" sz="1200" b="1" dirty="0"/>
              <a:t>-l</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23</a:t>
            </a:fld>
            <a:endParaRPr lang="ru-RU"/>
          </a:p>
        </p:txBody>
      </p:sp>
    </p:spTree>
    <p:extLst>
      <p:ext uri="{BB962C8B-B14F-4D97-AF65-F5344CB8AC3E}">
        <p14:creationId xmlns:p14="http://schemas.microsoft.com/office/powerpoint/2010/main" val="842926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Модуль </a:t>
            </a:r>
            <a:r>
              <a:rPr lang="en-US" b="1" dirty="0"/>
              <a:t>random</a:t>
            </a:r>
            <a:endParaRPr lang="ru-RU" b="1" dirty="0"/>
          </a:p>
          <a:p>
            <a:pPr marL="0" indent="0">
              <a:buNone/>
            </a:pPr>
            <a:r>
              <a:rPr lang="ru-RU" sz="1200" dirty="0"/>
              <a:t>Модуль </a:t>
            </a:r>
            <a:r>
              <a:rPr lang="ru-RU" sz="1200" dirty="0" err="1"/>
              <a:t>random</a:t>
            </a:r>
            <a:r>
              <a:rPr lang="ru-RU" sz="1200" dirty="0"/>
              <a:t> управляет генерацией случайных чисел. Его основные функции:</a:t>
            </a:r>
          </a:p>
          <a:p>
            <a:pPr marL="0" indent="0">
              <a:buNone/>
            </a:pPr>
            <a:endParaRPr lang="ru-RU" sz="1200" dirty="0"/>
          </a:p>
          <a:p>
            <a:r>
              <a:rPr lang="ru-RU" sz="1200" b="1" dirty="0" err="1"/>
              <a:t>random</a:t>
            </a:r>
            <a:r>
              <a:rPr lang="ru-RU" sz="1200" dirty="0"/>
              <a:t>(): генерирует случайное число от 0.0 до 1.0</a:t>
            </a:r>
          </a:p>
          <a:p>
            <a:r>
              <a:rPr lang="ru-RU" sz="1200" b="1" dirty="0" err="1"/>
              <a:t>randint</a:t>
            </a:r>
            <a:r>
              <a:rPr lang="ru-RU" sz="1200" dirty="0"/>
              <a:t>(): возвращает случайное число из определенного диапазона</a:t>
            </a:r>
          </a:p>
          <a:p>
            <a:r>
              <a:rPr lang="ru-RU" sz="1200" b="1" dirty="0" err="1"/>
              <a:t>randrange</a:t>
            </a:r>
            <a:r>
              <a:rPr lang="ru-RU" sz="1200" dirty="0"/>
              <a:t>(): возвращает случайное число из определенного набора чисел</a:t>
            </a:r>
          </a:p>
          <a:p>
            <a:r>
              <a:rPr lang="ru-RU" sz="1200" b="1" dirty="0" err="1"/>
              <a:t>shuffle</a:t>
            </a:r>
            <a:r>
              <a:rPr lang="ru-RU" sz="1200" dirty="0"/>
              <a:t>(): перемешивает список</a:t>
            </a:r>
          </a:p>
          <a:p>
            <a:r>
              <a:rPr lang="ru-RU" sz="1200" b="1" dirty="0" err="1"/>
              <a:t>choice</a:t>
            </a:r>
            <a:r>
              <a:rPr lang="ru-RU" sz="1200" dirty="0"/>
              <a:t>(): возвращает случайный элемент списка</a:t>
            </a:r>
            <a:endParaRPr lang="ru-RU" sz="1200" b="1"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24</a:t>
            </a:fld>
            <a:endParaRPr lang="ru-RU"/>
          </a:p>
        </p:txBody>
      </p:sp>
    </p:spTree>
    <p:extLst>
      <p:ext uri="{BB962C8B-B14F-4D97-AF65-F5344CB8AC3E}">
        <p14:creationId xmlns:p14="http://schemas.microsoft.com/office/powerpoint/2010/main" val="670548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Функция </a:t>
            </a:r>
            <a:r>
              <a:rPr lang="ru-RU" sz="1200" b="1" dirty="0" err="1"/>
              <a:t>random</a:t>
            </a:r>
            <a:r>
              <a:rPr lang="ru-RU" sz="1200" dirty="0"/>
              <a:t>() возвращает случайное число с плавающей точкой в промежутке от 0.0 до 1.0. Если же нам необходимо число из большего диапазона, скажем от 0 до 100, то мы можем соответственно умножить результат функции </a:t>
            </a:r>
            <a:r>
              <a:rPr lang="ru-RU" sz="1200" dirty="0" err="1"/>
              <a:t>random</a:t>
            </a:r>
            <a:r>
              <a:rPr lang="ru-RU" sz="1200" dirty="0"/>
              <a:t> на 100.</a:t>
            </a:r>
          </a:p>
          <a:p>
            <a:pPr marL="0" indent="0">
              <a:buNone/>
            </a:pPr>
            <a:endParaRPr lang="ru-RU" sz="1200" b="1" dirty="0"/>
          </a:p>
          <a:p>
            <a:pPr marL="0" indent="0">
              <a:buNone/>
            </a:pPr>
            <a:endParaRPr lang="ru-RU" sz="1200" b="1" dirty="0"/>
          </a:p>
          <a:p>
            <a:pPr marL="0" indent="0">
              <a:buNone/>
            </a:pPr>
            <a:endParaRPr lang="ru-RU" sz="1200" b="1" dirty="0"/>
          </a:p>
          <a:p>
            <a:pPr marL="0" indent="0">
              <a:buNone/>
            </a:pPr>
            <a:endParaRPr lang="ru-RU" sz="1200" b="1" dirty="0"/>
          </a:p>
          <a:p>
            <a:pPr marL="0" indent="0">
              <a:buNone/>
            </a:pPr>
            <a:r>
              <a:rPr lang="ru-RU" sz="1200" dirty="0"/>
              <a:t>Функция </a:t>
            </a:r>
            <a:r>
              <a:rPr lang="ru-RU" sz="1200" b="1" dirty="0" err="1"/>
              <a:t>randint</a:t>
            </a:r>
            <a:r>
              <a:rPr lang="ru-RU" sz="1200" dirty="0"/>
              <a:t>(</a:t>
            </a:r>
            <a:r>
              <a:rPr lang="ru-RU" sz="1200" b="1" dirty="0" err="1"/>
              <a:t>min</a:t>
            </a:r>
            <a:r>
              <a:rPr lang="ru-RU" sz="1200" dirty="0"/>
              <a:t>, </a:t>
            </a:r>
            <a:r>
              <a:rPr lang="ru-RU" sz="1200" b="1" dirty="0" err="1"/>
              <a:t>max</a:t>
            </a:r>
            <a:r>
              <a:rPr lang="ru-RU" sz="1200" dirty="0"/>
              <a:t>) возвращает случайное целое число в промежутке между двумя значениями </a:t>
            </a:r>
            <a:r>
              <a:rPr lang="ru-RU" sz="1200" b="1" dirty="0" err="1"/>
              <a:t>min</a:t>
            </a:r>
            <a:r>
              <a:rPr lang="ru-RU" sz="1200" dirty="0"/>
              <a:t> и </a:t>
            </a:r>
            <a:r>
              <a:rPr lang="ru-RU" sz="1200" b="1" dirty="0" err="1"/>
              <a:t>max</a:t>
            </a:r>
            <a:r>
              <a:rPr lang="ru-RU" sz="1200" dirty="0"/>
              <a:t>.</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25</a:t>
            </a:fld>
            <a:endParaRPr lang="ru-RU"/>
          </a:p>
        </p:txBody>
      </p:sp>
    </p:spTree>
    <p:extLst>
      <p:ext uri="{BB962C8B-B14F-4D97-AF65-F5344CB8AC3E}">
        <p14:creationId xmlns:p14="http://schemas.microsoft.com/office/powerpoint/2010/main" val="4200052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Функция </a:t>
            </a:r>
            <a:r>
              <a:rPr lang="ru-RU" sz="1200" b="1" dirty="0" err="1"/>
              <a:t>randrange</a:t>
            </a:r>
            <a:r>
              <a:rPr lang="ru-RU" sz="1200" dirty="0"/>
              <a:t>() возвращает случайное целое число из определенного набора чисел. Она имеет три формы:</a:t>
            </a:r>
          </a:p>
          <a:p>
            <a:r>
              <a:rPr lang="ru-RU" sz="1200" b="1" dirty="0" err="1"/>
              <a:t>randrange</a:t>
            </a:r>
            <a:r>
              <a:rPr lang="ru-RU" sz="1200" dirty="0"/>
              <a:t>(</a:t>
            </a:r>
            <a:r>
              <a:rPr lang="ru-RU" sz="1200" b="1" dirty="0" err="1"/>
              <a:t>stop</a:t>
            </a:r>
            <a:r>
              <a:rPr lang="ru-RU" sz="1200" dirty="0"/>
              <a:t>): в качестве набора чисел, из которых происходит извлечение случайного значения, будет использоваться диапазон от 0 до числа </a:t>
            </a:r>
            <a:r>
              <a:rPr lang="ru-RU" sz="1200" dirty="0" err="1"/>
              <a:t>stop</a:t>
            </a:r>
            <a:endParaRPr lang="ru-RU" sz="1200" dirty="0"/>
          </a:p>
          <a:p>
            <a:r>
              <a:rPr lang="ru-RU" sz="1200" b="1" dirty="0" err="1"/>
              <a:t>randrange</a:t>
            </a:r>
            <a:r>
              <a:rPr lang="ru-RU" sz="1200" dirty="0"/>
              <a:t>(</a:t>
            </a:r>
            <a:r>
              <a:rPr lang="ru-RU" sz="1200" b="1" dirty="0" err="1"/>
              <a:t>start</a:t>
            </a:r>
            <a:r>
              <a:rPr lang="ru-RU" sz="1200" dirty="0"/>
              <a:t>, </a:t>
            </a:r>
            <a:r>
              <a:rPr lang="ru-RU" sz="1200" b="1" dirty="0" err="1"/>
              <a:t>stop</a:t>
            </a:r>
            <a:r>
              <a:rPr lang="ru-RU" sz="1200" dirty="0"/>
              <a:t>): набор чисел представляет диапазон от числа </a:t>
            </a:r>
            <a:r>
              <a:rPr lang="ru-RU" sz="1200" dirty="0" err="1"/>
              <a:t>start</a:t>
            </a:r>
            <a:r>
              <a:rPr lang="ru-RU" sz="1200" dirty="0"/>
              <a:t> до числа </a:t>
            </a:r>
            <a:r>
              <a:rPr lang="ru-RU" sz="1200" dirty="0" err="1"/>
              <a:t>stop</a:t>
            </a:r>
            <a:endParaRPr lang="ru-RU" sz="1200" dirty="0"/>
          </a:p>
          <a:p>
            <a:r>
              <a:rPr lang="ru-RU" sz="1200" b="1" dirty="0" err="1"/>
              <a:t>randrange</a:t>
            </a:r>
            <a:r>
              <a:rPr lang="ru-RU" sz="1200" dirty="0"/>
              <a:t>(</a:t>
            </a:r>
            <a:r>
              <a:rPr lang="ru-RU" sz="1200" b="1" dirty="0" err="1"/>
              <a:t>start</a:t>
            </a:r>
            <a:r>
              <a:rPr lang="ru-RU" sz="1200" dirty="0"/>
              <a:t>, </a:t>
            </a:r>
            <a:r>
              <a:rPr lang="ru-RU" sz="1200" b="1" dirty="0" err="1"/>
              <a:t>stop</a:t>
            </a:r>
            <a:r>
              <a:rPr lang="ru-RU" sz="1200" dirty="0"/>
              <a:t>, </a:t>
            </a:r>
            <a:r>
              <a:rPr lang="ru-RU" sz="1200" b="1" dirty="0" err="1"/>
              <a:t>step</a:t>
            </a:r>
            <a:r>
              <a:rPr lang="ru-RU" sz="1200" dirty="0"/>
              <a:t>): набор чисел представляет диапазон от числа </a:t>
            </a:r>
            <a:r>
              <a:rPr lang="ru-RU" sz="1200" dirty="0" err="1"/>
              <a:t>start</a:t>
            </a:r>
            <a:r>
              <a:rPr lang="ru-RU" sz="1200" dirty="0"/>
              <a:t> до числа </a:t>
            </a:r>
            <a:r>
              <a:rPr lang="ru-RU" sz="1200" dirty="0" err="1"/>
              <a:t>stop</a:t>
            </a:r>
            <a:r>
              <a:rPr lang="ru-RU" sz="1200" dirty="0"/>
              <a:t>, при этом каждое число в диапазоне отличается от предыдущего на шаг </a:t>
            </a:r>
            <a:r>
              <a:rPr lang="ru-RU" sz="1200" dirty="0" err="1"/>
              <a:t>step</a:t>
            </a: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26</a:t>
            </a:fld>
            <a:endParaRPr lang="ru-RU"/>
          </a:p>
        </p:txBody>
      </p:sp>
    </p:spTree>
    <p:extLst>
      <p:ext uri="{BB962C8B-B14F-4D97-AF65-F5344CB8AC3E}">
        <p14:creationId xmlns:p14="http://schemas.microsoft.com/office/powerpoint/2010/main" val="1061417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Работа со списком</a:t>
            </a:r>
          </a:p>
          <a:p>
            <a:pPr marL="0" indent="0">
              <a:buNone/>
            </a:pPr>
            <a:r>
              <a:rPr lang="ru-RU" sz="1200" dirty="0"/>
              <a:t>Для работы со списками в модуле </a:t>
            </a:r>
            <a:r>
              <a:rPr lang="ru-RU" sz="1200" dirty="0" err="1"/>
              <a:t>random</a:t>
            </a:r>
            <a:r>
              <a:rPr lang="ru-RU" sz="1200" dirty="0"/>
              <a:t> определены две функции: функция </a:t>
            </a:r>
            <a:r>
              <a:rPr lang="ru-RU" sz="1200" b="1" dirty="0" err="1"/>
              <a:t>shuffle</a:t>
            </a:r>
            <a:r>
              <a:rPr lang="ru-RU" sz="1200" dirty="0"/>
              <a:t>() перемешивает список случайным образом, а функция </a:t>
            </a:r>
            <a:r>
              <a:rPr lang="ru-RU" sz="1200" b="1" dirty="0" err="1"/>
              <a:t>choice</a:t>
            </a:r>
            <a:r>
              <a:rPr lang="ru-RU" sz="1200" dirty="0"/>
              <a:t>() возвращает один случайный элемент из списка:</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27</a:t>
            </a:fld>
            <a:endParaRPr lang="ru-RU"/>
          </a:p>
        </p:txBody>
      </p:sp>
    </p:spTree>
    <p:extLst>
      <p:ext uri="{BB962C8B-B14F-4D97-AF65-F5344CB8AC3E}">
        <p14:creationId xmlns:p14="http://schemas.microsoft.com/office/powerpoint/2010/main" val="1598398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Математические функции и модуль </a:t>
            </a:r>
            <a:r>
              <a:rPr lang="ru-RU" b="1" dirty="0" err="1"/>
              <a:t>math</a:t>
            </a:r>
            <a:endParaRPr lang="ru-RU" b="1" dirty="0"/>
          </a:p>
          <a:p>
            <a:pPr marL="0" indent="0">
              <a:buNone/>
            </a:pPr>
            <a:r>
              <a:rPr lang="ru-RU" sz="1200" b="1" dirty="0"/>
              <a:t>Встроенный модуль </a:t>
            </a:r>
            <a:r>
              <a:rPr lang="ru-RU" sz="1200" b="1" dirty="0" err="1"/>
              <a:t>math</a:t>
            </a:r>
            <a:r>
              <a:rPr lang="ru-RU" sz="1200" b="1" dirty="0"/>
              <a:t> в Python предоставляет набор функций для выполнения математических, тригонометрических и логарифмических операций. Некоторые из основных функций модуля:</a:t>
            </a:r>
          </a:p>
          <a:p>
            <a:pPr marL="0" indent="0">
              <a:buNone/>
            </a:pPr>
            <a:endParaRPr lang="ru-RU" sz="1200" dirty="0"/>
          </a:p>
          <a:p>
            <a:r>
              <a:rPr lang="ru-RU" sz="1200" dirty="0" err="1"/>
              <a:t>pow</a:t>
            </a:r>
            <a:r>
              <a:rPr lang="ru-RU" sz="1200" dirty="0"/>
              <a:t>(</a:t>
            </a:r>
            <a:r>
              <a:rPr lang="ru-RU" sz="1200" dirty="0" err="1"/>
              <a:t>num</a:t>
            </a:r>
            <a:r>
              <a:rPr lang="ru-RU" sz="1200" dirty="0"/>
              <a:t>, </a:t>
            </a:r>
            <a:r>
              <a:rPr lang="ru-RU" sz="1200" dirty="0" err="1"/>
              <a:t>power</a:t>
            </a:r>
            <a:r>
              <a:rPr lang="ru-RU" sz="1200" dirty="0"/>
              <a:t>): возведение числа </a:t>
            </a:r>
            <a:r>
              <a:rPr lang="ru-RU" sz="1200" dirty="0" err="1"/>
              <a:t>num</a:t>
            </a:r>
            <a:r>
              <a:rPr lang="ru-RU" sz="1200" dirty="0"/>
              <a:t> в степень </a:t>
            </a:r>
            <a:r>
              <a:rPr lang="ru-RU" sz="1200" dirty="0" err="1"/>
              <a:t>power</a:t>
            </a:r>
            <a:endParaRPr lang="ru-RU" sz="1200" dirty="0"/>
          </a:p>
          <a:p>
            <a:r>
              <a:rPr lang="ru-RU" sz="1200" dirty="0" err="1"/>
              <a:t>sqrt</a:t>
            </a:r>
            <a:r>
              <a:rPr lang="ru-RU" sz="1200" dirty="0"/>
              <a:t>(</a:t>
            </a:r>
            <a:r>
              <a:rPr lang="ru-RU" sz="1200" dirty="0" err="1"/>
              <a:t>num</a:t>
            </a:r>
            <a:r>
              <a:rPr lang="ru-RU" sz="1200" dirty="0"/>
              <a:t>): квадратный корень числа </a:t>
            </a:r>
            <a:r>
              <a:rPr lang="ru-RU" sz="1200" dirty="0" err="1"/>
              <a:t>num</a:t>
            </a:r>
            <a:endParaRPr lang="ru-RU" sz="1200" dirty="0"/>
          </a:p>
          <a:p>
            <a:r>
              <a:rPr lang="ru-RU" sz="1200" dirty="0" err="1"/>
              <a:t>ceil</a:t>
            </a:r>
            <a:r>
              <a:rPr lang="ru-RU" sz="1200" dirty="0"/>
              <a:t>(</a:t>
            </a:r>
            <a:r>
              <a:rPr lang="ru-RU" sz="1200" dirty="0" err="1"/>
              <a:t>num</a:t>
            </a:r>
            <a:r>
              <a:rPr lang="ru-RU" sz="1200" dirty="0"/>
              <a:t>): округление числа до ближайшего наибольшего целого</a:t>
            </a:r>
          </a:p>
          <a:p>
            <a:r>
              <a:rPr lang="ru-RU" sz="1200" dirty="0" err="1"/>
              <a:t>floor</a:t>
            </a:r>
            <a:r>
              <a:rPr lang="ru-RU" sz="1200" dirty="0"/>
              <a:t>(</a:t>
            </a:r>
            <a:r>
              <a:rPr lang="ru-RU" sz="1200" dirty="0" err="1"/>
              <a:t>num</a:t>
            </a:r>
            <a:r>
              <a:rPr lang="ru-RU" sz="1200" dirty="0"/>
              <a:t>): округление числа до ближайшего наименьшего целого</a:t>
            </a:r>
          </a:p>
          <a:p>
            <a:r>
              <a:rPr lang="ru-RU" sz="1200" dirty="0" err="1"/>
              <a:t>factorial</a:t>
            </a:r>
            <a:r>
              <a:rPr lang="ru-RU" sz="1200" dirty="0"/>
              <a:t>(</a:t>
            </a:r>
            <a:r>
              <a:rPr lang="ru-RU" sz="1200" dirty="0" err="1"/>
              <a:t>num</a:t>
            </a:r>
            <a:r>
              <a:rPr lang="ru-RU" sz="1200" dirty="0"/>
              <a:t>): факториал числа</a:t>
            </a:r>
          </a:p>
          <a:p>
            <a:r>
              <a:rPr lang="ru-RU" sz="1200" dirty="0" err="1"/>
              <a:t>degrees</a:t>
            </a:r>
            <a:r>
              <a:rPr lang="ru-RU" sz="1200" dirty="0"/>
              <a:t>(</a:t>
            </a:r>
            <a:r>
              <a:rPr lang="ru-RU" sz="1200" dirty="0" err="1"/>
              <a:t>rad</a:t>
            </a:r>
            <a:r>
              <a:rPr lang="ru-RU" sz="1200" dirty="0"/>
              <a:t>): перевод из радиан в градусы</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28</a:t>
            </a:fld>
            <a:endParaRPr lang="ru-RU"/>
          </a:p>
        </p:txBody>
      </p:sp>
    </p:spTree>
    <p:extLst>
      <p:ext uri="{BB962C8B-B14F-4D97-AF65-F5344CB8AC3E}">
        <p14:creationId xmlns:p14="http://schemas.microsoft.com/office/powerpoint/2010/main" val="2496033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err="1"/>
              <a:t>radians</a:t>
            </a:r>
            <a:r>
              <a:rPr lang="ru-RU" sz="1200" dirty="0"/>
              <a:t>(</a:t>
            </a:r>
            <a:r>
              <a:rPr lang="ru-RU" sz="1200" dirty="0" err="1"/>
              <a:t>grad</a:t>
            </a:r>
            <a:r>
              <a:rPr lang="ru-RU" sz="1200" dirty="0"/>
              <a:t>): перевод из градусов в радианы</a:t>
            </a:r>
          </a:p>
          <a:p>
            <a:r>
              <a:rPr lang="ru-RU" sz="1200" dirty="0" err="1"/>
              <a:t>cos</a:t>
            </a:r>
            <a:r>
              <a:rPr lang="ru-RU" sz="1200" dirty="0"/>
              <a:t>(</a:t>
            </a:r>
            <a:r>
              <a:rPr lang="ru-RU" sz="1200" dirty="0" err="1"/>
              <a:t>rad</a:t>
            </a:r>
            <a:r>
              <a:rPr lang="ru-RU" sz="1200" dirty="0"/>
              <a:t>): косинус угла в радианах</a:t>
            </a:r>
          </a:p>
          <a:p>
            <a:r>
              <a:rPr lang="ru-RU" sz="1200" dirty="0" err="1"/>
              <a:t>sin</a:t>
            </a:r>
            <a:r>
              <a:rPr lang="ru-RU" sz="1200" dirty="0"/>
              <a:t>(</a:t>
            </a:r>
            <a:r>
              <a:rPr lang="ru-RU" sz="1200" dirty="0" err="1"/>
              <a:t>rad</a:t>
            </a:r>
            <a:r>
              <a:rPr lang="ru-RU" sz="1200" dirty="0"/>
              <a:t>): синус угла в радианах</a:t>
            </a:r>
          </a:p>
          <a:p>
            <a:r>
              <a:rPr lang="ru-RU" sz="1200" dirty="0" err="1"/>
              <a:t>tan</a:t>
            </a:r>
            <a:r>
              <a:rPr lang="ru-RU" sz="1200" dirty="0"/>
              <a:t>(</a:t>
            </a:r>
            <a:r>
              <a:rPr lang="ru-RU" sz="1200" dirty="0" err="1"/>
              <a:t>rad</a:t>
            </a:r>
            <a:r>
              <a:rPr lang="ru-RU" sz="1200" dirty="0"/>
              <a:t>): тангенс угла в радианах</a:t>
            </a:r>
          </a:p>
          <a:p>
            <a:r>
              <a:rPr lang="ru-RU" sz="1200" dirty="0" err="1"/>
              <a:t>acos</a:t>
            </a:r>
            <a:r>
              <a:rPr lang="ru-RU" sz="1200" dirty="0"/>
              <a:t>(</a:t>
            </a:r>
            <a:r>
              <a:rPr lang="ru-RU" sz="1200" dirty="0" err="1"/>
              <a:t>rad</a:t>
            </a:r>
            <a:r>
              <a:rPr lang="ru-RU" sz="1200" dirty="0"/>
              <a:t>): арккосинус угла в радианах</a:t>
            </a:r>
          </a:p>
          <a:p>
            <a:r>
              <a:rPr lang="ru-RU" sz="1200" dirty="0" err="1"/>
              <a:t>asin</a:t>
            </a:r>
            <a:r>
              <a:rPr lang="ru-RU" sz="1200" dirty="0"/>
              <a:t>(</a:t>
            </a:r>
            <a:r>
              <a:rPr lang="ru-RU" sz="1200" dirty="0" err="1"/>
              <a:t>rad</a:t>
            </a:r>
            <a:r>
              <a:rPr lang="ru-RU" sz="1200" dirty="0"/>
              <a:t>): арксинус угла в радианах</a:t>
            </a:r>
          </a:p>
          <a:p>
            <a:r>
              <a:rPr lang="ru-RU" sz="1200" dirty="0" err="1"/>
              <a:t>atan</a:t>
            </a:r>
            <a:r>
              <a:rPr lang="ru-RU" sz="1200" dirty="0"/>
              <a:t>(</a:t>
            </a:r>
            <a:r>
              <a:rPr lang="ru-RU" sz="1200" dirty="0" err="1"/>
              <a:t>rad</a:t>
            </a:r>
            <a:r>
              <a:rPr lang="ru-RU" sz="1200" dirty="0"/>
              <a:t>): арктангенс угла в радианах</a:t>
            </a:r>
          </a:p>
          <a:p>
            <a:r>
              <a:rPr lang="ru-RU" sz="1200" dirty="0" err="1"/>
              <a:t>log</a:t>
            </a:r>
            <a:r>
              <a:rPr lang="ru-RU" sz="1200" dirty="0"/>
              <a:t>(n, </a:t>
            </a:r>
            <a:r>
              <a:rPr lang="ru-RU" sz="1200" dirty="0" err="1"/>
              <a:t>base</a:t>
            </a:r>
            <a:r>
              <a:rPr lang="ru-RU" sz="1200" dirty="0"/>
              <a:t>): логарифм числа n по основанию </a:t>
            </a:r>
            <a:r>
              <a:rPr lang="ru-RU" sz="1200" dirty="0" err="1"/>
              <a:t>base</a:t>
            </a:r>
            <a:endParaRPr lang="ru-RU" sz="1200" dirty="0"/>
          </a:p>
          <a:p>
            <a:r>
              <a:rPr lang="ru-RU" sz="1200" dirty="0"/>
              <a:t>log10(n): десятичный логарифм числа n</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29</a:t>
            </a:fld>
            <a:endParaRPr lang="ru-RU"/>
          </a:p>
        </p:txBody>
      </p:sp>
    </p:spTree>
    <p:extLst>
      <p:ext uri="{BB962C8B-B14F-4D97-AF65-F5344CB8AC3E}">
        <p14:creationId xmlns:p14="http://schemas.microsoft.com/office/powerpoint/2010/main" val="346430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Для этого сначала определим новый модуль: создадим в той же папке, где находится main.py, новый файл, который назовем </a:t>
            </a:r>
            <a:r>
              <a:rPr lang="ru-RU" sz="1200" b="1" dirty="0"/>
              <a:t>message</a:t>
            </a:r>
            <a:r>
              <a:rPr lang="ru-RU" sz="1200" dirty="0"/>
              <a:t>.</a:t>
            </a:r>
            <a:r>
              <a:rPr lang="ru-RU" sz="1200" b="1" dirty="0"/>
              <a:t>py</a:t>
            </a:r>
            <a:r>
              <a:rPr lang="ru-RU" sz="1200" dirty="0"/>
              <a:t>. По умолчанию интерпретатор Python ищет модули по ряду стандартных путей, один из которых - это папка главного, запускаемого скрипта. Поэтому, чтобы интерпретатор подхватил модуль </a:t>
            </a:r>
            <a:r>
              <a:rPr lang="ru-RU" sz="1200" b="1" dirty="0"/>
              <a:t>message</a:t>
            </a:r>
            <a:r>
              <a:rPr lang="ru-RU" sz="1200" dirty="0"/>
              <a:t>.</a:t>
            </a:r>
            <a:r>
              <a:rPr lang="ru-RU" sz="1200" b="1" dirty="0"/>
              <a:t>py</a:t>
            </a:r>
            <a:r>
              <a:rPr lang="ru-RU" sz="1200" dirty="0"/>
              <a:t>, для простоты оба файла поместим в один проект.</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a:t>
            </a:fld>
            <a:endParaRPr lang="ru-RU"/>
          </a:p>
        </p:txBody>
      </p:sp>
    </p:spTree>
    <p:extLst>
      <p:ext uri="{BB962C8B-B14F-4D97-AF65-F5344CB8AC3E}">
        <p14:creationId xmlns:p14="http://schemas.microsoft.com/office/powerpoint/2010/main" val="3064690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Также модуль </a:t>
            </a:r>
            <a:r>
              <a:rPr lang="ru-RU" sz="1200" dirty="0" err="1"/>
              <a:t>math</a:t>
            </a:r>
            <a:r>
              <a:rPr lang="ru-RU" sz="1200" dirty="0"/>
              <a:t> предоставляет ряд встроенных констант, такие как </a:t>
            </a:r>
            <a:r>
              <a:rPr lang="ru-RU" sz="1200" b="1" dirty="0"/>
              <a:t>PI</a:t>
            </a:r>
            <a:r>
              <a:rPr lang="ru-RU" sz="1200" dirty="0"/>
              <a:t> и </a:t>
            </a:r>
            <a:r>
              <a:rPr lang="ru-RU" sz="1200" b="1" dirty="0"/>
              <a:t>E:</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30</a:t>
            </a:fld>
            <a:endParaRPr lang="ru-RU"/>
          </a:p>
        </p:txBody>
      </p:sp>
    </p:spTree>
    <p:extLst>
      <p:ext uri="{BB962C8B-B14F-4D97-AF65-F5344CB8AC3E}">
        <p14:creationId xmlns:p14="http://schemas.microsoft.com/office/powerpoint/2010/main" val="2926908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Дополнительные математические функции</a:t>
            </a:r>
          </a:p>
          <a:p>
            <a:pPr marL="0" indent="0">
              <a:buNone/>
            </a:pPr>
            <a:endParaRPr lang="ru-RU" sz="1200" dirty="0"/>
          </a:p>
          <a:p>
            <a:pPr marL="0" indent="0">
              <a:buNone/>
            </a:pPr>
            <a:r>
              <a:rPr lang="ru-RU" sz="1200" dirty="0"/>
              <a:t>Стоит отметить, что в Python имеется еще ряд встроенных функций, которые выполняют некоторые математические вычисления, но не входят в модуль </a:t>
            </a:r>
            <a:r>
              <a:rPr lang="ru-RU" sz="1200" dirty="0" err="1"/>
              <a:t>math</a:t>
            </a:r>
            <a:r>
              <a:rPr lang="ru-RU" sz="1200" dirty="0"/>
              <a:t>. Отмечу некоторые:</a:t>
            </a:r>
          </a:p>
          <a:p>
            <a:r>
              <a:rPr lang="ru-RU" sz="1200" b="1" dirty="0" err="1"/>
              <a:t>abs</a:t>
            </a:r>
            <a:r>
              <a:rPr lang="ru-RU" sz="1200" dirty="0"/>
              <a:t>: возвращает абсолютное значение числа</a:t>
            </a:r>
          </a:p>
          <a:p>
            <a:r>
              <a:rPr lang="ru-RU" sz="1200" b="1" dirty="0" err="1"/>
              <a:t>min</a:t>
            </a:r>
            <a:r>
              <a:rPr lang="ru-RU" sz="1200" dirty="0"/>
              <a:t>: возвращает минимальное значение из списка</a:t>
            </a:r>
          </a:p>
          <a:p>
            <a:r>
              <a:rPr lang="ru-RU" sz="1200" b="1" dirty="0" err="1"/>
              <a:t>max</a:t>
            </a:r>
            <a:r>
              <a:rPr lang="ru-RU" sz="1200" dirty="0"/>
              <a:t>: возвращает максимальное значение из списка</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31</a:t>
            </a:fld>
            <a:endParaRPr lang="ru-RU"/>
          </a:p>
        </p:txBody>
      </p:sp>
    </p:spTree>
    <p:extLst>
      <p:ext uri="{BB962C8B-B14F-4D97-AF65-F5344CB8AC3E}">
        <p14:creationId xmlns:p14="http://schemas.microsoft.com/office/powerpoint/2010/main" val="534333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Модуль </a:t>
            </a:r>
            <a:r>
              <a:rPr lang="en-US" b="1" dirty="0"/>
              <a:t>locale</a:t>
            </a:r>
            <a:endParaRPr lang="ru-RU" b="1" dirty="0"/>
          </a:p>
          <a:p>
            <a:pPr marL="0" indent="0">
              <a:buNone/>
            </a:pPr>
            <a:r>
              <a:rPr lang="ru-RU" sz="1200" dirty="0"/>
              <a:t>При форматировании чисел Python по умолчанию использует англосаксонскую систему, при которой разряды целого числа отделяются друг от друга запятыми, а дробная часть от целой отделяется точкой. В континентальной Европе, например, используется другая система, при которой разряды разделяются точкой, а дробная и целая часть - запятой:</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И для решения проблемы форматирования под определенную культуру в Python имеется встроенный модуль </a:t>
            </a:r>
            <a:r>
              <a:rPr lang="ru-RU" sz="1200" dirty="0" err="1"/>
              <a:t>locale</a:t>
            </a:r>
            <a:r>
              <a:rPr lang="ru-RU" sz="1200" dirty="0"/>
              <a:t>.</a:t>
            </a:r>
          </a:p>
          <a:p>
            <a:pPr marL="0" indent="0">
              <a:buNone/>
            </a:pPr>
            <a:r>
              <a:rPr lang="ru-RU" sz="1200" dirty="0"/>
              <a:t>Для установки локальной культуры в модуле </a:t>
            </a:r>
            <a:r>
              <a:rPr lang="ru-RU" sz="1200" dirty="0" err="1"/>
              <a:t>locale</a:t>
            </a:r>
            <a:r>
              <a:rPr lang="ru-RU" sz="1200" dirty="0"/>
              <a:t> определена функция </a:t>
            </a:r>
            <a:r>
              <a:rPr lang="ru-RU" sz="1200" dirty="0" err="1"/>
              <a:t>setlocale</a:t>
            </a:r>
            <a:r>
              <a:rPr lang="ru-RU" sz="1200" dirty="0"/>
              <a:t>(). Она принимает два параметра:</a:t>
            </a:r>
          </a:p>
          <a:p>
            <a:pPr marL="0" indent="0">
              <a:buNone/>
            </a:pPr>
            <a:endParaRPr lang="ru-RU" sz="1200" dirty="0"/>
          </a:p>
          <a:p>
            <a:pPr marL="0" indent="0">
              <a:buNone/>
            </a:pPr>
            <a:endParaRPr lang="ru-RU" sz="1200" dirty="0"/>
          </a:p>
          <a:p>
            <a:pPr marL="0" indent="0">
              <a:buNone/>
            </a:pPr>
            <a:r>
              <a:rPr lang="ru-RU" sz="1200" dirty="0"/>
              <a:t>Первый параметр указывает на категорию, к которой применяется функция - к числам, валютам или и числам, и валютам.</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32</a:t>
            </a:fld>
            <a:endParaRPr lang="ru-RU"/>
          </a:p>
        </p:txBody>
      </p:sp>
    </p:spTree>
    <p:extLst>
      <p:ext uri="{BB962C8B-B14F-4D97-AF65-F5344CB8AC3E}">
        <p14:creationId xmlns:p14="http://schemas.microsoft.com/office/powerpoint/2010/main" val="1207579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В качестве значения для параметра мы можем передавать одну из следующих констант:</a:t>
            </a:r>
          </a:p>
          <a:p>
            <a:pPr marL="0" indent="0">
              <a:buNone/>
            </a:pPr>
            <a:endParaRPr lang="ru-RU" sz="1200" dirty="0"/>
          </a:p>
          <a:p>
            <a:r>
              <a:rPr lang="ru-RU" sz="1200" b="1" dirty="0"/>
              <a:t>LC</a:t>
            </a:r>
            <a:r>
              <a:rPr lang="ru-RU" sz="1200" dirty="0"/>
              <a:t>_</a:t>
            </a:r>
            <a:r>
              <a:rPr lang="ru-RU" sz="1200" b="1" dirty="0"/>
              <a:t>ALL</a:t>
            </a:r>
            <a:r>
              <a:rPr lang="ru-RU" sz="1200" dirty="0"/>
              <a:t>: применяет локализацию ко всем категориям - к форматированию чисел, валют, дат и т.д.</a:t>
            </a:r>
          </a:p>
          <a:p>
            <a:r>
              <a:rPr lang="ru-RU" sz="1200" b="1" dirty="0"/>
              <a:t>LC</a:t>
            </a:r>
            <a:r>
              <a:rPr lang="ru-RU" sz="1200" dirty="0"/>
              <a:t>_</a:t>
            </a:r>
            <a:r>
              <a:rPr lang="ru-RU" sz="1200" b="1" dirty="0"/>
              <a:t>NUMERIC</a:t>
            </a:r>
            <a:r>
              <a:rPr lang="ru-RU" sz="1200" dirty="0"/>
              <a:t>: применяет локализацию к числам</a:t>
            </a:r>
          </a:p>
          <a:p>
            <a:r>
              <a:rPr lang="ru-RU" sz="1200" b="1" dirty="0"/>
              <a:t>LC</a:t>
            </a:r>
            <a:r>
              <a:rPr lang="ru-RU" sz="1200" dirty="0"/>
              <a:t>_</a:t>
            </a:r>
            <a:r>
              <a:rPr lang="ru-RU" sz="1200" b="1" dirty="0"/>
              <a:t>MONETARY</a:t>
            </a:r>
            <a:r>
              <a:rPr lang="ru-RU" sz="1200" dirty="0"/>
              <a:t>: применяет локализацию к валютам</a:t>
            </a:r>
          </a:p>
          <a:p>
            <a:r>
              <a:rPr lang="ru-RU" sz="1200" b="1" dirty="0"/>
              <a:t>LC</a:t>
            </a:r>
            <a:r>
              <a:rPr lang="ru-RU" sz="1200" dirty="0"/>
              <a:t>_</a:t>
            </a:r>
            <a:r>
              <a:rPr lang="ru-RU" sz="1200" b="1" dirty="0"/>
              <a:t>TIME</a:t>
            </a:r>
            <a:r>
              <a:rPr lang="ru-RU" sz="1200" dirty="0"/>
              <a:t>: применяет локализацию к датам и времени</a:t>
            </a:r>
          </a:p>
          <a:p>
            <a:r>
              <a:rPr lang="ru-RU" sz="1200" b="1" dirty="0"/>
              <a:t>LC</a:t>
            </a:r>
            <a:r>
              <a:rPr lang="ru-RU" sz="1200" dirty="0"/>
              <a:t>_</a:t>
            </a:r>
            <a:r>
              <a:rPr lang="ru-RU" sz="1200" b="1" dirty="0"/>
              <a:t>CTYPE</a:t>
            </a:r>
            <a:r>
              <a:rPr lang="ru-RU" sz="1200" dirty="0"/>
              <a:t>: применяет локализацию при переводе символов в верхний или нижний регистр</a:t>
            </a:r>
          </a:p>
          <a:p>
            <a:r>
              <a:rPr lang="ru-RU" sz="1200" b="1" dirty="0"/>
              <a:t>LC</a:t>
            </a:r>
            <a:r>
              <a:rPr lang="ru-RU" sz="1200" dirty="0"/>
              <a:t>_</a:t>
            </a:r>
            <a:r>
              <a:rPr lang="ru-RU" sz="1200" b="1" dirty="0"/>
              <a:t>COLLIATE</a:t>
            </a:r>
            <a:r>
              <a:rPr lang="ru-RU" sz="1200" dirty="0"/>
              <a:t>: применяет </a:t>
            </a:r>
            <a:r>
              <a:rPr lang="ru-RU" sz="1200" dirty="0" err="1"/>
              <a:t>локаль</a:t>
            </a:r>
            <a:r>
              <a:rPr lang="ru-RU" sz="1200" dirty="0"/>
              <a:t> при сравнении строк</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33</a:t>
            </a:fld>
            <a:endParaRPr lang="ru-RU"/>
          </a:p>
        </p:txBody>
      </p:sp>
    </p:spTree>
    <p:extLst>
      <p:ext uri="{BB962C8B-B14F-4D97-AF65-F5344CB8AC3E}">
        <p14:creationId xmlns:p14="http://schemas.microsoft.com/office/powerpoint/2010/main" val="2527865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Второй параметр функции </a:t>
            </a:r>
            <a:r>
              <a:rPr lang="ru-RU" sz="1200" b="1" dirty="0" err="1"/>
              <a:t>setlocale</a:t>
            </a:r>
            <a:r>
              <a:rPr lang="ru-RU" sz="1200" dirty="0"/>
              <a:t> указывает на локальную культуру, которую надо использовать. На ОС Windows можно использовать код страны по ISO из двух символов, например, для США - "</a:t>
            </a:r>
            <a:r>
              <a:rPr lang="ru-RU" sz="1200" dirty="0" err="1"/>
              <a:t>us</a:t>
            </a:r>
            <a:r>
              <a:rPr lang="ru-RU" sz="1200" dirty="0"/>
              <a:t>", для Германии - "</a:t>
            </a:r>
            <a:r>
              <a:rPr lang="ru-RU" sz="1200" dirty="0" err="1"/>
              <a:t>de</a:t>
            </a:r>
            <a:r>
              <a:rPr lang="ru-RU" sz="1200" dirty="0"/>
              <a:t>", для России - "</a:t>
            </a:r>
            <a:r>
              <a:rPr lang="ru-RU" sz="1200" dirty="0" err="1"/>
              <a:t>ru</a:t>
            </a:r>
            <a:r>
              <a:rPr lang="ru-RU" sz="1200" dirty="0"/>
              <a:t>". Но на </a:t>
            </a:r>
            <a:r>
              <a:rPr lang="ru-RU" sz="1200" dirty="0" err="1"/>
              <a:t>MacOS</a:t>
            </a:r>
            <a:r>
              <a:rPr lang="ru-RU" sz="1200" dirty="0"/>
              <a:t> необходимо указывать код языка и код страны, например, для английского в США - "</a:t>
            </a:r>
            <a:r>
              <a:rPr lang="ru-RU" sz="1200" dirty="0" err="1"/>
              <a:t>en_US</a:t>
            </a:r>
            <a:r>
              <a:rPr lang="ru-RU" sz="1200" dirty="0"/>
              <a:t>", для немецкого в Германии - "</a:t>
            </a:r>
            <a:r>
              <a:rPr lang="ru-RU" sz="1200" dirty="0" err="1"/>
              <a:t>de_DE</a:t>
            </a:r>
            <a:r>
              <a:rPr lang="ru-RU" sz="1200" dirty="0"/>
              <a:t>", для русского в России - "</a:t>
            </a:r>
            <a:r>
              <a:rPr lang="ru-RU" sz="1200" dirty="0" err="1"/>
              <a:t>ru_RU</a:t>
            </a:r>
            <a:r>
              <a:rPr lang="ru-RU" sz="1200" dirty="0"/>
              <a:t>". По умолчанию фактически используется культура "</a:t>
            </a:r>
            <a:r>
              <a:rPr lang="ru-RU" sz="1200" dirty="0" err="1"/>
              <a:t>en_US</a:t>
            </a:r>
            <a:r>
              <a:rPr lang="ru-RU" sz="1200" dirty="0"/>
              <a:t>".</a:t>
            </a:r>
          </a:p>
          <a:p>
            <a:pPr marL="0" indent="0">
              <a:buNone/>
            </a:pPr>
            <a:r>
              <a:rPr lang="ru-RU" sz="1200" b="1" dirty="0"/>
              <a:t>Непосредственно для форматирования чисел и валют модуль </a:t>
            </a:r>
            <a:r>
              <a:rPr lang="ru-RU" sz="1200" b="1" dirty="0" err="1"/>
              <a:t>locale</a:t>
            </a:r>
            <a:r>
              <a:rPr lang="ru-RU" sz="1200" b="1" dirty="0"/>
              <a:t> предоставляет две функции:</a:t>
            </a:r>
          </a:p>
          <a:p>
            <a:r>
              <a:rPr lang="ru-RU" sz="1200" b="1" dirty="0" err="1"/>
              <a:t>currency</a:t>
            </a:r>
            <a:r>
              <a:rPr lang="ru-RU" sz="1200" dirty="0"/>
              <a:t>(</a:t>
            </a:r>
            <a:r>
              <a:rPr lang="ru-RU" sz="1200" b="1" dirty="0" err="1"/>
              <a:t>num</a:t>
            </a:r>
            <a:r>
              <a:rPr lang="ru-RU" sz="1200" dirty="0"/>
              <a:t>): форматирует валюту</a:t>
            </a:r>
          </a:p>
          <a:p>
            <a:r>
              <a:rPr lang="ru-RU" sz="1200" b="1" dirty="0" err="1"/>
              <a:t>format</a:t>
            </a:r>
            <a:r>
              <a:rPr lang="ru-RU" sz="1200" dirty="0" err="1"/>
              <a:t>_</a:t>
            </a:r>
            <a:r>
              <a:rPr lang="ru-RU" sz="1200" b="1" dirty="0" err="1"/>
              <a:t>string</a:t>
            </a:r>
            <a:r>
              <a:rPr lang="ru-RU" sz="1200" dirty="0"/>
              <a:t>(</a:t>
            </a:r>
            <a:r>
              <a:rPr lang="ru-RU" sz="1200" b="1" dirty="0" err="1"/>
              <a:t>str</a:t>
            </a:r>
            <a:r>
              <a:rPr lang="ru-RU" sz="1200" dirty="0"/>
              <a:t>, </a:t>
            </a:r>
            <a:r>
              <a:rPr lang="ru-RU" sz="1200" b="1" dirty="0" err="1"/>
              <a:t>num</a:t>
            </a:r>
            <a:r>
              <a:rPr lang="ru-RU" sz="1200" dirty="0"/>
              <a:t>): подставляет число </a:t>
            </a:r>
            <a:r>
              <a:rPr lang="ru-RU" sz="1200" dirty="0" err="1"/>
              <a:t>num</a:t>
            </a:r>
            <a:r>
              <a:rPr lang="ru-RU" sz="1200" dirty="0"/>
              <a:t> вместо </a:t>
            </a:r>
            <a:r>
              <a:rPr lang="ru-RU" sz="1200" dirty="0" err="1"/>
              <a:t>плейсхолдера</a:t>
            </a:r>
            <a:r>
              <a:rPr lang="ru-RU" sz="1200" dirty="0"/>
              <a:t> в строку </a:t>
            </a:r>
            <a:r>
              <a:rPr lang="ru-RU" sz="1200" dirty="0" err="1"/>
              <a:t>str</a:t>
            </a:r>
            <a:endParaRPr lang="ru-RU" sz="1200" dirty="0"/>
          </a:p>
          <a:p>
            <a:pPr marL="0" indent="0">
              <a:buNone/>
            </a:pPr>
            <a:r>
              <a:rPr lang="ru-RU" sz="1200" dirty="0"/>
              <a:t>	Применяются следующие </a:t>
            </a:r>
            <a:r>
              <a:rPr lang="ru-RU" sz="1200" dirty="0" err="1"/>
              <a:t>плейсхолдеры</a:t>
            </a:r>
            <a:r>
              <a:rPr lang="ru-RU" sz="1200" dirty="0"/>
              <a:t>:</a:t>
            </a:r>
          </a:p>
          <a:p>
            <a:pPr marL="0" indent="0">
              <a:buNone/>
            </a:pPr>
            <a:r>
              <a:rPr lang="ru-RU" sz="1200" dirty="0"/>
              <a:t>	d: для целых чисел</a:t>
            </a:r>
          </a:p>
          <a:p>
            <a:pPr marL="0" indent="0">
              <a:buNone/>
            </a:pPr>
            <a:r>
              <a:rPr lang="ru-RU" sz="1200" dirty="0"/>
              <a:t>	f: для чисел с плавающей точкой</a:t>
            </a:r>
          </a:p>
          <a:p>
            <a:pPr marL="0" indent="0">
              <a:buNone/>
            </a:pPr>
            <a:r>
              <a:rPr lang="ru-RU" sz="1200" dirty="0"/>
              <a:t>	e: для экспоненциальной записи чисел</a:t>
            </a:r>
          </a:p>
          <a:p>
            <a:pPr marL="0" indent="0">
              <a:buNone/>
            </a:pPr>
            <a:endParaRPr lang="ru-RU" sz="1200" dirty="0"/>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34</a:t>
            </a:fld>
            <a:endParaRPr lang="ru-RU"/>
          </a:p>
        </p:txBody>
      </p:sp>
    </p:spTree>
    <p:extLst>
      <p:ext uri="{BB962C8B-B14F-4D97-AF65-F5344CB8AC3E}">
        <p14:creationId xmlns:p14="http://schemas.microsoft.com/office/powerpoint/2010/main" val="232970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Перед каждым </a:t>
            </a:r>
            <a:r>
              <a:rPr lang="ru-RU" sz="1200" dirty="0" err="1"/>
              <a:t>плейсхолдером</a:t>
            </a:r>
            <a:r>
              <a:rPr lang="ru-RU" sz="1200" dirty="0"/>
              <a:t> ставится знак процента %, например:</a:t>
            </a:r>
          </a:p>
          <a:p>
            <a:pPr marL="0" indent="0">
              <a:buNone/>
            </a:pPr>
            <a:endParaRPr lang="ru-RU" sz="1200" dirty="0"/>
          </a:p>
          <a:p>
            <a:pPr marL="0" indent="0">
              <a:buNone/>
            </a:pPr>
            <a:r>
              <a:rPr lang="ru-RU" sz="1200" dirty="0"/>
              <a:t>При выводе дробных чисел перед </a:t>
            </a:r>
            <a:r>
              <a:rPr lang="ru-RU" sz="1200" dirty="0" err="1"/>
              <a:t>плейсхолдером</a:t>
            </a:r>
            <a:r>
              <a:rPr lang="ru-RU" sz="1200" dirty="0"/>
              <a:t> после точки можно указать, сколько знаков в дробной части должно отображаться:</a:t>
            </a:r>
          </a:p>
          <a:p>
            <a:pPr marL="0" indent="0">
              <a:buNone/>
            </a:pPr>
            <a:endParaRPr lang="ru-RU" sz="1200" dirty="0"/>
          </a:p>
          <a:p>
            <a:pPr marL="0" indent="0">
              <a:buNone/>
            </a:pPr>
            <a:endParaRPr lang="ru-RU" sz="1200" dirty="0"/>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35</a:t>
            </a:fld>
            <a:endParaRPr lang="ru-RU"/>
          </a:p>
        </p:txBody>
      </p:sp>
    </p:spTree>
    <p:extLst>
      <p:ext uri="{BB962C8B-B14F-4D97-AF65-F5344CB8AC3E}">
        <p14:creationId xmlns:p14="http://schemas.microsoft.com/office/powerpoint/2010/main" val="3221557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Применим локализацию чисел и валют в немецкой культуре:</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36</a:t>
            </a:fld>
            <a:endParaRPr lang="ru-RU"/>
          </a:p>
        </p:txBody>
      </p:sp>
    </p:spTree>
    <p:extLst>
      <p:ext uri="{BB962C8B-B14F-4D97-AF65-F5344CB8AC3E}">
        <p14:creationId xmlns:p14="http://schemas.microsoft.com/office/powerpoint/2010/main" val="359940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Если вместо конкретного кода в качестве второго параметра передается пустая строка, то Python будет использовать культуру, которая применяется на текущей рабочей машине. А с помощью функции </a:t>
            </a:r>
            <a:r>
              <a:rPr lang="ru-RU" sz="1200" b="1" dirty="0" err="1"/>
              <a:t>getlocale</a:t>
            </a:r>
            <a:r>
              <a:rPr lang="ru-RU" sz="1200" dirty="0"/>
              <a:t>() можно получить эту культуру:</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Стоит отметить, что в зависимости от системы вывод может отличаться.</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37</a:t>
            </a:fld>
            <a:endParaRPr lang="ru-RU"/>
          </a:p>
        </p:txBody>
      </p:sp>
    </p:spTree>
    <p:extLst>
      <p:ext uri="{BB962C8B-B14F-4D97-AF65-F5344CB8AC3E}">
        <p14:creationId xmlns:p14="http://schemas.microsoft.com/office/powerpoint/2010/main" val="2159907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Модуль </a:t>
            </a:r>
            <a:r>
              <a:rPr lang="en-US" b="1" dirty="0"/>
              <a:t>decimal</a:t>
            </a:r>
            <a:endParaRPr lang="ru-RU" b="1" dirty="0"/>
          </a:p>
          <a:p>
            <a:pPr marL="0" indent="0">
              <a:buNone/>
            </a:pPr>
            <a:r>
              <a:rPr lang="ru-RU" sz="1200" dirty="0"/>
              <a:t>При работе с числами с плавающей точкой (то есть </a:t>
            </a:r>
            <a:r>
              <a:rPr lang="ru-RU" sz="1200" dirty="0" err="1"/>
              <a:t>float</a:t>
            </a:r>
            <a:r>
              <a:rPr lang="ru-RU" sz="1200" dirty="0"/>
              <a:t>) мы сталкиваемся с тем, что в результате вычислений мы получаем не совсем верный результат:</a:t>
            </a:r>
          </a:p>
          <a:p>
            <a:pPr marL="0" indent="0">
              <a:buNone/>
            </a:pPr>
            <a:endParaRPr lang="ru-RU" sz="1200" dirty="0"/>
          </a:p>
          <a:p>
            <a:pPr marL="0" indent="0">
              <a:buNone/>
            </a:pPr>
            <a:endParaRPr lang="ru-RU" sz="1200" dirty="0"/>
          </a:p>
          <a:p>
            <a:pPr marL="0" indent="0">
              <a:buNone/>
            </a:pPr>
            <a:r>
              <a:rPr lang="ru-RU" sz="1200" dirty="0"/>
              <a:t>Проблему может решить использование функции </a:t>
            </a:r>
            <a:r>
              <a:rPr lang="ru-RU" sz="1200" b="1" dirty="0" err="1"/>
              <a:t>round</a:t>
            </a:r>
            <a:r>
              <a:rPr lang="ru-RU" sz="1200" dirty="0"/>
              <a:t>(), которая округлит число. Однако есть и другой способ, который заключается в использовании встроенного модуля </a:t>
            </a:r>
            <a:r>
              <a:rPr lang="ru-RU" sz="1200" b="1" dirty="0" err="1"/>
              <a:t>decimal</a:t>
            </a:r>
            <a:r>
              <a:rPr lang="ru-RU" sz="1200" dirty="0"/>
              <a:t>.</a:t>
            </a:r>
          </a:p>
          <a:p>
            <a:pPr marL="0" indent="0">
              <a:buNone/>
            </a:pPr>
            <a:endParaRPr lang="ru-RU" sz="1200" dirty="0"/>
          </a:p>
          <a:p>
            <a:pPr marL="0" indent="0">
              <a:buNone/>
            </a:pPr>
            <a:r>
              <a:rPr lang="ru-RU" sz="1200" dirty="0"/>
              <a:t>Ключевым компонентом для работы с числами в этом модуле является класс </a:t>
            </a:r>
            <a:r>
              <a:rPr lang="ru-RU" sz="1200" b="1" dirty="0" err="1"/>
              <a:t>Decimal</a:t>
            </a:r>
            <a:r>
              <a:rPr lang="ru-RU" sz="1200" dirty="0"/>
              <a:t>. Для его применения нам надо создать его объект с помощью конструктора. В конструктор передается строковое значение, которое представляет число:</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38</a:t>
            </a:fld>
            <a:endParaRPr lang="ru-RU"/>
          </a:p>
        </p:txBody>
      </p:sp>
    </p:spTree>
    <p:extLst>
      <p:ext uri="{BB962C8B-B14F-4D97-AF65-F5344CB8AC3E}">
        <p14:creationId xmlns:p14="http://schemas.microsoft.com/office/powerpoint/2010/main" val="921806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После этого объект </a:t>
            </a:r>
            <a:r>
              <a:rPr lang="ru-RU" sz="1200" b="1" dirty="0" err="1"/>
              <a:t>Decimal</a:t>
            </a:r>
            <a:r>
              <a:rPr lang="ru-RU" sz="1200" dirty="0"/>
              <a:t> можно использовать в арифметических операциях:</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операциях с </a:t>
            </a:r>
            <a:r>
              <a:rPr lang="ru-RU" sz="1200" b="1" dirty="0" err="1"/>
              <a:t>Decimal</a:t>
            </a:r>
            <a:r>
              <a:rPr lang="ru-RU" sz="1200" dirty="0"/>
              <a:t> можно использовать целые числа:</a:t>
            </a:r>
          </a:p>
          <a:p>
            <a:pPr marL="0" indent="0">
              <a:buNone/>
            </a:pPr>
            <a:endParaRPr lang="ru-RU" sz="1200" dirty="0"/>
          </a:p>
          <a:p>
            <a:pPr marL="0" indent="0">
              <a:buNone/>
            </a:pPr>
            <a:endParaRPr lang="ru-RU" sz="1200" dirty="0"/>
          </a:p>
          <a:p>
            <a:pPr marL="0" indent="0">
              <a:buNone/>
            </a:pPr>
            <a:r>
              <a:rPr lang="ru-RU" sz="1200" dirty="0"/>
              <a:t>Однако нельзя смешивать в операциях дробные числа </a:t>
            </a:r>
            <a:r>
              <a:rPr lang="ru-RU" sz="1200" b="1" dirty="0" err="1"/>
              <a:t>float</a:t>
            </a:r>
            <a:r>
              <a:rPr lang="ru-RU" sz="1200" dirty="0"/>
              <a:t> и </a:t>
            </a:r>
            <a:r>
              <a:rPr lang="ru-RU" sz="1200" b="1" dirty="0" err="1"/>
              <a:t>Decimal</a:t>
            </a:r>
            <a:r>
              <a:rPr lang="ru-RU" sz="1200" dirty="0"/>
              <a:t>:</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39</a:t>
            </a:fld>
            <a:endParaRPr lang="ru-RU"/>
          </a:p>
        </p:txBody>
      </p:sp>
    </p:spTree>
    <p:extLst>
      <p:ext uri="{BB962C8B-B14F-4D97-AF65-F5344CB8AC3E}">
        <p14:creationId xmlns:p14="http://schemas.microsoft.com/office/powerpoint/2010/main" val="65490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Соответственно модуль будет называться </a:t>
            </a:r>
            <a:r>
              <a:rPr lang="ru-RU" sz="1200" b="1" dirty="0" err="1"/>
              <a:t>message</a:t>
            </a:r>
            <a:r>
              <a:rPr lang="ru-RU" sz="1200" dirty="0"/>
              <a:t>. Определим в нем следующий код:</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определена переменная </a:t>
            </a:r>
            <a:r>
              <a:rPr lang="ru-RU" sz="1200" b="1" dirty="0" err="1"/>
              <a:t>hello</a:t>
            </a:r>
            <a:r>
              <a:rPr lang="ru-RU" sz="1200" dirty="0"/>
              <a:t> и функция </a:t>
            </a:r>
            <a:r>
              <a:rPr lang="ru-RU" sz="1200" b="1" dirty="0" err="1"/>
              <a:t>print_message</a:t>
            </a:r>
            <a:r>
              <a:rPr lang="ru-RU" sz="1200" dirty="0"/>
              <a:t>, которая в качестве параметра получает некоторый текст и выводит его на консоль.</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a:t>
            </a:fld>
            <a:endParaRPr lang="ru-RU"/>
          </a:p>
        </p:txBody>
      </p:sp>
    </p:spTree>
    <p:extLst>
      <p:ext uri="{BB962C8B-B14F-4D97-AF65-F5344CB8AC3E}">
        <p14:creationId xmlns:p14="http://schemas.microsoft.com/office/powerpoint/2010/main" val="3859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С помощью дополнительных знаков мы можем определить, сколько будет символов в дробной части числа:</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Строка "0.10" определяет два знака в дробной части, даже если последние символы будут представлять ноль. Соответственно "0.100" представляет три знака в дробной части.</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40</a:t>
            </a:fld>
            <a:endParaRPr lang="ru-RU"/>
          </a:p>
        </p:txBody>
      </p:sp>
    </p:spTree>
    <p:extLst>
      <p:ext uri="{BB962C8B-B14F-4D97-AF65-F5344CB8AC3E}">
        <p14:creationId xmlns:p14="http://schemas.microsoft.com/office/powerpoint/2010/main" val="11579016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Округление чисел</a:t>
            </a:r>
          </a:p>
          <a:p>
            <a:pPr marL="0" indent="0">
              <a:buNone/>
            </a:pPr>
            <a:r>
              <a:rPr lang="ru-RU" sz="1200" dirty="0"/>
              <a:t>Объекты </a:t>
            </a:r>
            <a:r>
              <a:rPr lang="ru-RU" sz="1200" dirty="0" err="1"/>
              <a:t>Decimal</a:t>
            </a:r>
            <a:r>
              <a:rPr lang="ru-RU" sz="1200" dirty="0"/>
              <a:t> имеют метод </a:t>
            </a:r>
            <a:r>
              <a:rPr lang="ru-RU" sz="1200" b="1" dirty="0" err="1"/>
              <a:t>quantize</a:t>
            </a:r>
            <a:r>
              <a:rPr lang="ru-RU" sz="1200" dirty="0"/>
              <a:t>(), который позволяет округлять числа. В этот метод в качестве первого аргумента передается также объект </a:t>
            </a:r>
            <a:r>
              <a:rPr lang="ru-RU" sz="1200" dirty="0" err="1"/>
              <a:t>Decimal</a:t>
            </a:r>
            <a:r>
              <a:rPr lang="ru-RU" sz="1200" dirty="0"/>
              <a:t>, который указывает формат округления числа:</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Используемая строка "1.00" указывает, что округление будет идти до двух знаков в дробной части.</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41</a:t>
            </a:fld>
            <a:endParaRPr lang="ru-RU"/>
          </a:p>
        </p:txBody>
      </p:sp>
    </p:spTree>
    <p:extLst>
      <p:ext uri="{BB962C8B-B14F-4D97-AF65-F5344CB8AC3E}">
        <p14:creationId xmlns:p14="http://schemas.microsoft.com/office/powerpoint/2010/main" val="2187660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По умолчанию округление описывается константой </a:t>
            </a:r>
            <a:r>
              <a:rPr lang="ru-RU" sz="1200" b="1" dirty="0"/>
              <a:t>ROUND</a:t>
            </a:r>
            <a:r>
              <a:rPr lang="ru-RU" sz="1200" dirty="0"/>
              <a:t>_</a:t>
            </a:r>
            <a:r>
              <a:rPr lang="ru-RU" sz="1200" b="1" dirty="0"/>
              <a:t>HALF</a:t>
            </a:r>
            <a:r>
              <a:rPr lang="ru-RU" sz="1200" dirty="0"/>
              <a:t>_</a:t>
            </a:r>
            <a:r>
              <a:rPr lang="ru-RU" sz="1200" b="1" dirty="0"/>
              <a:t>EVEN</a:t>
            </a:r>
            <a:r>
              <a:rPr lang="ru-RU" sz="1200" dirty="0"/>
              <a:t>, при котором округление происходит до ближайшего четного числа, если округляемая часть равна 5. Например:</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Стратегия округления передается в качестве второго параметра в </a:t>
            </a:r>
            <a:r>
              <a:rPr lang="ru-RU" sz="1200" dirty="0" err="1"/>
              <a:t>quantize</a:t>
            </a:r>
            <a:r>
              <a:rPr lang="ru-RU" sz="1200" dirty="0"/>
              <a:t>.</a:t>
            </a:r>
          </a:p>
          <a:p>
            <a:pPr marL="0" indent="0">
              <a:buNone/>
            </a:pPr>
            <a:r>
              <a:rPr lang="ru-RU" sz="1200" dirty="0"/>
              <a:t>Строка "1.00" означает, что округление будет идти до двух чисел в дробной части. Но в первом случае "10.025" - вторым знаком идет 2 - четное число, поэтому, несмотря на то, что следующее число 5, двойка не округляется до тройки.</a:t>
            </a:r>
          </a:p>
          <a:p>
            <a:pPr marL="0" indent="0">
              <a:buNone/>
            </a:pPr>
            <a:r>
              <a:rPr lang="ru-RU" sz="1200" dirty="0"/>
              <a:t>Во втором случае "10.035" - вторым знаком идет 3 - нечетное число, ближайшим четным числом будет 4, поэтому 35 округляется до 40.</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42</a:t>
            </a:fld>
            <a:endParaRPr lang="ru-RU"/>
          </a:p>
        </p:txBody>
      </p:sp>
    </p:spTree>
    <p:extLst>
      <p:ext uri="{BB962C8B-B14F-4D97-AF65-F5344CB8AC3E}">
        <p14:creationId xmlns:p14="http://schemas.microsoft.com/office/powerpoint/2010/main" val="407468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Данное поведение при округлении, возможно, не всем покажется желательным, и в этом случае его можно переопределить, использовав одну из следующих констант:</a:t>
            </a:r>
          </a:p>
          <a:p>
            <a:pPr marL="0" indent="0">
              <a:buNone/>
            </a:pPr>
            <a:endParaRPr lang="ru-RU" sz="1200" dirty="0"/>
          </a:p>
          <a:p>
            <a:pPr marL="0" indent="0">
              <a:buNone/>
            </a:pPr>
            <a:r>
              <a:rPr lang="ru-RU" sz="1200" b="1" dirty="0"/>
              <a:t>ROUND</a:t>
            </a:r>
            <a:r>
              <a:rPr lang="ru-RU" sz="1200" dirty="0"/>
              <a:t>_</a:t>
            </a:r>
            <a:r>
              <a:rPr lang="ru-RU" sz="1200" b="1" dirty="0"/>
              <a:t>HALF</a:t>
            </a:r>
            <a:r>
              <a:rPr lang="ru-RU" sz="1200" dirty="0"/>
              <a:t>_</a:t>
            </a:r>
            <a:r>
              <a:rPr lang="ru-RU" sz="1200" b="1" dirty="0"/>
              <a:t>UP</a:t>
            </a:r>
            <a:r>
              <a:rPr lang="ru-RU" sz="1200" dirty="0"/>
              <a:t>: округляет число в сторону повышения, если после него идет число 5 или выше</a:t>
            </a:r>
          </a:p>
          <a:p>
            <a:pPr marL="0" indent="0">
              <a:buNone/>
            </a:pPr>
            <a:r>
              <a:rPr lang="ru-RU" sz="1200" b="1" dirty="0"/>
              <a:t>ROUND</a:t>
            </a:r>
            <a:r>
              <a:rPr lang="ru-RU" sz="1200" dirty="0"/>
              <a:t>_</a:t>
            </a:r>
            <a:r>
              <a:rPr lang="ru-RU" sz="1200" b="1" dirty="0"/>
              <a:t>HALF</a:t>
            </a:r>
            <a:r>
              <a:rPr lang="ru-RU" sz="1200" dirty="0"/>
              <a:t>_</a:t>
            </a:r>
            <a:r>
              <a:rPr lang="ru-RU" sz="1200" b="1" dirty="0"/>
              <a:t>DOWN</a:t>
            </a:r>
            <a:r>
              <a:rPr lang="ru-RU" sz="1200" dirty="0"/>
              <a:t>: округляет число в сторону повышения, если после него идет число больше 5</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43</a:t>
            </a:fld>
            <a:endParaRPr lang="ru-RU"/>
          </a:p>
        </p:txBody>
      </p:sp>
    </p:spTree>
    <p:extLst>
      <p:ext uri="{BB962C8B-B14F-4D97-AF65-F5344CB8AC3E}">
        <p14:creationId xmlns:p14="http://schemas.microsoft.com/office/powerpoint/2010/main" val="3243180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ROUND</a:t>
            </a:r>
            <a:r>
              <a:rPr lang="ru-RU" sz="1200" dirty="0"/>
              <a:t>_</a:t>
            </a:r>
            <a:r>
              <a:rPr lang="ru-RU" sz="1200" b="1" dirty="0"/>
              <a:t>05UP</a:t>
            </a:r>
            <a:r>
              <a:rPr lang="ru-RU" sz="1200" dirty="0"/>
              <a:t>: округляет 0 до единицы, если после него идет число 5 и выше</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b="1" dirty="0"/>
              <a:t>ROUND</a:t>
            </a:r>
            <a:r>
              <a:rPr lang="ru-RU" sz="1200" dirty="0"/>
              <a:t>_</a:t>
            </a:r>
            <a:r>
              <a:rPr lang="ru-RU" sz="1200" b="1" dirty="0"/>
              <a:t>CEILING</a:t>
            </a:r>
            <a:r>
              <a:rPr lang="ru-RU" sz="1200" dirty="0"/>
              <a:t>: округляет число в большую сторону вне зависимости от того, какое число идет после него</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44</a:t>
            </a:fld>
            <a:endParaRPr lang="ru-RU"/>
          </a:p>
        </p:txBody>
      </p:sp>
    </p:spTree>
    <p:extLst>
      <p:ext uri="{BB962C8B-B14F-4D97-AF65-F5344CB8AC3E}">
        <p14:creationId xmlns:p14="http://schemas.microsoft.com/office/powerpoint/2010/main" val="295649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t>ROUND</a:t>
            </a:r>
            <a:r>
              <a:rPr lang="ru-RU" sz="1200" dirty="0"/>
              <a:t>_</a:t>
            </a:r>
            <a:r>
              <a:rPr lang="ru-RU" sz="1200" b="1" dirty="0"/>
              <a:t>FLOOR</a:t>
            </a:r>
            <a:r>
              <a:rPr lang="ru-RU" sz="1200" dirty="0"/>
              <a:t>: не округляет число вне зависимости от того, какое число идет после него</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45</a:t>
            </a:fld>
            <a:endParaRPr lang="ru-RU"/>
          </a:p>
        </p:txBody>
      </p:sp>
    </p:spTree>
    <p:extLst>
      <p:ext uri="{BB962C8B-B14F-4D97-AF65-F5344CB8AC3E}">
        <p14:creationId xmlns:p14="http://schemas.microsoft.com/office/powerpoint/2010/main" val="1289767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a:t>Модуль </a:t>
            </a:r>
            <a:r>
              <a:rPr lang="en-US" b="1" dirty="0" err="1"/>
              <a:t>dataclass</a:t>
            </a:r>
            <a:r>
              <a:rPr lang="en-US" b="1" dirty="0"/>
              <a:t>. Data-</a:t>
            </a:r>
            <a:r>
              <a:rPr lang="ru-RU" b="1" dirty="0"/>
              <a:t>классы</a:t>
            </a:r>
            <a:endParaRPr lang="ru-RU" sz="1200" dirty="0"/>
          </a:p>
          <a:p>
            <a:pPr marL="0" indent="0">
              <a:buNone/>
            </a:pPr>
            <a:r>
              <a:rPr lang="ru-RU" sz="1200" dirty="0"/>
              <a:t>Модуль </a:t>
            </a:r>
            <a:r>
              <a:rPr lang="ru-RU" sz="1200" b="1" dirty="0" err="1"/>
              <a:t>dataclasses</a:t>
            </a:r>
            <a:r>
              <a:rPr lang="ru-RU" sz="1200" dirty="0"/>
              <a:t> предоставляет декоратор </a:t>
            </a:r>
            <a:r>
              <a:rPr lang="ru-RU" sz="1200" b="1" dirty="0" err="1"/>
              <a:t>dataclass</a:t>
            </a:r>
            <a:r>
              <a:rPr lang="ru-RU" sz="1200" dirty="0"/>
              <a:t>, который позволяет создавать </a:t>
            </a:r>
            <a:r>
              <a:rPr lang="ru-RU" sz="1200" b="1" dirty="0" err="1"/>
              <a:t>data</a:t>
            </a:r>
            <a:r>
              <a:rPr lang="ru-RU" sz="1200" b="1" dirty="0"/>
              <a:t>-классы -</a:t>
            </a:r>
            <a:r>
              <a:rPr lang="ru-RU" sz="1200" dirty="0"/>
              <a:t> подобные позволяют значительно сократить шаблонный код классов. Как правило, такие классы предназначены для хранения некоторого состояния, некоторых данных и когда не требуется какое-то поведение в виде функций.</a:t>
            </a:r>
          </a:p>
          <a:p>
            <a:pPr marL="0" indent="0">
              <a:buNone/>
            </a:pPr>
            <a:r>
              <a:rPr lang="ru-RU" sz="1200" dirty="0"/>
              <a:t>Рассмотрим простейший пример:</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определен класс </a:t>
            </a:r>
            <a:r>
              <a:rPr lang="ru-RU" sz="1200" dirty="0" err="1"/>
              <a:t>Person</a:t>
            </a:r>
            <a:r>
              <a:rPr lang="ru-RU" sz="1200" dirty="0"/>
              <a:t>, у которого в функции конструктора определены два атрибута: </a:t>
            </a:r>
            <a:r>
              <a:rPr lang="ru-RU" sz="1200" dirty="0" err="1"/>
              <a:t>name</a:t>
            </a:r>
            <a:r>
              <a:rPr lang="ru-RU" sz="1200" dirty="0"/>
              <a:t> и </a:t>
            </a:r>
            <a:r>
              <a:rPr lang="ru-RU" sz="1200" dirty="0" err="1"/>
              <a:t>age</a:t>
            </a:r>
            <a:r>
              <a:rPr lang="ru-RU" sz="1200" dirty="0"/>
              <a:t>. Далее создаем один объект этого класса и выводим значения его атрибутов на консоль.</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46</a:t>
            </a:fld>
            <a:endParaRPr lang="ru-RU"/>
          </a:p>
        </p:txBody>
      </p:sp>
    </p:spTree>
    <p:extLst>
      <p:ext uri="{BB962C8B-B14F-4D97-AF65-F5344CB8AC3E}">
        <p14:creationId xmlns:p14="http://schemas.microsoft.com/office/powerpoint/2010/main" val="358640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Теперь изменим эту программу, сделав класс </a:t>
            </a:r>
            <a:r>
              <a:rPr lang="ru-RU" sz="1200" dirty="0" err="1"/>
              <a:t>Person</a:t>
            </a:r>
            <a:r>
              <a:rPr lang="ru-RU" sz="1200" dirty="0"/>
              <a:t> </a:t>
            </a:r>
            <a:r>
              <a:rPr lang="ru-RU" sz="1200" dirty="0" err="1"/>
              <a:t>data</a:t>
            </a:r>
            <a:r>
              <a:rPr lang="ru-RU" sz="1200" dirty="0"/>
              <a:t>-классом:</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Для создания </a:t>
            </a:r>
            <a:r>
              <a:rPr lang="ru-RU" sz="1200" dirty="0" err="1"/>
              <a:t>data</a:t>
            </a:r>
            <a:r>
              <a:rPr lang="ru-RU" sz="1200" dirty="0"/>
              <a:t>-класса импортируем из модуля </a:t>
            </a:r>
            <a:r>
              <a:rPr lang="ru-RU" sz="1200" dirty="0" err="1"/>
              <a:t>dataclasses</a:t>
            </a:r>
            <a:r>
              <a:rPr lang="ru-RU" sz="1200" dirty="0"/>
              <a:t> декоратор </a:t>
            </a:r>
            <a:r>
              <a:rPr lang="ru-RU" sz="1200" b="1" dirty="0" err="1"/>
              <a:t>dataclass</a:t>
            </a:r>
            <a:r>
              <a:rPr lang="ru-RU" sz="1200" dirty="0"/>
              <a:t> и применяем его к классу </a:t>
            </a:r>
            <a:r>
              <a:rPr lang="ru-RU" sz="1200" dirty="0" err="1"/>
              <a:t>Person</a:t>
            </a:r>
            <a:r>
              <a:rPr lang="ru-RU" sz="1200" dirty="0"/>
              <a:t>. И в этом случае в самом классе нам уже не надо указывать конструктор - функцию __</a:t>
            </a:r>
            <a:r>
              <a:rPr lang="ru-RU" sz="1200" b="1" dirty="0" err="1"/>
              <a:t>init</a:t>
            </a:r>
            <a:r>
              <a:rPr lang="ru-RU" sz="1200" dirty="0"/>
              <a:t>__. Мы просто указываем атрибуты. А Python потом сам сгенерирует конструктор, в который также мы можем передать значения для атрибутов объекта. </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47</a:t>
            </a:fld>
            <a:endParaRPr lang="ru-RU"/>
          </a:p>
        </p:txBody>
      </p:sp>
    </p:spTree>
    <p:extLst>
      <p:ext uri="{BB962C8B-B14F-4D97-AF65-F5344CB8AC3E}">
        <p14:creationId xmlns:p14="http://schemas.microsoft.com/office/powerpoint/2010/main" val="3773222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Таким образом, мы уже сократили определение класса и сделали его более простым. Но генерацией метода __</a:t>
            </a:r>
            <a:r>
              <a:rPr lang="ru-RU" sz="1200" dirty="0" err="1"/>
              <a:t>init</a:t>
            </a:r>
            <a:r>
              <a:rPr lang="ru-RU" sz="1200" dirty="0"/>
              <a:t>__ функциональность декоратора </a:t>
            </a:r>
            <a:r>
              <a:rPr lang="ru-RU" sz="1200" dirty="0" err="1"/>
              <a:t>dataclass</a:t>
            </a:r>
            <a:r>
              <a:rPr lang="ru-RU" sz="1200" dirty="0"/>
              <a:t> не ограничивается. В реальности </a:t>
            </a:r>
            <a:r>
              <a:rPr lang="ru-RU" sz="1200" dirty="0" err="1"/>
              <a:t>data</a:t>
            </a:r>
            <a:r>
              <a:rPr lang="ru-RU" sz="1200" dirty="0"/>
              <a:t>-класс</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будет аналогичен следующему:</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48</a:t>
            </a:fld>
            <a:endParaRPr lang="ru-RU"/>
          </a:p>
        </p:txBody>
      </p:sp>
    </p:spTree>
    <p:extLst>
      <p:ext uri="{BB962C8B-B14F-4D97-AF65-F5344CB8AC3E}">
        <p14:creationId xmlns:p14="http://schemas.microsoft.com/office/powerpoint/2010/main" val="23926392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данном случае мы видим, что кроме функции __</a:t>
            </a:r>
            <a:r>
              <a:rPr lang="ru-RU" sz="1200" dirty="0" err="1"/>
              <a:t>init</a:t>
            </a:r>
            <a:r>
              <a:rPr lang="ru-RU" sz="1200" dirty="0"/>
              <a:t>__, также определяется функция __</a:t>
            </a:r>
            <a:r>
              <a:rPr lang="ru-RU" sz="1200" dirty="0" err="1"/>
              <a:t>repr</a:t>
            </a:r>
            <a:r>
              <a:rPr lang="ru-RU" sz="1200" dirty="0"/>
              <a:t>__() для возвращения строкового представления и функция __</a:t>
            </a:r>
            <a:r>
              <a:rPr lang="ru-RU" sz="1200" dirty="0" err="1"/>
              <a:t>eq</a:t>
            </a:r>
            <a:r>
              <a:rPr lang="ru-RU" sz="1200" dirty="0"/>
              <a:t>__() для сравнения двух объектов. Применение данных функций:</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49</a:t>
            </a:fld>
            <a:endParaRPr lang="ru-RU"/>
          </a:p>
        </p:txBody>
      </p:sp>
    </p:spTree>
    <p:extLst>
      <p:ext uri="{BB962C8B-B14F-4D97-AF65-F5344CB8AC3E}">
        <p14:creationId xmlns:p14="http://schemas.microsoft.com/office/powerpoint/2010/main" val="3827802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основном файле программы - </a:t>
            </a:r>
            <a:r>
              <a:rPr lang="ru-RU" sz="1200" b="1" dirty="0"/>
              <a:t>main.py </a:t>
            </a:r>
            <a:r>
              <a:rPr lang="ru-RU" sz="1200" dirty="0"/>
              <a:t>используем данный модуль:</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5</a:t>
            </a:fld>
            <a:endParaRPr lang="ru-RU"/>
          </a:p>
        </p:txBody>
      </p:sp>
    </p:spTree>
    <p:extLst>
      <p:ext uri="{BB962C8B-B14F-4D97-AF65-F5344CB8AC3E}">
        <p14:creationId xmlns:p14="http://schemas.microsoft.com/office/powerpoint/2010/main" val="688418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Параметры декоратора </a:t>
            </a:r>
            <a:r>
              <a:rPr lang="ru-RU" sz="1200" b="1" dirty="0" err="1"/>
              <a:t>dataclass</a:t>
            </a:r>
            <a:endParaRPr lang="ru-RU" sz="1200" b="1" dirty="0"/>
          </a:p>
          <a:p>
            <a:pPr marL="0" indent="0">
              <a:buNone/>
            </a:pPr>
            <a:r>
              <a:rPr lang="ru-RU" sz="1200" dirty="0"/>
              <a:t>С помощью параметров декоратор </a:t>
            </a:r>
            <a:r>
              <a:rPr lang="ru-RU" sz="1200" dirty="0" err="1"/>
              <a:t>dataclass</a:t>
            </a:r>
            <a:r>
              <a:rPr lang="ru-RU" sz="1200" dirty="0"/>
              <a:t> позволяет сгенерировать дополнительный шаблонный код и вообще настроить генерацию кода:</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50</a:t>
            </a:fld>
            <a:endParaRPr lang="ru-RU"/>
          </a:p>
        </p:txBody>
      </p:sp>
    </p:spTree>
    <p:extLst>
      <p:ext uri="{BB962C8B-B14F-4D97-AF65-F5344CB8AC3E}">
        <p14:creationId xmlns:p14="http://schemas.microsoft.com/office/powerpoint/2010/main" val="19419685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Рассмотрим базовые параметры:</a:t>
            </a:r>
          </a:p>
          <a:p>
            <a:pPr marL="0" indent="0">
              <a:buNone/>
            </a:pPr>
            <a:endParaRPr lang="ru-RU" sz="1200" dirty="0"/>
          </a:p>
          <a:p>
            <a:pPr marL="0" indent="0">
              <a:buNone/>
            </a:pPr>
            <a:r>
              <a:rPr lang="ru-RU" sz="1200" b="1" dirty="0" err="1"/>
              <a:t>init</a:t>
            </a:r>
            <a:r>
              <a:rPr lang="ru-RU" sz="1200" dirty="0"/>
              <a:t>: если равно </a:t>
            </a:r>
            <a:r>
              <a:rPr lang="ru-RU" sz="1200" dirty="0" err="1"/>
              <a:t>True</a:t>
            </a:r>
            <a:r>
              <a:rPr lang="ru-RU" sz="1200" dirty="0"/>
              <a:t>, то генерируется функция __</a:t>
            </a:r>
            <a:r>
              <a:rPr lang="ru-RU" sz="1200" dirty="0" err="1"/>
              <a:t>init</a:t>
            </a:r>
            <a:r>
              <a:rPr lang="ru-RU" sz="1200" dirty="0"/>
              <a:t>__(). По умолчанию равно </a:t>
            </a:r>
            <a:r>
              <a:rPr lang="ru-RU" sz="1200" dirty="0" err="1"/>
              <a:t>True</a:t>
            </a:r>
            <a:endParaRPr lang="ru-RU" sz="1200" dirty="0"/>
          </a:p>
          <a:p>
            <a:pPr marL="0" indent="0">
              <a:buNone/>
            </a:pPr>
            <a:r>
              <a:rPr lang="ru-RU" sz="1200" b="1" dirty="0" err="1"/>
              <a:t>repr</a:t>
            </a:r>
            <a:r>
              <a:rPr lang="ru-RU" sz="1200" dirty="0"/>
              <a:t>: если равно </a:t>
            </a:r>
            <a:r>
              <a:rPr lang="ru-RU" sz="1200" dirty="0" err="1"/>
              <a:t>True</a:t>
            </a:r>
            <a:r>
              <a:rPr lang="ru-RU" sz="1200" dirty="0"/>
              <a:t>, то генерируется функция __</a:t>
            </a:r>
            <a:r>
              <a:rPr lang="ru-RU" sz="1200" dirty="0" err="1"/>
              <a:t>repr</a:t>
            </a:r>
            <a:r>
              <a:rPr lang="ru-RU" sz="1200" dirty="0"/>
              <a:t>__(), которая возвращает строковое представление объекта. По умолчанию равно </a:t>
            </a:r>
            <a:r>
              <a:rPr lang="ru-RU" sz="1200" dirty="0" err="1"/>
              <a:t>True</a:t>
            </a:r>
            <a:endParaRPr lang="ru-RU" sz="1200" dirty="0"/>
          </a:p>
          <a:p>
            <a:pPr marL="0" indent="0">
              <a:buNone/>
            </a:pPr>
            <a:r>
              <a:rPr lang="ru-RU" sz="1200" b="1" dirty="0" err="1"/>
              <a:t>eq</a:t>
            </a:r>
            <a:r>
              <a:rPr lang="ru-RU" sz="1200" dirty="0"/>
              <a:t>: если равно </a:t>
            </a:r>
            <a:r>
              <a:rPr lang="ru-RU" sz="1200" dirty="0" err="1"/>
              <a:t>True</a:t>
            </a:r>
            <a:r>
              <a:rPr lang="ru-RU" sz="1200" dirty="0"/>
              <a:t>, то генерируется функция __</a:t>
            </a:r>
            <a:r>
              <a:rPr lang="ru-RU" sz="1200" dirty="0" err="1"/>
              <a:t>eq</a:t>
            </a:r>
            <a:r>
              <a:rPr lang="ru-RU" sz="1200" dirty="0"/>
              <a:t>__(), которая сравнивает два объекта. По умолчанию равно </a:t>
            </a:r>
            <a:r>
              <a:rPr lang="ru-RU" sz="1200" dirty="0" err="1"/>
              <a:t>True</a:t>
            </a:r>
            <a:endParaRPr lang="ru-RU" sz="1200" dirty="0"/>
          </a:p>
          <a:p>
            <a:pPr marL="0" indent="0">
              <a:buNone/>
            </a:pPr>
            <a:r>
              <a:rPr lang="ru-RU" sz="1200" b="1" dirty="0" err="1"/>
              <a:t>order</a:t>
            </a:r>
            <a:r>
              <a:rPr lang="ru-RU" sz="1200" dirty="0"/>
              <a:t>: если равно </a:t>
            </a:r>
            <a:r>
              <a:rPr lang="ru-RU" sz="1200" dirty="0" err="1"/>
              <a:t>True</a:t>
            </a:r>
            <a:r>
              <a:rPr lang="ru-RU" sz="1200" dirty="0"/>
              <a:t>, то генерируются функции __</a:t>
            </a:r>
            <a:r>
              <a:rPr lang="ru-RU" sz="1200" dirty="0" err="1"/>
              <a:t>lt</a:t>
            </a:r>
            <a:r>
              <a:rPr lang="ru-RU" sz="1200" dirty="0"/>
              <a:t>__ (операция &lt;), __</a:t>
            </a:r>
            <a:r>
              <a:rPr lang="ru-RU" sz="1200" dirty="0" err="1"/>
              <a:t>le</a:t>
            </a:r>
            <a:r>
              <a:rPr lang="ru-RU" sz="1200" dirty="0"/>
              <a:t>__ (&lt;=), __</a:t>
            </a:r>
            <a:r>
              <a:rPr lang="ru-RU" sz="1200" dirty="0" err="1"/>
              <a:t>gt</a:t>
            </a:r>
            <a:r>
              <a:rPr lang="ru-RU" sz="1200" dirty="0"/>
              <a:t>__ (&gt;), __</a:t>
            </a:r>
            <a:r>
              <a:rPr lang="ru-RU" sz="1200" dirty="0" err="1"/>
              <a:t>ge</a:t>
            </a:r>
            <a:r>
              <a:rPr lang="ru-RU" sz="1200" dirty="0"/>
              <a:t>__ (&gt;=), которые применяются для упорядочивания объектов. По умолчанию равно </a:t>
            </a:r>
            <a:r>
              <a:rPr lang="ru-RU" sz="1200" dirty="0" err="1"/>
              <a:t>False</a:t>
            </a:r>
            <a:endParaRPr lang="ru-RU" sz="1200" dirty="0"/>
          </a:p>
          <a:p>
            <a:pPr marL="0" indent="0">
              <a:buNone/>
            </a:pPr>
            <a:r>
              <a:rPr lang="ru-RU" sz="1200" b="1" dirty="0" err="1"/>
              <a:t>unsafe</a:t>
            </a:r>
            <a:r>
              <a:rPr lang="ru-RU" sz="1200" dirty="0" err="1"/>
              <a:t>_</a:t>
            </a:r>
            <a:r>
              <a:rPr lang="ru-RU" sz="1200" b="1" dirty="0" err="1"/>
              <a:t>hash</a:t>
            </a:r>
            <a:r>
              <a:rPr lang="ru-RU" sz="1200" dirty="0"/>
              <a:t>: если равно </a:t>
            </a:r>
            <a:r>
              <a:rPr lang="ru-RU" sz="1200" dirty="0" err="1"/>
              <a:t>True</a:t>
            </a:r>
            <a:r>
              <a:rPr lang="ru-RU" sz="1200" dirty="0"/>
              <a:t>, то генерируется функция __</a:t>
            </a:r>
            <a:r>
              <a:rPr lang="ru-RU" sz="1200" dirty="0" err="1"/>
              <a:t>hash</a:t>
            </a:r>
            <a:r>
              <a:rPr lang="ru-RU" sz="1200" dirty="0"/>
              <a:t>__(), которая возвращает </a:t>
            </a:r>
            <a:r>
              <a:rPr lang="ru-RU" sz="1200" dirty="0" err="1"/>
              <a:t>хеш</a:t>
            </a:r>
            <a:r>
              <a:rPr lang="ru-RU" sz="1200" dirty="0"/>
              <a:t> объекта. По умолчанию равно </a:t>
            </a:r>
            <a:r>
              <a:rPr lang="ru-RU" sz="1200" dirty="0" err="1"/>
              <a:t>False</a:t>
            </a: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51</a:t>
            </a:fld>
            <a:endParaRPr lang="ru-RU"/>
          </a:p>
        </p:txBody>
      </p:sp>
    </p:spTree>
    <p:extLst>
      <p:ext uri="{BB962C8B-B14F-4D97-AF65-F5344CB8AC3E}">
        <p14:creationId xmlns:p14="http://schemas.microsoft.com/office/powerpoint/2010/main" val="25341327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Кроме того, те функции, которые создаются по умолчанию, могут быть переопределены.</a:t>
            </a:r>
          </a:p>
          <a:p>
            <a:pPr marL="0" indent="0">
              <a:buNone/>
            </a:pPr>
            <a:r>
              <a:rPr lang="ru-RU" sz="1200" dirty="0"/>
              <a:t>Применение параметров:</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включаем генерирование </a:t>
            </a:r>
            <a:r>
              <a:rPr lang="ru-RU" sz="1200" dirty="0" err="1"/>
              <a:t>хеша</a:t>
            </a:r>
            <a:r>
              <a:rPr lang="ru-RU" sz="1200" dirty="0"/>
              <a:t> и функций упорядочивания, а также явным образом переопределяем функцию __</a:t>
            </a:r>
            <a:r>
              <a:rPr lang="ru-RU" sz="1200" dirty="0" err="1"/>
              <a:t>repr</a:t>
            </a:r>
            <a:r>
              <a:rPr lang="ru-RU" sz="1200" dirty="0"/>
              <a:t>__ для создания строкового представления объекта. </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52</a:t>
            </a:fld>
            <a:endParaRPr lang="ru-RU"/>
          </a:p>
        </p:txBody>
      </p:sp>
    </p:spTree>
    <p:extLst>
      <p:ext uri="{BB962C8B-B14F-4D97-AF65-F5344CB8AC3E}">
        <p14:creationId xmlns:p14="http://schemas.microsoft.com/office/powerpoint/2010/main" val="37766117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Пакеты в </a:t>
            </a:r>
            <a:r>
              <a:rPr lang="en-US" b="1" dirty="0"/>
              <a:t>Python</a:t>
            </a:r>
            <a:endParaRPr lang="ru-RU" b="1" dirty="0"/>
          </a:p>
          <a:p>
            <a:pPr marL="0" indent="0">
              <a:buNone/>
            </a:pPr>
            <a:r>
              <a:rPr lang="ru-RU" sz="1200" b="1" dirty="0"/>
              <a:t>Пакет</a:t>
            </a:r>
            <a:r>
              <a:rPr lang="ru-RU" sz="1200" dirty="0"/>
              <a:t> в Python – это каталог, включающий в себя другие каталоги и модули, но при этом дополнительно содержащий файл </a:t>
            </a:r>
            <a:r>
              <a:rPr lang="ru-RU" sz="1200" b="1" dirty="0"/>
              <a:t>__init__.py. </a:t>
            </a:r>
            <a:r>
              <a:rPr lang="ru-RU" sz="1200" dirty="0"/>
              <a:t>Пакеты используются для формирования пространства имен, что позволяет работать с модулями через указание уровня вложенности (через точку).</a:t>
            </a:r>
          </a:p>
          <a:p>
            <a:pPr marL="0" indent="0">
              <a:buNone/>
            </a:pPr>
            <a:endParaRPr lang="ru-RU" sz="1200" dirty="0"/>
          </a:p>
          <a:p>
            <a:pPr marL="0" indent="0">
              <a:buNone/>
            </a:pPr>
            <a:r>
              <a:rPr lang="ru-RU" sz="1200" dirty="0"/>
              <a:t>Для импортирования пакетов используется тот же синтаксис, что и для работы с модулями.</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53</a:t>
            </a:fld>
            <a:endParaRPr lang="ru-RU"/>
          </a:p>
        </p:txBody>
      </p:sp>
    </p:spTree>
    <p:extLst>
      <p:ext uri="{BB962C8B-B14F-4D97-AF65-F5344CB8AC3E}">
        <p14:creationId xmlns:p14="http://schemas.microsoft.com/office/powerpoint/2010/main" val="19049010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Использование пакетов в Python</a:t>
            </a:r>
          </a:p>
          <a:p>
            <a:pPr marL="0" indent="0">
              <a:buNone/>
            </a:pPr>
            <a:r>
              <a:rPr lang="ru-RU" sz="1200" dirty="0"/>
              <a:t>Рассмотрим следующую структуру пакета:</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Пакет </a:t>
            </a:r>
            <a:r>
              <a:rPr lang="ru-RU" sz="1200" dirty="0" err="1"/>
              <a:t>fincal</a:t>
            </a:r>
            <a:r>
              <a:rPr lang="ru-RU" sz="1200" dirty="0"/>
              <a:t> содержит в себе модули для работы с простыми процентами (simper.py), сложными процентами (compper.py) и аннуитетами (annuity.py).</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54</a:t>
            </a:fld>
            <a:endParaRPr lang="ru-RU"/>
          </a:p>
        </p:txBody>
      </p:sp>
    </p:spTree>
    <p:extLst>
      <p:ext uri="{BB962C8B-B14F-4D97-AF65-F5344CB8AC3E}">
        <p14:creationId xmlns:p14="http://schemas.microsoft.com/office/powerpoint/2010/main" val="8201530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Для использования функции из модуля работы с простыми процентами, можно использовать один из следующих вариантов:</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55</a:t>
            </a:fld>
            <a:endParaRPr lang="ru-RU"/>
          </a:p>
        </p:txBody>
      </p:sp>
    </p:spTree>
    <p:extLst>
      <p:ext uri="{BB962C8B-B14F-4D97-AF65-F5344CB8AC3E}">
        <p14:creationId xmlns:p14="http://schemas.microsoft.com/office/powerpoint/2010/main" val="20009291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Файл </a:t>
            </a:r>
            <a:r>
              <a:rPr lang="ru-RU" sz="1200" b="1" dirty="0"/>
              <a:t>__init__.py </a:t>
            </a:r>
            <a:r>
              <a:rPr lang="ru-RU" sz="1200" dirty="0"/>
              <a:t>может быть пустым или может содержать переменную </a:t>
            </a:r>
            <a:r>
              <a:rPr lang="ru-RU" sz="1200" b="1" dirty="0"/>
              <a:t>__</a:t>
            </a:r>
            <a:r>
              <a:rPr lang="ru-RU" sz="1200" b="1" dirty="0" err="1"/>
              <a:t>all</a:t>
            </a:r>
            <a:r>
              <a:rPr lang="ru-RU" sz="1200" b="1" dirty="0"/>
              <a:t>__, </a:t>
            </a:r>
            <a:r>
              <a:rPr lang="ru-RU" sz="1200" dirty="0"/>
              <a:t>хранящую список модулей, который импортируется при загрузке через конструкцию</a:t>
            </a:r>
          </a:p>
          <a:p>
            <a:pPr marL="0" indent="0">
              <a:buNone/>
            </a:pPr>
            <a:endParaRPr lang="ru-RU" sz="1200" dirty="0"/>
          </a:p>
          <a:p>
            <a:pPr marL="0" indent="0">
              <a:buNone/>
            </a:pPr>
            <a:r>
              <a:rPr lang="ru-RU" sz="1200" b="1" dirty="0" err="1"/>
              <a:t>from</a:t>
            </a:r>
            <a:r>
              <a:rPr lang="ru-RU" sz="1200" b="1" dirty="0"/>
              <a:t> </a:t>
            </a:r>
            <a:r>
              <a:rPr lang="ru-RU" sz="1200" b="1" dirty="0" err="1"/>
              <a:t>имя_пакета</a:t>
            </a:r>
            <a:r>
              <a:rPr lang="ru-RU" sz="1200" b="1" dirty="0"/>
              <a:t> </a:t>
            </a:r>
            <a:r>
              <a:rPr lang="ru-RU" sz="1200" b="1" dirty="0" err="1"/>
              <a:t>import</a:t>
            </a:r>
            <a:r>
              <a:rPr lang="ru-RU" sz="1200" b="1" dirty="0"/>
              <a:t> *</a:t>
            </a:r>
          </a:p>
          <a:p>
            <a:pPr marL="0" indent="0">
              <a:buNone/>
            </a:pPr>
            <a:endParaRPr lang="ru-RU" sz="1200" dirty="0"/>
          </a:p>
          <a:p>
            <a:pPr marL="0" indent="0">
              <a:buNone/>
            </a:pPr>
            <a:r>
              <a:rPr lang="ru-RU" sz="1200"/>
              <a:t>Например для нашего случая содержимое </a:t>
            </a:r>
            <a:r>
              <a:rPr lang="ru-RU" sz="1200" b="1"/>
              <a:t>__init__.py</a:t>
            </a:r>
            <a:r>
              <a:rPr lang="ru-RU" sz="1200"/>
              <a:t> может быть вот таким:</a:t>
            </a:r>
          </a:p>
          <a:p>
            <a:endParaRPr lang="ru-RU"/>
          </a:p>
        </p:txBody>
      </p:sp>
      <p:sp>
        <p:nvSpPr>
          <p:cNvPr id="4" name="Номер слайда 3"/>
          <p:cNvSpPr>
            <a:spLocks noGrp="1"/>
          </p:cNvSpPr>
          <p:nvPr>
            <p:ph type="sldNum" sz="quarter" idx="5"/>
          </p:nvPr>
        </p:nvSpPr>
        <p:spPr/>
        <p:txBody>
          <a:bodyPr/>
          <a:lstStyle/>
          <a:p>
            <a:fld id="{2DA11B49-1638-4EA8-8FC9-5A25DF878A4F}" type="slidenum">
              <a:rPr lang="ru-RU" smtClean="0"/>
              <a:t>56</a:t>
            </a:fld>
            <a:endParaRPr lang="ru-RU"/>
          </a:p>
        </p:txBody>
      </p:sp>
    </p:spTree>
    <p:extLst>
      <p:ext uri="{BB962C8B-B14F-4D97-AF65-F5344CB8AC3E}">
        <p14:creationId xmlns:p14="http://schemas.microsoft.com/office/powerpoint/2010/main" val="364950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Для использования модуля его надо импортировать с помощью оператора </a:t>
            </a:r>
            <a:r>
              <a:rPr lang="ru-RU" sz="1200" b="1" dirty="0" err="1"/>
              <a:t>import</a:t>
            </a:r>
            <a:r>
              <a:rPr lang="ru-RU" sz="1200" dirty="0"/>
              <a:t>, после которого указывается имя модуля: </a:t>
            </a:r>
            <a:r>
              <a:rPr lang="ru-RU" sz="1200" b="1" dirty="0" err="1"/>
              <a:t>import</a:t>
            </a:r>
            <a:r>
              <a:rPr lang="ru-RU" sz="1200" dirty="0"/>
              <a:t> </a:t>
            </a:r>
            <a:r>
              <a:rPr lang="ru-RU" sz="1200" b="1" dirty="0" err="1"/>
              <a:t>message</a:t>
            </a:r>
            <a:r>
              <a:rPr lang="ru-RU" sz="1200" dirty="0"/>
              <a:t>.</a:t>
            </a:r>
          </a:p>
          <a:p>
            <a:pPr marL="0" indent="0">
              <a:buNone/>
            </a:pPr>
            <a:endParaRPr lang="ru-RU" sz="1200" dirty="0"/>
          </a:p>
          <a:p>
            <a:pPr marL="0" indent="0">
              <a:buNone/>
            </a:pPr>
            <a:r>
              <a:rPr lang="ru-RU" sz="1200" dirty="0"/>
              <a:t>Чтобы обращаться к функциональности модуля, нам нужно получить его пространство имен. По умолчанию оно будет совпадать с именем модуля, то есть в нашем случае также будет называться </a:t>
            </a:r>
            <a:r>
              <a:rPr lang="ru-RU" sz="1200" b="1" dirty="0" err="1"/>
              <a:t>message</a:t>
            </a:r>
            <a:r>
              <a:rPr lang="ru-RU" sz="1200" dirty="0"/>
              <a:t>.</a:t>
            </a:r>
          </a:p>
          <a:p>
            <a:pPr marL="0" indent="0">
              <a:buNone/>
            </a:pPr>
            <a:endParaRPr lang="ru-RU" sz="1200" dirty="0"/>
          </a:p>
          <a:p>
            <a:pPr marL="0" indent="0">
              <a:buNone/>
            </a:pPr>
            <a:r>
              <a:rPr lang="ru-RU" sz="1200" dirty="0"/>
              <a:t>Получив пространство имен модуля, мы сможем обратиться к его функциям по схеме</a:t>
            </a:r>
          </a:p>
          <a:p>
            <a:pPr marL="0" indent="0">
              <a:buNone/>
            </a:pPr>
            <a:endParaRPr lang="ru-RU" sz="1200" dirty="0"/>
          </a:p>
          <a:p>
            <a:pPr marL="0" indent="0">
              <a:buNone/>
            </a:pPr>
            <a:r>
              <a:rPr lang="ru-RU" sz="1200" b="1" dirty="0" err="1"/>
              <a:t>пространство_имен.функция</a:t>
            </a:r>
            <a:endParaRPr lang="ru-RU" sz="1200" b="1"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6</a:t>
            </a:fld>
            <a:endParaRPr lang="ru-RU"/>
          </a:p>
        </p:txBody>
      </p:sp>
    </p:spTree>
    <p:extLst>
      <p:ext uri="{BB962C8B-B14F-4D97-AF65-F5344CB8AC3E}">
        <p14:creationId xmlns:p14="http://schemas.microsoft.com/office/powerpoint/2010/main" val="2628134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Например, обращение к функции </a:t>
            </a:r>
            <a:r>
              <a:rPr lang="ru-RU" sz="1200" b="1" dirty="0" err="1"/>
              <a:t>print_message</a:t>
            </a:r>
            <a:r>
              <a:rPr lang="ru-RU" sz="1200" b="1" dirty="0"/>
              <a:t>() </a:t>
            </a:r>
            <a:r>
              <a:rPr lang="ru-RU" sz="1200" dirty="0"/>
              <a:t>из модуля </a:t>
            </a:r>
            <a:r>
              <a:rPr lang="ru-RU" sz="1200" dirty="0" err="1"/>
              <a:t>message</a:t>
            </a:r>
            <a:r>
              <a:rPr lang="ru-RU" sz="1200" dirty="0"/>
              <a:t>:</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И после этого мы можем запустить главный скрипт </a:t>
            </a:r>
            <a:r>
              <a:rPr lang="ru-RU" sz="1200" b="1" dirty="0"/>
              <a:t>main.py</a:t>
            </a:r>
            <a:r>
              <a:rPr lang="ru-RU" sz="1200" dirty="0"/>
              <a:t>, и он задействует модуль </a:t>
            </a:r>
            <a:r>
              <a:rPr lang="ru-RU" sz="1200" b="1" dirty="0"/>
              <a:t>message</a:t>
            </a:r>
            <a:r>
              <a:rPr lang="ru-RU" sz="1200" dirty="0"/>
              <a:t>.</a:t>
            </a:r>
            <a:r>
              <a:rPr lang="ru-RU" sz="1200" b="1" dirty="0"/>
              <a:t>py</a:t>
            </a:r>
            <a:r>
              <a:rPr lang="ru-RU" sz="1200" dirty="0"/>
              <a:t>. В частности, консольный вывод будет следующим:</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7</a:t>
            </a:fld>
            <a:endParaRPr lang="ru-RU"/>
          </a:p>
        </p:txBody>
      </p:sp>
    </p:spTree>
    <p:extLst>
      <p:ext uri="{BB962C8B-B14F-4D97-AF65-F5344CB8AC3E}">
        <p14:creationId xmlns:p14="http://schemas.microsoft.com/office/powerpoint/2010/main" val="367695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Подключение функциональности модуля в глобальное пространство имен</a:t>
            </a:r>
          </a:p>
          <a:p>
            <a:pPr marL="0" indent="0">
              <a:buNone/>
            </a:pPr>
            <a:r>
              <a:rPr lang="ru-RU" sz="1200" dirty="0"/>
              <a:t>Другой вариант настройки предполагает импорт функциональности модуля в глобальное пространство имен текущего модуля с помощью ключевого слова </a:t>
            </a:r>
            <a:r>
              <a:rPr lang="ru-RU" sz="1200" b="1" dirty="0" err="1"/>
              <a:t>from</a:t>
            </a:r>
            <a:r>
              <a:rPr lang="ru-RU" sz="1200" dirty="0"/>
              <a:t>:</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мы импортируем из модуля </a:t>
            </a:r>
            <a:r>
              <a:rPr lang="ru-RU" sz="1200" b="1" dirty="0" err="1"/>
              <a:t>message</a:t>
            </a:r>
            <a:r>
              <a:rPr lang="ru-RU" sz="1200" dirty="0"/>
              <a:t> в глобальное пространство имен функцию </a:t>
            </a:r>
            <a:r>
              <a:rPr lang="ru-RU" sz="1200" b="1" dirty="0" err="1"/>
              <a:t>print</a:t>
            </a:r>
            <a:r>
              <a:rPr lang="ru-RU" sz="1200" dirty="0" err="1"/>
              <a:t>_</a:t>
            </a:r>
            <a:r>
              <a:rPr lang="ru-RU" sz="1200" b="1" dirty="0" err="1"/>
              <a:t>message</a:t>
            </a:r>
            <a:r>
              <a:rPr lang="ru-RU" sz="1200" dirty="0"/>
              <a:t>(). Поэтому мы сможем ее использовать без указания пространства имен модуля как если бы она была определена в этом же файле. </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8</a:t>
            </a:fld>
            <a:endParaRPr lang="ru-RU"/>
          </a:p>
        </p:txBody>
      </p:sp>
    </p:spTree>
    <p:extLst>
      <p:ext uri="{BB962C8B-B14F-4D97-AF65-F5344CB8AC3E}">
        <p14:creationId xmlns:p14="http://schemas.microsoft.com/office/powerpoint/2010/main" val="891930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Все остальные функции, переменные из модуля недоступны (как например, в примере выше переменная </a:t>
            </a:r>
            <a:r>
              <a:rPr lang="ru-RU" sz="1200" dirty="0" err="1"/>
              <a:t>hello</a:t>
            </a:r>
            <a:r>
              <a:rPr lang="ru-RU" sz="1200" dirty="0"/>
              <a:t>). Если мы хотим их также использовать, то их можно подключить по отдельности:</a:t>
            </a:r>
          </a:p>
          <a:p>
            <a:endParaRPr lang="ru-RU" dirty="0"/>
          </a:p>
        </p:txBody>
      </p:sp>
      <p:sp>
        <p:nvSpPr>
          <p:cNvPr id="4" name="Номер слайда 3"/>
          <p:cNvSpPr>
            <a:spLocks noGrp="1"/>
          </p:cNvSpPr>
          <p:nvPr>
            <p:ph type="sldNum" sz="quarter" idx="5"/>
          </p:nvPr>
        </p:nvSpPr>
        <p:spPr/>
        <p:txBody>
          <a:bodyPr/>
          <a:lstStyle/>
          <a:p>
            <a:fld id="{2DA11B49-1638-4EA8-8FC9-5A25DF878A4F}" type="slidenum">
              <a:rPr lang="ru-RU" smtClean="0"/>
              <a:t>9</a:t>
            </a:fld>
            <a:endParaRPr lang="ru-RU"/>
          </a:p>
        </p:txBody>
      </p:sp>
    </p:spTree>
    <p:extLst>
      <p:ext uri="{BB962C8B-B14F-4D97-AF65-F5344CB8AC3E}">
        <p14:creationId xmlns:p14="http://schemas.microsoft.com/office/powerpoint/2010/main" val="334541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266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24846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6857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13569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BD9794-A4CC-42D0-9A65-24C6B9EF4076}"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06515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2577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87821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81129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10062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DBD9794-A4CC-42D0-9A65-24C6B9EF4076}"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13341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DBD9794-A4CC-42D0-9A65-24C6B9EF4076}"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50361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9794-A4CC-42D0-9A65-24C6B9EF4076}" type="datetimeFigureOut">
              <a:rPr lang="en-US" smtClean="0"/>
              <a:t>9/28/2024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t>‹#›</a:t>
            </a:fld>
            <a:endParaRPr lang="en-US"/>
          </a:p>
        </p:txBody>
      </p:sp>
      <p:pic>
        <p:nvPicPr>
          <p:cNvPr id="7" name="Picture 22">
            <a:extLst>
              <a:ext uri="{FF2B5EF4-FFF2-40B4-BE49-F238E27FC236}">
                <a16:creationId xmlns:a16="http://schemas.microsoft.com/office/drawing/2014/main" id="{CDF58F28-6BB5-4D29-A2F3-22E9833C8F1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6127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0ED"/>
        </a:solidFill>
        <a:effectLst/>
      </p:bgPr>
    </p:bg>
    <p:spTree>
      <p:nvGrpSpPr>
        <p:cNvPr id="1" name=""/>
        <p:cNvGrpSpPr/>
        <p:nvPr/>
      </p:nvGrpSpPr>
      <p:grpSpPr>
        <a:xfrm>
          <a:off x="0" y="0"/>
          <a:ext cx="0" cy="0"/>
          <a:chOff x="0" y="0"/>
          <a:chExt cx="0" cy="0"/>
        </a:xfrm>
      </p:grpSpPr>
      <p:sp>
        <p:nvSpPr>
          <p:cNvPr id="3" name="Rectangle 2"/>
          <p:cNvSpPr/>
          <p:nvPr/>
        </p:nvSpPr>
        <p:spPr>
          <a:xfrm>
            <a:off x="1524002" y="1"/>
            <a:ext cx="9143999" cy="1733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6" name="Title 1"/>
          <p:cNvSpPr txBox="1">
            <a:spLocks/>
          </p:cNvSpPr>
          <p:nvPr/>
        </p:nvSpPr>
        <p:spPr>
          <a:xfrm>
            <a:off x="4768702" y="1116420"/>
            <a:ext cx="7113182" cy="17749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rPr>
              <a:t>Лекция 19. Модули и пакеты.</a:t>
            </a:r>
            <a:endPar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mn-lt"/>
            </a:endParaRPr>
          </a:p>
        </p:txBody>
      </p:sp>
      <p:sp>
        <p:nvSpPr>
          <p:cNvPr id="4" name="TextBox 3">
            <a:extLst>
              <a:ext uri="{FF2B5EF4-FFF2-40B4-BE49-F238E27FC236}">
                <a16:creationId xmlns:a16="http://schemas.microsoft.com/office/drawing/2014/main" id="{B0DBE53F-B5D0-4FBE-ABA3-18F0B6AC0FDC}"/>
              </a:ext>
            </a:extLst>
          </p:cNvPr>
          <p:cNvSpPr txBox="1"/>
          <p:nvPr/>
        </p:nvSpPr>
        <p:spPr>
          <a:xfrm>
            <a:off x="5421844" y="6326372"/>
            <a:ext cx="4735976" cy="369332"/>
          </a:xfrm>
          <a:prstGeom prst="rect">
            <a:avLst/>
          </a:prstGeom>
          <a:noFill/>
        </p:spPr>
        <p:txBody>
          <a:bodyPr wrap="none" rtlCol="0">
            <a:spAutoFit/>
          </a:bodyPr>
          <a:lstStyle/>
          <a:p>
            <a:r>
              <a:rPr lang="ru-RU" dirty="0"/>
              <a:t>Современные платформы программирования</a:t>
            </a:r>
          </a:p>
        </p:txBody>
      </p:sp>
      <p:pic>
        <p:nvPicPr>
          <p:cNvPr id="1026" name="Picture 2" descr="Кошка в пакете смотрит на бунт | Пикабу">
            <a:extLst>
              <a:ext uri="{FF2B5EF4-FFF2-40B4-BE49-F238E27FC236}">
                <a16:creationId xmlns:a16="http://schemas.microsoft.com/office/drawing/2014/main" id="{99B1CD90-0D5D-44E9-9FD8-F30F12B356E4}"/>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090" b="93001" l="5706" r="98599">
                        <a14:foregroundMark x1="58058" y1="12619" x2="66967" y2="8484"/>
                        <a14:foregroundMark x1="66967" y1="8484" x2="77978" y2="16119"/>
                        <a14:foregroundMark x1="77978" y1="16119" x2="85085" y2="30859"/>
                        <a14:foregroundMark x1="85085" y1="30859" x2="82182" y2="46660"/>
                        <a14:foregroundMark x1="82182" y1="46660" x2="84985" y2="66914"/>
                        <a14:foregroundMark x1="84985" y1="66914" x2="79880" y2="76246"/>
                        <a14:foregroundMark x1="79880" y1="76246" x2="45946" y2="88759"/>
                        <a14:foregroundMark x1="45946" y1="88759" x2="14615" y2="88759"/>
                        <a14:foregroundMark x1="14615" y1="88759" x2="6807" y2="86002"/>
                        <a14:foregroundMark x1="77578" y1="36373" x2="90791" y2="47508"/>
                        <a14:foregroundMark x1="90791" y1="47508" x2="92492" y2="64157"/>
                        <a14:foregroundMark x1="92492" y1="64157" x2="87187" y2="74655"/>
                        <a14:foregroundMark x1="87187" y1="74655" x2="78779" y2="82927"/>
                        <a14:foregroundMark x1="78779" y1="82927" x2="53253" y2="93425"/>
                        <a14:foregroundMark x1="53253" y1="93425" x2="31331" y2="92895"/>
                        <a14:foregroundMark x1="94494" y1="72534" x2="95596" y2="54401"/>
                        <a14:foregroundMark x1="95596" y1="54401" x2="87888" y2="38812"/>
                        <a14:foregroundMark x1="67067" y1="5302" x2="60160" y2="10817"/>
                        <a14:foregroundMark x1="60160" y1="10817" x2="54755" y2="18982"/>
                        <a14:foregroundMark x1="54755" y1="18982" x2="63564" y2="34677"/>
                        <a14:foregroundMark x1="63564" y1="34677" x2="74775" y2="44751"/>
                        <a14:foregroundMark x1="85085" y1="75822" x2="92993" y2="78579"/>
                        <a14:foregroundMark x1="92993" y1="78579" x2="98398" y2="68399"/>
                        <a14:foregroundMark x1="98398" y1="68399" x2="96697" y2="60551"/>
                        <a14:foregroundMark x1="96697" y1="60551" x2="98599" y2="49947"/>
                        <a14:foregroundMark x1="50150" y1="19194" x2="32633" y2="43054"/>
                        <a14:foregroundMark x1="32633" y1="43054" x2="29429" y2="70944"/>
                        <a14:foregroundMark x1="29429" y1="70944" x2="41441" y2="77625"/>
                        <a14:foregroundMark x1="41441" y1="77625" x2="57457" y2="75504"/>
                        <a14:foregroundMark x1="57457" y1="75504" x2="57457" y2="75398"/>
                        <a14:foregroundMark x1="55556" y1="73065" x2="36036" y2="31071"/>
                        <a14:foregroundMark x1="36036" y1="31071" x2="32533" y2="38494"/>
                        <a14:foregroundMark x1="32533" y1="38494" x2="30631" y2="55249"/>
                        <a14:foregroundMark x1="30631" y1="55249" x2="54154" y2="69353"/>
                        <a14:foregroundMark x1="54154" y1="69353" x2="54755" y2="71580"/>
                        <a14:foregroundMark x1="47447" y1="45281" x2="47447" y2="45281"/>
                        <a14:foregroundMark x1="47447" y1="45281" x2="47447" y2="45281"/>
                        <a14:foregroundMark x1="47447" y1="45281" x2="51351" y2="33616"/>
                        <a14:foregroundMark x1="51351" y1="33616" x2="39540" y2="19194"/>
                        <a14:foregroundMark x1="39540" y1="19194" x2="26627" y2="32450"/>
                        <a14:foregroundMark x1="26627" y1="32450" x2="18018" y2="53446"/>
                        <a14:foregroundMark x1="18018" y1="53446" x2="26426" y2="68505"/>
                        <a14:foregroundMark x1="26426" y1="68505" x2="52853" y2="31283"/>
                        <a14:foregroundMark x1="52853" y1="31283" x2="46847" y2="23966"/>
                        <a14:foregroundMark x1="29129" y1="21739" x2="16617" y2="42206"/>
                        <a14:foregroundMark x1="16617" y1="42206" x2="11311" y2="61612"/>
                        <a14:foregroundMark x1="11311" y1="61612" x2="17718" y2="69459"/>
                        <a14:foregroundMark x1="17718" y1="69459" x2="30330" y2="25239"/>
                        <a14:foregroundMark x1="30330" y1="25239" x2="28328" y2="25557"/>
                        <a14:foregroundMark x1="25425" y1="28950" x2="20120" y2="21951"/>
                        <a14:foregroundMark x1="20120" y1="21951" x2="20120" y2="21209"/>
                        <a14:foregroundMark x1="19720" y1="19300" x2="19720" y2="19300"/>
                        <a14:foregroundMark x1="19720" y1="19300" x2="19720" y2="19300"/>
                        <a14:foregroundMark x1="7808" y1="83987" x2="8609" y2="91835"/>
                        <a14:foregroundMark x1="8609" y1="91835" x2="15816" y2="93001"/>
                        <a14:foregroundMark x1="15816" y1="93001" x2="18118" y2="92471"/>
                        <a14:foregroundMark x1="10811" y1="55143" x2="5706" y2="61612"/>
                        <a14:foregroundMark x1="5706" y1="61612" x2="16216" y2="63309"/>
                        <a14:foregroundMark x1="18519" y1="39343" x2="18919" y2="30753"/>
                        <a14:foregroundMark x1="18919" y1="30753" x2="20220" y2="29268"/>
                        <a14:foregroundMark x1="17818" y1="40509" x2="18719" y2="31601"/>
                        <a14:foregroundMark x1="18719" y1="31601" x2="19920" y2="28844"/>
                      </a14:backgroundRemoval>
                    </a14:imgEffect>
                  </a14:imgLayer>
                </a14:imgProps>
              </a:ext>
              <a:ext uri="{28A0092B-C50C-407E-A947-70E740481C1C}">
                <a14:useLocalDpi xmlns:a14="http://schemas.microsoft.com/office/drawing/2010/main" val="0"/>
              </a:ext>
            </a:extLst>
          </a:blip>
          <a:srcRect/>
          <a:stretch>
            <a:fillRect/>
          </a:stretch>
        </p:blipFill>
        <p:spPr bwMode="auto">
          <a:xfrm>
            <a:off x="9232369" y="3575454"/>
            <a:ext cx="2959631" cy="279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65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Если необходимо импортировать в глобальное пространство имен весь функционал, то вместо названий отдельных функций и переменных можно использовать символ </a:t>
            </a:r>
            <a:r>
              <a:rPr lang="ru-RU" sz="2200" dirty="0" err="1"/>
              <a:t>зводочки</a:t>
            </a:r>
            <a:r>
              <a:rPr lang="ru-RU" sz="2200" dirty="0"/>
              <a:t> *:</a:t>
            </a:r>
          </a:p>
        </p:txBody>
      </p:sp>
      <p:pic>
        <p:nvPicPr>
          <p:cNvPr id="5" name="Рисунок 4">
            <a:extLst>
              <a:ext uri="{FF2B5EF4-FFF2-40B4-BE49-F238E27FC236}">
                <a16:creationId xmlns:a16="http://schemas.microsoft.com/office/drawing/2014/main" id="{1A3A0CAD-D279-4670-B972-332754081342}"/>
              </a:ext>
            </a:extLst>
          </p:cNvPr>
          <p:cNvPicPr>
            <a:picLocks noChangeAspect="1"/>
          </p:cNvPicPr>
          <p:nvPr/>
        </p:nvPicPr>
        <p:blipFill>
          <a:blip r:embed="rId3"/>
          <a:stretch>
            <a:fillRect/>
          </a:stretch>
        </p:blipFill>
        <p:spPr>
          <a:xfrm>
            <a:off x="2259419" y="2672238"/>
            <a:ext cx="6185518" cy="2066674"/>
          </a:xfrm>
          <a:prstGeom prst="rect">
            <a:avLst/>
          </a:prstGeom>
        </p:spPr>
      </p:pic>
    </p:spTree>
    <p:extLst>
      <p:ext uri="{BB962C8B-B14F-4D97-AF65-F5344CB8AC3E}">
        <p14:creationId xmlns:p14="http://schemas.microsoft.com/office/powerpoint/2010/main" val="139222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Но стоит отметить, что импорт в глобальное пространство имен чреват коллизиями имен функций. Например, если у нас том же файле определена функция с тем же именем до ее вызова, то будет вызываться функция, которая определена последней:</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Таким образом, одноименная функция текущего файла скрывает функцию из подключенного модуля.</a:t>
            </a:r>
          </a:p>
        </p:txBody>
      </p:sp>
      <p:pic>
        <p:nvPicPr>
          <p:cNvPr id="6" name="Рисунок 5">
            <a:extLst>
              <a:ext uri="{FF2B5EF4-FFF2-40B4-BE49-F238E27FC236}">
                <a16:creationId xmlns:a16="http://schemas.microsoft.com/office/drawing/2014/main" id="{23F0DA3B-50D4-473E-A53D-351905C47061}"/>
              </a:ext>
            </a:extLst>
          </p:cNvPr>
          <p:cNvPicPr>
            <a:picLocks noChangeAspect="1"/>
          </p:cNvPicPr>
          <p:nvPr/>
        </p:nvPicPr>
        <p:blipFill>
          <a:blip r:embed="rId3"/>
          <a:stretch>
            <a:fillRect/>
          </a:stretch>
        </p:blipFill>
        <p:spPr>
          <a:xfrm>
            <a:off x="3125971" y="3044908"/>
            <a:ext cx="7788349" cy="1816556"/>
          </a:xfrm>
          <a:prstGeom prst="rect">
            <a:avLst/>
          </a:prstGeom>
        </p:spPr>
      </p:pic>
    </p:spTree>
    <p:extLst>
      <p:ext uri="{BB962C8B-B14F-4D97-AF65-F5344CB8AC3E}">
        <p14:creationId xmlns:p14="http://schemas.microsoft.com/office/powerpoint/2010/main" val="223501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Установка псевдонимов</a:t>
            </a:r>
          </a:p>
          <a:p>
            <a:pPr marL="0" indent="0">
              <a:buNone/>
            </a:pPr>
            <a:r>
              <a:rPr lang="ru-RU" sz="2200" dirty="0"/>
              <a:t>При импорте модуля и его функциональности мы можем установить для них псевдонимы. Для этого применяется ключевое слово </a:t>
            </a:r>
            <a:r>
              <a:rPr lang="ru-RU" sz="2200" b="1" dirty="0" err="1"/>
              <a:t>as</a:t>
            </a:r>
            <a:r>
              <a:rPr lang="ru-RU" sz="2200" dirty="0"/>
              <a:t>, после которого указывается псевдоним. Например, установим псевдоним для модуля:</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пространство имен будет называться </a:t>
            </a:r>
            <a:r>
              <a:rPr lang="ru-RU" sz="2200" b="1" dirty="0" err="1"/>
              <a:t>mes</a:t>
            </a:r>
            <a:r>
              <a:rPr lang="ru-RU" sz="2200" dirty="0"/>
              <a:t>, и через этот псевдоним можно обращаться к функциональности модуля.</a:t>
            </a:r>
          </a:p>
        </p:txBody>
      </p:sp>
      <p:pic>
        <p:nvPicPr>
          <p:cNvPr id="5" name="Рисунок 4">
            <a:extLst>
              <a:ext uri="{FF2B5EF4-FFF2-40B4-BE49-F238E27FC236}">
                <a16:creationId xmlns:a16="http://schemas.microsoft.com/office/drawing/2014/main" id="{518897C4-EADD-4037-9997-3DD02C513B88}"/>
              </a:ext>
            </a:extLst>
          </p:cNvPr>
          <p:cNvPicPr>
            <a:picLocks noChangeAspect="1"/>
          </p:cNvPicPr>
          <p:nvPr/>
        </p:nvPicPr>
        <p:blipFill>
          <a:blip r:embed="rId3"/>
          <a:stretch>
            <a:fillRect/>
          </a:stretch>
        </p:blipFill>
        <p:spPr>
          <a:xfrm>
            <a:off x="2259419" y="3158425"/>
            <a:ext cx="8098399" cy="1973368"/>
          </a:xfrm>
          <a:prstGeom prst="rect">
            <a:avLst/>
          </a:prstGeom>
        </p:spPr>
      </p:pic>
    </p:spTree>
    <p:extLst>
      <p:ext uri="{BB962C8B-B14F-4D97-AF65-F5344CB8AC3E}">
        <p14:creationId xmlns:p14="http://schemas.microsoft.com/office/powerpoint/2010/main" val="221097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Подобным образом можно установить псевдонимы для отдельной функциональности модуля:</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для функции </a:t>
            </a:r>
            <a:r>
              <a:rPr lang="ru-RU" sz="2200" b="1" dirty="0" err="1"/>
              <a:t>print</a:t>
            </a:r>
            <a:r>
              <a:rPr lang="ru-RU" sz="2200" dirty="0" err="1"/>
              <a:t>_</a:t>
            </a:r>
            <a:r>
              <a:rPr lang="ru-RU" sz="2200" b="1" dirty="0" err="1"/>
              <a:t>message</a:t>
            </a:r>
            <a:r>
              <a:rPr lang="ru-RU" sz="2200" dirty="0"/>
              <a:t> из модуля </a:t>
            </a:r>
            <a:r>
              <a:rPr lang="ru-RU" sz="2200" b="1" dirty="0" err="1"/>
              <a:t>message</a:t>
            </a:r>
            <a:r>
              <a:rPr lang="ru-RU" sz="2200" dirty="0"/>
              <a:t> устанавливается псевдоним </a:t>
            </a:r>
            <a:r>
              <a:rPr lang="ru-RU" sz="2200" b="1" dirty="0" err="1"/>
              <a:t>display</a:t>
            </a:r>
            <a:r>
              <a:rPr lang="ru-RU" sz="2200" dirty="0"/>
              <a:t>, а для переменной </a:t>
            </a:r>
            <a:r>
              <a:rPr lang="ru-RU" sz="2200" b="1" dirty="0" err="1"/>
              <a:t>hello</a:t>
            </a:r>
            <a:r>
              <a:rPr lang="ru-RU" sz="2200" dirty="0"/>
              <a:t> - псевдоним </a:t>
            </a:r>
            <a:r>
              <a:rPr lang="ru-RU" sz="2200" dirty="0" err="1"/>
              <a:t>welcome</a:t>
            </a:r>
            <a:r>
              <a:rPr lang="ru-RU" sz="2200" dirty="0"/>
              <a:t>. И через эти псевдонимы мы сможем к ним обращаться.</a:t>
            </a:r>
          </a:p>
        </p:txBody>
      </p:sp>
      <p:pic>
        <p:nvPicPr>
          <p:cNvPr id="6" name="Рисунок 5">
            <a:extLst>
              <a:ext uri="{FF2B5EF4-FFF2-40B4-BE49-F238E27FC236}">
                <a16:creationId xmlns:a16="http://schemas.microsoft.com/office/drawing/2014/main" id="{B300D469-912D-4DDC-B536-72B9D5BE7E67}"/>
              </a:ext>
            </a:extLst>
          </p:cNvPr>
          <p:cNvPicPr>
            <a:picLocks noChangeAspect="1"/>
          </p:cNvPicPr>
          <p:nvPr/>
        </p:nvPicPr>
        <p:blipFill>
          <a:blip r:embed="rId3"/>
          <a:stretch>
            <a:fillRect/>
          </a:stretch>
        </p:blipFill>
        <p:spPr>
          <a:xfrm>
            <a:off x="2323214" y="2440172"/>
            <a:ext cx="7950484" cy="1207963"/>
          </a:xfrm>
          <a:prstGeom prst="rect">
            <a:avLst/>
          </a:prstGeom>
        </p:spPr>
      </p:pic>
    </p:spTree>
    <p:extLst>
      <p:ext uri="{BB962C8B-B14F-4D97-AF65-F5344CB8AC3E}">
        <p14:creationId xmlns:p14="http://schemas.microsoft.com/office/powerpoint/2010/main" val="307141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Псевдонимы могут быть полезны, когда нас не устраивают имена функций и переменных, например, они слишком длинные, и мы хотим их сократить, либо мы хотим дать им более описательные, с нашей точки зрения, имена. Либо если в текущем файле уже есть функциональность с теми же именами, и с помощью установки псевдонимов мы можем избежать конфликта имен. Например:</a:t>
            </a:r>
          </a:p>
        </p:txBody>
      </p:sp>
      <p:pic>
        <p:nvPicPr>
          <p:cNvPr id="5" name="Рисунок 4">
            <a:extLst>
              <a:ext uri="{FF2B5EF4-FFF2-40B4-BE49-F238E27FC236}">
                <a16:creationId xmlns:a16="http://schemas.microsoft.com/office/drawing/2014/main" id="{F6DCBA0D-6EFF-4B1B-B449-5049449DF0D7}"/>
              </a:ext>
            </a:extLst>
          </p:cNvPr>
          <p:cNvPicPr>
            <a:picLocks noChangeAspect="1"/>
          </p:cNvPicPr>
          <p:nvPr/>
        </p:nvPicPr>
        <p:blipFill>
          <a:blip r:embed="rId3"/>
          <a:stretch>
            <a:fillRect/>
          </a:stretch>
        </p:blipFill>
        <p:spPr>
          <a:xfrm>
            <a:off x="3640397" y="3709691"/>
            <a:ext cx="4911206" cy="2626924"/>
          </a:xfrm>
          <a:prstGeom prst="rect">
            <a:avLst/>
          </a:prstGeom>
        </p:spPr>
      </p:pic>
    </p:spTree>
    <p:extLst>
      <p:ext uri="{BB962C8B-B14F-4D97-AF65-F5344CB8AC3E}">
        <p14:creationId xmlns:p14="http://schemas.microsoft.com/office/powerpoint/2010/main" val="38610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Имя модуля</a:t>
            </a:r>
          </a:p>
          <a:p>
            <a:pPr marL="0" indent="0">
              <a:buNone/>
            </a:pPr>
            <a:endParaRPr lang="ru-RU" sz="2200" b="1" dirty="0"/>
          </a:p>
          <a:p>
            <a:pPr marL="0" indent="0">
              <a:buNone/>
            </a:pPr>
            <a:r>
              <a:rPr lang="ru-RU" sz="2200" dirty="0"/>
              <a:t>В примере выше модуль main.py, который является главным, использует модуль message.py. При запуске модуля main.py программа выполнит всю необходимую работу. Однако, если мы запустим отдельно модуль message.py сам по себе, то ничего на консоли не увидим. Ведь модуль </a:t>
            </a:r>
            <a:r>
              <a:rPr lang="ru-RU" sz="2200" dirty="0" err="1"/>
              <a:t>message</a:t>
            </a:r>
            <a:r>
              <a:rPr lang="ru-RU" sz="2200" dirty="0"/>
              <a:t> просто определяет функцию и переменную и не выполняет никаких других действий. Но мы можем сделать так, чтобы модуль message.py мог использоваться как сам по себе, так и подключаться в другие модули.</a:t>
            </a:r>
          </a:p>
        </p:txBody>
      </p:sp>
    </p:spTree>
    <p:extLst>
      <p:ext uri="{BB962C8B-B14F-4D97-AF65-F5344CB8AC3E}">
        <p14:creationId xmlns:p14="http://schemas.microsoft.com/office/powerpoint/2010/main" val="170695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При выполнении модуля среда определяет его имя и присваивает его глобальной переменной __</a:t>
            </a:r>
            <a:r>
              <a:rPr lang="ru-RU" sz="2200" b="1" dirty="0" err="1"/>
              <a:t>name</a:t>
            </a:r>
            <a:r>
              <a:rPr lang="ru-RU" sz="2200" dirty="0"/>
              <a:t>__ (с обеих сторон по два подчеркивания). Если модуль является запускаемым, то его имя равно __</a:t>
            </a:r>
            <a:r>
              <a:rPr lang="ru-RU" sz="2200" b="1" dirty="0" err="1"/>
              <a:t>main</a:t>
            </a:r>
            <a:r>
              <a:rPr lang="ru-RU" sz="2200" dirty="0"/>
              <a:t>__ (также по два подчеркивания с каждой стороны). Если модуль используется в другом модуле, то в момент выполнения его имя аналогично названию файла без расширения </a:t>
            </a:r>
            <a:r>
              <a:rPr lang="ru-RU" sz="2200" dirty="0" err="1"/>
              <a:t>py</a:t>
            </a:r>
            <a:r>
              <a:rPr lang="ru-RU" sz="2200" dirty="0"/>
              <a:t>. И мы можем это использовать. Так, изменим содержимое файла </a:t>
            </a:r>
            <a:r>
              <a:rPr lang="ru-RU" sz="2200" b="1" dirty="0"/>
              <a:t>message</a:t>
            </a:r>
            <a:r>
              <a:rPr lang="ru-RU" sz="2200" dirty="0"/>
              <a:t>.</a:t>
            </a:r>
            <a:r>
              <a:rPr lang="ru-RU" sz="2200" b="1" dirty="0"/>
              <a:t>py</a:t>
            </a:r>
            <a:r>
              <a:rPr lang="ru-RU" sz="2200" dirty="0"/>
              <a:t>:</a:t>
            </a:r>
          </a:p>
        </p:txBody>
      </p:sp>
      <p:pic>
        <p:nvPicPr>
          <p:cNvPr id="5" name="Рисунок 4">
            <a:extLst>
              <a:ext uri="{FF2B5EF4-FFF2-40B4-BE49-F238E27FC236}">
                <a16:creationId xmlns:a16="http://schemas.microsoft.com/office/drawing/2014/main" id="{32781B15-E73F-484C-B9B6-A72652B77A8C}"/>
              </a:ext>
            </a:extLst>
          </p:cNvPr>
          <p:cNvPicPr>
            <a:picLocks noChangeAspect="1"/>
          </p:cNvPicPr>
          <p:nvPr/>
        </p:nvPicPr>
        <p:blipFill>
          <a:blip r:embed="rId3"/>
          <a:stretch>
            <a:fillRect/>
          </a:stretch>
        </p:blipFill>
        <p:spPr>
          <a:xfrm>
            <a:off x="5525692" y="3429000"/>
            <a:ext cx="2988907" cy="3392814"/>
          </a:xfrm>
          <a:prstGeom prst="rect">
            <a:avLst/>
          </a:prstGeom>
        </p:spPr>
      </p:pic>
    </p:spTree>
    <p:extLst>
      <p:ext uri="{BB962C8B-B14F-4D97-AF65-F5344CB8AC3E}">
        <p14:creationId xmlns:p14="http://schemas.microsoft.com/office/powerpoint/2010/main" val="187777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lnSpcReduction="10000"/>
          </a:bodyPr>
          <a:lstStyle/>
          <a:p>
            <a:pPr marL="0" indent="0">
              <a:buNone/>
            </a:pPr>
            <a:r>
              <a:rPr lang="ru-RU" sz="2200" dirty="0"/>
              <a:t>В данном случае в модуль message.py для тестирования функциональности модуля добавлена функция </a:t>
            </a:r>
            <a:r>
              <a:rPr lang="ru-RU" sz="2200" b="1" dirty="0" err="1"/>
              <a:t>main</a:t>
            </a:r>
            <a:r>
              <a:rPr lang="ru-RU" sz="2200" dirty="0"/>
              <a:t>. И мы можем сразу запустить файл </a:t>
            </a:r>
            <a:r>
              <a:rPr lang="ru-RU" sz="2200" b="1" dirty="0"/>
              <a:t>message</a:t>
            </a:r>
            <a:r>
              <a:rPr lang="ru-RU" sz="2200" dirty="0"/>
              <a:t>.</a:t>
            </a:r>
            <a:r>
              <a:rPr lang="ru-RU" sz="2200" b="1" dirty="0"/>
              <a:t>py</a:t>
            </a:r>
            <a:r>
              <a:rPr lang="ru-RU" sz="2200" dirty="0"/>
              <a:t> отдельно от всех и протестировать код.</a:t>
            </a:r>
          </a:p>
          <a:p>
            <a:pPr marL="0" indent="0">
              <a:buNone/>
            </a:pPr>
            <a:endParaRPr lang="ru-RU" sz="2200" dirty="0"/>
          </a:p>
          <a:p>
            <a:pPr marL="0" indent="0">
              <a:buNone/>
            </a:pPr>
            <a:r>
              <a:rPr lang="ru-RU" sz="2200" dirty="0"/>
              <a:t>Следует обратить внимание на вызов функции </a:t>
            </a:r>
            <a:r>
              <a:rPr lang="ru-RU" sz="2200" b="1" dirty="0" err="1"/>
              <a:t>main</a:t>
            </a:r>
            <a:r>
              <a:rPr lang="ru-RU" sz="2200" dirty="0"/>
              <a:t>:</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Переменная __</a:t>
            </a:r>
            <a:r>
              <a:rPr lang="ru-RU" sz="2200" b="1" dirty="0" err="1"/>
              <a:t>name</a:t>
            </a:r>
            <a:r>
              <a:rPr lang="ru-RU" sz="2200" dirty="0"/>
              <a:t>__ указывает на имя модуля. Для главного модуля, который непосредственно запускается, эта переменная всегда будет иметь значение __</a:t>
            </a:r>
            <a:r>
              <a:rPr lang="ru-RU" sz="2200" b="1" dirty="0" err="1"/>
              <a:t>main</a:t>
            </a:r>
            <a:r>
              <a:rPr lang="ru-RU" sz="2200" dirty="0"/>
              <a:t>__ вне зависимости от имени файла.</a:t>
            </a:r>
          </a:p>
          <a:p>
            <a:pPr marL="0" indent="0">
              <a:buNone/>
            </a:pPr>
            <a:r>
              <a:rPr lang="ru-RU" sz="2200" dirty="0"/>
              <a:t>Поэтому, если мы будем запускать скрипт message.py отдельно, сам по себе, то Python присвоит переменной __</a:t>
            </a:r>
            <a:r>
              <a:rPr lang="ru-RU" sz="2200" b="1" dirty="0" err="1"/>
              <a:t>name</a:t>
            </a:r>
            <a:r>
              <a:rPr lang="ru-RU" sz="2200" dirty="0"/>
              <a:t>__ значение __</a:t>
            </a:r>
            <a:r>
              <a:rPr lang="ru-RU" sz="2200" b="1" dirty="0" err="1"/>
              <a:t>main</a:t>
            </a:r>
            <a:r>
              <a:rPr lang="ru-RU" sz="2200" dirty="0"/>
              <a:t>__, далее в выражении </a:t>
            </a:r>
            <a:r>
              <a:rPr lang="ru-RU" sz="2200" dirty="0" err="1"/>
              <a:t>if</a:t>
            </a:r>
            <a:r>
              <a:rPr lang="ru-RU" sz="2200" dirty="0"/>
              <a:t> вызовет функцию </a:t>
            </a:r>
            <a:r>
              <a:rPr lang="ru-RU" sz="2200" b="1" dirty="0" err="1"/>
              <a:t>main</a:t>
            </a:r>
            <a:r>
              <a:rPr lang="ru-RU" sz="2200" dirty="0"/>
              <a:t> из этого же файла. </a:t>
            </a:r>
          </a:p>
          <a:p>
            <a:pPr marL="0" indent="0">
              <a:buNone/>
            </a:pPr>
            <a:endParaRPr lang="ru-RU" sz="2200" dirty="0"/>
          </a:p>
        </p:txBody>
      </p:sp>
      <p:pic>
        <p:nvPicPr>
          <p:cNvPr id="8" name="Рисунок 7">
            <a:extLst>
              <a:ext uri="{FF2B5EF4-FFF2-40B4-BE49-F238E27FC236}">
                <a16:creationId xmlns:a16="http://schemas.microsoft.com/office/drawing/2014/main" id="{5B52F99F-639F-423A-ABBB-46931F925683}"/>
              </a:ext>
            </a:extLst>
          </p:cNvPr>
          <p:cNvPicPr>
            <a:picLocks noChangeAspect="1"/>
          </p:cNvPicPr>
          <p:nvPr/>
        </p:nvPicPr>
        <p:blipFill>
          <a:blip r:embed="rId3"/>
          <a:stretch>
            <a:fillRect/>
          </a:stretch>
        </p:blipFill>
        <p:spPr>
          <a:xfrm>
            <a:off x="2259419" y="3429000"/>
            <a:ext cx="3915321" cy="752580"/>
          </a:xfrm>
          <a:prstGeom prst="rect">
            <a:avLst/>
          </a:prstGeom>
        </p:spPr>
      </p:pic>
    </p:spTree>
    <p:extLst>
      <p:ext uri="{BB962C8B-B14F-4D97-AF65-F5344CB8AC3E}">
        <p14:creationId xmlns:p14="http://schemas.microsoft.com/office/powerpoint/2010/main" val="37280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fontScale="92500" lnSpcReduction="10000"/>
          </a:bodyPr>
          <a:lstStyle/>
          <a:p>
            <a:pPr marL="0" indent="0">
              <a:buNone/>
            </a:pPr>
            <a:r>
              <a:rPr lang="ru-RU" sz="2200" dirty="0"/>
              <a:t>Однако если мы будем запускать другой скрипт, а этот - </a:t>
            </a:r>
            <a:r>
              <a:rPr lang="ru-RU" sz="2200" b="1" dirty="0"/>
              <a:t>message</a:t>
            </a:r>
            <a:r>
              <a:rPr lang="ru-RU" sz="2200" dirty="0"/>
              <a:t>.</a:t>
            </a:r>
            <a:r>
              <a:rPr lang="ru-RU" sz="2200" b="1" dirty="0"/>
              <a:t>py</a:t>
            </a:r>
            <a:r>
              <a:rPr lang="ru-RU" sz="2200" dirty="0"/>
              <a:t> - будем подключать в качестве вспомогательного, для message.py переменная __</a:t>
            </a:r>
            <a:r>
              <a:rPr lang="ru-RU" sz="2200" b="1" dirty="0" err="1"/>
              <a:t>name</a:t>
            </a:r>
            <a:r>
              <a:rPr lang="ru-RU" sz="2200" dirty="0"/>
              <a:t>__ будет иметь значение </a:t>
            </a:r>
            <a:r>
              <a:rPr lang="ru-RU" sz="2200" b="1" dirty="0" err="1"/>
              <a:t>message</a:t>
            </a:r>
            <a:r>
              <a:rPr lang="ru-RU" sz="2200" dirty="0"/>
              <a:t>. И соответственно метод </a:t>
            </a:r>
            <a:r>
              <a:rPr lang="ru-RU" sz="2200" dirty="0" err="1"/>
              <a:t>main</a:t>
            </a:r>
            <a:r>
              <a:rPr lang="ru-RU" sz="2200" dirty="0"/>
              <a:t> в файле message.py не будет работать.</a:t>
            </a:r>
          </a:p>
          <a:p>
            <a:pPr marL="0" indent="0">
              <a:buNone/>
            </a:pPr>
            <a:r>
              <a:rPr lang="ru-RU" sz="2200" dirty="0"/>
              <a:t>Данный подход с проверкой имени модуля является более рекомендуемым подходом, чем просто вызов метода </a:t>
            </a:r>
            <a:r>
              <a:rPr lang="ru-RU" sz="2200" b="1" dirty="0" err="1"/>
              <a:t>main</a:t>
            </a:r>
            <a:r>
              <a:rPr lang="ru-RU" sz="2200" dirty="0"/>
              <a:t>.</a:t>
            </a:r>
          </a:p>
          <a:p>
            <a:pPr marL="0" indent="0">
              <a:buNone/>
            </a:pPr>
            <a:r>
              <a:rPr lang="ru-RU" sz="2200" dirty="0"/>
              <a:t>В файле main.py также можно сделать проверку на то, является ли модуль главным (хотя в </a:t>
            </a:r>
            <a:r>
              <a:rPr lang="ru-RU" sz="2200" dirty="0" err="1"/>
              <a:t>прицнипе</a:t>
            </a:r>
            <a:r>
              <a:rPr lang="ru-RU" sz="2200" dirty="0"/>
              <a:t> это необязательно):</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Python предоставляет ряд встроенных модулей, которые мы можем использовать в своих программах. В следующих статьях рассмотрим основные из них.</a:t>
            </a:r>
          </a:p>
        </p:txBody>
      </p:sp>
      <p:sp>
        <p:nvSpPr>
          <p:cNvPr id="4" name="Rectangle 1">
            <a:extLst>
              <a:ext uri="{FF2B5EF4-FFF2-40B4-BE49-F238E27FC236}">
                <a16:creationId xmlns:a16="http://schemas.microsoft.com/office/drawing/2014/main" id="{60513A21-BBE1-4724-9E40-34499251F2B0}"/>
              </a:ext>
            </a:extLst>
          </p:cNvPr>
          <p:cNvSpPr>
            <a:spLocks noChangeArrowheads="1"/>
          </p:cNvSpPr>
          <p:nvPr/>
        </p:nvSpPr>
        <p:spPr bwMode="auto">
          <a:xfrm>
            <a:off x="0" y="43934"/>
            <a:ext cx="184731" cy="369332"/>
          </a:xfrm>
          <a:prstGeom prst="rect">
            <a:avLst/>
          </a:prstGeom>
          <a:solidFill>
            <a:srgbClr val="F7F7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9B3C70CB-5BAD-495F-BBC5-0A8E5E4843B1}"/>
              </a:ext>
            </a:extLst>
          </p:cNvPr>
          <p:cNvPicPr>
            <a:picLocks noChangeAspect="1"/>
          </p:cNvPicPr>
          <p:nvPr/>
        </p:nvPicPr>
        <p:blipFill>
          <a:blip r:embed="rId3"/>
          <a:stretch>
            <a:fillRect/>
          </a:stretch>
        </p:blipFill>
        <p:spPr>
          <a:xfrm>
            <a:off x="6496943" y="3737344"/>
            <a:ext cx="5236086" cy="1986836"/>
          </a:xfrm>
          <a:prstGeom prst="rect">
            <a:avLst/>
          </a:prstGeom>
        </p:spPr>
      </p:pic>
    </p:spTree>
    <p:extLst>
      <p:ext uri="{BB962C8B-B14F-4D97-AF65-F5344CB8AC3E}">
        <p14:creationId xmlns:p14="http://schemas.microsoft.com/office/powerpoint/2010/main" val="3379518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Генерация </a:t>
            </a:r>
            <a:r>
              <a:rPr lang="ru-RU" b="1" dirty="0" err="1"/>
              <a:t>байткода</a:t>
            </a:r>
            <a:r>
              <a:rPr lang="ru-RU" b="1" dirty="0"/>
              <a:t>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fontScale="92500" lnSpcReduction="10000"/>
          </a:bodyPr>
          <a:lstStyle/>
          <a:p>
            <a:pPr marL="0" indent="0">
              <a:buNone/>
            </a:pPr>
            <a:r>
              <a:rPr lang="ru-RU" sz="2200" dirty="0"/>
              <a:t>При выполнении скрипта на языке Python все выполнение в общем случае разбивается на две стадии:</a:t>
            </a:r>
          </a:p>
          <a:p>
            <a:pPr marL="0" indent="0">
              <a:buNone/>
            </a:pPr>
            <a:endParaRPr lang="ru-RU" sz="2200" dirty="0"/>
          </a:p>
          <a:p>
            <a:pPr marL="457200" indent="-457200">
              <a:buFont typeface="+mj-lt"/>
              <a:buAutoNum type="arabicPeriod"/>
            </a:pPr>
            <a:r>
              <a:rPr lang="ru-RU" sz="2200" dirty="0"/>
              <a:t>Файл с кодом (файл с расширением .</a:t>
            </a:r>
            <a:r>
              <a:rPr lang="ru-RU" sz="2200" dirty="0" err="1"/>
              <a:t>py</a:t>
            </a:r>
            <a:r>
              <a:rPr lang="ru-RU" sz="2200" dirty="0"/>
              <a:t>) компилируется в промежуточный </a:t>
            </a:r>
            <a:r>
              <a:rPr lang="ru-RU" sz="2200" dirty="0" err="1"/>
              <a:t>байткод</a:t>
            </a:r>
            <a:r>
              <a:rPr lang="ru-RU" sz="2200" dirty="0"/>
              <a:t>.</a:t>
            </a:r>
          </a:p>
          <a:p>
            <a:pPr marL="457200" indent="-457200">
              <a:buFont typeface="+mj-lt"/>
              <a:buAutoNum type="arabicPeriod"/>
            </a:pPr>
            <a:r>
              <a:rPr lang="ru-RU" sz="2200" dirty="0"/>
              <a:t>Далее скомпилированный </a:t>
            </a:r>
            <a:r>
              <a:rPr lang="ru-RU" sz="2200" dirty="0" err="1"/>
              <a:t>байткодом</a:t>
            </a:r>
            <a:r>
              <a:rPr lang="ru-RU" sz="2200" dirty="0"/>
              <a:t> интерпретируется, то есть происходит собственно выполнение программы</a:t>
            </a:r>
          </a:p>
          <a:p>
            <a:pPr marL="0" indent="0">
              <a:buNone/>
            </a:pPr>
            <a:endParaRPr lang="ru-RU" sz="2200" dirty="0"/>
          </a:p>
          <a:p>
            <a:pPr marL="0" indent="0">
              <a:buNone/>
            </a:pPr>
            <a:r>
              <a:rPr lang="ru-RU" sz="2200" dirty="0"/>
              <a:t>При этом нам не надо явным образом генерировать никакой </a:t>
            </a:r>
            <a:r>
              <a:rPr lang="ru-RU" sz="2200" dirty="0" err="1"/>
              <a:t>байткод</a:t>
            </a:r>
            <a:r>
              <a:rPr lang="ru-RU" sz="2200" dirty="0"/>
              <a:t>, он создается неявно при выполнении скрипта Python. Если программа импортирует внешние модули/библиотеки и они импортируются первый раз, то их скомпилированный </a:t>
            </a:r>
            <a:r>
              <a:rPr lang="ru-RU" sz="2200" dirty="0" err="1"/>
              <a:t>байткод</a:t>
            </a:r>
            <a:r>
              <a:rPr lang="ru-RU" sz="2200" dirty="0"/>
              <a:t> сохраняется </a:t>
            </a:r>
            <a:r>
              <a:rPr lang="ru-RU" sz="2200" dirty="0" err="1"/>
              <a:t>сохраняется</a:t>
            </a:r>
            <a:r>
              <a:rPr lang="ru-RU" sz="2200" dirty="0"/>
              <a:t> в файле с расширением .</a:t>
            </a:r>
            <a:r>
              <a:rPr lang="ru-RU" sz="2200" b="1" dirty="0" err="1"/>
              <a:t>pyc</a:t>
            </a:r>
            <a:r>
              <a:rPr lang="ru-RU" sz="2200" dirty="0"/>
              <a:t> и кэшируется в каталоге __</a:t>
            </a:r>
            <a:r>
              <a:rPr lang="ru-RU" sz="2200" b="1" dirty="0" err="1"/>
              <a:t>pycache</a:t>
            </a:r>
            <a:r>
              <a:rPr lang="ru-RU" sz="2200" dirty="0"/>
              <a:t>__ в папке, где расположен файл с кодом </a:t>
            </a:r>
            <a:r>
              <a:rPr lang="ru-RU" sz="2200" b="1" dirty="0" err="1"/>
              <a:t>python</a:t>
            </a:r>
            <a:r>
              <a:rPr lang="ru-RU" sz="2200" dirty="0"/>
              <a:t>. Если мы вносим в исходный файл библиотеки изменения, то Python перекомпилирует файл </a:t>
            </a:r>
            <a:r>
              <a:rPr lang="ru-RU" sz="2200" dirty="0" err="1"/>
              <a:t>байткода</a:t>
            </a:r>
            <a:r>
              <a:rPr lang="ru-RU" sz="2200" dirty="0"/>
              <a:t>. Если изменений в коде нет, то загружается ранее скомпилированный </a:t>
            </a:r>
            <a:r>
              <a:rPr lang="ru-RU" sz="2200" dirty="0" err="1"/>
              <a:t>байткод</a:t>
            </a:r>
            <a:r>
              <a:rPr lang="ru-RU" sz="2200" dirty="0"/>
              <a:t> из файла </a:t>
            </a:r>
            <a:r>
              <a:rPr lang="ru-RU" sz="2200" b="1" dirty="0"/>
              <a:t>*.</a:t>
            </a:r>
            <a:r>
              <a:rPr lang="ru-RU" sz="2200" b="1" dirty="0" err="1"/>
              <a:t>pyc</a:t>
            </a:r>
            <a:r>
              <a:rPr lang="ru-RU" sz="2200" dirty="0"/>
              <a:t>. Это позволяет оптимизировать работу с приложением, быстрее его компилировать и выполнять.</a:t>
            </a:r>
          </a:p>
        </p:txBody>
      </p:sp>
      <p:sp>
        <p:nvSpPr>
          <p:cNvPr id="4" name="Rectangle 1">
            <a:extLst>
              <a:ext uri="{FF2B5EF4-FFF2-40B4-BE49-F238E27FC236}">
                <a16:creationId xmlns:a16="http://schemas.microsoft.com/office/drawing/2014/main" id="{60513A21-BBE1-4724-9E40-34499251F2B0}"/>
              </a:ext>
            </a:extLst>
          </p:cNvPr>
          <p:cNvSpPr>
            <a:spLocks noChangeArrowheads="1"/>
          </p:cNvSpPr>
          <p:nvPr/>
        </p:nvSpPr>
        <p:spPr bwMode="auto">
          <a:xfrm>
            <a:off x="0" y="43934"/>
            <a:ext cx="184731" cy="369332"/>
          </a:xfrm>
          <a:prstGeom prst="rect">
            <a:avLst/>
          </a:prstGeom>
          <a:solidFill>
            <a:srgbClr val="F7F7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11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Модуль в языке Python представляет отдельный файл с кодом, который можно повторно использовать в других программах.</a:t>
            </a:r>
          </a:p>
          <a:p>
            <a:pPr marL="0" indent="0">
              <a:buNone/>
            </a:pPr>
            <a:endParaRPr lang="ru-RU" sz="2200" dirty="0"/>
          </a:p>
          <a:p>
            <a:pPr marL="0" indent="0">
              <a:buNone/>
            </a:pPr>
            <a:r>
              <a:rPr lang="ru-RU" sz="2200" dirty="0"/>
              <a:t>Для создания модуля необходимо создать собственно файл с расширением </a:t>
            </a:r>
            <a:r>
              <a:rPr lang="ru-RU" sz="2200" b="1" dirty="0"/>
              <a:t>*.</a:t>
            </a:r>
            <a:r>
              <a:rPr lang="ru-RU" sz="2200" b="1" dirty="0" err="1"/>
              <a:t>py</a:t>
            </a:r>
            <a:r>
              <a:rPr lang="ru-RU" sz="2200" dirty="0"/>
              <a:t>, который будет представлять модуль. Название файла будет представлять название модуля. Затем в этом файле надо определить одну или несколько функций.</a:t>
            </a:r>
          </a:p>
          <a:p>
            <a:pPr marL="0" indent="0">
              <a:buNone/>
            </a:pPr>
            <a:endParaRPr lang="ru-RU" sz="2200" dirty="0"/>
          </a:p>
          <a:p>
            <a:pPr marL="0" indent="0">
              <a:buNone/>
            </a:pPr>
            <a:r>
              <a:rPr lang="ru-RU" sz="2200" dirty="0"/>
              <a:t>Допустим, основной файл программы называется </a:t>
            </a:r>
            <a:r>
              <a:rPr lang="ru-RU" sz="2200" b="1" dirty="0"/>
              <a:t>main.py</a:t>
            </a:r>
            <a:r>
              <a:rPr lang="ru-RU" sz="2200" dirty="0"/>
              <a:t>. И мы хотим подключить к нему внешние модули.</a:t>
            </a:r>
          </a:p>
        </p:txBody>
      </p:sp>
    </p:spTree>
    <p:extLst>
      <p:ext uri="{BB962C8B-B14F-4D97-AF65-F5344CB8AC3E}">
        <p14:creationId xmlns:p14="http://schemas.microsoft.com/office/powerpoint/2010/main" val="1631455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Генерация </a:t>
            </a:r>
            <a:r>
              <a:rPr lang="ru-RU" b="1" dirty="0" err="1"/>
              <a:t>байткода</a:t>
            </a:r>
            <a:r>
              <a:rPr lang="ru-RU" b="1" dirty="0"/>
              <a:t>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Однако </a:t>
            </a:r>
            <a:r>
              <a:rPr lang="ru-RU" sz="2200" dirty="0" err="1"/>
              <a:t>байткод</a:t>
            </a:r>
            <a:r>
              <a:rPr lang="ru-RU" sz="2200" dirty="0"/>
              <a:t> основного скрипта, который представляет основной файл программы и который передается интерпретатору </a:t>
            </a:r>
            <a:r>
              <a:rPr lang="ru-RU" sz="2200" dirty="0" err="1"/>
              <a:t>python</a:t>
            </a:r>
            <a:r>
              <a:rPr lang="ru-RU" sz="2200" dirty="0"/>
              <a:t>, не сохраняется в файле </a:t>
            </a:r>
            <a:r>
              <a:rPr lang="ru-RU" sz="2200" b="1" dirty="0"/>
              <a:t>*.</a:t>
            </a:r>
            <a:r>
              <a:rPr lang="ru-RU" sz="2200" b="1" dirty="0" err="1"/>
              <a:t>pyc</a:t>
            </a:r>
            <a:r>
              <a:rPr lang="ru-RU" sz="2200" b="1" dirty="0"/>
              <a:t> </a:t>
            </a:r>
            <a:r>
              <a:rPr lang="ru-RU" sz="2200" dirty="0"/>
              <a:t>и перекомпилируется каждый раз при запуске приложения.</a:t>
            </a:r>
          </a:p>
          <a:p>
            <a:pPr marL="0" indent="0">
              <a:buNone/>
            </a:pPr>
            <a:r>
              <a:rPr lang="ru-RU" sz="2200" dirty="0"/>
              <a:t>Допустим, в папке проекта у нас размещен файл </a:t>
            </a:r>
            <a:r>
              <a:rPr lang="ru-RU" sz="2200" b="1" dirty="0"/>
              <a:t>user.py </a:t>
            </a:r>
            <a:r>
              <a:rPr lang="ru-RU" sz="2200" dirty="0"/>
              <a:t>со простейшей функцией, которая принимает два параметра и выводит их значения:</a:t>
            </a:r>
          </a:p>
          <a:p>
            <a:pPr marL="0" indent="0">
              <a:buNone/>
            </a:pPr>
            <a:endParaRPr lang="ru-RU" sz="2200" dirty="0"/>
          </a:p>
          <a:p>
            <a:pPr marL="0" indent="0">
              <a:buNone/>
            </a:pPr>
            <a:endParaRPr lang="ru-RU" sz="2200" dirty="0"/>
          </a:p>
          <a:p>
            <a:pPr marL="0" indent="0">
              <a:buNone/>
            </a:pPr>
            <a:r>
              <a:rPr lang="ru-RU" sz="2200" dirty="0"/>
              <a:t>Подключим этот файл в главном модуле программы, который пусть называется </a:t>
            </a:r>
            <a:r>
              <a:rPr lang="ru-RU" sz="2200" b="1" dirty="0"/>
              <a:t>app</a:t>
            </a:r>
            <a:r>
              <a:rPr lang="ru-RU" sz="2200" dirty="0"/>
              <a:t>.</a:t>
            </a:r>
            <a:r>
              <a:rPr lang="ru-RU" sz="2200" b="1" dirty="0"/>
              <a:t>py</a:t>
            </a:r>
            <a:r>
              <a:rPr lang="ru-RU" sz="2200" dirty="0"/>
              <a:t>:</a:t>
            </a:r>
          </a:p>
        </p:txBody>
      </p:sp>
      <p:pic>
        <p:nvPicPr>
          <p:cNvPr id="6" name="Рисунок 5">
            <a:extLst>
              <a:ext uri="{FF2B5EF4-FFF2-40B4-BE49-F238E27FC236}">
                <a16:creationId xmlns:a16="http://schemas.microsoft.com/office/drawing/2014/main" id="{997A130E-4E86-40A4-A07B-7481C7A40C04}"/>
              </a:ext>
            </a:extLst>
          </p:cNvPr>
          <p:cNvPicPr>
            <a:picLocks noChangeAspect="1"/>
          </p:cNvPicPr>
          <p:nvPr/>
        </p:nvPicPr>
        <p:blipFill>
          <a:blip r:embed="rId3"/>
          <a:stretch>
            <a:fillRect/>
          </a:stretch>
        </p:blipFill>
        <p:spPr>
          <a:xfrm>
            <a:off x="2259420" y="3402055"/>
            <a:ext cx="4805916" cy="526491"/>
          </a:xfrm>
          <a:prstGeom prst="rect">
            <a:avLst/>
          </a:prstGeom>
        </p:spPr>
      </p:pic>
      <p:pic>
        <p:nvPicPr>
          <p:cNvPr id="8" name="Рисунок 7">
            <a:extLst>
              <a:ext uri="{FF2B5EF4-FFF2-40B4-BE49-F238E27FC236}">
                <a16:creationId xmlns:a16="http://schemas.microsoft.com/office/drawing/2014/main" id="{55A2987D-93F5-49FD-A6E7-C76D44BB46AD}"/>
              </a:ext>
            </a:extLst>
          </p:cNvPr>
          <p:cNvPicPr>
            <a:picLocks noChangeAspect="1"/>
          </p:cNvPicPr>
          <p:nvPr/>
        </p:nvPicPr>
        <p:blipFill>
          <a:blip r:embed="rId4"/>
          <a:stretch>
            <a:fillRect/>
          </a:stretch>
        </p:blipFill>
        <p:spPr>
          <a:xfrm>
            <a:off x="4969703" y="4757352"/>
            <a:ext cx="5048955" cy="1962424"/>
          </a:xfrm>
          <a:prstGeom prst="rect">
            <a:avLst/>
          </a:prstGeom>
        </p:spPr>
      </p:pic>
    </p:spTree>
    <p:extLst>
      <p:ext uri="{BB962C8B-B14F-4D97-AF65-F5344CB8AC3E}">
        <p14:creationId xmlns:p14="http://schemas.microsoft.com/office/powerpoint/2010/main" val="783868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Генерация </a:t>
            </a:r>
            <a:r>
              <a:rPr lang="ru-RU" b="1" dirty="0" err="1"/>
              <a:t>байткода</a:t>
            </a:r>
            <a:r>
              <a:rPr lang="ru-RU" b="1" dirty="0"/>
              <a:t>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При выполнении этого скрипта в папке проекте (где располагается модуль "</a:t>
            </a:r>
            <a:r>
              <a:rPr lang="ru-RU" sz="2200" b="1" dirty="0"/>
              <a:t>user.py</a:t>
            </a:r>
            <a:r>
              <a:rPr lang="ru-RU" sz="2200" dirty="0"/>
              <a:t>") будет создан каталог __</a:t>
            </a:r>
            <a:r>
              <a:rPr lang="ru-RU" sz="2200" b="1" dirty="0" err="1"/>
              <a:t>pycache</a:t>
            </a:r>
            <a:r>
              <a:rPr lang="ru-RU" sz="2200" dirty="0"/>
              <a:t>__. А в нем будет сгенерирован файл </a:t>
            </a:r>
            <a:r>
              <a:rPr lang="ru-RU" sz="2200" dirty="0" err="1"/>
              <a:t>байткода</a:t>
            </a:r>
            <a:r>
              <a:rPr lang="ru-RU" sz="2200" dirty="0"/>
              <a:t>, который будет наподобие следующего </a:t>
            </a:r>
            <a:r>
              <a:rPr lang="ru-RU" sz="2200" dirty="0" err="1"/>
              <a:t>user.cpython-версия.pyc</a:t>
            </a:r>
            <a:r>
              <a:rPr lang="ru-RU" sz="2200" dirty="0"/>
              <a:t>, где в качестве версии будет применяться версия используемого интерпретатора, например, 311 (для версии Python 3.11). Сгенерированный </a:t>
            </a:r>
            <a:r>
              <a:rPr lang="ru-RU" sz="2200" dirty="0" err="1"/>
              <a:t>pyc</a:t>
            </a:r>
            <a:r>
              <a:rPr lang="ru-RU" sz="2200" dirty="0"/>
              <a:t>-файл является бинарным, поэтому текстовом редакторе нет смысла его открывать.</a:t>
            </a:r>
          </a:p>
        </p:txBody>
      </p:sp>
      <p:pic>
        <p:nvPicPr>
          <p:cNvPr id="9" name="Рисунок 8">
            <a:extLst>
              <a:ext uri="{FF2B5EF4-FFF2-40B4-BE49-F238E27FC236}">
                <a16:creationId xmlns:a16="http://schemas.microsoft.com/office/drawing/2014/main" id="{711407FB-BEEF-4A55-B6BA-2918A7572E1F}"/>
              </a:ext>
            </a:extLst>
          </p:cNvPr>
          <p:cNvPicPr>
            <a:picLocks noChangeAspect="1"/>
          </p:cNvPicPr>
          <p:nvPr/>
        </p:nvPicPr>
        <p:blipFill>
          <a:blip r:embed="rId3"/>
          <a:stretch>
            <a:fillRect/>
          </a:stretch>
        </p:blipFill>
        <p:spPr>
          <a:xfrm>
            <a:off x="4331504" y="3912843"/>
            <a:ext cx="3605701" cy="2405917"/>
          </a:xfrm>
          <a:prstGeom prst="rect">
            <a:avLst/>
          </a:prstGeom>
        </p:spPr>
      </p:pic>
    </p:spTree>
    <p:extLst>
      <p:ext uri="{BB962C8B-B14F-4D97-AF65-F5344CB8AC3E}">
        <p14:creationId xmlns:p14="http://schemas.microsoft.com/office/powerpoint/2010/main" val="642438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Генерация </a:t>
            </a:r>
            <a:r>
              <a:rPr lang="ru-RU" b="1" dirty="0" err="1"/>
              <a:t>байткода</a:t>
            </a:r>
            <a:r>
              <a:rPr lang="ru-RU" b="1" dirty="0"/>
              <a:t>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lnSpcReduction="10000"/>
          </a:bodyPr>
          <a:lstStyle/>
          <a:p>
            <a:pPr marL="0" indent="0">
              <a:buNone/>
            </a:pPr>
            <a:r>
              <a:rPr lang="ru-RU" sz="2200" b="1" dirty="0"/>
              <a:t>Ручная компиляция </a:t>
            </a:r>
            <a:r>
              <a:rPr lang="ru-RU" sz="2200" b="1" dirty="0" err="1"/>
              <a:t>байткода</a:t>
            </a:r>
            <a:endParaRPr lang="ru-RU" sz="2200" b="1" dirty="0"/>
          </a:p>
          <a:p>
            <a:pPr marL="0" indent="0">
              <a:buNone/>
            </a:pPr>
            <a:r>
              <a:rPr lang="ru-RU" sz="2200" dirty="0"/>
              <a:t>Хотя файл </a:t>
            </a:r>
            <a:r>
              <a:rPr lang="ru-RU" sz="2200" dirty="0" err="1"/>
              <a:t>байткода</a:t>
            </a:r>
            <a:r>
              <a:rPr lang="ru-RU" sz="2200" dirty="0"/>
              <a:t> создается автоматически, мы вручную можем его сгенерировать. Для этого есть несколько способов: компиляция с помощью скрипта </a:t>
            </a:r>
            <a:r>
              <a:rPr lang="ru-RU" sz="2200" b="1" dirty="0" err="1"/>
              <a:t>py</a:t>
            </a:r>
            <a:r>
              <a:rPr lang="ru-RU" sz="2200" dirty="0" err="1"/>
              <a:t>_</a:t>
            </a:r>
            <a:r>
              <a:rPr lang="ru-RU" sz="2200" b="1" dirty="0" err="1"/>
              <a:t>compile</a:t>
            </a:r>
            <a:r>
              <a:rPr lang="ru-RU" sz="2200" dirty="0"/>
              <a:t> и компиляция с помощью модуля </a:t>
            </a:r>
            <a:r>
              <a:rPr lang="ru-RU" sz="2200" b="1" dirty="0" err="1"/>
              <a:t>compileall</a:t>
            </a:r>
            <a:r>
              <a:rPr lang="ru-RU" sz="2200" dirty="0"/>
              <a:t>.</a:t>
            </a:r>
          </a:p>
          <a:p>
            <a:pPr marL="0" indent="0">
              <a:buNone/>
            </a:pPr>
            <a:endParaRPr lang="ru-RU" sz="2200" dirty="0"/>
          </a:p>
          <a:p>
            <a:pPr marL="0" indent="0">
              <a:buNone/>
            </a:pPr>
            <a:r>
              <a:rPr lang="ru-RU" sz="2200" dirty="0"/>
              <a:t>Скрипт </a:t>
            </a:r>
            <a:r>
              <a:rPr lang="ru-RU" sz="2200" b="1" dirty="0" err="1"/>
              <a:t>py</a:t>
            </a:r>
            <a:r>
              <a:rPr lang="ru-RU" sz="2200" dirty="0" err="1"/>
              <a:t>_</a:t>
            </a:r>
            <a:r>
              <a:rPr lang="ru-RU" sz="2200" b="1" dirty="0" err="1"/>
              <a:t>compile</a:t>
            </a:r>
            <a:r>
              <a:rPr lang="ru-RU" sz="2200" dirty="0"/>
              <a:t> применяется для компиляции отдельных файлов. Для компиляции произвольного скрипта </a:t>
            </a:r>
            <a:r>
              <a:rPr lang="ru-RU" sz="2200" b="1" dirty="0"/>
              <a:t>user</a:t>
            </a:r>
            <a:r>
              <a:rPr lang="ru-RU" sz="2200" dirty="0"/>
              <a:t>.</a:t>
            </a:r>
            <a:r>
              <a:rPr lang="ru-RU" sz="2200" b="1" dirty="0"/>
              <a:t>py</a:t>
            </a:r>
            <a:r>
              <a:rPr lang="ru-RU" sz="2200" dirty="0"/>
              <a:t> в файл с </a:t>
            </a:r>
            <a:r>
              <a:rPr lang="ru-RU" sz="2200" dirty="0" err="1"/>
              <a:t>байткодом</a:t>
            </a:r>
            <a:r>
              <a:rPr lang="ru-RU" sz="2200" dirty="0"/>
              <a:t> мы могли бы использовать следующую программу:</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Для компиляции в функцию </a:t>
            </a:r>
            <a:r>
              <a:rPr lang="ru-RU" sz="2200" b="1" dirty="0" err="1"/>
              <a:t>compile</a:t>
            </a:r>
            <a:r>
              <a:rPr lang="ru-RU" sz="2200" dirty="0"/>
              <a:t>() передаем путь к скрипту. После выполнения программы в текущей папке также будет сгенерирован каталог __</a:t>
            </a:r>
            <a:r>
              <a:rPr lang="ru-RU" sz="2200" b="1" dirty="0" err="1"/>
              <a:t>pycache</a:t>
            </a:r>
            <a:r>
              <a:rPr lang="ru-RU" sz="2200" dirty="0"/>
              <a:t>__, а в нем файл </a:t>
            </a:r>
            <a:r>
              <a:rPr lang="ru-RU" sz="2200" b="1" dirty="0"/>
              <a:t>user.cpython-311.pyc </a:t>
            </a:r>
          </a:p>
          <a:p>
            <a:pPr marL="0" indent="0">
              <a:buNone/>
            </a:pPr>
            <a:endParaRPr lang="ru-RU" sz="2200" dirty="0"/>
          </a:p>
          <a:p>
            <a:pPr marL="0" indent="0">
              <a:buNone/>
            </a:pPr>
            <a:endParaRPr lang="ru-RU" sz="2200" dirty="0"/>
          </a:p>
          <a:p>
            <a:pPr marL="0" indent="0">
              <a:buNone/>
            </a:pPr>
            <a:endParaRPr lang="ru-RU" sz="2200" dirty="0"/>
          </a:p>
        </p:txBody>
      </p:sp>
      <p:pic>
        <p:nvPicPr>
          <p:cNvPr id="5" name="Рисунок 4">
            <a:extLst>
              <a:ext uri="{FF2B5EF4-FFF2-40B4-BE49-F238E27FC236}">
                <a16:creationId xmlns:a16="http://schemas.microsoft.com/office/drawing/2014/main" id="{4A3D0B08-6DDF-4107-96DB-5A7AB9504BF9}"/>
              </a:ext>
            </a:extLst>
          </p:cNvPr>
          <p:cNvPicPr>
            <a:picLocks noChangeAspect="1"/>
          </p:cNvPicPr>
          <p:nvPr/>
        </p:nvPicPr>
        <p:blipFill>
          <a:blip r:embed="rId3"/>
          <a:stretch>
            <a:fillRect/>
          </a:stretch>
        </p:blipFill>
        <p:spPr>
          <a:xfrm>
            <a:off x="2348647" y="4292521"/>
            <a:ext cx="6391317" cy="871218"/>
          </a:xfrm>
          <a:prstGeom prst="rect">
            <a:avLst/>
          </a:prstGeom>
        </p:spPr>
      </p:pic>
    </p:spTree>
    <p:extLst>
      <p:ext uri="{BB962C8B-B14F-4D97-AF65-F5344CB8AC3E}">
        <p14:creationId xmlns:p14="http://schemas.microsoft.com/office/powerpoint/2010/main" val="22760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Генерация </a:t>
            </a:r>
            <a:r>
              <a:rPr lang="ru-RU" b="1" dirty="0" err="1"/>
              <a:t>байткода</a:t>
            </a:r>
            <a:r>
              <a:rPr lang="ru-RU" b="1" dirty="0"/>
              <a:t>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Модуль </a:t>
            </a:r>
            <a:r>
              <a:rPr lang="ru-RU" sz="2200" b="1" dirty="0" err="1"/>
              <a:t>compileall</a:t>
            </a:r>
            <a:r>
              <a:rPr lang="ru-RU" sz="2200" dirty="0"/>
              <a:t> применяется для компиляции всех файлов Python по определенным путям. Например, скомпилируем все файлы в каталоге </a:t>
            </a:r>
            <a:r>
              <a:rPr lang="ru-RU" sz="2200" b="1" dirty="0"/>
              <a:t>C:/python/files</a:t>
            </a:r>
          </a:p>
          <a:p>
            <a:pPr marL="0" indent="0">
              <a:buNone/>
            </a:pPr>
            <a:endParaRPr lang="ru-RU" sz="2200" b="1" dirty="0"/>
          </a:p>
          <a:p>
            <a:pPr marL="0" indent="0">
              <a:buNone/>
            </a:pPr>
            <a:endParaRPr lang="ru-RU" sz="2200" b="1" dirty="0"/>
          </a:p>
          <a:p>
            <a:pPr marL="0" indent="0">
              <a:buNone/>
            </a:pPr>
            <a:r>
              <a:rPr lang="ru-RU" sz="2200" dirty="0"/>
              <a:t>По умолчанию компилируются даже те файлы, которые содержатся в подкаталогах. Если надо скомпилировать только те файлы, которые располагаются непосредственно в указанно папке, то применяется опция </a:t>
            </a:r>
            <a:r>
              <a:rPr lang="ru-RU" sz="2200" b="1" dirty="0"/>
              <a:t>-l</a:t>
            </a:r>
          </a:p>
        </p:txBody>
      </p:sp>
      <p:pic>
        <p:nvPicPr>
          <p:cNvPr id="6" name="Рисунок 5">
            <a:extLst>
              <a:ext uri="{FF2B5EF4-FFF2-40B4-BE49-F238E27FC236}">
                <a16:creationId xmlns:a16="http://schemas.microsoft.com/office/drawing/2014/main" id="{2A7507E3-47EC-411E-BC2B-74AA944C5D6C}"/>
              </a:ext>
            </a:extLst>
          </p:cNvPr>
          <p:cNvPicPr>
            <a:picLocks noChangeAspect="1"/>
          </p:cNvPicPr>
          <p:nvPr/>
        </p:nvPicPr>
        <p:blipFill>
          <a:blip r:embed="rId3"/>
          <a:stretch>
            <a:fillRect/>
          </a:stretch>
        </p:blipFill>
        <p:spPr>
          <a:xfrm>
            <a:off x="2259419" y="2666314"/>
            <a:ext cx="4159979" cy="459384"/>
          </a:xfrm>
          <a:prstGeom prst="rect">
            <a:avLst/>
          </a:prstGeom>
        </p:spPr>
      </p:pic>
      <p:pic>
        <p:nvPicPr>
          <p:cNvPr id="8" name="Рисунок 7">
            <a:extLst>
              <a:ext uri="{FF2B5EF4-FFF2-40B4-BE49-F238E27FC236}">
                <a16:creationId xmlns:a16="http://schemas.microsoft.com/office/drawing/2014/main" id="{FEC26F6F-DD13-4A8E-A81D-314AAECAB69A}"/>
              </a:ext>
            </a:extLst>
          </p:cNvPr>
          <p:cNvPicPr>
            <a:picLocks noChangeAspect="1"/>
          </p:cNvPicPr>
          <p:nvPr/>
        </p:nvPicPr>
        <p:blipFill>
          <a:blip r:embed="rId4"/>
          <a:stretch>
            <a:fillRect/>
          </a:stretch>
        </p:blipFill>
        <p:spPr>
          <a:xfrm>
            <a:off x="2259419" y="4589575"/>
            <a:ext cx="5826641" cy="416773"/>
          </a:xfrm>
          <a:prstGeom prst="rect">
            <a:avLst/>
          </a:prstGeom>
        </p:spPr>
      </p:pic>
    </p:spTree>
    <p:extLst>
      <p:ext uri="{BB962C8B-B14F-4D97-AF65-F5344CB8AC3E}">
        <p14:creationId xmlns:p14="http://schemas.microsoft.com/office/powerpoint/2010/main" val="799789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random</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Модуль </a:t>
            </a:r>
            <a:r>
              <a:rPr lang="ru-RU" sz="2200" dirty="0" err="1"/>
              <a:t>random</a:t>
            </a:r>
            <a:r>
              <a:rPr lang="ru-RU" sz="2200" dirty="0"/>
              <a:t> управляет генерацией случайных чисел. Его основные функции:</a:t>
            </a:r>
          </a:p>
          <a:p>
            <a:pPr marL="0" indent="0">
              <a:buNone/>
            </a:pPr>
            <a:endParaRPr lang="ru-RU" sz="2200" dirty="0"/>
          </a:p>
          <a:p>
            <a:r>
              <a:rPr lang="ru-RU" sz="2200" b="1" dirty="0" err="1"/>
              <a:t>random</a:t>
            </a:r>
            <a:r>
              <a:rPr lang="ru-RU" sz="2200" dirty="0"/>
              <a:t>(): генерирует случайное число от 0.0 до 1.0</a:t>
            </a:r>
          </a:p>
          <a:p>
            <a:r>
              <a:rPr lang="ru-RU" sz="2200" b="1" dirty="0" err="1"/>
              <a:t>randint</a:t>
            </a:r>
            <a:r>
              <a:rPr lang="ru-RU" sz="2200" dirty="0"/>
              <a:t>(): возвращает случайное число из определенного диапазона</a:t>
            </a:r>
          </a:p>
          <a:p>
            <a:r>
              <a:rPr lang="ru-RU" sz="2200" b="1" dirty="0" err="1"/>
              <a:t>randrange</a:t>
            </a:r>
            <a:r>
              <a:rPr lang="ru-RU" sz="2200" dirty="0"/>
              <a:t>(): возвращает случайное число из определенного набора чисел</a:t>
            </a:r>
          </a:p>
          <a:p>
            <a:r>
              <a:rPr lang="ru-RU" sz="2200" b="1" dirty="0" err="1"/>
              <a:t>shuffle</a:t>
            </a:r>
            <a:r>
              <a:rPr lang="ru-RU" sz="2200" dirty="0"/>
              <a:t>(): перемешивает список</a:t>
            </a:r>
          </a:p>
          <a:p>
            <a:r>
              <a:rPr lang="ru-RU" sz="2200" b="1" dirty="0" err="1"/>
              <a:t>choice</a:t>
            </a:r>
            <a:r>
              <a:rPr lang="ru-RU" sz="2200" dirty="0"/>
              <a:t>(): возвращает случайный элемент списка</a:t>
            </a:r>
            <a:endParaRPr lang="ru-RU" sz="2200" b="1" dirty="0"/>
          </a:p>
        </p:txBody>
      </p:sp>
    </p:spTree>
    <p:extLst>
      <p:ext uri="{BB962C8B-B14F-4D97-AF65-F5344CB8AC3E}">
        <p14:creationId xmlns:p14="http://schemas.microsoft.com/office/powerpoint/2010/main" val="2250416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random</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Функция </a:t>
            </a:r>
            <a:r>
              <a:rPr lang="ru-RU" sz="2200" b="1" dirty="0" err="1"/>
              <a:t>random</a:t>
            </a:r>
            <a:r>
              <a:rPr lang="ru-RU" sz="2200" dirty="0"/>
              <a:t>() возвращает случайное число с плавающей точкой в промежутке от 0.0 до 1.0. Если же нам необходимо число из большего диапазона, скажем от 0 до 100, то мы можем соответственно умножить результат функции </a:t>
            </a:r>
            <a:r>
              <a:rPr lang="ru-RU" sz="2200" dirty="0" err="1"/>
              <a:t>random</a:t>
            </a:r>
            <a:r>
              <a:rPr lang="ru-RU" sz="2200" dirty="0"/>
              <a:t> на 100.</a:t>
            </a:r>
          </a:p>
          <a:p>
            <a:pPr marL="0" indent="0">
              <a:buNone/>
            </a:pPr>
            <a:endParaRPr lang="ru-RU" sz="2200" b="1" dirty="0"/>
          </a:p>
          <a:p>
            <a:pPr marL="0" indent="0">
              <a:buNone/>
            </a:pPr>
            <a:endParaRPr lang="ru-RU" sz="2200" b="1" dirty="0"/>
          </a:p>
          <a:p>
            <a:pPr marL="0" indent="0">
              <a:buNone/>
            </a:pPr>
            <a:endParaRPr lang="ru-RU" sz="2200" b="1" dirty="0"/>
          </a:p>
          <a:p>
            <a:pPr marL="0" indent="0">
              <a:buNone/>
            </a:pPr>
            <a:endParaRPr lang="ru-RU" sz="2200" b="1" dirty="0"/>
          </a:p>
          <a:p>
            <a:pPr marL="0" indent="0">
              <a:buNone/>
            </a:pPr>
            <a:r>
              <a:rPr lang="ru-RU" sz="2200" dirty="0"/>
              <a:t>Функция </a:t>
            </a:r>
            <a:r>
              <a:rPr lang="ru-RU" sz="2200" b="1" dirty="0" err="1"/>
              <a:t>randint</a:t>
            </a:r>
            <a:r>
              <a:rPr lang="ru-RU" sz="2200" dirty="0"/>
              <a:t>(</a:t>
            </a:r>
            <a:r>
              <a:rPr lang="ru-RU" sz="2200" b="1" dirty="0" err="1"/>
              <a:t>min</a:t>
            </a:r>
            <a:r>
              <a:rPr lang="ru-RU" sz="2200" dirty="0"/>
              <a:t>, </a:t>
            </a:r>
            <a:r>
              <a:rPr lang="ru-RU" sz="2200" b="1" dirty="0" err="1"/>
              <a:t>max</a:t>
            </a:r>
            <a:r>
              <a:rPr lang="ru-RU" sz="2200" dirty="0"/>
              <a:t>) возвращает случайное целое число в промежутке между двумя значениями </a:t>
            </a:r>
            <a:r>
              <a:rPr lang="ru-RU" sz="2200" b="1" dirty="0" err="1"/>
              <a:t>min</a:t>
            </a:r>
            <a:r>
              <a:rPr lang="ru-RU" sz="2200" dirty="0"/>
              <a:t> и </a:t>
            </a:r>
            <a:r>
              <a:rPr lang="ru-RU" sz="2200" b="1" dirty="0" err="1"/>
              <a:t>max</a:t>
            </a:r>
            <a:r>
              <a:rPr lang="ru-RU" sz="2200" dirty="0"/>
              <a:t>.</a:t>
            </a:r>
          </a:p>
        </p:txBody>
      </p:sp>
      <p:pic>
        <p:nvPicPr>
          <p:cNvPr id="5" name="Рисунок 4">
            <a:extLst>
              <a:ext uri="{FF2B5EF4-FFF2-40B4-BE49-F238E27FC236}">
                <a16:creationId xmlns:a16="http://schemas.microsoft.com/office/drawing/2014/main" id="{7F64F35C-6AF0-4AF1-8E78-15822CD89849}"/>
              </a:ext>
            </a:extLst>
          </p:cNvPr>
          <p:cNvPicPr>
            <a:picLocks noChangeAspect="1"/>
          </p:cNvPicPr>
          <p:nvPr/>
        </p:nvPicPr>
        <p:blipFill>
          <a:blip r:embed="rId3"/>
          <a:stretch>
            <a:fillRect/>
          </a:stretch>
        </p:blipFill>
        <p:spPr>
          <a:xfrm>
            <a:off x="2259419" y="2896006"/>
            <a:ext cx="5482910" cy="1471318"/>
          </a:xfrm>
          <a:prstGeom prst="rect">
            <a:avLst/>
          </a:prstGeom>
        </p:spPr>
      </p:pic>
      <p:pic>
        <p:nvPicPr>
          <p:cNvPr id="7" name="Рисунок 6">
            <a:extLst>
              <a:ext uri="{FF2B5EF4-FFF2-40B4-BE49-F238E27FC236}">
                <a16:creationId xmlns:a16="http://schemas.microsoft.com/office/drawing/2014/main" id="{640706EA-9684-4DAF-B78C-18B1E604857A}"/>
              </a:ext>
            </a:extLst>
          </p:cNvPr>
          <p:cNvPicPr>
            <a:picLocks noChangeAspect="1"/>
          </p:cNvPicPr>
          <p:nvPr/>
        </p:nvPicPr>
        <p:blipFill>
          <a:blip r:embed="rId4"/>
          <a:stretch>
            <a:fillRect/>
          </a:stretch>
        </p:blipFill>
        <p:spPr>
          <a:xfrm>
            <a:off x="2259419" y="5367992"/>
            <a:ext cx="5814098" cy="1056504"/>
          </a:xfrm>
          <a:prstGeom prst="rect">
            <a:avLst/>
          </a:prstGeom>
        </p:spPr>
      </p:pic>
    </p:spTree>
    <p:extLst>
      <p:ext uri="{BB962C8B-B14F-4D97-AF65-F5344CB8AC3E}">
        <p14:creationId xmlns:p14="http://schemas.microsoft.com/office/powerpoint/2010/main" val="112746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random</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Функция </a:t>
            </a:r>
            <a:r>
              <a:rPr lang="ru-RU" sz="2200" b="1" dirty="0" err="1"/>
              <a:t>randrange</a:t>
            </a:r>
            <a:r>
              <a:rPr lang="ru-RU" sz="2200" dirty="0"/>
              <a:t>() возвращает случайное целое число из определенного набора чисел. Она имеет три формы:</a:t>
            </a:r>
          </a:p>
          <a:p>
            <a:r>
              <a:rPr lang="ru-RU" sz="2200" b="1" dirty="0" err="1"/>
              <a:t>randrange</a:t>
            </a:r>
            <a:r>
              <a:rPr lang="ru-RU" sz="2200" dirty="0"/>
              <a:t>(</a:t>
            </a:r>
            <a:r>
              <a:rPr lang="ru-RU" sz="2200" b="1" dirty="0" err="1"/>
              <a:t>stop</a:t>
            </a:r>
            <a:r>
              <a:rPr lang="ru-RU" sz="2200" dirty="0"/>
              <a:t>): в качестве набора чисел, из которых происходит извлечение случайного значения, будет использоваться диапазон от 0 до числа </a:t>
            </a:r>
            <a:r>
              <a:rPr lang="ru-RU" sz="2200" dirty="0" err="1"/>
              <a:t>stop</a:t>
            </a:r>
            <a:endParaRPr lang="ru-RU" sz="2200" dirty="0"/>
          </a:p>
          <a:p>
            <a:r>
              <a:rPr lang="ru-RU" sz="2200" b="1" dirty="0" err="1"/>
              <a:t>randrange</a:t>
            </a:r>
            <a:r>
              <a:rPr lang="ru-RU" sz="2200" dirty="0"/>
              <a:t>(</a:t>
            </a:r>
            <a:r>
              <a:rPr lang="ru-RU" sz="2200" b="1" dirty="0" err="1"/>
              <a:t>start</a:t>
            </a:r>
            <a:r>
              <a:rPr lang="ru-RU" sz="2200" dirty="0"/>
              <a:t>, </a:t>
            </a:r>
            <a:r>
              <a:rPr lang="ru-RU" sz="2200" b="1" dirty="0" err="1"/>
              <a:t>stop</a:t>
            </a:r>
            <a:r>
              <a:rPr lang="ru-RU" sz="2200" dirty="0"/>
              <a:t>): набор чисел представляет диапазон от числа </a:t>
            </a:r>
            <a:r>
              <a:rPr lang="ru-RU" sz="2200" dirty="0" err="1"/>
              <a:t>start</a:t>
            </a:r>
            <a:r>
              <a:rPr lang="ru-RU" sz="2200" dirty="0"/>
              <a:t> до числа </a:t>
            </a:r>
            <a:r>
              <a:rPr lang="ru-RU" sz="2200" dirty="0" err="1"/>
              <a:t>stop</a:t>
            </a:r>
            <a:endParaRPr lang="ru-RU" sz="2200" dirty="0"/>
          </a:p>
          <a:p>
            <a:r>
              <a:rPr lang="ru-RU" sz="2200" b="1" dirty="0" err="1"/>
              <a:t>randrange</a:t>
            </a:r>
            <a:r>
              <a:rPr lang="ru-RU" sz="2200" dirty="0"/>
              <a:t>(</a:t>
            </a:r>
            <a:r>
              <a:rPr lang="ru-RU" sz="2200" b="1" dirty="0" err="1"/>
              <a:t>start</a:t>
            </a:r>
            <a:r>
              <a:rPr lang="ru-RU" sz="2200" dirty="0"/>
              <a:t>, </a:t>
            </a:r>
            <a:r>
              <a:rPr lang="ru-RU" sz="2200" b="1" dirty="0" err="1"/>
              <a:t>stop</a:t>
            </a:r>
            <a:r>
              <a:rPr lang="ru-RU" sz="2200" dirty="0"/>
              <a:t>, </a:t>
            </a:r>
            <a:r>
              <a:rPr lang="ru-RU" sz="2200" b="1" dirty="0" err="1"/>
              <a:t>step</a:t>
            </a:r>
            <a:r>
              <a:rPr lang="ru-RU" sz="2200" dirty="0"/>
              <a:t>): набор чисел представляет диапазон от числа </a:t>
            </a:r>
            <a:r>
              <a:rPr lang="ru-RU" sz="2200" dirty="0" err="1"/>
              <a:t>start</a:t>
            </a:r>
            <a:r>
              <a:rPr lang="ru-RU" sz="2200" dirty="0"/>
              <a:t> до числа </a:t>
            </a:r>
            <a:r>
              <a:rPr lang="ru-RU" sz="2200" dirty="0" err="1"/>
              <a:t>stop</a:t>
            </a:r>
            <a:r>
              <a:rPr lang="ru-RU" sz="2200" dirty="0"/>
              <a:t>, при этом каждое число в диапазоне отличается от предыдущего на шаг </a:t>
            </a:r>
            <a:r>
              <a:rPr lang="ru-RU" sz="2200" dirty="0" err="1"/>
              <a:t>step</a:t>
            </a:r>
            <a:endParaRPr lang="ru-RU" sz="2200" dirty="0"/>
          </a:p>
        </p:txBody>
      </p:sp>
      <p:pic>
        <p:nvPicPr>
          <p:cNvPr id="9" name="Рисунок 8">
            <a:extLst>
              <a:ext uri="{FF2B5EF4-FFF2-40B4-BE49-F238E27FC236}">
                <a16:creationId xmlns:a16="http://schemas.microsoft.com/office/drawing/2014/main" id="{A2FF90B4-1742-498B-8FB1-87CA9730B477}"/>
              </a:ext>
            </a:extLst>
          </p:cNvPr>
          <p:cNvPicPr>
            <a:picLocks noChangeAspect="1"/>
          </p:cNvPicPr>
          <p:nvPr/>
        </p:nvPicPr>
        <p:blipFill>
          <a:blip r:embed="rId3"/>
          <a:stretch>
            <a:fillRect/>
          </a:stretch>
        </p:blipFill>
        <p:spPr>
          <a:xfrm>
            <a:off x="5709080" y="5080663"/>
            <a:ext cx="6302721" cy="1639113"/>
          </a:xfrm>
          <a:prstGeom prst="rect">
            <a:avLst/>
          </a:prstGeom>
        </p:spPr>
      </p:pic>
    </p:spTree>
    <p:extLst>
      <p:ext uri="{BB962C8B-B14F-4D97-AF65-F5344CB8AC3E}">
        <p14:creationId xmlns:p14="http://schemas.microsoft.com/office/powerpoint/2010/main" val="3099639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random</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Работа со списком</a:t>
            </a:r>
          </a:p>
          <a:p>
            <a:pPr marL="0" indent="0">
              <a:buNone/>
            </a:pPr>
            <a:r>
              <a:rPr lang="ru-RU" sz="2200" dirty="0"/>
              <a:t>Для работы со списками в модуле </a:t>
            </a:r>
            <a:r>
              <a:rPr lang="ru-RU" sz="2200" dirty="0" err="1"/>
              <a:t>random</a:t>
            </a:r>
            <a:r>
              <a:rPr lang="ru-RU" sz="2200" dirty="0"/>
              <a:t> определены две функции: функция </a:t>
            </a:r>
            <a:r>
              <a:rPr lang="ru-RU" sz="2200" b="1" dirty="0" err="1"/>
              <a:t>shuffle</a:t>
            </a:r>
            <a:r>
              <a:rPr lang="ru-RU" sz="2200" dirty="0"/>
              <a:t>() перемешивает список случайным образом, а функция </a:t>
            </a:r>
            <a:r>
              <a:rPr lang="ru-RU" sz="2200" b="1" dirty="0" err="1"/>
              <a:t>choice</a:t>
            </a:r>
            <a:r>
              <a:rPr lang="ru-RU" sz="2200" dirty="0"/>
              <a:t>() возвращает один случайный элемент из списка:</a:t>
            </a:r>
          </a:p>
        </p:txBody>
      </p:sp>
      <p:pic>
        <p:nvPicPr>
          <p:cNvPr id="5" name="Рисунок 4">
            <a:extLst>
              <a:ext uri="{FF2B5EF4-FFF2-40B4-BE49-F238E27FC236}">
                <a16:creationId xmlns:a16="http://schemas.microsoft.com/office/drawing/2014/main" id="{9087FE13-5A31-4649-8D6E-676DF46801C6}"/>
              </a:ext>
            </a:extLst>
          </p:cNvPr>
          <p:cNvPicPr>
            <a:picLocks noChangeAspect="1"/>
          </p:cNvPicPr>
          <p:nvPr/>
        </p:nvPicPr>
        <p:blipFill>
          <a:blip r:embed="rId3"/>
          <a:stretch>
            <a:fillRect/>
          </a:stretch>
        </p:blipFill>
        <p:spPr>
          <a:xfrm>
            <a:off x="2259419" y="3116265"/>
            <a:ext cx="5801535" cy="2057687"/>
          </a:xfrm>
          <a:prstGeom prst="rect">
            <a:avLst/>
          </a:prstGeom>
        </p:spPr>
      </p:pic>
    </p:spTree>
    <p:extLst>
      <p:ext uri="{BB962C8B-B14F-4D97-AF65-F5344CB8AC3E}">
        <p14:creationId xmlns:p14="http://schemas.microsoft.com/office/powerpoint/2010/main" val="1548749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Математические функции и модуль </a:t>
            </a:r>
            <a:r>
              <a:rPr lang="ru-RU" b="1" dirty="0" err="1"/>
              <a:t>math</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Встроенный модуль </a:t>
            </a:r>
            <a:r>
              <a:rPr lang="ru-RU" sz="2200" b="1" dirty="0" err="1"/>
              <a:t>math</a:t>
            </a:r>
            <a:r>
              <a:rPr lang="ru-RU" sz="2200" b="1" dirty="0"/>
              <a:t> в Python предоставляет набор функций для выполнения математических, тригонометрических и логарифмических операций. Некоторые из основных функций модуля:</a:t>
            </a:r>
          </a:p>
          <a:p>
            <a:pPr marL="0" indent="0">
              <a:buNone/>
            </a:pPr>
            <a:endParaRPr lang="ru-RU" sz="2200" dirty="0"/>
          </a:p>
          <a:p>
            <a:r>
              <a:rPr lang="ru-RU" sz="2200" dirty="0" err="1"/>
              <a:t>pow</a:t>
            </a:r>
            <a:r>
              <a:rPr lang="ru-RU" sz="2200" dirty="0"/>
              <a:t>(</a:t>
            </a:r>
            <a:r>
              <a:rPr lang="ru-RU" sz="2200" dirty="0" err="1"/>
              <a:t>num</a:t>
            </a:r>
            <a:r>
              <a:rPr lang="ru-RU" sz="2200" dirty="0"/>
              <a:t>, </a:t>
            </a:r>
            <a:r>
              <a:rPr lang="ru-RU" sz="2200" dirty="0" err="1"/>
              <a:t>power</a:t>
            </a:r>
            <a:r>
              <a:rPr lang="ru-RU" sz="2200" dirty="0"/>
              <a:t>): возведение числа </a:t>
            </a:r>
            <a:r>
              <a:rPr lang="ru-RU" sz="2200" dirty="0" err="1"/>
              <a:t>num</a:t>
            </a:r>
            <a:r>
              <a:rPr lang="ru-RU" sz="2200" dirty="0"/>
              <a:t> в степень </a:t>
            </a:r>
            <a:r>
              <a:rPr lang="ru-RU" sz="2200" dirty="0" err="1"/>
              <a:t>power</a:t>
            </a:r>
            <a:endParaRPr lang="ru-RU" sz="2200" dirty="0"/>
          </a:p>
          <a:p>
            <a:r>
              <a:rPr lang="ru-RU" sz="2200" dirty="0" err="1"/>
              <a:t>sqrt</a:t>
            </a:r>
            <a:r>
              <a:rPr lang="ru-RU" sz="2200" dirty="0"/>
              <a:t>(</a:t>
            </a:r>
            <a:r>
              <a:rPr lang="ru-RU" sz="2200" dirty="0" err="1"/>
              <a:t>num</a:t>
            </a:r>
            <a:r>
              <a:rPr lang="ru-RU" sz="2200" dirty="0"/>
              <a:t>): квадратный корень числа </a:t>
            </a:r>
            <a:r>
              <a:rPr lang="ru-RU" sz="2200" dirty="0" err="1"/>
              <a:t>num</a:t>
            </a:r>
            <a:endParaRPr lang="ru-RU" sz="2200" dirty="0"/>
          </a:p>
          <a:p>
            <a:r>
              <a:rPr lang="ru-RU" sz="2200" dirty="0" err="1"/>
              <a:t>ceil</a:t>
            </a:r>
            <a:r>
              <a:rPr lang="ru-RU" sz="2200" dirty="0"/>
              <a:t>(</a:t>
            </a:r>
            <a:r>
              <a:rPr lang="ru-RU" sz="2200" dirty="0" err="1"/>
              <a:t>num</a:t>
            </a:r>
            <a:r>
              <a:rPr lang="ru-RU" sz="2200" dirty="0"/>
              <a:t>): округление числа до ближайшего наибольшего целого</a:t>
            </a:r>
          </a:p>
          <a:p>
            <a:r>
              <a:rPr lang="ru-RU" sz="2200" dirty="0" err="1"/>
              <a:t>floor</a:t>
            </a:r>
            <a:r>
              <a:rPr lang="ru-RU" sz="2200" dirty="0"/>
              <a:t>(</a:t>
            </a:r>
            <a:r>
              <a:rPr lang="ru-RU" sz="2200" dirty="0" err="1"/>
              <a:t>num</a:t>
            </a:r>
            <a:r>
              <a:rPr lang="ru-RU" sz="2200" dirty="0"/>
              <a:t>): округление числа до ближайшего наименьшего целого</a:t>
            </a:r>
          </a:p>
          <a:p>
            <a:r>
              <a:rPr lang="ru-RU" sz="2200" dirty="0" err="1"/>
              <a:t>factorial</a:t>
            </a:r>
            <a:r>
              <a:rPr lang="ru-RU" sz="2200" dirty="0"/>
              <a:t>(</a:t>
            </a:r>
            <a:r>
              <a:rPr lang="ru-RU" sz="2200" dirty="0" err="1"/>
              <a:t>num</a:t>
            </a:r>
            <a:r>
              <a:rPr lang="ru-RU" sz="2200" dirty="0"/>
              <a:t>): факториал числа</a:t>
            </a:r>
          </a:p>
          <a:p>
            <a:r>
              <a:rPr lang="ru-RU" sz="2200" dirty="0" err="1"/>
              <a:t>degrees</a:t>
            </a:r>
            <a:r>
              <a:rPr lang="ru-RU" sz="2200" dirty="0"/>
              <a:t>(</a:t>
            </a:r>
            <a:r>
              <a:rPr lang="ru-RU" sz="2200" dirty="0" err="1"/>
              <a:t>rad</a:t>
            </a:r>
            <a:r>
              <a:rPr lang="ru-RU" sz="2200" dirty="0"/>
              <a:t>): перевод из радиан в градусы</a:t>
            </a:r>
          </a:p>
          <a:p>
            <a:pPr marL="0" indent="0">
              <a:buNone/>
            </a:pPr>
            <a:endParaRPr lang="ru-RU" sz="2200" dirty="0"/>
          </a:p>
        </p:txBody>
      </p:sp>
    </p:spTree>
    <p:extLst>
      <p:ext uri="{BB962C8B-B14F-4D97-AF65-F5344CB8AC3E}">
        <p14:creationId xmlns:p14="http://schemas.microsoft.com/office/powerpoint/2010/main" val="336703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Математические функции и модуль </a:t>
            </a:r>
            <a:r>
              <a:rPr lang="ru-RU" b="1" dirty="0" err="1"/>
              <a:t>math</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r>
              <a:rPr lang="ru-RU" sz="2200" dirty="0" err="1"/>
              <a:t>radians</a:t>
            </a:r>
            <a:r>
              <a:rPr lang="ru-RU" sz="2200" dirty="0"/>
              <a:t>(</a:t>
            </a:r>
            <a:r>
              <a:rPr lang="ru-RU" sz="2200" dirty="0" err="1"/>
              <a:t>grad</a:t>
            </a:r>
            <a:r>
              <a:rPr lang="ru-RU" sz="2200" dirty="0"/>
              <a:t>): перевод из градусов в радианы</a:t>
            </a:r>
          </a:p>
          <a:p>
            <a:r>
              <a:rPr lang="ru-RU" sz="2200" dirty="0" err="1"/>
              <a:t>cos</a:t>
            </a:r>
            <a:r>
              <a:rPr lang="ru-RU" sz="2200" dirty="0"/>
              <a:t>(</a:t>
            </a:r>
            <a:r>
              <a:rPr lang="ru-RU" sz="2200" dirty="0" err="1"/>
              <a:t>rad</a:t>
            </a:r>
            <a:r>
              <a:rPr lang="ru-RU" sz="2200" dirty="0"/>
              <a:t>): косинус угла в радианах</a:t>
            </a:r>
          </a:p>
          <a:p>
            <a:r>
              <a:rPr lang="ru-RU" sz="2200" dirty="0" err="1"/>
              <a:t>sin</a:t>
            </a:r>
            <a:r>
              <a:rPr lang="ru-RU" sz="2200" dirty="0"/>
              <a:t>(</a:t>
            </a:r>
            <a:r>
              <a:rPr lang="ru-RU" sz="2200" dirty="0" err="1"/>
              <a:t>rad</a:t>
            </a:r>
            <a:r>
              <a:rPr lang="ru-RU" sz="2200" dirty="0"/>
              <a:t>): синус угла в радианах</a:t>
            </a:r>
          </a:p>
          <a:p>
            <a:r>
              <a:rPr lang="ru-RU" sz="2200" dirty="0" err="1"/>
              <a:t>tan</a:t>
            </a:r>
            <a:r>
              <a:rPr lang="ru-RU" sz="2200" dirty="0"/>
              <a:t>(</a:t>
            </a:r>
            <a:r>
              <a:rPr lang="ru-RU" sz="2200" dirty="0" err="1"/>
              <a:t>rad</a:t>
            </a:r>
            <a:r>
              <a:rPr lang="ru-RU" sz="2200" dirty="0"/>
              <a:t>): тангенс угла в радианах</a:t>
            </a:r>
          </a:p>
          <a:p>
            <a:r>
              <a:rPr lang="ru-RU" sz="2200" dirty="0" err="1"/>
              <a:t>acos</a:t>
            </a:r>
            <a:r>
              <a:rPr lang="ru-RU" sz="2200" dirty="0"/>
              <a:t>(</a:t>
            </a:r>
            <a:r>
              <a:rPr lang="ru-RU" sz="2200" dirty="0" err="1"/>
              <a:t>rad</a:t>
            </a:r>
            <a:r>
              <a:rPr lang="ru-RU" sz="2200" dirty="0"/>
              <a:t>): арккосинус угла в радианах</a:t>
            </a:r>
          </a:p>
          <a:p>
            <a:r>
              <a:rPr lang="ru-RU" sz="2200" dirty="0" err="1"/>
              <a:t>asin</a:t>
            </a:r>
            <a:r>
              <a:rPr lang="ru-RU" sz="2200" dirty="0"/>
              <a:t>(</a:t>
            </a:r>
            <a:r>
              <a:rPr lang="ru-RU" sz="2200" dirty="0" err="1"/>
              <a:t>rad</a:t>
            </a:r>
            <a:r>
              <a:rPr lang="ru-RU" sz="2200" dirty="0"/>
              <a:t>): арксинус угла в радианах</a:t>
            </a:r>
          </a:p>
          <a:p>
            <a:r>
              <a:rPr lang="ru-RU" sz="2200" dirty="0" err="1"/>
              <a:t>atan</a:t>
            </a:r>
            <a:r>
              <a:rPr lang="ru-RU" sz="2200" dirty="0"/>
              <a:t>(</a:t>
            </a:r>
            <a:r>
              <a:rPr lang="ru-RU" sz="2200" dirty="0" err="1"/>
              <a:t>rad</a:t>
            </a:r>
            <a:r>
              <a:rPr lang="ru-RU" sz="2200" dirty="0"/>
              <a:t>): арктангенс угла в радианах</a:t>
            </a:r>
          </a:p>
          <a:p>
            <a:r>
              <a:rPr lang="ru-RU" sz="2200" dirty="0" err="1"/>
              <a:t>log</a:t>
            </a:r>
            <a:r>
              <a:rPr lang="ru-RU" sz="2200" dirty="0"/>
              <a:t>(n, </a:t>
            </a:r>
            <a:r>
              <a:rPr lang="ru-RU" sz="2200" dirty="0" err="1"/>
              <a:t>base</a:t>
            </a:r>
            <a:r>
              <a:rPr lang="ru-RU" sz="2200" dirty="0"/>
              <a:t>): логарифм числа n по основанию </a:t>
            </a:r>
            <a:r>
              <a:rPr lang="ru-RU" sz="2200" dirty="0" err="1"/>
              <a:t>base</a:t>
            </a:r>
            <a:endParaRPr lang="ru-RU" sz="2200" dirty="0"/>
          </a:p>
          <a:p>
            <a:r>
              <a:rPr lang="ru-RU" sz="2200" dirty="0"/>
              <a:t>log10(n): десятичный логарифм числа n</a:t>
            </a:r>
          </a:p>
        </p:txBody>
      </p:sp>
    </p:spTree>
    <p:extLst>
      <p:ext uri="{BB962C8B-B14F-4D97-AF65-F5344CB8AC3E}">
        <p14:creationId xmlns:p14="http://schemas.microsoft.com/office/powerpoint/2010/main" val="87028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Для этого сначала определим новый модуль: создадим в той же папке, где находится main.py, новый файл, который назовем </a:t>
            </a:r>
            <a:r>
              <a:rPr lang="ru-RU" sz="2200" b="1" dirty="0"/>
              <a:t>message</a:t>
            </a:r>
            <a:r>
              <a:rPr lang="ru-RU" sz="2200" dirty="0"/>
              <a:t>.</a:t>
            </a:r>
            <a:r>
              <a:rPr lang="ru-RU" sz="2200" b="1" dirty="0"/>
              <a:t>py</a:t>
            </a:r>
            <a:r>
              <a:rPr lang="ru-RU" sz="2200" dirty="0"/>
              <a:t>. По умолчанию интерпретатор Python ищет модули по ряду стандартных путей, один из которых - это папка главного, запускаемого скрипта. Поэтому, чтобы интерпретатор подхватил модуль </a:t>
            </a:r>
            <a:r>
              <a:rPr lang="ru-RU" sz="2200" b="1" dirty="0"/>
              <a:t>message</a:t>
            </a:r>
            <a:r>
              <a:rPr lang="ru-RU" sz="2200" dirty="0"/>
              <a:t>.</a:t>
            </a:r>
            <a:r>
              <a:rPr lang="ru-RU" sz="2200" b="1" dirty="0"/>
              <a:t>py</a:t>
            </a:r>
            <a:r>
              <a:rPr lang="ru-RU" sz="2200" dirty="0"/>
              <a:t>, для простоты оба файла поместим в один проект.</a:t>
            </a:r>
          </a:p>
          <a:p>
            <a:pPr marL="0" indent="0">
              <a:buNone/>
            </a:pPr>
            <a:endParaRPr lang="ru-RU" sz="2200" dirty="0"/>
          </a:p>
        </p:txBody>
      </p:sp>
      <p:pic>
        <p:nvPicPr>
          <p:cNvPr id="5" name="Рисунок 4">
            <a:extLst>
              <a:ext uri="{FF2B5EF4-FFF2-40B4-BE49-F238E27FC236}">
                <a16:creationId xmlns:a16="http://schemas.microsoft.com/office/drawing/2014/main" id="{AA60626B-E23A-481D-A21D-34A58F23C532}"/>
              </a:ext>
            </a:extLst>
          </p:cNvPr>
          <p:cNvPicPr>
            <a:picLocks noChangeAspect="1"/>
          </p:cNvPicPr>
          <p:nvPr/>
        </p:nvPicPr>
        <p:blipFill>
          <a:blip r:embed="rId3"/>
          <a:stretch>
            <a:fillRect/>
          </a:stretch>
        </p:blipFill>
        <p:spPr>
          <a:xfrm>
            <a:off x="5765848" y="3370172"/>
            <a:ext cx="4685957" cy="3399616"/>
          </a:xfrm>
          <a:prstGeom prst="rect">
            <a:avLst/>
          </a:prstGeom>
        </p:spPr>
      </p:pic>
    </p:spTree>
    <p:extLst>
      <p:ext uri="{BB962C8B-B14F-4D97-AF65-F5344CB8AC3E}">
        <p14:creationId xmlns:p14="http://schemas.microsoft.com/office/powerpoint/2010/main" val="56910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Математические функции и модуль </a:t>
            </a:r>
            <a:r>
              <a:rPr lang="ru-RU" b="1" dirty="0" err="1"/>
              <a:t>math</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Также модуль </a:t>
            </a:r>
            <a:r>
              <a:rPr lang="ru-RU" sz="2200" dirty="0" err="1"/>
              <a:t>math</a:t>
            </a:r>
            <a:r>
              <a:rPr lang="ru-RU" sz="2200" dirty="0"/>
              <a:t> предоставляет ряд встроенных констант, такие как </a:t>
            </a:r>
            <a:r>
              <a:rPr lang="ru-RU" sz="2200" b="1" dirty="0"/>
              <a:t>PI</a:t>
            </a:r>
            <a:r>
              <a:rPr lang="ru-RU" sz="2200" dirty="0"/>
              <a:t> и </a:t>
            </a:r>
            <a:r>
              <a:rPr lang="ru-RU" sz="2200" b="1" dirty="0"/>
              <a:t>E:</a:t>
            </a:r>
          </a:p>
        </p:txBody>
      </p:sp>
      <p:pic>
        <p:nvPicPr>
          <p:cNvPr id="5" name="Рисунок 4">
            <a:extLst>
              <a:ext uri="{FF2B5EF4-FFF2-40B4-BE49-F238E27FC236}">
                <a16:creationId xmlns:a16="http://schemas.microsoft.com/office/drawing/2014/main" id="{BF274115-9F84-4410-BBA4-B3411C28D770}"/>
              </a:ext>
            </a:extLst>
          </p:cNvPr>
          <p:cNvPicPr>
            <a:picLocks noChangeAspect="1"/>
          </p:cNvPicPr>
          <p:nvPr/>
        </p:nvPicPr>
        <p:blipFill>
          <a:blip r:embed="rId3"/>
          <a:stretch>
            <a:fillRect/>
          </a:stretch>
        </p:blipFill>
        <p:spPr>
          <a:xfrm>
            <a:off x="2259419" y="2105654"/>
            <a:ext cx="4016160" cy="2646692"/>
          </a:xfrm>
          <a:prstGeom prst="rect">
            <a:avLst/>
          </a:prstGeom>
        </p:spPr>
      </p:pic>
    </p:spTree>
    <p:extLst>
      <p:ext uri="{BB962C8B-B14F-4D97-AF65-F5344CB8AC3E}">
        <p14:creationId xmlns:p14="http://schemas.microsoft.com/office/powerpoint/2010/main" val="1213136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Математические функции и модуль </a:t>
            </a:r>
            <a:r>
              <a:rPr lang="ru-RU" b="1" dirty="0" err="1"/>
              <a:t>math</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Дополнительные математические функции</a:t>
            </a:r>
          </a:p>
          <a:p>
            <a:pPr marL="0" indent="0">
              <a:buNone/>
            </a:pPr>
            <a:endParaRPr lang="ru-RU" sz="2200" dirty="0"/>
          </a:p>
          <a:p>
            <a:pPr marL="0" indent="0">
              <a:buNone/>
            </a:pPr>
            <a:r>
              <a:rPr lang="ru-RU" sz="2200" dirty="0"/>
              <a:t>Стоит отметить, что в Python имеется еще ряд встроенных функций, которые выполняют некоторые математические вычисления, но не входят в модуль </a:t>
            </a:r>
            <a:r>
              <a:rPr lang="ru-RU" sz="2200" dirty="0" err="1"/>
              <a:t>math</a:t>
            </a:r>
            <a:r>
              <a:rPr lang="ru-RU" sz="2200" dirty="0"/>
              <a:t>. Отмечу некоторые:</a:t>
            </a:r>
          </a:p>
          <a:p>
            <a:r>
              <a:rPr lang="ru-RU" sz="2200" b="1" dirty="0" err="1"/>
              <a:t>abs</a:t>
            </a:r>
            <a:r>
              <a:rPr lang="ru-RU" sz="2200" dirty="0"/>
              <a:t>: возвращает абсолютное значение числа</a:t>
            </a:r>
          </a:p>
          <a:p>
            <a:r>
              <a:rPr lang="ru-RU" sz="2200" b="1" dirty="0" err="1"/>
              <a:t>min</a:t>
            </a:r>
            <a:r>
              <a:rPr lang="ru-RU" sz="2200" dirty="0"/>
              <a:t>: возвращает минимальное значение из списка</a:t>
            </a:r>
          </a:p>
          <a:p>
            <a:r>
              <a:rPr lang="ru-RU" sz="2200" b="1" dirty="0" err="1"/>
              <a:t>max</a:t>
            </a:r>
            <a:r>
              <a:rPr lang="ru-RU" sz="2200" dirty="0"/>
              <a:t>: возвращает максимальное значение из списка</a:t>
            </a:r>
          </a:p>
        </p:txBody>
      </p:sp>
    </p:spTree>
    <p:extLst>
      <p:ext uri="{BB962C8B-B14F-4D97-AF65-F5344CB8AC3E}">
        <p14:creationId xmlns:p14="http://schemas.microsoft.com/office/powerpoint/2010/main" val="3486080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locale</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fontScale="92500" lnSpcReduction="10000"/>
          </a:bodyPr>
          <a:lstStyle/>
          <a:p>
            <a:pPr marL="0" indent="0">
              <a:buNone/>
            </a:pPr>
            <a:r>
              <a:rPr lang="ru-RU" sz="2200" dirty="0"/>
              <a:t>При форматировании чисел Python по умолчанию использует англосаксонскую систему, при которой разряды целого числа отделяются друг от друга запятыми, а дробная часть от целой отделяется точкой. В континентальной Европе, например, используется другая система, при которой разряды разделяются точкой, а дробная и целая часть - запятой:</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И для решения проблемы форматирования под определенную культуру в Python имеется встроенный модуль </a:t>
            </a:r>
            <a:r>
              <a:rPr lang="ru-RU" sz="2200" dirty="0" err="1"/>
              <a:t>locale</a:t>
            </a:r>
            <a:r>
              <a:rPr lang="ru-RU" sz="2200" dirty="0"/>
              <a:t>.</a:t>
            </a:r>
          </a:p>
          <a:p>
            <a:pPr marL="0" indent="0">
              <a:buNone/>
            </a:pPr>
            <a:r>
              <a:rPr lang="ru-RU" sz="2200" dirty="0"/>
              <a:t>Для установки локальной культуры в модуле </a:t>
            </a:r>
            <a:r>
              <a:rPr lang="ru-RU" sz="2200" dirty="0" err="1"/>
              <a:t>locale</a:t>
            </a:r>
            <a:r>
              <a:rPr lang="ru-RU" sz="2200" dirty="0"/>
              <a:t> определена функция </a:t>
            </a:r>
            <a:r>
              <a:rPr lang="ru-RU" sz="2200" dirty="0" err="1"/>
              <a:t>setlocale</a:t>
            </a:r>
            <a:r>
              <a:rPr lang="ru-RU" sz="2200" dirty="0"/>
              <a:t>(). Она принимает два параметра:</a:t>
            </a:r>
          </a:p>
          <a:p>
            <a:pPr marL="0" indent="0">
              <a:buNone/>
            </a:pPr>
            <a:endParaRPr lang="ru-RU" sz="2200" dirty="0"/>
          </a:p>
          <a:p>
            <a:pPr marL="0" indent="0">
              <a:buNone/>
            </a:pPr>
            <a:endParaRPr lang="ru-RU" sz="2200" dirty="0"/>
          </a:p>
          <a:p>
            <a:pPr marL="0" indent="0">
              <a:buNone/>
            </a:pPr>
            <a:r>
              <a:rPr lang="ru-RU" sz="2200" dirty="0"/>
              <a:t>Первый параметр указывает на категорию, к которой применяется функция - к числам, валютам или и числам, и валютам.</a:t>
            </a:r>
          </a:p>
        </p:txBody>
      </p:sp>
      <p:pic>
        <p:nvPicPr>
          <p:cNvPr id="5" name="Рисунок 4">
            <a:extLst>
              <a:ext uri="{FF2B5EF4-FFF2-40B4-BE49-F238E27FC236}">
                <a16:creationId xmlns:a16="http://schemas.microsoft.com/office/drawing/2014/main" id="{8079B898-263E-4071-A9CF-53EC8F4296FB}"/>
              </a:ext>
            </a:extLst>
          </p:cNvPr>
          <p:cNvPicPr>
            <a:picLocks noChangeAspect="1"/>
          </p:cNvPicPr>
          <p:nvPr/>
        </p:nvPicPr>
        <p:blipFill>
          <a:blip r:embed="rId3"/>
          <a:stretch>
            <a:fillRect/>
          </a:stretch>
        </p:blipFill>
        <p:spPr>
          <a:xfrm>
            <a:off x="4843131" y="2760376"/>
            <a:ext cx="3168502" cy="1208524"/>
          </a:xfrm>
          <a:prstGeom prst="rect">
            <a:avLst/>
          </a:prstGeom>
        </p:spPr>
      </p:pic>
      <p:pic>
        <p:nvPicPr>
          <p:cNvPr id="7" name="Рисунок 6">
            <a:extLst>
              <a:ext uri="{FF2B5EF4-FFF2-40B4-BE49-F238E27FC236}">
                <a16:creationId xmlns:a16="http://schemas.microsoft.com/office/drawing/2014/main" id="{EB9D8623-0885-490E-AD1B-4C7D6AB8069A}"/>
              </a:ext>
            </a:extLst>
          </p:cNvPr>
          <p:cNvPicPr>
            <a:picLocks noChangeAspect="1"/>
          </p:cNvPicPr>
          <p:nvPr/>
        </p:nvPicPr>
        <p:blipFill>
          <a:blip r:embed="rId4"/>
          <a:stretch>
            <a:fillRect/>
          </a:stretch>
        </p:blipFill>
        <p:spPr>
          <a:xfrm>
            <a:off x="2307264" y="5449864"/>
            <a:ext cx="4048690" cy="352474"/>
          </a:xfrm>
          <a:prstGeom prst="rect">
            <a:avLst/>
          </a:prstGeom>
        </p:spPr>
      </p:pic>
    </p:spTree>
    <p:extLst>
      <p:ext uri="{BB962C8B-B14F-4D97-AF65-F5344CB8AC3E}">
        <p14:creationId xmlns:p14="http://schemas.microsoft.com/office/powerpoint/2010/main" val="1396886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locale</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В качестве значения для параметра мы можем передавать одну из следующих констант:</a:t>
            </a:r>
          </a:p>
          <a:p>
            <a:pPr marL="0" indent="0">
              <a:buNone/>
            </a:pPr>
            <a:endParaRPr lang="ru-RU" sz="2200" dirty="0"/>
          </a:p>
          <a:p>
            <a:r>
              <a:rPr lang="ru-RU" sz="2200" b="1" dirty="0"/>
              <a:t>LC</a:t>
            </a:r>
            <a:r>
              <a:rPr lang="ru-RU" sz="2200" dirty="0"/>
              <a:t>_</a:t>
            </a:r>
            <a:r>
              <a:rPr lang="ru-RU" sz="2200" b="1" dirty="0"/>
              <a:t>ALL</a:t>
            </a:r>
            <a:r>
              <a:rPr lang="ru-RU" sz="2200" dirty="0"/>
              <a:t>: применяет локализацию ко всем категориям - к форматированию чисел, валют, дат и т.д.</a:t>
            </a:r>
          </a:p>
          <a:p>
            <a:r>
              <a:rPr lang="ru-RU" sz="2200" b="1" dirty="0"/>
              <a:t>LC</a:t>
            </a:r>
            <a:r>
              <a:rPr lang="ru-RU" sz="2200" dirty="0"/>
              <a:t>_</a:t>
            </a:r>
            <a:r>
              <a:rPr lang="ru-RU" sz="2200" b="1" dirty="0"/>
              <a:t>NUMERIC</a:t>
            </a:r>
            <a:r>
              <a:rPr lang="ru-RU" sz="2200" dirty="0"/>
              <a:t>: применяет локализацию к числам</a:t>
            </a:r>
          </a:p>
          <a:p>
            <a:r>
              <a:rPr lang="ru-RU" sz="2200" b="1" dirty="0"/>
              <a:t>LC</a:t>
            </a:r>
            <a:r>
              <a:rPr lang="ru-RU" sz="2200" dirty="0"/>
              <a:t>_</a:t>
            </a:r>
            <a:r>
              <a:rPr lang="ru-RU" sz="2200" b="1" dirty="0"/>
              <a:t>MONETARY</a:t>
            </a:r>
            <a:r>
              <a:rPr lang="ru-RU" sz="2200" dirty="0"/>
              <a:t>: применяет локализацию к валютам</a:t>
            </a:r>
          </a:p>
          <a:p>
            <a:r>
              <a:rPr lang="ru-RU" sz="2200" b="1" dirty="0"/>
              <a:t>LC</a:t>
            </a:r>
            <a:r>
              <a:rPr lang="ru-RU" sz="2200" dirty="0"/>
              <a:t>_</a:t>
            </a:r>
            <a:r>
              <a:rPr lang="ru-RU" sz="2200" b="1" dirty="0"/>
              <a:t>TIME</a:t>
            </a:r>
            <a:r>
              <a:rPr lang="ru-RU" sz="2200" dirty="0"/>
              <a:t>: применяет локализацию к датам и времени</a:t>
            </a:r>
          </a:p>
          <a:p>
            <a:r>
              <a:rPr lang="ru-RU" sz="2200" b="1" dirty="0"/>
              <a:t>LC</a:t>
            </a:r>
            <a:r>
              <a:rPr lang="ru-RU" sz="2200" dirty="0"/>
              <a:t>_</a:t>
            </a:r>
            <a:r>
              <a:rPr lang="ru-RU" sz="2200" b="1" dirty="0"/>
              <a:t>CTYPE</a:t>
            </a:r>
            <a:r>
              <a:rPr lang="ru-RU" sz="2200" dirty="0"/>
              <a:t>: применяет локализацию при переводе символов в верхний или нижний регистр</a:t>
            </a:r>
          </a:p>
          <a:p>
            <a:r>
              <a:rPr lang="ru-RU" sz="2200" b="1" dirty="0"/>
              <a:t>LC</a:t>
            </a:r>
            <a:r>
              <a:rPr lang="ru-RU" sz="2200" dirty="0"/>
              <a:t>_</a:t>
            </a:r>
            <a:r>
              <a:rPr lang="ru-RU" sz="2200" b="1" dirty="0"/>
              <a:t>COLLIATE</a:t>
            </a:r>
            <a:r>
              <a:rPr lang="ru-RU" sz="2200" dirty="0"/>
              <a:t>: применяет </a:t>
            </a:r>
            <a:r>
              <a:rPr lang="ru-RU" sz="2200" dirty="0" err="1"/>
              <a:t>локаль</a:t>
            </a:r>
            <a:r>
              <a:rPr lang="ru-RU" sz="2200" dirty="0"/>
              <a:t> при сравнении строк</a:t>
            </a:r>
          </a:p>
        </p:txBody>
      </p:sp>
    </p:spTree>
    <p:extLst>
      <p:ext uri="{BB962C8B-B14F-4D97-AF65-F5344CB8AC3E}">
        <p14:creationId xmlns:p14="http://schemas.microsoft.com/office/powerpoint/2010/main" val="1395286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locale</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fontScale="92500"/>
          </a:bodyPr>
          <a:lstStyle/>
          <a:p>
            <a:pPr marL="0" indent="0">
              <a:buNone/>
            </a:pPr>
            <a:r>
              <a:rPr lang="ru-RU" sz="2200" dirty="0"/>
              <a:t>Второй параметр функции </a:t>
            </a:r>
            <a:r>
              <a:rPr lang="ru-RU" sz="2200" b="1" dirty="0" err="1"/>
              <a:t>setlocale</a:t>
            </a:r>
            <a:r>
              <a:rPr lang="ru-RU" sz="2200" dirty="0"/>
              <a:t> указывает на локальную культуру, которую надо использовать. На ОС Windows можно использовать код страны по ISO из двух символов, например, для США - "</a:t>
            </a:r>
            <a:r>
              <a:rPr lang="ru-RU" sz="2200" dirty="0" err="1"/>
              <a:t>us</a:t>
            </a:r>
            <a:r>
              <a:rPr lang="ru-RU" sz="2200" dirty="0"/>
              <a:t>", для Германии - "</a:t>
            </a:r>
            <a:r>
              <a:rPr lang="ru-RU" sz="2200" dirty="0" err="1"/>
              <a:t>de</a:t>
            </a:r>
            <a:r>
              <a:rPr lang="ru-RU" sz="2200" dirty="0"/>
              <a:t>", для России - "</a:t>
            </a:r>
            <a:r>
              <a:rPr lang="ru-RU" sz="2200" dirty="0" err="1"/>
              <a:t>ru</a:t>
            </a:r>
            <a:r>
              <a:rPr lang="ru-RU" sz="2200" dirty="0"/>
              <a:t>". Но на </a:t>
            </a:r>
            <a:r>
              <a:rPr lang="ru-RU" sz="2200" dirty="0" err="1"/>
              <a:t>MacOS</a:t>
            </a:r>
            <a:r>
              <a:rPr lang="ru-RU" sz="2200" dirty="0"/>
              <a:t> необходимо указывать код языка и код страны, например, для английского в США - "</a:t>
            </a:r>
            <a:r>
              <a:rPr lang="ru-RU" sz="2200" dirty="0" err="1"/>
              <a:t>en_US</a:t>
            </a:r>
            <a:r>
              <a:rPr lang="ru-RU" sz="2200" dirty="0"/>
              <a:t>", для немецкого в Германии - "</a:t>
            </a:r>
            <a:r>
              <a:rPr lang="ru-RU" sz="2200" dirty="0" err="1"/>
              <a:t>de_DE</a:t>
            </a:r>
            <a:r>
              <a:rPr lang="ru-RU" sz="2200" dirty="0"/>
              <a:t>", для русского в России - "</a:t>
            </a:r>
            <a:r>
              <a:rPr lang="ru-RU" sz="2200" dirty="0" err="1"/>
              <a:t>ru_RU</a:t>
            </a:r>
            <a:r>
              <a:rPr lang="ru-RU" sz="2200" dirty="0"/>
              <a:t>". По умолчанию фактически используется культура "</a:t>
            </a:r>
            <a:r>
              <a:rPr lang="ru-RU" sz="2200" dirty="0" err="1"/>
              <a:t>en_US</a:t>
            </a:r>
            <a:r>
              <a:rPr lang="ru-RU" sz="2200" dirty="0"/>
              <a:t>".</a:t>
            </a:r>
          </a:p>
          <a:p>
            <a:pPr marL="0" indent="0">
              <a:buNone/>
            </a:pPr>
            <a:r>
              <a:rPr lang="ru-RU" sz="2200" b="1" dirty="0"/>
              <a:t>Непосредственно для форматирования чисел и валют модуль </a:t>
            </a:r>
            <a:r>
              <a:rPr lang="ru-RU" sz="2200" b="1" dirty="0" err="1"/>
              <a:t>locale</a:t>
            </a:r>
            <a:r>
              <a:rPr lang="ru-RU" sz="2200" b="1" dirty="0"/>
              <a:t> предоставляет две функции:</a:t>
            </a:r>
          </a:p>
          <a:p>
            <a:r>
              <a:rPr lang="ru-RU" sz="2200" b="1" dirty="0" err="1"/>
              <a:t>currency</a:t>
            </a:r>
            <a:r>
              <a:rPr lang="ru-RU" sz="2200" dirty="0"/>
              <a:t>(</a:t>
            </a:r>
            <a:r>
              <a:rPr lang="ru-RU" sz="2200" b="1" dirty="0" err="1"/>
              <a:t>num</a:t>
            </a:r>
            <a:r>
              <a:rPr lang="ru-RU" sz="2200" dirty="0"/>
              <a:t>): форматирует валюту</a:t>
            </a:r>
          </a:p>
          <a:p>
            <a:r>
              <a:rPr lang="ru-RU" sz="2200" b="1" dirty="0" err="1"/>
              <a:t>format</a:t>
            </a:r>
            <a:r>
              <a:rPr lang="ru-RU" sz="2200" dirty="0" err="1"/>
              <a:t>_</a:t>
            </a:r>
            <a:r>
              <a:rPr lang="ru-RU" sz="2200" b="1" dirty="0" err="1"/>
              <a:t>string</a:t>
            </a:r>
            <a:r>
              <a:rPr lang="ru-RU" sz="2200" dirty="0"/>
              <a:t>(</a:t>
            </a:r>
            <a:r>
              <a:rPr lang="ru-RU" sz="2200" b="1" dirty="0" err="1"/>
              <a:t>str</a:t>
            </a:r>
            <a:r>
              <a:rPr lang="ru-RU" sz="2200" dirty="0"/>
              <a:t>, </a:t>
            </a:r>
            <a:r>
              <a:rPr lang="ru-RU" sz="2200" b="1" dirty="0" err="1"/>
              <a:t>num</a:t>
            </a:r>
            <a:r>
              <a:rPr lang="ru-RU" sz="2200" dirty="0"/>
              <a:t>): подставляет число </a:t>
            </a:r>
            <a:r>
              <a:rPr lang="ru-RU" sz="2200" dirty="0" err="1"/>
              <a:t>num</a:t>
            </a:r>
            <a:r>
              <a:rPr lang="ru-RU" sz="2200" dirty="0"/>
              <a:t> вместо </a:t>
            </a:r>
            <a:r>
              <a:rPr lang="ru-RU" sz="2200" dirty="0" err="1"/>
              <a:t>плейсхолдера</a:t>
            </a:r>
            <a:r>
              <a:rPr lang="ru-RU" sz="2200" dirty="0"/>
              <a:t> в строку </a:t>
            </a:r>
            <a:r>
              <a:rPr lang="ru-RU" sz="2200" dirty="0" err="1"/>
              <a:t>str</a:t>
            </a:r>
            <a:endParaRPr lang="ru-RU" sz="2200" dirty="0"/>
          </a:p>
          <a:p>
            <a:pPr marL="0" indent="0">
              <a:buNone/>
            </a:pPr>
            <a:r>
              <a:rPr lang="ru-RU" sz="2200" dirty="0"/>
              <a:t>	Применяются следующие </a:t>
            </a:r>
            <a:r>
              <a:rPr lang="ru-RU" sz="2200" dirty="0" err="1"/>
              <a:t>плейсхолдеры</a:t>
            </a:r>
            <a:r>
              <a:rPr lang="ru-RU" sz="2200" dirty="0"/>
              <a:t>:</a:t>
            </a:r>
          </a:p>
          <a:p>
            <a:pPr marL="0" indent="0">
              <a:buNone/>
            </a:pPr>
            <a:r>
              <a:rPr lang="ru-RU" sz="2200" dirty="0"/>
              <a:t>	d: для целых чисел</a:t>
            </a:r>
          </a:p>
          <a:p>
            <a:pPr marL="0" indent="0">
              <a:buNone/>
            </a:pPr>
            <a:r>
              <a:rPr lang="ru-RU" sz="2200" dirty="0"/>
              <a:t>	f: для чисел с плавающей точкой</a:t>
            </a:r>
          </a:p>
          <a:p>
            <a:pPr marL="0" indent="0">
              <a:buNone/>
            </a:pPr>
            <a:r>
              <a:rPr lang="ru-RU" sz="2200" dirty="0"/>
              <a:t>	e: для экспоненциальной записи чисел</a:t>
            </a:r>
          </a:p>
          <a:p>
            <a:pPr marL="0" indent="0">
              <a:buNone/>
            </a:pPr>
            <a:endParaRPr lang="ru-RU" sz="2200" dirty="0"/>
          </a:p>
          <a:p>
            <a:pPr marL="0" indent="0">
              <a:buNone/>
            </a:pPr>
            <a:endParaRPr lang="ru-RU" sz="2200" dirty="0"/>
          </a:p>
        </p:txBody>
      </p:sp>
    </p:spTree>
    <p:extLst>
      <p:ext uri="{BB962C8B-B14F-4D97-AF65-F5344CB8AC3E}">
        <p14:creationId xmlns:p14="http://schemas.microsoft.com/office/powerpoint/2010/main" val="3677891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locale</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Перед каждым </a:t>
            </a:r>
            <a:r>
              <a:rPr lang="ru-RU" sz="2200" dirty="0" err="1"/>
              <a:t>плейсхолдером</a:t>
            </a:r>
            <a:r>
              <a:rPr lang="ru-RU" sz="2200" dirty="0"/>
              <a:t> ставится знак процента %, например:</a:t>
            </a:r>
          </a:p>
          <a:p>
            <a:pPr marL="0" indent="0">
              <a:buNone/>
            </a:pPr>
            <a:endParaRPr lang="ru-RU" sz="2200" dirty="0"/>
          </a:p>
          <a:p>
            <a:pPr marL="0" indent="0">
              <a:buNone/>
            </a:pPr>
            <a:r>
              <a:rPr lang="ru-RU" sz="2200" dirty="0"/>
              <a:t>При выводе дробных чисел перед </a:t>
            </a:r>
            <a:r>
              <a:rPr lang="ru-RU" sz="2200" dirty="0" err="1"/>
              <a:t>плейсхолдером</a:t>
            </a:r>
            <a:r>
              <a:rPr lang="ru-RU" sz="2200" dirty="0"/>
              <a:t> после точки можно указать, сколько знаков в дробной части должно отображаться:</a:t>
            </a:r>
          </a:p>
          <a:p>
            <a:pPr marL="0" indent="0">
              <a:buNone/>
            </a:pPr>
            <a:endParaRPr lang="ru-RU" sz="2200" dirty="0"/>
          </a:p>
          <a:p>
            <a:pPr marL="0" indent="0">
              <a:buNone/>
            </a:pPr>
            <a:endParaRPr lang="ru-RU" sz="2200" dirty="0"/>
          </a:p>
          <a:p>
            <a:pPr marL="0" indent="0">
              <a:buNone/>
            </a:pPr>
            <a:endParaRPr lang="ru-RU" sz="2200" dirty="0"/>
          </a:p>
        </p:txBody>
      </p:sp>
      <p:pic>
        <p:nvPicPr>
          <p:cNvPr id="5" name="Рисунок 4">
            <a:extLst>
              <a:ext uri="{FF2B5EF4-FFF2-40B4-BE49-F238E27FC236}">
                <a16:creationId xmlns:a16="http://schemas.microsoft.com/office/drawing/2014/main" id="{0D40C355-0695-4277-973C-CCC792387A1D}"/>
              </a:ext>
            </a:extLst>
          </p:cNvPr>
          <p:cNvPicPr>
            <a:picLocks noChangeAspect="1"/>
          </p:cNvPicPr>
          <p:nvPr/>
        </p:nvPicPr>
        <p:blipFill>
          <a:blip r:embed="rId3"/>
          <a:stretch>
            <a:fillRect/>
          </a:stretch>
        </p:blipFill>
        <p:spPr>
          <a:xfrm>
            <a:off x="6343777" y="2012963"/>
            <a:ext cx="676369" cy="333422"/>
          </a:xfrm>
          <a:prstGeom prst="rect">
            <a:avLst/>
          </a:prstGeom>
        </p:spPr>
      </p:pic>
      <p:pic>
        <p:nvPicPr>
          <p:cNvPr id="7" name="Рисунок 6">
            <a:extLst>
              <a:ext uri="{FF2B5EF4-FFF2-40B4-BE49-F238E27FC236}">
                <a16:creationId xmlns:a16="http://schemas.microsoft.com/office/drawing/2014/main" id="{8BD85DB8-98CD-4677-B4F0-4C2F096452FA}"/>
              </a:ext>
            </a:extLst>
          </p:cNvPr>
          <p:cNvPicPr>
            <a:picLocks noChangeAspect="1"/>
          </p:cNvPicPr>
          <p:nvPr/>
        </p:nvPicPr>
        <p:blipFill>
          <a:blip r:embed="rId4"/>
          <a:stretch>
            <a:fillRect/>
          </a:stretch>
        </p:blipFill>
        <p:spPr>
          <a:xfrm>
            <a:off x="3714509" y="3227808"/>
            <a:ext cx="5934903" cy="323895"/>
          </a:xfrm>
          <a:prstGeom prst="rect">
            <a:avLst/>
          </a:prstGeom>
        </p:spPr>
      </p:pic>
    </p:spTree>
    <p:extLst>
      <p:ext uri="{BB962C8B-B14F-4D97-AF65-F5344CB8AC3E}">
        <p14:creationId xmlns:p14="http://schemas.microsoft.com/office/powerpoint/2010/main" val="1948654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locale</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Применим локализацию чисел и валют в немецкой культуре:</a:t>
            </a:r>
          </a:p>
        </p:txBody>
      </p:sp>
      <p:pic>
        <p:nvPicPr>
          <p:cNvPr id="6" name="Рисунок 5">
            <a:extLst>
              <a:ext uri="{FF2B5EF4-FFF2-40B4-BE49-F238E27FC236}">
                <a16:creationId xmlns:a16="http://schemas.microsoft.com/office/drawing/2014/main" id="{2AB44CB8-8AA6-41A2-830E-7D5CDB9806CD}"/>
              </a:ext>
            </a:extLst>
          </p:cNvPr>
          <p:cNvPicPr>
            <a:picLocks noChangeAspect="1"/>
          </p:cNvPicPr>
          <p:nvPr/>
        </p:nvPicPr>
        <p:blipFill>
          <a:blip r:embed="rId3"/>
          <a:stretch>
            <a:fillRect/>
          </a:stretch>
        </p:blipFill>
        <p:spPr>
          <a:xfrm>
            <a:off x="3872252" y="2320174"/>
            <a:ext cx="4447496" cy="4229482"/>
          </a:xfrm>
          <a:prstGeom prst="rect">
            <a:avLst/>
          </a:prstGeom>
        </p:spPr>
      </p:pic>
    </p:spTree>
    <p:extLst>
      <p:ext uri="{BB962C8B-B14F-4D97-AF65-F5344CB8AC3E}">
        <p14:creationId xmlns:p14="http://schemas.microsoft.com/office/powerpoint/2010/main" val="2216326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locale</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Если вместо конкретного кода в качестве второго параметра передается пустая строка, то Python будет использовать культуру, которая применяется на текущей рабочей машине. А с помощью функции </a:t>
            </a:r>
            <a:r>
              <a:rPr lang="ru-RU" sz="2200" b="1" dirty="0" err="1"/>
              <a:t>getlocale</a:t>
            </a:r>
            <a:r>
              <a:rPr lang="ru-RU" sz="2200" dirty="0"/>
              <a:t>() можно получить эту культуру:</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Стоит отметить, что в зависимости от системы вывод может отличаться.</a:t>
            </a:r>
          </a:p>
        </p:txBody>
      </p:sp>
      <p:pic>
        <p:nvPicPr>
          <p:cNvPr id="5" name="Рисунок 4">
            <a:extLst>
              <a:ext uri="{FF2B5EF4-FFF2-40B4-BE49-F238E27FC236}">
                <a16:creationId xmlns:a16="http://schemas.microsoft.com/office/drawing/2014/main" id="{271207E6-5A78-4113-B6EE-043025648A02}"/>
              </a:ext>
            </a:extLst>
          </p:cNvPr>
          <p:cNvPicPr>
            <a:picLocks noChangeAspect="1"/>
          </p:cNvPicPr>
          <p:nvPr/>
        </p:nvPicPr>
        <p:blipFill>
          <a:blip r:embed="rId3"/>
          <a:stretch>
            <a:fillRect/>
          </a:stretch>
        </p:blipFill>
        <p:spPr>
          <a:xfrm>
            <a:off x="3869442" y="2896006"/>
            <a:ext cx="5061109" cy="2755199"/>
          </a:xfrm>
          <a:prstGeom prst="rect">
            <a:avLst/>
          </a:prstGeom>
        </p:spPr>
      </p:pic>
    </p:spTree>
    <p:extLst>
      <p:ext uri="{BB962C8B-B14F-4D97-AF65-F5344CB8AC3E}">
        <p14:creationId xmlns:p14="http://schemas.microsoft.com/office/powerpoint/2010/main" val="3166698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При работе с числами с плавающей точкой (то есть </a:t>
            </a:r>
            <a:r>
              <a:rPr lang="ru-RU" sz="2200" dirty="0" err="1"/>
              <a:t>float</a:t>
            </a:r>
            <a:r>
              <a:rPr lang="ru-RU" sz="2200" dirty="0"/>
              <a:t>) мы сталкиваемся с тем, что в результате вычислений мы получаем не совсем верный результат:</a:t>
            </a:r>
          </a:p>
          <a:p>
            <a:pPr marL="0" indent="0">
              <a:buNone/>
            </a:pPr>
            <a:endParaRPr lang="ru-RU" sz="2200" dirty="0"/>
          </a:p>
          <a:p>
            <a:pPr marL="0" indent="0">
              <a:buNone/>
            </a:pPr>
            <a:endParaRPr lang="ru-RU" sz="2200" dirty="0"/>
          </a:p>
          <a:p>
            <a:pPr marL="0" indent="0">
              <a:buNone/>
            </a:pPr>
            <a:r>
              <a:rPr lang="ru-RU" sz="2200" dirty="0"/>
              <a:t>Проблему может решить использование функции </a:t>
            </a:r>
            <a:r>
              <a:rPr lang="ru-RU" sz="2200" b="1" dirty="0" err="1"/>
              <a:t>round</a:t>
            </a:r>
            <a:r>
              <a:rPr lang="ru-RU" sz="2200" dirty="0"/>
              <a:t>(), которая округлит число. Однако есть и другой способ, который заключается в использовании встроенного модуля </a:t>
            </a:r>
            <a:r>
              <a:rPr lang="ru-RU" sz="2200" b="1" dirty="0" err="1"/>
              <a:t>decimal</a:t>
            </a:r>
            <a:r>
              <a:rPr lang="ru-RU" sz="2200" dirty="0"/>
              <a:t>.</a:t>
            </a:r>
          </a:p>
          <a:p>
            <a:pPr marL="0" indent="0">
              <a:buNone/>
            </a:pPr>
            <a:endParaRPr lang="ru-RU" sz="2200" dirty="0"/>
          </a:p>
          <a:p>
            <a:pPr marL="0" indent="0">
              <a:buNone/>
            </a:pPr>
            <a:r>
              <a:rPr lang="ru-RU" sz="2200" dirty="0"/>
              <a:t>Ключевым компонентом для работы с числами в этом модуле является класс </a:t>
            </a:r>
            <a:r>
              <a:rPr lang="ru-RU" sz="2200" b="1" dirty="0" err="1"/>
              <a:t>Decimal</a:t>
            </a:r>
            <a:r>
              <a:rPr lang="ru-RU" sz="2200" dirty="0"/>
              <a:t>. Для его применения нам надо создать его объект с помощью конструктора. В конструктор передается строковое значение, которое представляет число:</a:t>
            </a:r>
          </a:p>
          <a:p>
            <a:pPr marL="0" indent="0">
              <a:buNone/>
            </a:pPr>
            <a:endParaRPr lang="ru-RU" sz="2200" dirty="0"/>
          </a:p>
        </p:txBody>
      </p:sp>
      <p:pic>
        <p:nvPicPr>
          <p:cNvPr id="6" name="Рисунок 5">
            <a:extLst>
              <a:ext uri="{FF2B5EF4-FFF2-40B4-BE49-F238E27FC236}">
                <a16:creationId xmlns:a16="http://schemas.microsoft.com/office/drawing/2014/main" id="{4ADDC1C9-401B-45BF-B497-69B6500EAEF9}"/>
              </a:ext>
            </a:extLst>
          </p:cNvPr>
          <p:cNvPicPr>
            <a:picLocks noChangeAspect="1"/>
          </p:cNvPicPr>
          <p:nvPr/>
        </p:nvPicPr>
        <p:blipFill>
          <a:blip r:embed="rId3"/>
          <a:stretch>
            <a:fillRect/>
          </a:stretch>
        </p:blipFill>
        <p:spPr>
          <a:xfrm>
            <a:off x="2259419" y="2296139"/>
            <a:ext cx="5406655" cy="623529"/>
          </a:xfrm>
          <a:prstGeom prst="rect">
            <a:avLst/>
          </a:prstGeom>
        </p:spPr>
      </p:pic>
      <p:pic>
        <p:nvPicPr>
          <p:cNvPr id="8" name="Рисунок 7">
            <a:extLst>
              <a:ext uri="{FF2B5EF4-FFF2-40B4-BE49-F238E27FC236}">
                <a16:creationId xmlns:a16="http://schemas.microsoft.com/office/drawing/2014/main" id="{29D59104-EFCC-4B05-8121-353C3106C868}"/>
              </a:ext>
            </a:extLst>
          </p:cNvPr>
          <p:cNvPicPr>
            <a:picLocks noChangeAspect="1"/>
          </p:cNvPicPr>
          <p:nvPr/>
        </p:nvPicPr>
        <p:blipFill>
          <a:blip r:embed="rId4"/>
          <a:stretch>
            <a:fillRect/>
          </a:stretch>
        </p:blipFill>
        <p:spPr>
          <a:xfrm>
            <a:off x="5076985" y="5808829"/>
            <a:ext cx="2918699" cy="808466"/>
          </a:xfrm>
          <a:prstGeom prst="rect">
            <a:avLst/>
          </a:prstGeom>
        </p:spPr>
      </p:pic>
    </p:spTree>
    <p:extLst>
      <p:ext uri="{BB962C8B-B14F-4D97-AF65-F5344CB8AC3E}">
        <p14:creationId xmlns:p14="http://schemas.microsoft.com/office/powerpoint/2010/main" val="3260049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После этого объект </a:t>
            </a:r>
            <a:r>
              <a:rPr lang="ru-RU" sz="2200" b="1" dirty="0" err="1"/>
              <a:t>Decimal</a:t>
            </a:r>
            <a:r>
              <a:rPr lang="ru-RU" sz="2200" dirty="0"/>
              <a:t> можно использовать в арифметических операциях:</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операциях с </a:t>
            </a:r>
            <a:r>
              <a:rPr lang="ru-RU" sz="2200" b="1" dirty="0" err="1"/>
              <a:t>Decimal</a:t>
            </a:r>
            <a:r>
              <a:rPr lang="ru-RU" sz="2200" dirty="0"/>
              <a:t> можно использовать целые числа:</a:t>
            </a:r>
          </a:p>
          <a:p>
            <a:pPr marL="0" indent="0">
              <a:buNone/>
            </a:pPr>
            <a:endParaRPr lang="ru-RU" sz="2200" dirty="0"/>
          </a:p>
          <a:p>
            <a:pPr marL="0" indent="0">
              <a:buNone/>
            </a:pPr>
            <a:endParaRPr lang="ru-RU" sz="2200" dirty="0"/>
          </a:p>
          <a:p>
            <a:pPr marL="0" indent="0">
              <a:buNone/>
            </a:pPr>
            <a:r>
              <a:rPr lang="ru-RU" sz="2200" dirty="0"/>
              <a:t>Однако нельзя смешивать в операциях дробные числа </a:t>
            </a:r>
            <a:r>
              <a:rPr lang="ru-RU" sz="2200" b="1" dirty="0" err="1"/>
              <a:t>float</a:t>
            </a:r>
            <a:r>
              <a:rPr lang="ru-RU" sz="2200" dirty="0"/>
              <a:t> и </a:t>
            </a:r>
            <a:r>
              <a:rPr lang="ru-RU" sz="2200" b="1" dirty="0" err="1"/>
              <a:t>Decimal</a:t>
            </a:r>
            <a:r>
              <a:rPr lang="ru-RU" sz="2200" dirty="0"/>
              <a:t>:</a:t>
            </a:r>
          </a:p>
        </p:txBody>
      </p:sp>
      <p:pic>
        <p:nvPicPr>
          <p:cNvPr id="5" name="Рисунок 4">
            <a:extLst>
              <a:ext uri="{FF2B5EF4-FFF2-40B4-BE49-F238E27FC236}">
                <a16:creationId xmlns:a16="http://schemas.microsoft.com/office/drawing/2014/main" id="{0B5662ED-F1E2-40D7-A180-D95387BE0E32}"/>
              </a:ext>
            </a:extLst>
          </p:cNvPr>
          <p:cNvPicPr>
            <a:picLocks noChangeAspect="1"/>
          </p:cNvPicPr>
          <p:nvPr/>
        </p:nvPicPr>
        <p:blipFill>
          <a:blip r:embed="rId3"/>
          <a:stretch>
            <a:fillRect/>
          </a:stretch>
        </p:blipFill>
        <p:spPr>
          <a:xfrm>
            <a:off x="4320023" y="2038216"/>
            <a:ext cx="3551953" cy="1390784"/>
          </a:xfrm>
          <a:prstGeom prst="rect">
            <a:avLst/>
          </a:prstGeom>
        </p:spPr>
      </p:pic>
      <p:pic>
        <p:nvPicPr>
          <p:cNvPr id="9" name="Рисунок 8">
            <a:extLst>
              <a:ext uri="{FF2B5EF4-FFF2-40B4-BE49-F238E27FC236}">
                <a16:creationId xmlns:a16="http://schemas.microsoft.com/office/drawing/2014/main" id="{7CA27A38-42C9-416F-A065-8AEA51E992FE}"/>
              </a:ext>
            </a:extLst>
          </p:cNvPr>
          <p:cNvPicPr>
            <a:picLocks noChangeAspect="1"/>
          </p:cNvPicPr>
          <p:nvPr/>
        </p:nvPicPr>
        <p:blipFill>
          <a:blip r:embed="rId4"/>
          <a:stretch>
            <a:fillRect/>
          </a:stretch>
        </p:blipFill>
        <p:spPr>
          <a:xfrm>
            <a:off x="4381259" y="4145109"/>
            <a:ext cx="3429479" cy="628738"/>
          </a:xfrm>
          <a:prstGeom prst="rect">
            <a:avLst/>
          </a:prstGeom>
        </p:spPr>
      </p:pic>
      <p:pic>
        <p:nvPicPr>
          <p:cNvPr id="11" name="Рисунок 10">
            <a:extLst>
              <a:ext uri="{FF2B5EF4-FFF2-40B4-BE49-F238E27FC236}">
                <a16:creationId xmlns:a16="http://schemas.microsoft.com/office/drawing/2014/main" id="{3E352F68-CFD9-471C-B693-2DC096754863}"/>
              </a:ext>
            </a:extLst>
          </p:cNvPr>
          <p:cNvPicPr>
            <a:picLocks noChangeAspect="1"/>
          </p:cNvPicPr>
          <p:nvPr/>
        </p:nvPicPr>
        <p:blipFill>
          <a:blip r:embed="rId5"/>
          <a:stretch>
            <a:fillRect/>
          </a:stretch>
        </p:blipFill>
        <p:spPr>
          <a:xfrm>
            <a:off x="2456940" y="5365758"/>
            <a:ext cx="7278116" cy="762106"/>
          </a:xfrm>
          <a:prstGeom prst="rect">
            <a:avLst/>
          </a:prstGeom>
        </p:spPr>
      </p:pic>
    </p:spTree>
    <p:extLst>
      <p:ext uri="{BB962C8B-B14F-4D97-AF65-F5344CB8AC3E}">
        <p14:creationId xmlns:p14="http://schemas.microsoft.com/office/powerpoint/2010/main" val="336023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Соответственно модуль будет называться </a:t>
            </a:r>
            <a:r>
              <a:rPr lang="ru-RU" sz="2200" b="1" dirty="0" err="1"/>
              <a:t>message</a:t>
            </a:r>
            <a:r>
              <a:rPr lang="ru-RU" sz="2200" dirty="0"/>
              <a:t>. Определим в нем следующий код:</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определена переменная </a:t>
            </a:r>
            <a:r>
              <a:rPr lang="ru-RU" sz="2200" b="1" dirty="0" err="1"/>
              <a:t>hello</a:t>
            </a:r>
            <a:r>
              <a:rPr lang="ru-RU" sz="2200" dirty="0"/>
              <a:t> и функция </a:t>
            </a:r>
            <a:r>
              <a:rPr lang="ru-RU" sz="2200" b="1" dirty="0" err="1"/>
              <a:t>print_message</a:t>
            </a:r>
            <a:r>
              <a:rPr lang="ru-RU" sz="2200" dirty="0"/>
              <a:t>, которая в качестве параметра получает некоторый текст и выводит его на консоль.</a:t>
            </a:r>
          </a:p>
        </p:txBody>
      </p:sp>
      <p:pic>
        <p:nvPicPr>
          <p:cNvPr id="6" name="Рисунок 5">
            <a:extLst>
              <a:ext uri="{FF2B5EF4-FFF2-40B4-BE49-F238E27FC236}">
                <a16:creationId xmlns:a16="http://schemas.microsoft.com/office/drawing/2014/main" id="{27E3F072-9534-4E00-AA82-F8EA157AB709}"/>
              </a:ext>
            </a:extLst>
          </p:cNvPr>
          <p:cNvPicPr>
            <a:picLocks noChangeAspect="1"/>
          </p:cNvPicPr>
          <p:nvPr/>
        </p:nvPicPr>
        <p:blipFill>
          <a:blip r:embed="rId3"/>
          <a:stretch>
            <a:fillRect/>
          </a:stretch>
        </p:blipFill>
        <p:spPr>
          <a:xfrm>
            <a:off x="2321246" y="2309780"/>
            <a:ext cx="3404387" cy="1595114"/>
          </a:xfrm>
          <a:prstGeom prst="rect">
            <a:avLst/>
          </a:prstGeom>
        </p:spPr>
      </p:pic>
    </p:spTree>
    <p:extLst>
      <p:ext uri="{BB962C8B-B14F-4D97-AF65-F5344CB8AC3E}">
        <p14:creationId xmlns:p14="http://schemas.microsoft.com/office/powerpoint/2010/main" val="2835688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С помощью дополнительных знаков мы можем определить, сколько будет символов в дробной части числа:</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Строка "0.10" определяет два знака в дробной части, даже если последние символы будут представлять ноль. Соответственно "0.100" представляет три знака в дробной части.</a:t>
            </a:r>
          </a:p>
        </p:txBody>
      </p:sp>
      <p:pic>
        <p:nvPicPr>
          <p:cNvPr id="6" name="Рисунок 5">
            <a:extLst>
              <a:ext uri="{FF2B5EF4-FFF2-40B4-BE49-F238E27FC236}">
                <a16:creationId xmlns:a16="http://schemas.microsoft.com/office/drawing/2014/main" id="{653B3266-549B-4F8D-8DC4-B00A2F5FCCB1}"/>
              </a:ext>
            </a:extLst>
          </p:cNvPr>
          <p:cNvPicPr>
            <a:picLocks noChangeAspect="1"/>
          </p:cNvPicPr>
          <p:nvPr/>
        </p:nvPicPr>
        <p:blipFill>
          <a:blip r:embed="rId3"/>
          <a:stretch>
            <a:fillRect/>
          </a:stretch>
        </p:blipFill>
        <p:spPr>
          <a:xfrm>
            <a:off x="4109760" y="2352525"/>
            <a:ext cx="3972479" cy="1076475"/>
          </a:xfrm>
          <a:prstGeom prst="rect">
            <a:avLst/>
          </a:prstGeom>
        </p:spPr>
      </p:pic>
    </p:spTree>
    <p:extLst>
      <p:ext uri="{BB962C8B-B14F-4D97-AF65-F5344CB8AC3E}">
        <p14:creationId xmlns:p14="http://schemas.microsoft.com/office/powerpoint/2010/main" val="2846897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lnSpcReduction="10000"/>
          </a:bodyPr>
          <a:lstStyle/>
          <a:p>
            <a:pPr marL="0" indent="0">
              <a:buNone/>
            </a:pPr>
            <a:r>
              <a:rPr lang="ru-RU" sz="2200" b="1" dirty="0"/>
              <a:t>Округление чисел</a:t>
            </a:r>
          </a:p>
          <a:p>
            <a:pPr marL="0" indent="0">
              <a:buNone/>
            </a:pPr>
            <a:r>
              <a:rPr lang="ru-RU" sz="2200" dirty="0"/>
              <a:t>Объекты </a:t>
            </a:r>
            <a:r>
              <a:rPr lang="ru-RU" sz="2200" dirty="0" err="1"/>
              <a:t>Decimal</a:t>
            </a:r>
            <a:r>
              <a:rPr lang="ru-RU" sz="2200" dirty="0"/>
              <a:t> имеют метод </a:t>
            </a:r>
            <a:r>
              <a:rPr lang="ru-RU" sz="2200" b="1" dirty="0" err="1"/>
              <a:t>quantize</a:t>
            </a:r>
            <a:r>
              <a:rPr lang="ru-RU" sz="2200" dirty="0"/>
              <a:t>(), который позволяет округлять числа. В этот метод в качестве первого аргумента передается также объект </a:t>
            </a:r>
            <a:r>
              <a:rPr lang="ru-RU" sz="2200" dirty="0" err="1"/>
              <a:t>Decimal</a:t>
            </a:r>
            <a:r>
              <a:rPr lang="ru-RU" sz="2200" dirty="0"/>
              <a:t>, который указывает формат округления числа:</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Используемая строка "1.00" указывает, что округление будет идти до двух знаков в дробной части.</a:t>
            </a:r>
          </a:p>
        </p:txBody>
      </p:sp>
      <p:pic>
        <p:nvPicPr>
          <p:cNvPr id="5" name="Рисунок 4">
            <a:extLst>
              <a:ext uri="{FF2B5EF4-FFF2-40B4-BE49-F238E27FC236}">
                <a16:creationId xmlns:a16="http://schemas.microsoft.com/office/drawing/2014/main" id="{4207F814-3694-4DD5-9A5B-45AC3D992BFB}"/>
              </a:ext>
            </a:extLst>
          </p:cNvPr>
          <p:cNvPicPr>
            <a:picLocks noChangeAspect="1"/>
          </p:cNvPicPr>
          <p:nvPr/>
        </p:nvPicPr>
        <p:blipFill>
          <a:blip r:embed="rId3"/>
          <a:stretch>
            <a:fillRect/>
          </a:stretch>
        </p:blipFill>
        <p:spPr>
          <a:xfrm>
            <a:off x="4289349" y="2896006"/>
            <a:ext cx="5461593" cy="3060375"/>
          </a:xfrm>
          <a:prstGeom prst="rect">
            <a:avLst/>
          </a:prstGeom>
        </p:spPr>
      </p:pic>
    </p:spTree>
    <p:extLst>
      <p:ext uri="{BB962C8B-B14F-4D97-AF65-F5344CB8AC3E}">
        <p14:creationId xmlns:p14="http://schemas.microsoft.com/office/powerpoint/2010/main" val="1225161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lnSpcReduction="10000"/>
          </a:bodyPr>
          <a:lstStyle/>
          <a:p>
            <a:pPr marL="0" indent="0">
              <a:buNone/>
            </a:pPr>
            <a:r>
              <a:rPr lang="ru-RU" sz="2200" dirty="0"/>
              <a:t>По умолчанию округление описывается константой </a:t>
            </a:r>
            <a:r>
              <a:rPr lang="ru-RU" sz="2200" b="1" dirty="0"/>
              <a:t>ROUND</a:t>
            </a:r>
            <a:r>
              <a:rPr lang="ru-RU" sz="2200" dirty="0"/>
              <a:t>_</a:t>
            </a:r>
            <a:r>
              <a:rPr lang="ru-RU" sz="2200" b="1" dirty="0"/>
              <a:t>HALF</a:t>
            </a:r>
            <a:r>
              <a:rPr lang="ru-RU" sz="2200" dirty="0"/>
              <a:t>_</a:t>
            </a:r>
            <a:r>
              <a:rPr lang="ru-RU" sz="2200" b="1" dirty="0"/>
              <a:t>EVEN</a:t>
            </a:r>
            <a:r>
              <a:rPr lang="ru-RU" sz="2200" dirty="0"/>
              <a:t>, при котором округление происходит до ближайшего четного числа, если округляемая часть равна 5. Например:</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Стратегия округления передается в качестве второго параметра в </a:t>
            </a:r>
            <a:r>
              <a:rPr lang="ru-RU" sz="2200" dirty="0" err="1"/>
              <a:t>quantize</a:t>
            </a:r>
            <a:r>
              <a:rPr lang="ru-RU" sz="2200" dirty="0"/>
              <a:t>.</a:t>
            </a:r>
          </a:p>
          <a:p>
            <a:pPr marL="0" indent="0">
              <a:buNone/>
            </a:pPr>
            <a:r>
              <a:rPr lang="ru-RU" sz="2200" dirty="0"/>
              <a:t>Строка "1.00" означает, что округление будет идти до двух чисел в дробной части. Но в первом случае "10.025" - вторым знаком идет 2 - четное число, поэтому, несмотря на то, что следующее число 5, двойка не округляется до тройки.</a:t>
            </a:r>
          </a:p>
          <a:p>
            <a:pPr marL="0" indent="0">
              <a:buNone/>
            </a:pPr>
            <a:r>
              <a:rPr lang="ru-RU" sz="2200" dirty="0"/>
              <a:t>Во втором случае "10.035" - вторым знаком идет 3 - нечетное число, ближайшим четным числом будет 4, поэтому 35 округляется до 40.</a:t>
            </a:r>
          </a:p>
        </p:txBody>
      </p:sp>
      <p:pic>
        <p:nvPicPr>
          <p:cNvPr id="6" name="Рисунок 5">
            <a:extLst>
              <a:ext uri="{FF2B5EF4-FFF2-40B4-BE49-F238E27FC236}">
                <a16:creationId xmlns:a16="http://schemas.microsoft.com/office/drawing/2014/main" id="{83CB7E18-9458-4FF2-9873-19DEB2653DD5}"/>
              </a:ext>
            </a:extLst>
          </p:cNvPr>
          <p:cNvPicPr>
            <a:picLocks noChangeAspect="1"/>
          </p:cNvPicPr>
          <p:nvPr/>
        </p:nvPicPr>
        <p:blipFill>
          <a:blip r:embed="rId3"/>
          <a:stretch>
            <a:fillRect/>
          </a:stretch>
        </p:blipFill>
        <p:spPr>
          <a:xfrm>
            <a:off x="3595655" y="2447208"/>
            <a:ext cx="6848982" cy="2049695"/>
          </a:xfrm>
          <a:prstGeom prst="rect">
            <a:avLst/>
          </a:prstGeom>
        </p:spPr>
      </p:pic>
    </p:spTree>
    <p:extLst>
      <p:ext uri="{BB962C8B-B14F-4D97-AF65-F5344CB8AC3E}">
        <p14:creationId xmlns:p14="http://schemas.microsoft.com/office/powerpoint/2010/main" val="1452038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Данное поведение при округлении, возможно, не всем покажется желательным, и в этом случае его можно переопределить, использовав одну из следующих констант:</a:t>
            </a:r>
          </a:p>
          <a:p>
            <a:pPr marL="0" indent="0">
              <a:buNone/>
            </a:pPr>
            <a:endParaRPr lang="ru-RU" sz="2200" dirty="0"/>
          </a:p>
          <a:p>
            <a:pPr marL="0" indent="0">
              <a:buNone/>
            </a:pPr>
            <a:r>
              <a:rPr lang="ru-RU" sz="2200" b="1" dirty="0"/>
              <a:t>ROUND</a:t>
            </a:r>
            <a:r>
              <a:rPr lang="ru-RU" sz="2200" dirty="0"/>
              <a:t>_</a:t>
            </a:r>
            <a:r>
              <a:rPr lang="ru-RU" sz="2200" b="1" dirty="0"/>
              <a:t>HALF</a:t>
            </a:r>
            <a:r>
              <a:rPr lang="ru-RU" sz="2200" dirty="0"/>
              <a:t>_</a:t>
            </a:r>
            <a:r>
              <a:rPr lang="ru-RU" sz="2200" b="1" dirty="0"/>
              <a:t>UP</a:t>
            </a:r>
            <a:r>
              <a:rPr lang="ru-RU" sz="2200" dirty="0"/>
              <a:t>: округляет число в сторону повышения, если после него идет число 5 или выше</a:t>
            </a:r>
          </a:p>
          <a:p>
            <a:pPr marL="0" indent="0">
              <a:buNone/>
            </a:pPr>
            <a:r>
              <a:rPr lang="ru-RU" sz="2200" b="1" dirty="0"/>
              <a:t>ROUND</a:t>
            </a:r>
            <a:r>
              <a:rPr lang="ru-RU" sz="2200" dirty="0"/>
              <a:t>_</a:t>
            </a:r>
            <a:r>
              <a:rPr lang="ru-RU" sz="2200" b="1" dirty="0"/>
              <a:t>HALF</a:t>
            </a:r>
            <a:r>
              <a:rPr lang="ru-RU" sz="2200" dirty="0"/>
              <a:t>_</a:t>
            </a:r>
            <a:r>
              <a:rPr lang="ru-RU" sz="2200" b="1" dirty="0"/>
              <a:t>DOWN</a:t>
            </a:r>
            <a:r>
              <a:rPr lang="ru-RU" sz="2200" dirty="0"/>
              <a:t>: округляет число в сторону повышения, если после него идет число больше 5</a:t>
            </a:r>
          </a:p>
        </p:txBody>
      </p:sp>
      <p:pic>
        <p:nvPicPr>
          <p:cNvPr id="5" name="Рисунок 4">
            <a:extLst>
              <a:ext uri="{FF2B5EF4-FFF2-40B4-BE49-F238E27FC236}">
                <a16:creationId xmlns:a16="http://schemas.microsoft.com/office/drawing/2014/main" id="{D9D2099E-8C14-4522-8381-25066AD41B28}"/>
              </a:ext>
            </a:extLst>
          </p:cNvPr>
          <p:cNvPicPr>
            <a:picLocks noChangeAspect="1"/>
          </p:cNvPicPr>
          <p:nvPr/>
        </p:nvPicPr>
        <p:blipFill>
          <a:blip r:embed="rId3"/>
          <a:stretch>
            <a:fillRect/>
          </a:stretch>
        </p:blipFill>
        <p:spPr>
          <a:xfrm>
            <a:off x="2259419" y="4582217"/>
            <a:ext cx="8706146" cy="1589342"/>
          </a:xfrm>
          <a:prstGeom prst="rect">
            <a:avLst/>
          </a:prstGeom>
        </p:spPr>
      </p:pic>
    </p:spTree>
    <p:extLst>
      <p:ext uri="{BB962C8B-B14F-4D97-AF65-F5344CB8AC3E}">
        <p14:creationId xmlns:p14="http://schemas.microsoft.com/office/powerpoint/2010/main" val="3997310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ROUND</a:t>
            </a:r>
            <a:r>
              <a:rPr lang="ru-RU" sz="2200" dirty="0"/>
              <a:t>_</a:t>
            </a:r>
            <a:r>
              <a:rPr lang="ru-RU" sz="2200" b="1" dirty="0"/>
              <a:t>05UP</a:t>
            </a:r>
            <a:r>
              <a:rPr lang="ru-RU" sz="2200" dirty="0"/>
              <a:t>: округляет 0 до единицы, если после него идет число 5 и выше</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b="1" dirty="0"/>
              <a:t>ROUND</a:t>
            </a:r>
            <a:r>
              <a:rPr lang="ru-RU" sz="2200" dirty="0"/>
              <a:t>_</a:t>
            </a:r>
            <a:r>
              <a:rPr lang="ru-RU" sz="2200" b="1" dirty="0"/>
              <a:t>CEILING</a:t>
            </a:r>
            <a:r>
              <a:rPr lang="ru-RU" sz="2200" dirty="0"/>
              <a:t>: округляет число в большую сторону вне зависимости от того, какое число идет после него</a:t>
            </a:r>
          </a:p>
        </p:txBody>
      </p:sp>
      <p:pic>
        <p:nvPicPr>
          <p:cNvPr id="6" name="Рисунок 5">
            <a:extLst>
              <a:ext uri="{FF2B5EF4-FFF2-40B4-BE49-F238E27FC236}">
                <a16:creationId xmlns:a16="http://schemas.microsoft.com/office/drawing/2014/main" id="{C3B6A95E-3559-4592-9288-8B4E4D417E1F}"/>
              </a:ext>
            </a:extLst>
          </p:cNvPr>
          <p:cNvPicPr>
            <a:picLocks noChangeAspect="1"/>
          </p:cNvPicPr>
          <p:nvPr/>
        </p:nvPicPr>
        <p:blipFill>
          <a:blip r:embed="rId3"/>
          <a:stretch>
            <a:fillRect/>
          </a:stretch>
        </p:blipFill>
        <p:spPr>
          <a:xfrm>
            <a:off x="2259419" y="1972587"/>
            <a:ext cx="6944520" cy="1336263"/>
          </a:xfrm>
          <a:prstGeom prst="rect">
            <a:avLst/>
          </a:prstGeom>
        </p:spPr>
      </p:pic>
      <p:pic>
        <p:nvPicPr>
          <p:cNvPr id="8" name="Рисунок 7">
            <a:extLst>
              <a:ext uri="{FF2B5EF4-FFF2-40B4-BE49-F238E27FC236}">
                <a16:creationId xmlns:a16="http://schemas.microsoft.com/office/drawing/2014/main" id="{85A48F1E-5A52-4262-9FF9-37C888490C57}"/>
              </a:ext>
            </a:extLst>
          </p:cNvPr>
          <p:cNvPicPr>
            <a:picLocks noChangeAspect="1"/>
          </p:cNvPicPr>
          <p:nvPr/>
        </p:nvPicPr>
        <p:blipFill>
          <a:blip r:embed="rId4"/>
          <a:stretch>
            <a:fillRect/>
          </a:stretch>
        </p:blipFill>
        <p:spPr>
          <a:xfrm>
            <a:off x="2259419" y="4448137"/>
            <a:ext cx="7578511" cy="1387614"/>
          </a:xfrm>
          <a:prstGeom prst="rect">
            <a:avLst/>
          </a:prstGeom>
        </p:spPr>
      </p:pic>
    </p:spTree>
    <p:extLst>
      <p:ext uri="{BB962C8B-B14F-4D97-AF65-F5344CB8AC3E}">
        <p14:creationId xmlns:p14="http://schemas.microsoft.com/office/powerpoint/2010/main" val="1582034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a:t>decimal</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ROUND</a:t>
            </a:r>
            <a:r>
              <a:rPr lang="ru-RU" sz="2200" dirty="0"/>
              <a:t>_</a:t>
            </a:r>
            <a:r>
              <a:rPr lang="ru-RU" sz="2200" b="1" dirty="0"/>
              <a:t>FLOOR</a:t>
            </a:r>
            <a:r>
              <a:rPr lang="ru-RU" sz="2200" dirty="0"/>
              <a:t>: не округляет число вне зависимости от того, какое число идет после него</a:t>
            </a:r>
          </a:p>
        </p:txBody>
      </p:sp>
      <p:pic>
        <p:nvPicPr>
          <p:cNvPr id="5" name="Рисунок 4">
            <a:extLst>
              <a:ext uri="{FF2B5EF4-FFF2-40B4-BE49-F238E27FC236}">
                <a16:creationId xmlns:a16="http://schemas.microsoft.com/office/drawing/2014/main" id="{75063DD3-837A-458D-ACC4-1373E2E7A547}"/>
              </a:ext>
            </a:extLst>
          </p:cNvPr>
          <p:cNvPicPr>
            <a:picLocks noChangeAspect="1"/>
          </p:cNvPicPr>
          <p:nvPr/>
        </p:nvPicPr>
        <p:blipFill>
          <a:blip r:embed="rId3"/>
          <a:stretch>
            <a:fillRect/>
          </a:stretch>
        </p:blipFill>
        <p:spPr>
          <a:xfrm>
            <a:off x="2259419" y="2339865"/>
            <a:ext cx="6969781" cy="1339055"/>
          </a:xfrm>
          <a:prstGeom prst="rect">
            <a:avLst/>
          </a:prstGeom>
        </p:spPr>
      </p:pic>
    </p:spTree>
    <p:extLst>
      <p:ext uri="{BB962C8B-B14F-4D97-AF65-F5344CB8AC3E}">
        <p14:creationId xmlns:p14="http://schemas.microsoft.com/office/powerpoint/2010/main" val="4006242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err="1"/>
              <a:t>dataclass</a:t>
            </a:r>
            <a:r>
              <a:rPr lang="en-US" b="1" dirty="0"/>
              <a:t>. Data-</a:t>
            </a:r>
            <a:r>
              <a:rPr lang="ru-RU" b="1" dirty="0"/>
              <a:t>классы</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lnSpcReduction="10000"/>
          </a:bodyPr>
          <a:lstStyle/>
          <a:p>
            <a:pPr marL="0" indent="0">
              <a:buNone/>
            </a:pPr>
            <a:r>
              <a:rPr lang="ru-RU" sz="2200" dirty="0"/>
              <a:t>Модуль </a:t>
            </a:r>
            <a:r>
              <a:rPr lang="ru-RU" sz="2200" b="1" dirty="0" err="1"/>
              <a:t>dataclasses</a:t>
            </a:r>
            <a:r>
              <a:rPr lang="ru-RU" sz="2200" dirty="0"/>
              <a:t> предоставляет декоратор </a:t>
            </a:r>
            <a:r>
              <a:rPr lang="ru-RU" sz="2200" b="1" dirty="0" err="1"/>
              <a:t>dataclass</a:t>
            </a:r>
            <a:r>
              <a:rPr lang="ru-RU" sz="2200" dirty="0"/>
              <a:t>, который позволяет создавать </a:t>
            </a:r>
            <a:r>
              <a:rPr lang="ru-RU" sz="2200" b="1" dirty="0" err="1"/>
              <a:t>data</a:t>
            </a:r>
            <a:r>
              <a:rPr lang="ru-RU" sz="2200" b="1" dirty="0"/>
              <a:t>-классы -</a:t>
            </a:r>
            <a:r>
              <a:rPr lang="ru-RU" sz="2200" dirty="0"/>
              <a:t> подобные позволяют значительно сократить шаблонный код классов. Как правило, такие классы предназначены для хранения некоторого состояния, некоторых данных и когда не требуется какое-то поведение в виде функций.</a:t>
            </a:r>
          </a:p>
          <a:p>
            <a:pPr marL="0" indent="0">
              <a:buNone/>
            </a:pPr>
            <a:r>
              <a:rPr lang="ru-RU" sz="2200" dirty="0"/>
              <a:t>Рассмотрим простейший пример:</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определен класс </a:t>
            </a:r>
            <a:r>
              <a:rPr lang="ru-RU" sz="2200" dirty="0" err="1"/>
              <a:t>Person</a:t>
            </a:r>
            <a:r>
              <a:rPr lang="ru-RU" sz="2200" dirty="0"/>
              <a:t>, у которого в функции конструктора определены два атрибута: </a:t>
            </a:r>
            <a:r>
              <a:rPr lang="ru-RU" sz="2200" dirty="0" err="1"/>
              <a:t>name</a:t>
            </a:r>
            <a:r>
              <a:rPr lang="ru-RU" sz="2200" dirty="0"/>
              <a:t> и </a:t>
            </a:r>
            <a:r>
              <a:rPr lang="ru-RU" sz="2200" dirty="0" err="1"/>
              <a:t>age</a:t>
            </a:r>
            <a:r>
              <a:rPr lang="ru-RU" sz="2200" dirty="0"/>
              <a:t>. Далее создаем один объект этого класса и выводим значения его атрибутов на консоль.</a:t>
            </a:r>
          </a:p>
        </p:txBody>
      </p:sp>
      <p:pic>
        <p:nvPicPr>
          <p:cNvPr id="6" name="Рисунок 5">
            <a:extLst>
              <a:ext uri="{FF2B5EF4-FFF2-40B4-BE49-F238E27FC236}">
                <a16:creationId xmlns:a16="http://schemas.microsoft.com/office/drawing/2014/main" id="{151DDD05-FD18-46F1-B49F-6179044DA1E7}"/>
              </a:ext>
            </a:extLst>
          </p:cNvPr>
          <p:cNvPicPr>
            <a:picLocks noChangeAspect="1"/>
          </p:cNvPicPr>
          <p:nvPr/>
        </p:nvPicPr>
        <p:blipFill>
          <a:blip r:embed="rId3"/>
          <a:stretch>
            <a:fillRect/>
          </a:stretch>
        </p:blipFill>
        <p:spPr>
          <a:xfrm>
            <a:off x="2317898" y="3368932"/>
            <a:ext cx="7076229" cy="1982679"/>
          </a:xfrm>
          <a:prstGeom prst="rect">
            <a:avLst/>
          </a:prstGeom>
        </p:spPr>
      </p:pic>
    </p:spTree>
    <p:extLst>
      <p:ext uri="{BB962C8B-B14F-4D97-AF65-F5344CB8AC3E}">
        <p14:creationId xmlns:p14="http://schemas.microsoft.com/office/powerpoint/2010/main" val="2835805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err="1"/>
              <a:t>dataclass</a:t>
            </a:r>
            <a:r>
              <a:rPr lang="en-US" b="1" dirty="0"/>
              <a:t>. Data-</a:t>
            </a:r>
            <a:r>
              <a:rPr lang="ru-RU" b="1" dirty="0"/>
              <a:t>классы</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Теперь изменим эту программу, сделав класс </a:t>
            </a:r>
            <a:r>
              <a:rPr lang="ru-RU" sz="2200" dirty="0" err="1"/>
              <a:t>Person</a:t>
            </a:r>
            <a:r>
              <a:rPr lang="ru-RU" sz="2200" dirty="0"/>
              <a:t> </a:t>
            </a:r>
            <a:r>
              <a:rPr lang="ru-RU" sz="2200" dirty="0" err="1"/>
              <a:t>data</a:t>
            </a:r>
            <a:r>
              <a:rPr lang="ru-RU" sz="2200" dirty="0"/>
              <a:t>-классом:</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Для создания </a:t>
            </a:r>
            <a:r>
              <a:rPr lang="ru-RU" sz="2200" dirty="0" err="1"/>
              <a:t>data</a:t>
            </a:r>
            <a:r>
              <a:rPr lang="ru-RU" sz="2200" dirty="0"/>
              <a:t>-класса импортируем из модуля </a:t>
            </a:r>
            <a:r>
              <a:rPr lang="ru-RU" sz="2200" dirty="0" err="1"/>
              <a:t>dataclasses</a:t>
            </a:r>
            <a:r>
              <a:rPr lang="ru-RU" sz="2200" dirty="0"/>
              <a:t> декоратор </a:t>
            </a:r>
            <a:r>
              <a:rPr lang="ru-RU" sz="2200" b="1" dirty="0" err="1"/>
              <a:t>dataclass</a:t>
            </a:r>
            <a:r>
              <a:rPr lang="ru-RU" sz="2200" dirty="0"/>
              <a:t> и применяем его к классу </a:t>
            </a:r>
            <a:r>
              <a:rPr lang="ru-RU" sz="2200" dirty="0" err="1"/>
              <a:t>Person</a:t>
            </a:r>
            <a:r>
              <a:rPr lang="ru-RU" sz="2200" dirty="0"/>
              <a:t>. И в этом случае в самом классе нам уже не надо указывать конструктор - функцию __</a:t>
            </a:r>
            <a:r>
              <a:rPr lang="ru-RU" sz="2200" b="1" dirty="0" err="1"/>
              <a:t>init</a:t>
            </a:r>
            <a:r>
              <a:rPr lang="ru-RU" sz="2200" dirty="0"/>
              <a:t>__. Мы просто указываем атрибуты. А Python потом сам сгенерирует конструктор, в который также мы можем передать значения для атрибутов объекта. </a:t>
            </a:r>
          </a:p>
          <a:p>
            <a:pPr marL="0" indent="0">
              <a:buNone/>
            </a:pPr>
            <a:endParaRPr lang="ru-RU" sz="2200" dirty="0"/>
          </a:p>
        </p:txBody>
      </p:sp>
      <p:pic>
        <p:nvPicPr>
          <p:cNvPr id="5" name="Рисунок 4">
            <a:extLst>
              <a:ext uri="{FF2B5EF4-FFF2-40B4-BE49-F238E27FC236}">
                <a16:creationId xmlns:a16="http://schemas.microsoft.com/office/drawing/2014/main" id="{C53EF5FE-B9FC-4A1D-94AE-18AC0873D802}"/>
              </a:ext>
            </a:extLst>
          </p:cNvPr>
          <p:cNvPicPr>
            <a:picLocks noChangeAspect="1"/>
          </p:cNvPicPr>
          <p:nvPr/>
        </p:nvPicPr>
        <p:blipFill>
          <a:blip r:embed="rId3"/>
          <a:stretch>
            <a:fillRect/>
          </a:stretch>
        </p:blipFill>
        <p:spPr>
          <a:xfrm>
            <a:off x="2259419" y="2158491"/>
            <a:ext cx="6307704" cy="2206230"/>
          </a:xfrm>
          <a:prstGeom prst="rect">
            <a:avLst/>
          </a:prstGeom>
        </p:spPr>
      </p:pic>
    </p:spTree>
    <p:extLst>
      <p:ext uri="{BB962C8B-B14F-4D97-AF65-F5344CB8AC3E}">
        <p14:creationId xmlns:p14="http://schemas.microsoft.com/office/powerpoint/2010/main" val="363550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err="1"/>
              <a:t>dataclass</a:t>
            </a:r>
            <a:r>
              <a:rPr lang="en-US" b="1" dirty="0"/>
              <a:t>. Data-</a:t>
            </a:r>
            <a:r>
              <a:rPr lang="ru-RU" b="1" dirty="0"/>
              <a:t>классы</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Таким образом, мы уже сократили определение класса и сделали его более простым. Но генерацией метода __</a:t>
            </a:r>
            <a:r>
              <a:rPr lang="ru-RU" sz="2200" dirty="0" err="1"/>
              <a:t>init</a:t>
            </a:r>
            <a:r>
              <a:rPr lang="ru-RU" sz="2200" dirty="0"/>
              <a:t>__ функциональность декоратора </a:t>
            </a:r>
            <a:r>
              <a:rPr lang="ru-RU" sz="2200" dirty="0" err="1"/>
              <a:t>dataclass</a:t>
            </a:r>
            <a:r>
              <a:rPr lang="ru-RU" sz="2200" dirty="0"/>
              <a:t> не ограничивается. В реальности </a:t>
            </a:r>
            <a:r>
              <a:rPr lang="ru-RU" sz="2200" dirty="0" err="1"/>
              <a:t>data</a:t>
            </a:r>
            <a:r>
              <a:rPr lang="ru-RU" sz="2200" dirty="0"/>
              <a:t>-класс</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будет аналогичен следующему:</a:t>
            </a:r>
          </a:p>
        </p:txBody>
      </p:sp>
      <p:pic>
        <p:nvPicPr>
          <p:cNvPr id="8" name="Рисунок 7">
            <a:extLst>
              <a:ext uri="{FF2B5EF4-FFF2-40B4-BE49-F238E27FC236}">
                <a16:creationId xmlns:a16="http://schemas.microsoft.com/office/drawing/2014/main" id="{0268399D-BBF4-4B4D-AA4A-5407868652C3}"/>
              </a:ext>
            </a:extLst>
          </p:cNvPr>
          <p:cNvPicPr>
            <a:picLocks noChangeAspect="1"/>
          </p:cNvPicPr>
          <p:nvPr/>
        </p:nvPicPr>
        <p:blipFill>
          <a:blip r:embed="rId3"/>
          <a:stretch>
            <a:fillRect/>
          </a:stretch>
        </p:blipFill>
        <p:spPr>
          <a:xfrm>
            <a:off x="2259419" y="2652440"/>
            <a:ext cx="2238687" cy="1552792"/>
          </a:xfrm>
          <a:prstGeom prst="rect">
            <a:avLst/>
          </a:prstGeom>
        </p:spPr>
      </p:pic>
      <p:pic>
        <p:nvPicPr>
          <p:cNvPr id="10" name="Рисунок 9">
            <a:extLst>
              <a:ext uri="{FF2B5EF4-FFF2-40B4-BE49-F238E27FC236}">
                <a16:creationId xmlns:a16="http://schemas.microsoft.com/office/drawing/2014/main" id="{9A85E901-C4DA-477F-B713-A12F81F1440A}"/>
              </a:ext>
            </a:extLst>
          </p:cNvPr>
          <p:cNvPicPr>
            <a:picLocks noChangeAspect="1"/>
          </p:cNvPicPr>
          <p:nvPr/>
        </p:nvPicPr>
        <p:blipFill>
          <a:blip r:embed="rId4"/>
          <a:stretch>
            <a:fillRect/>
          </a:stretch>
        </p:blipFill>
        <p:spPr>
          <a:xfrm>
            <a:off x="6348605" y="4129200"/>
            <a:ext cx="5726637" cy="2728800"/>
          </a:xfrm>
          <a:prstGeom prst="rect">
            <a:avLst/>
          </a:prstGeom>
        </p:spPr>
      </p:pic>
    </p:spTree>
    <p:extLst>
      <p:ext uri="{BB962C8B-B14F-4D97-AF65-F5344CB8AC3E}">
        <p14:creationId xmlns:p14="http://schemas.microsoft.com/office/powerpoint/2010/main" val="1827373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err="1"/>
              <a:t>dataclass</a:t>
            </a:r>
            <a:r>
              <a:rPr lang="en-US" b="1" dirty="0"/>
              <a:t>. Data-</a:t>
            </a:r>
            <a:r>
              <a:rPr lang="ru-RU" b="1" dirty="0"/>
              <a:t>классы</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В данном случае мы видим, что кроме функции __</a:t>
            </a:r>
            <a:r>
              <a:rPr lang="ru-RU" sz="2200" dirty="0" err="1"/>
              <a:t>init</a:t>
            </a:r>
            <a:r>
              <a:rPr lang="ru-RU" sz="2200" dirty="0"/>
              <a:t>__, также определяется функция __</a:t>
            </a:r>
            <a:r>
              <a:rPr lang="ru-RU" sz="2200" dirty="0" err="1"/>
              <a:t>repr</a:t>
            </a:r>
            <a:r>
              <a:rPr lang="ru-RU" sz="2200" dirty="0"/>
              <a:t>__() для возвращения строкового представления и функция __</a:t>
            </a:r>
            <a:r>
              <a:rPr lang="ru-RU" sz="2200" dirty="0" err="1"/>
              <a:t>eq</a:t>
            </a:r>
            <a:r>
              <a:rPr lang="ru-RU" sz="2200" dirty="0"/>
              <a:t>__() для сравнения двух объектов. Применение данных функций:</a:t>
            </a:r>
          </a:p>
        </p:txBody>
      </p:sp>
      <p:pic>
        <p:nvPicPr>
          <p:cNvPr id="7" name="Рисунок 6">
            <a:extLst>
              <a:ext uri="{FF2B5EF4-FFF2-40B4-BE49-F238E27FC236}">
                <a16:creationId xmlns:a16="http://schemas.microsoft.com/office/drawing/2014/main" id="{C476E3B5-9D85-462D-AFAF-A6709175C620}"/>
              </a:ext>
            </a:extLst>
          </p:cNvPr>
          <p:cNvPicPr>
            <a:picLocks noChangeAspect="1"/>
          </p:cNvPicPr>
          <p:nvPr/>
        </p:nvPicPr>
        <p:blipFill>
          <a:blip r:embed="rId3"/>
          <a:stretch>
            <a:fillRect/>
          </a:stretch>
        </p:blipFill>
        <p:spPr>
          <a:xfrm>
            <a:off x="3357157" y="2896006"/>
            <a:ext cx="5477685" cy="3612546"/>
          </a:xfrm>
          <a:prstGeom prst="rect">
            <a:avLst/>
          </a:prstGeom>
        </p:spPr>
      </p:pic>
    </p:spTree>
    <p:extLst>
      <p:ext uri="{BB962C8B-B14F-4D97-AF65-F5344CB8AC3E}">
        <p14:creationId xmlns:p14="http://schemas.microsoft.com/office/powerpoint/2010/main" val="267130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В основном файле программы - </a:t>
            </a:r>
            <a:r>
              <a:rPr lang="ru-RU" sz="2200" b="1" dirty="0"/>
              <a:t>main.py </a:t>
            </a:r>
            <a:r>
              <a:rPr lang="ru-RU" sz="2200" dirty="0"/>
              <a:t>используем данный модуль:</a:t>
            </a:r>
          </a:p>
        </p:txBody>
      </p:sp>
      <p:pic>
        <p:nvPicPr>
          <p:cNvPr id="5" name="Рисунок 4">
            <a:extLst>
              <a:ext uri="{FF2B5EF4-FFF2-40B4-BE49-F238E27FC236}">
                <a16:creationId xmlns:a16="http://schemas.microsoft.com/office/drawing/2014/main" id="{5055F672-F9A7-4C6F-8305-6D7E3025A161}"/>
              </a:ext>
            </a:extLst>
          </p:cNvPr>
          <p:cNvPicPr>
            <a:picLocks noChangeAspect="1"/>
          </p:cNvPicPr>
          <p:nvPr/>
        </p:nvPicPr>
        <p:blipFill>
          <a:blip r:embed="rId3"/>
          <a:stretch>
            <a:fillRect/>
          </a:stretch>
        </p:blipFill>
        <p:spPr>
          <a:xfrm>
            <a:off x="3716164" y="2331016"/>
            <a:ext cx="6607963" cy="1814093"/>
          </a:xfrm>
          <a:prstGeom prst="rect">
            <a:avLst/>
          </a:prstGeom>
        </p:spPr>
      </p:pic>
    </p:spTree>
    <p:extLst>
      <p:ext uri="{BB962C8B-B14F-4D97-AF65-F5344CB8AC3E}">
        <p14:creationId xmlns:p14="http://schemas.microsoft.com/office/powerpoint/2010/main" val="729994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err="1"/>
              <a:t>dataclass</a:t>
            </a:r>
            <a:r>
              <a:rPr lang="en-US" b="1" dirty="0"/>
              <a:t>. Data-</a:t>
            </a:r>
            <a:r>
              <a:rPr lang="ru-RU" b="1" dirty="0"/>
              <a:t>классы</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Параметры декоратора </a:t>
            </a:r>
            <a:r>
              <a:rPr lang="ru-RU" sz="2200" b="1" dirty="0" err="1"/>
              <a:t>dataclass</a:t>
            </a:r>
            <a:endParaRPr lang="ru-RU" sz="2200" b="1" dirty="0"/>
          </a:p>
          <a:p>
            <a:pPr marL="0" indent="0">
              <a:buNone/>
            </a:pPr>
            <a:r>
              <a:rPr lang="ru-RU" sz="2200" dirty="0"/>
              <a:t>С помощью параметров декоратор </a:t>
            </a:r>
            <a:r>
              <a:rPr lang="ru-RU" sz="2200" dirty="0" err="1"/>
              <a:t>dataclass</a:t>
            </a:r>
            <a:r>
              <a:rPr lang="ru-RU" sz="2200" dirty="0"/>
              <a:t> позволяет сгенерировать дополнительный шаблонный код и вообще настроить генерацию кода:</a:t>
            </a:r>
          </a:p>
        </p:txBody>
      </p:sp>
      <p:pic>
        <p:nvPicPr>
          <p:cNvPr id="8" name="Рисунок 7">
            <a:extLst>
              <a:ext uri="{FF2B5EF4-FFF2-40B4-BE49-F238E27FC236}">
                <a16:creationId xmlns:a16="http://schemas.microsoft.com/office/drawing/2014/main" id="{E93989A2-620D-4B82-A2E3-DA9281396937}"/>
              </a:ext>
            </a:extLst>
          </p:cNvPr>
          <p:cNvPicPr>
            <a:picLocks noChangeAspect="1"/>
          </p:cNvPicPr>
          <p:nvPr/>
        </p:nvPicPr>
        <p:blipFill>
          <a:blip r:embed="rId3"/>
          <a:stretch>
            <a:fillRect/>
          </a:stretch>
        </p:blipFill>
        <p:spPr>
          <a:xfrm>
            <a:off x="2050341" y="2998231"/>
            <a:ext cx="9939609" cy="1146878"/>
          </a:xfrm>
          <a:prstGeom prst="rect">
            <a:avLst/>
          </a:prstGeom>
        </p:spPr>
      </p:pic>
    </p:spTree>
    <p:extLst>
      <p:ext uri="{BB962C8B-B14F-4D97-AF65-F5344CB8AC3E}">
        <p14:creationId xmlns:p14="http://schemas.microsoft.com/office/powerpoint/2010/main" val="2995266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err="1"/>
              <a:t>dataclass</a:t>
            </a:r>
            <a:r>
              <a:rPr lang="en-US" b="1" dirty="0"/>
              <a:t>. Data-</a:t>
            </a:r>
            <a:r>
              <a:rPr lang="ru-RU" b="1" dirty="0"/>
              <a:t>классы</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Рассмотрим базовые параметры:</a:t>
            </a:r>
          </a:p>
          <a:p>
            <a:pPr marL="0" indent="0">
              <a:buNone/>
            </a:pPr>
            <a:endParaRPr lang="ru-RU" sz="2200" dirty="0"/>
          </a:p>
          <a:p>
            <a:pPr marL="0" indent="0">
              <a:buNone/>
            </a:pPr>
            <a:r>
              <a:rPr lang="ru-RU" sz="2200" b="1" dirty="0" err="1"/>
              <a:t>init</a:t>
            </a:r>
            <a:r>
              <a:rPr lang="ru-RU" sz="2200" dirty="0"/>
              <a:t>: если равно </a:t>
            </a:r>
            <a:r>
              <a:rPr lang="ru-RU" sz="2200" dirty="0" err="1"/>
              <a:t>True</a:t>
            </a:r>
            <a:r>
              <a:rPr lang="ru-RU" sz="2200" dirty="0"/>
              <a:t>, то генерируется функция __</a:t>
            </a:r>
            <a:r>
              <a:rPr lang="ru-RU" sz="2200" dirty="0" err="1"/>
              <a:t>init</a:t>
            </a:r>
            <a:r>
              <a:rPr lang="ru-RU" sz="2200" dirty="0"/>
              <a:t>__(). По умолчанию равно </a:t>
            </a:r>
            <a:r>
              <a:rPr lang="ru-RU" sz="2200" dirty="0" err="1"/>
              <a:t>True</a:t>
            </a:r>
            <a:endParaRPr lang="ru-RU" sz="2200" dirty="0"/>
          </a:p>
          <a:p>
            <a:pPr marL="0" indent="0">
              <a:buNone/>
            </a:pPr>
            <a:r>
              <a:rPr lang="ru-RU" sz="2200" b="1" dirty="0" err="1"/>
              <a:t>repr</a:t>
            </a:r>
            <a:r>
              <a:rPr lang="ru-RU" sz="2200" dirty="0"/>
              <a:t>: если равно </a:t>
            </a:r>
            <a:r>
              <a:rPr lang="ru-RU" sz="2200" dirty="0" err="1"/>
              <a:t>True</a:t>
            </a:r>
            <a:r>
              <a:rPr lang="ru-RU" sz="2200" dirty="0"/>
              <a:t>, то генерируется функция __</a:t>
            </a:r>
            <a:r>
              <a:rPr lang="ru-RU" sz="2200" dirty="0" err="1"/>
              <a:t>repr</a:t>
            </a:r>
            <a:r>
              <a:rPr lang="ru-RU" sz="2200" dirty="0"/>
              <a:t>__(), которая возвращает строковое представление объекта. По умолчанию равно </a:t>
            </a:r>
            <a:r>
              <a:rPr lang="ru-RU" sz="2200" dirty="0" err="1"/>
              <a:t>True</a:t>
            </a:r>
            <a:endParaRPr lang="ru-RU" sz="2200" dirty="0"/>
          </a:p>
          <a:p>
            <a:pPr marL="0" indent="0">
              <a:buNone/>
            </a:pPr>
            <a:r>
              <a:rPr lang="ru-RU" sz="2200" b="1" dirty="0" err="1"/>
              <a:t>eq</a:t>
            </a:r>
            <a:r>
              <a:rPr lang="ru-RU" sz="2200" dirty="0"/>
              <a:t>: если равно </a:t>
            </a:r>
            <a:r>
              <a:rPr lang="ru-RU" sz="2200" dirty="0" err="1"/>
              <a:t>True</a:t>
            </a:r>
            <a:r>
              <a:rPr lang="ru-RU" sz="2200" dirty="0"/>
              <a:t>, то генерируется функция __</a:t>
            </a:r>
            <a:r>
              <a:rPr lang="ru-RU" sz="2200" dirty="0" err="1"/>
              <a:t>eq</a:t>
            </a:r>
            <a:r>
              <a:rPr lang="ru-RU" sz="2200" dirty="0"/>
              <a:t>__(), которая сравнивает два объекта. По умолчанию равно </a:t>
            </a:r>
            <a:r>
              <a:rPr lang="ru-RU" sz="2200" dirty="0" err="1"/>
              <a:t>True</a:t>
            </a:r>
            <a:endParaRPr lang="ru-RU" sz="2200" dirty="0"/>
          </a:p>
          <a:p>
            <a:pPr marL="0" indent="0">
              <a:buNone/>
            </a:pPr>
            <a:r>
              <a:rPr lang="ru-RU" sz="2200" b="1" dirty="0" err="1"/>
              <a:t>order</a:t>
            </a:r>
            <a:r>
              <a:rPr lang="ru-RU" sz="2200" dirty="0"/>
              <a:t>: если равно </a:t>
            </a:r>
            <a:r>
              <a:rPr lang="ru-RU" sz="2200" dirty="0" err="1"/>
              <a:t>True</a:t>
            </a:r>
            <a:r>
              <a:rPr lang="ru-RU" sz="2200" dirty="0"/>
              <a:t>, то генерируются функции __</a:t>
            </a:r>
            <a:r>
              <a:rPr lang="ru-RU" sz="2200" dirty="0" err="1"/>
              <a:t>lt</a:t>
            </a:r>
            <a:r>
              <a:rPr lang="ru-RU" sz="2200" dirty="0"/>
              <a:t>__ (операция &lt;), __</a:t>
            </a:r>
            <a:r>
              <a:rPr lang="ru-RU" sz="2200" dirty="0" err="1"/>
              <a:t>le</a:t>
            </a:r>
            <a:r>
              <a:rPr lang="ru-RU" sz="2200" dirty="0"/>
              <a:t>__ (&lt;=), __</a:t>
            </a:r>
            <a:r>
              <a:rPr lang="ru-RU" sz="2200" dirty="0" err="1"/>
              <a:t>gt</a:t>
            </a:r>
            <a:r>
              <a:rPr lang="ru-RU" sz="2200" dirty="0"/>
              <a:t>__ (&gt;), __</a:t>
            </a:r>
            <a:r>
              <a:rPr lang="ru-RU" sz="2200" dirty="0" err="1"/>
              <a:t>ge</a:t>
            </a:r>
            <a:r>
              <a:rPr lang="ru-RU" sz="2200" dirty="0"/>
              <a:t>__ (&gt;=), которые применяются для упорядочивания объектов. По умолчанию равно </a:t>
            </a:r>
            <a:r>
              <a:rPr lang="ru-RU" sz="2200" dirty="0" err="1"/>
              <a:t>False</a:t>
            </a:r>
            <a:endParaRPr lang="ru-RU" sz="2200" dirty="0"/>
          </a:p>
          <a:p>
            <a:pPr marL="0" indent="0">
              <a:buNone/>
            </a:pPr>
            <a:r>
              <a:rPr lang="ru-RU" sz="2200" b="1" dirty="0" err="1"/>
              <a:t>unsafe</a:t>
            </a:r>
            <a:r>
              <a:rPr lang="ru-RU" sz="2200" dirty="0" err="1"/>
              <a:t>_</a:t>
            </a:r>
            <a:r>
              <a:rPr lang="ru-RU" sz="2200" b="1" dirty="0" err="1"/>
              <a:t>hash</a:t>
            </a:r>
            <a:r>
              <a:rPr lang="ru-RU" sz="2200" dirty="0"/>
              <a:t>: если равно </a:t>
            </a:r>
            <a:r>
              <a:rPr lang="ru-RU" sz="2200" dirty="0" err="1"/>
              <a:t>True</a:t>
            </a:r>
            <a:r>
              <a:rPr lang="ru-RU" sz="2200" dirty="0"/>
              <a:t>, то генерируется функция __</a:t>
            </a:r>
            <a:r>
              <a:rPr lang="ru-RU" sz="2200" dirty="0" err="1"/>
              <a:t>hash</a:t>
            </a:r>
            <a:r>
              <a:rPr lang="ru-RU" sz="2200" dirty="0"/>
              <a:t>__(), которая возвращает </a:t>
            </a:r>
            <a:r>
              <a:rPr lang="ru-RU" sz="2200" dirty="0" err="1"/>
              <a:t>хеш</a:t>
            </a:r>
            <a:r>
              <a:rPr lang="ru-RU" sz="2200" dirty="0"/>
              <a:t> объекта. По умолчанию равно </a:t>
            </a:r>
            <a:r>
              <a:rPr lang="ru-RU" sz="2200" dirty="0" err="1"/>
              <a:t>False</a:t>
            </a:r>
            <a:endParaRPr lang="ru-RU" sz="2200" dirty="0"/>
          </a:p>
        </p:txBody>
      </p:sp>
    </p:spTree>
    <p:extLst>
      <p:ext uri="{BB962C8B-B14F-4D97-AF65-F5344CB8AC3E}">
        <p14:creationId xmlns:p14="http://schemas.microsoft.com/office/powerpoint/2010/main" val="577722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Модуль </a:t>
            </a:r>
            <a:r>
              <a:rPr lang="en-US" b="1" dirty="0" err="1"/>
              <a:t>dataclass</a:t>
            </a:r>
            <a:r>
              <a:rPr lang="en-US" b="1" dirty="0"/>
              <a:t>. Data-</a:t>
            </a:r>
            <a:r>
              <a:rPr lang="ru-RU" b="1" dirty="0"/>
              <a:t>классы</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lnSpcReduction="10000"/>
          </a:bodyPr>
          <a:lstStyle/>
          <a:p>
            <a:pPr marL="0" indent="0">
              <a:buNone/>
            </a:pPr>
            <a:r>
              <a:rPr lang="ru-RU" sz="2200" dirty="0"/>
              <a:t>Кроме того, те функции, которые создаются по умолчанию, могут быть переопределены.</a:t>
            </a:r>
          </a:p>
          <a:p>
            <a:pPr marL="0" indent="0">
              <a:buNone/>
            </a:pPr>
            <a:r>
              <a:rPr lang="ru-RU" sz="2200" dirty="0"/>
              <a:t>Применение параметров:</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включаем генерирование </a:t>
            </a:r>
            <a:r>
              <a:rPr lang="ru-RU" sz="2200" dirty="0" err="1"/>
              <a:t>хеша</a:t>
            </a:r>
            <a:r>
              <a:rPr lang="ru-RU" sz="2200" dirty="0"/>
              <a:t> и функций упорядочивания, а также явным образом переопределяем функцию __</a:t>
            </a:r>
            <a:r>
              <a:rPr lang="ru-RU" sz="2200" dirty="0" err="1"/>
              <a:t>repr</a:t>
            </a:r>
            <a:r>
              <a:rPr lang="ru-RU" sz="2200" dirty="0"/>
              <a:t>__ для создания строкового представления объекта. </a:t>
            </a:r>
          </a:p>
        </p:txBody>
      </p:sp>
      <p:pic>
        <p:nvPicPr>
          <p:cNvPr id="5" name="Рисунок 4">
            <a:extLst>
              <a:ext uri="{FF2B5EF4-FFF2-40B4-BE49-F238E27FC236}">
                <a16:creationId xmlns:a16="http://schemas.microsoft.com/office/drawing/2014/main" id="{D44058DD-D2DE-4962-B363-431DC80F625F}"/>
              </a:ext>
            </a:extLst>
          </p:cNvPr>
          <p:cNvPicPr>
            <a:picLocks noChangeAspect="1"/>
          </p:cNvPicPr>
          <p:nvPr/>
        </p:nvPicPr>
        <p:blipFill>
          <a:blip r:embed="rId3"/>
          <a:stretch>
            <a:fillRect/>
          </a:stretch>
        </p:blipFill>
        <p:spPr>
          <a:xfrm>
            <a:off x="5732505" y="2274039"/>
            <a:ext cx="4983303" cy="2871281"/>
          </a:xfrm>
          <a:prstGeom prst="rect">
            <a:avLst/>
          </a:prstGeom>
        </p:spPr>
      </p:pic>
    </p:spTree>
    <p:extLst>
      <p:ext uri="{BB962C8B-B14F-4D97-AF65-F5344CB8AC3E}">
        <p14:creationId xmlns:p14="http://schemas.microsoft.com/office/powerpoint/2010/main" val="2351588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Пакеты в </a:t>
            </a:r>
            <a:r>
              <a:rPr lang="en-US" b="1" dirty="0"/>
              <a:t>Python</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Пакет</a:t>
            </a:r>
            <a:r>
              <a:rPr lang="ru-RU" sz="2200" dirty="0"/>
              <a:t> в Python – это каталог, включающий в себя другие каталоги и модули, но при этом дополнительно содержащий файл </a:t>
            </a:r>
            <a:r>
              <a:rPr lang="ru-RU" sz="2200" b="1" dirty="0"/>
              <a:t>__init__.py. </a:t>
            </a:r>
            <a:r>
              <a:rPr lang="ru-RU" sz="2200" dirty="0"/>
              <a:t>Пакеты используются для формирования пространства имен, что позволяет работать с модулями через указание уровня вложенности (через точку).</a:t>
            </a:r>
          </a:p>
          <a:p>
            <a:pPr marL="0" indent="0">
              <a:buNone/>
            </a:pPr>
            <a:endParaRPr lang="ru-RU" sz="2200" dirty="0"/>
          </a:p>
          <a:p>
            <a:pPr marL="0" indent="0">
              <a:buNone/>
            </a:pPr>
            <a:r>
              <a:rPr lang="ru-RU" sz="2200" dirty="0"/>
              <a:t>Для импортирования пакетов используется тот же синтаксис, что и для работы с модулями.</a:t>
            </a:r>
          </a:p>
        </p:txBody>
      </p:sp>
    </p:spTree>
    <p:extLst>
      <p:ext uri="{BB962C8B-B14F-4D97-AF65-F5344CB8AC3E}">
        <p14:creationId xmlns:p14="http://schemas.microsoft.com/office/powerpoint/2010/main" val="486913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Пакеты в </a:t>
            </a:r>
            <a:r>
              <a:rPr lang="en-US" b="1" dirty="0"/>
              <a:t>Python</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Использование пакетов в Python</a:t>
            </a:r>
          </a:p>
          <a:p>
            <a:pPr marL="0" indent="0">
              <a:buNone/>
            </a:pPr>
            <a:r>
              <a:rPr lang="ru-RU" sz="2200" dirty="0"/>
              <a:t>Рассмотрим следующую структуру пакета:</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Пакет </a:t>
            </a:r>
            <a:r>
              <a:rPr lang="ru-RU" sz="2200" dirty="0" err="1"/>
              <a:t>fincal</a:t>
            </a:r>
            <a:r>
              <a:rPr lang="ru-RU" sz="2200" dirty="0"/>
              <a:t> содержит в себе модули для работы с простыми процентами (simper.py), сложными процентами (compper.py) и аннуитетами (annuity.py).</a:t>
            </a:r>
          </a:p>
        </p:txBody>
      </p:sp>
      <p:pic>
        <p:nvPicPr>
          <p:cNvPr id="5" name="Рисунок 4">
            <a:extLst>
              <a:ext uri="{FF2B5EF4-FFF2-40B4-BE49-F238E27FC236}">
                <a16:creationId xmlns:a16="http://schemas.microsoft.com/office/drawing/2014/main" id="{58F4F2C1-F6E8-4545-9884-D11DB2692D15}"/>
              </a:ext>
            </a:extLst>
          </p:cNvPr>
          <p:cNvPicPr>
            <a:picLocks noChangeAspect="1"/>
          </p:cNvPicPr>
          <p:nvPr/>
        </p:nvPicPr>
        <p:blipFill>
          <a:blip r:embed="rId3"/>
          <a:stretch>
            <a:fillRect/>
          </a:stretch>
        </p:blipFill>
        <p:spPr>
          <a:xfrm>
            <a:off x="5857934" y="2566867"/>
            <a:ext cx="2324424" cy="1724266"/>
          </a:xfrm>
          <a:prstGeom prst="rect">
            <a:avLst/>
          </a:prstGeom>
        </p:spPr>
      </p:pic>
    </p:spTree>
    <p:extLst>
      <p:ext uri="{BB962C8B-B14F-4D97-AF65-F5344CB8AC3E}">
        <p14:creationId xmlns:p14="http://schemas.microsoft.com/office/powerpoint/2010/main" val="3076026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Пакеты в </a:t>
            </a:r>
            <a:r>
              <a:rPr lang="en-US" b="1" dirty="0"/>
              <a:t>Python</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Для использования функции из модуля работы с простыми процентами, можно использовать один из следующих вариантов:</a:t>
            </a:r>
          </a:p>
          <a:p>
            <a:pPr marL="0" indent="0">
              <a:buNone/>
            </a:pPr>
            <a:endParaRPr lang="ru-RU" sz="2200" dirty="0"/>
          </a:p>
        </p:txBody>
      </p:sp>
      <p:pic>
        <p:nvPicPr>
          <p:cNvPr id="6" name="Рисунок 5">
            <a:extLst>
              <a:ext uri="{FF2B5EF4-FFF2-40B4-BE49-F238E27FC236}">
                <a16:creationId xmlns:a16="http://schemas.microsoft.com/office/drawing/2014/main" id="{B923B21F-003A-4292-9395-4AB05637C293}"/>
              </a:ext>
            </a:extLst>
          </p:cNvPr>
          <p:cNvPicPr>
            <a:picLocks noChangeAspect="1"/>
          </p:cNvPicPr>
          <p:nvPr/>
        </p:nvPicPr>
        <p:blipFill>
          <a:blip r:embed="rId3"/>
          <a:stretch>
            <a:fillRect/>
          </a:stretch>
        </p:blipFill>
        <p:spPr>
          <a:xfrm>
            <a:off x="4347343" y="2659209"/>
            <a:ext cx="3497314" cy="3092046"/>
          </a:xfrm>
          <a:prstGeom prst="rect">
            <a:avLst/>
          </a:prstGeom>
        </p:spPr>
      </p:pic>
    </p:spTree>
    <p:extLst>
      <p:ext uri="{BB962C8B-B14F-4D97-AF65-F5344CB8AC3E}">
        <p14:creationId xmlns:p14="http://schemas.microsoft.com/office/powerpoint/2010/main" val="2393167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Пакеты в </a:t>
            </a:r>
            <a:r>
              <a:rPr lang="en-US" b="1" dirty="0"/>
              <a:t>Python</a:t>
            </a:r>
            <a:endParaRPr lang="ru-RU" b="1" dirty="0"/>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Файл </a:t>
            </a:r>
            <a:r>
              <a:rPr lang="ru-RU" sz="2200" b="1" dirty="0"/>
              <a:t>__init__.py </a:t>
            </a:r>
            <a:r>
              <a:rPr lang="ru-RU" sz="2200" dirty="0"/>
              <a:t>может быть пустым или может содержать переменную </a:t>
            </a:r>
            <a:r>
              <a:rPr lang="ru-RU" sz="2200" b="1" dirty="0"/>
              <a:t>__</a:t>
            </a:r>
            <a:r>
              <a:rPr lang="ru-RU" sz="2200" b="1" dirty="0" err="1"/>
              <a:t>all</a:t>
            </a:r>
            <a:r>
              <a:rPr lang="ru-RU" sz="2200" b="1" dirty="0"/>
              <a:t>__, </a:t>
            </a:r>
            <a:r>
              <a:rPr lang="ru-RU" sz="2200" dirty="0"/>
              <a:t>хранящую список модулей, который импортируется при загрузке через конструкцию</a:t>
            </a:r>
          </a:p>
          <a:p>
            <a:pPr marL="0" indent="0">
              <a:buNone/>
            </a:pPr>
            <a:endParaRPr lang="ru-RU" sz="2200" dirty="0"/>
          </a:p>
          <a:p>
            <a:pPr marL="0" indent="0">
              <a:buNone/>
            </a:pPr>
            <a:r>
              <a:rPr lang="ru-RU" sz="2200" b="1" dirty="0" err="1"/>
              <a:t>from</a:t>
            </a:r>
            <a:r>
              <a:rPr lang="ru-RU" sz="2200" b="1" dirty="0"/>
              <a:t> </a:t>
            </a:r>
            <a:r>
              <a:rPr lang="ru-RU" sz="2200" b="1" dirty="0" err="1"/>
              <a:t>имя_пакета</a:t>
            </a:r>
            <a:r>
              <a:rPr lang="ru-RU" sz="2200" b="1" dirty="0"/>
              <a:t> </a:t>
            </a:r>
            <a:r>
              <a:rPr lang="ru-RU" sz="2200" b="1" dirty="0" err="1"/>
              <a:t>import</a:t>
            </a:r>
            <a:r>
              <a:rPr lang="ru-RU" sz="2200" b="1" dirty="0"/>
              <a:t> *</a:t>
            </a:r>
          </a:p>
          <a:p>
            <a:pPr marL="0" indent="0">
              <a:buNone/>
            </a:pPr>
            <a:endParaRPr lang="ru-RU" sz="2200" dirty="0"/>
          </a:p>
          <a:p>
            <a:pPr marL="0" indent="0">
              <a:buNone/>
            </a:pPr>
            <a:r>
              <a:rPr lang="ru-RU" sz="2200" dirty="0"/>
              <a:t>Например для нашего случая содержимое </a:t>
            </a:r>
            <a:r>
              <a:rPr lang="ru-RU" sz="2200" b="1" dirty="0"/>
              <a:t>__init__.py</a:t>
            </a:r>
            <a:r>
              <a:rPr lang="ru-RU" sz="2200" dirty="0"/>
              <a:t> может быть вот таким:</a:t>
            </a:r>
          </a:p>
        </p:txBody>
      </p:sp>
      <p:pic>
        <p:nvPicPr>
          <p:cNvPr id="5" name="Рисунок 4">
            <a:extLst>
              <a:ext uri="{FF2B5EF4-FFF2-40B4-BE49-F238E27FC236}">
                <a16:creationId xmlns:a16="http://schemas.microsoft.com/office/drawing/2014/main" id="{E62F0FAC-EEC1-4CCE-9685-328FDF18CAE9}"/>
              </a:ext>
            </a:extLst>
          </p:cNvPr>
          <p:cNvPicPr>
            <a:picLocks noChangeAspect="1"/>
          </p:cNvPicPr>
          <p:nvPr/>
        </p:nvPicPr>
        <p:blipFill>
          <a:blip r:embed="rId3"/>
          <a:stretch>
            <a:fillRect/>
          </a:stretch>
        </p:blipFill>
        <p:spPr>
          <a:xfrm>
            <a:off x="2259419" y="4537189"/>
            <a:ext cx="5792008" cy="771633"/>
          </a:xfrm>
          <a:prstGeom prst="rect">
            <a:avLst/>
          </a:prstGeom>
        </p:spPr>
      </p:pic>
    </p:spTree>
    <p:extLst>
      <p:ext uri="{BB962C8B-B14F-4D97-AF65-F5344CB8AC3E}">
        <p14:creationId xmlns:p14="http://schemas.microsoft.com/office/powerpoint/2010/main" val="407372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Для использования модуля его надо импортировать с помощью оператора </a:t>
            </a:r>
            <a:r>
              <a:rPr lang="ru-RU" sz="2200" b="1" dirty="0" err="1"/>
              <a:t>import</a:t>
            </a:r>
            <a:r>
              <a:rPr lang="ru-RU" sz="2200" dirty="0"/>
              <a:t>, после которого указывается имя модуля: </a:t>
            </a:r>
            <a:r>
              <a:rPr lang="ru-RU" sz="2200" b="1" dirty="0" err="1"/>
              <a:t>import</a:t>
            </a:r>
            <a:r>
              <a:rPr lang="ru-RU" sz="2200" dirty="0"/>
              <a:t> </a:t>
            </a:r>
            <a:r>
              <a:rPr lang="ru-RU" sz="2200" b="1" dirty="0" err="1"/>
              <a:t>message</a:t>
            </a:r>
            <a:r>
              <a:rPr lang="ru-RU" sz="2200" dirty="0"/>
              <a:t>.</a:t>
            </a:r>
          </a:p>
          <a:p>
            <a:pPr marL="0" indent="0">
              <a:buNone/>
            </a:pPr>
            <a:endParaRPr lang="ru-RU" sz="2200" dirty="0"/>
          </a:p>
          <a:p>
            <a:pPr marL="0" indent="0">
              <a:buNone/>
            </a:pPr>
            <a:r>
              <a:rPr lang="ru-RU" sz="2200" dirty="0"/>
              <a:t>Чтобы обращаться к функциональности модуля, нам нужно получить его пространство имен. По умолчанию оно будет совпадать с именем модуля, то есть в нашем случае также будет называться </a:t>
            </a:r>
            <a:r>
              <a:rPr lang="ru-RU" sz="2200" b="1" dirty="0" err="1"/>
              <a:t>message</a:t>
            </a:r>
            <a:r>
              <a:rPr lang="ru-RU" sz="2200" dirty="0"/>
              <a:t>.</a:t>
            </a:r>
          </a:p>
          <a:p>
            <a:pPr marL="0" indent="0">
              <a:buNone/>
            </a:pPr>
            <a:endParaRPr lang="ru-RU" sz="2200" dirty="0"/>
          </a:p>
          <a:p>
            <a:pPr marL="0" indent="0">
              <a:buNone/>
            </a:pPr>
            <a:r>
              <a:rPr lang="ru-RU" sz="2200" dirty="0"/>
              <a:t>Получив пространство имен модуля, мы сможем обратиться к его функциям по схеме</a:t>
            </a:r>
          </a:p>
          <a:p>
            <a:pPr marL="0" indent="0">
              <a:buNone/>
            </a:pPr>
            <a:endParaRPr lang="ru-RU" sz="2200" dirty="0"/>
          </a:p>
          <a:p>
            <a:pPr marL="0" indent="0">
              <a:buNone/>
            </a:pPr>
            <a:r>
              <a:rPr lang="ru-RU" sz="2200" b="1" dirty="0" err="1"/>
              <a:t>пространство_имен.функция</a:t>
            </a:r>
            <a:endParaRPr lang="ru-RU" sz="2200" b="1" dirty="0"/>
          </a:p>
        </p:txBody>
      </p:sp>
    </p:spTree>
    <p:extLst>
      <p:ext uri="{BB962C8B-B14F-4D97-AF65-F5344CB8AC3E}">
        <p14:creationId xmlns:p14="http://schemas.microsoft.com/office/powerpoint/2010/main" val="293119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Например, обращение к функции </a:t>
            </a:r>
            <a:r>
              <a:rPr lang="ru-RU" sz="2200" b="1" dirty="0" err="1"/>
              <a:t>print_message</a:t>
            </a:r>
            <a:r>
              <a:rPr lang="ru-RU" sz="2200" b="1" dirty="0"/>
              <a:t>() </a:t>
            </a:r>
            <a:r>
              <a:rPr lang="ru-RU" sz="2200" dirty="0"/>
              <a:t>из модуля </a:t>
            </a:r>
            <a:r>
              <a:rPr lang="ru-RU" sz="2200" dirty="0" err="1"/>
              <a:t>message</a:t>
            </a:r>
            <a:r>
              <a:rPr lang="ru-RU" sz="2200" dirty="0"/>
              <a:t>:</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И после этого мы можем запустить главный скрипт </a:t>
            </a:r>
            <a:r>
              <a:rPr lang="ru-RU" sz="2200" b="1" dirty="0"/>
              <a:t>main.py</a:t>
            </a:r>
            <a:r>
              <a:rPr lang="ru-RU" sz="2200" dirty="0"/>
              <a:t>, и он задействует модуль </a:t>
            </a:r>
            <a:r>
              <a:rPr lang="ru-RU" sz="2200" b="1" dirty="0"/>
              <a:t>message</a:t>
            </a:r>
            <a:r>
              <a:rPr lang="ru-RU" sz="2200" dirty="0"/>
              <a:t>.</a:t>
            </a:r>
            <a:r>
              <a:rPr lang="ru-RU" sz="2200" b="1" dirty="0"/>
              <a:t>py</a:t>
            </a:r>
            <a:r>
              <a:rPr lang="ru-RU" sz="2200" dirty="0"/>
              <a:t>. В частности, консольный вывод будет следующим:</a:t>
            </a:r>
          </a:p>
        </p:txBody>
      </p:sp>
      <p:pic>
        <p:nvPicPr>
          <p:cNvPr id="7" name="Рисунок 6">
            <a:extLst>
              <a:ext uri="{FF2B5EF4-FFF2-40B4-BE49-F238E27FC236}">
                <a16:creationId xmlns:a16="http://schemas.microsoft.com/office/drawing/2014/main" id="{A31E4702-9A3A-406A-BBAB-7DB8FBAD7C2E}"/>
              </a:ext>
            </a:extLst>
          </p:cNvPr>
          <p:cNvPicPr>
            <a:picLocks noChangeAspect="1"/>
          </p:cNvPicPr>
          <p:nvPr/>
        </p:nvPicPr>
        <p:blipFill rotWithShape="1">
          <a:blip r:embed="rId3"/>
          <a:srcRect t="25961" b="9648"/>
          <a:stretch/>
        </p:blipFill>
        <p:spPr>
          <a:xfrm>
            <a:off x="2259419" y="2169042"/>
            <a:ext cx="5315692" cy="398721"/>
          </a:xfrm>
          <a:prstGeom prst="rect">
            <a:avLst/>
          </a:prstGeom>
        </p:spPr>
      </p:pic>
      <p:pic>
        <p:nvPicPr>
          <p:cNvPr id="9" name="Рисунок 8">
            <a:extLst>
              <a:ext uri="{FF2B5EF4-FFF2-40B4-BE49-F238E27FC236}">
                <a16:creationId xmlns:a16="http://schemas.microsoft.com/office/drawing/2014/main" id="{87D6E1B2-31D1-4097-A72C-F648E1E860A0}"/>
              </a:ext>
            </a:extLst>
          </p:cNvPr>
          <p:cNvPicPr>
            <a:picLocks noChangeAspect="1"/>
          </p:cNvPicPr>
          <p:nvPr/>
        </p:nvPicPr>
        <p:blipFill>
          <a:blip r:embed="rId4"/>
          <a:stretch>
            <a:fillRect/>
          </a:stretch>
        </p:blipFill>
        <p:spPr>
          <a:xfrm>
            <a:off x="2259419" y="4145109"/>
            <a:ext cx="3400900" cy="924054"/>
          </a:xfrm>
          <a:prstGeom prst="rect">
            <a:avLst/>
          </a:prstGeom>
        </p:spPr>
      </p:pic>
    </p:spTree>
    <p:extLst>
      <p:ext uri="{BB962C8B-B14F-4D97-AF65-F5344CB8AC3E}">
        <p14:creationId xmlns:p14="http://schemas.microsoft.com/office/powerpoint/2010/main" val="228939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b="1" dirty="0"/>
              <a:t>Подключение функциональности модуля в глобальное пространство имен</a:t>
            </a:r>
          </a:p>
          <a:p>
            <a:pPr marL="0" indent="0">
              <a:buNone/>
            </a:pPr>
            <a:r>
              <a:rPr lang="ru-RU" sz="2200" dirty="0"/>
              <a:t>Другой вариант настройки предполагает импорт функциональности модуля в глобальное пространство имен текущего модуля с помощью ключевого слова </a:t>
            </a:r>
            <a:r>
              <a:rPr lang="ru-RU" sz="2200" b="1" dirty="0" err="1"/>
              <a:t>from</a:t>
            </a:r>
            <a:r>
              <a:rPr lang="ru-RU" sz="2200" dirty="0"/>
              <a:t>:</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мы импортируем из модуля </a:t>
            </a:r>
            <a:r>
              <a:rPr lang="ru-RU" sz="2200" b="1" dirty="0" err="1"/>
              <a:t>message</a:t>
            </a:r>
            <a:r>
              <a:rPr lang="ru-RU" sz="2200" dirty="0"/>
              <a:t> в глобальное пространство имен функцию </a:t>
            </a:r>
            <a:r>
              <a:rPr lang="ru-RU" sz="2200" b="1" dirty="0" err="1"/>
              <a:t>print</a:t>
            </a:r>
            <a:r>
              <a:rPr lang="ru-RU" sz="2200" dirty="0" err="1"/>
              <a:t>_</a:t>
            </a:r>
            <a:r>
              <a:rPr lang="ru-RU" sz="2200" b="1" dirty="0" err="1"/>
              <a:t>message</a:t>
            </a:r>
            <a:r>
              <a:rPr lang="ru-RU" sz="2200" dirty="0"/>
              <a:t>(). Поэтому мы сможем ее использовать без указания пространства имен модуля как если бы она была определена в этом же файле. </a:t>
            </a:r>
          </a:p>
          <a:p>
            <a:pPr marL="0" indent="0">
              <a:buNone/>
            </a:pPr>
            <a:endParaRPr lang="ru-RU" sz="2200" dirty="0"/>
          </a:p>
        </p:txBody>
      </p:sp>
      <p:pic>
        <p:nvPicPr>
          <p:cNvPr id="5" name="Рисунок 4">
            <a:extLst>
              <a:ext uri="{FF2B5EF4-FFF2-40B4-BE49-F238E27FC236}">
                <a16:creationId xmlns:a16="http://schemas.microsoft.com/office/drawing/2014/main" id="{2E81A989-2EFA-443F-8F84-91EBC120B307}"/>
              </a:ext>
            </a:extLst>
          </p:cNvPr>
          <p:cNvPicPr>
            <a:picLocks noChangeAspect="1"/>
          </p:cNvPicPr>
          <p:nvPr/>
        </p:nvPicPr>
        <p:blipFill>
          <a:blip r:embed="rId3"/>
          <a:stretch>
            <a:fillRect/>
          </a:stretch>
        </p:blipFill>
        <p:spPr>
          <a:xfrm>
            <a:off x="2259419" y="3027147"/>
            <a:ext cx="6990907" cy="1887888"/>
          </a:xfrm>
          <a:prstGeom prst="rect">
            <a:avLst/>
          </a:prstGeom>
        </p:spPr>
      </p:pic>
    </p:spTree>
    <p:extLst>
      <p:ext uri="{BB962C8B-B14F-4D97-AF65-F5344CB8AC3E}">
        <p14:creationId xmlns:p14="http://schemas.microsoft.com/office/powerpoint/2010/main" val="359384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8F2FF-776D-4400-AB6E-9585EF5CD94E}"/>
              </a:ext>
            </a:extLst>
          </p:cNvPr>
          <p:cNvSpPr>
            <a:spLocks noGrp="1"/>
          </p:cNvSpPr>
          <p:nvPr>
            <p:ph type="title"/>
          </p:nvPr>
        </p:nvSpPr>
        <p:spPr/>
        <p:txBody>
          <a:bodyPr/>
          <a:lstStyle/>
          <a:p>
            <a:r>
              <a:rPr lang="ru-RU" b="1" dirty="0"/>
              <a:t>Определение и подключение модулей</a:t>
            </a:r>
          </a:p>
        </p:txBody>
      </p:sp>
      <p:sp>
        <p:nvSpPr>
          <p:cNvPr id="3" name="Объект 2">
            <a:extLst>
              <a:ext uri="{FF2B5EF4-FFF2-40B4-BE49-F238E27FC236}">
                <a16:creationId xmlns:a16="http://schemas.microsoft.com/office/drawing/2014/main" id="{9461B84F-5F1C-443F-A211-66DE44D8C436}"/>
              </a:ext>
            </a:extLst>
          </p:cNvPr>
          <p:cNvSpPr>
            <a:spLocks noGrp="1"/>
          </p:cNvSpPr>
          <p:nvPr>
            <p:ph idx="1"/>
          </p:nvPr>
        </p:nvSpPr>
        <p:spPr>
          <a:xfrm>
            <a:off x="2259419" y="1570443"/>
            <a:ext cx="9521455" cy="5149333"/>
          </a:xfrm>
        </p:spPr>
        <p:txBody>
          <a:bodyPr>
            <a:normAutofit/>
          </a:bodyPr>
          <a:lstStyle/>
          <a:p>
            <a:pPr marL="0" indent="0">
              <a:buNone/>
            </a:pPr>
            <a:r>
              <a:rPr lang="ru-RU" sz="2200" dirty="0"/>
              <a:t>Все остальные функции, переменные из модуля недоступны (как например, в примере выше переменная </a:t>
            </a:r>
            <a:r>
              <a:rPr lang="ru-RU" sz="2200" dirty="0" err="1"/>
              <a:t>hello</a:t>
            </a:r>
            <a:r>
              <a:rPr lang="ru-RU" sz="2200" dirty="0"/>
              <a:t>). Если мы хотим их также использовать, то их можно подключить по отдельности:</a:t>
            </a:r>
          </a:p>
        </p:txBody>
      </p:sp>
      <p:pic>
        <p:nvPicPr>
          <p:cNvPr id="8" name="Рисунок 7">
            <a:extLst>
              <a:ext uri="{FF2B5EF4-FFF2-40B4-BE49-F238E27FC236}">
                <a16:creationId xmlns:a16="http://schemas.microsoft.com/office/drawing/2014/main" id="{14145125-D92F-4AA6-9FC4-A8FB3FE1CCF7}"/>
              </a:ext>
            </a:extLst>
          </p:cNvPr>
          <p:cNvPicPr>
            <a:picLocks noChangeAspect="1"/>
          </p:cNvPicPr>
          <p:nvPr/>
        </p:nvPicPr>
        <p:blipFill>
          <a:blip r:embed="rId3"/>
          <a:stretch>
            <a:fillRect/>
          </a:stretch>
        </p:blipFill>
        <p:spPr>
          <a:xfrm>
            <a:off x="2259419" y="2617131"/>
            <a:ext cx="6012711" cy="2334760"/>
          </a:xfrm>
          <a:prstGeom prst="rect">
            <a:avLst/>
          </a:prstGeom>
        </p:spPr>
      </p:pic>
    </p:spTree>
    <p:extLst>
      <p:ext uri="{BB962C8B-B14F-4D97-AF65-F5344CB8AC3E}">
        <p14:creationId xmlns:p14="http://schemas.microsoft.com/office/powerpoint/2010/main" val="851243977"/>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2280</TotalTime>
  <Words>6997</Words>
  <Application>Microsoft Office PowerPoint</Application>
  <PresentationFormat>Широкоэкранный</PresentationFormat>
  <Paragraphs>715</Paragraphs>
  <Slides>56</Slides>
  <Notes>56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56</vt:i4>
      </vt:variant>
    </vt:vector>
  </HeadingPairs>
  <TitlesOfParts>
    <vt:vector size="60" baseType="lpstr">
      <vt:lpstr>Arial</vt:lpstr>
      <vt:lpstr>Calibri</vt:lpstr>
      <vt:lpstr>Calibri Light</vt:lpstr>
      <vt:lpstr>Office Theme</vt:lpstr>
      <vt:lpstr>Презентация PowerPoint</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Определение и подключение модулей</vt:lpstr>
      <vt:lpstr>Генерация байткода модулей</vt:lpstr>
      <vt:lpstr>Генерация байткода модулей</vt:lpstr>
      <vt:lpstr>Генерация байткода модулей</vt:lpstr>
      <vt:lpstr>Генерация байткода модулей</vt:lpstr>
      <vt:lpstr>Генерация байткода модулей</vt:lpstr>
      <vt:lpstr>Модуль random</vt:lpstr>
      <vt:lpstr>Модуль random</vt:lpstr>
      <vt:lpstr>Модуль random</vt:lpstr>
      <vt:lpstr>Модуль random</vt:lpstr>
      <vt:lpstr>Математические функции и модуль math</vt:lpstr>
      <vt:lpstr>Математические функции и модуль math</vt:lpstr>
      <vt:lpstr>Математические функции и модуль math</vt:lpstr>
      <vt:lpstr>Математические функции и модуль math</vt:lpstr>
      <vt:lpstr>Модуль locale</vt:lpstr>
      <vt:lpstr>Модуль locale</vt:lpstr>
      <vt:lpstr>Модуль locale</vt:lpstr>
      <vt:lpstr>Модуль locale</vt:lpstr>
      <vt:lpstr>Модуль locale</vt:lpstr>
      <vt:lpstr>Модуль locale</vt:lpstr>
      <vt:lpstr>Модуль decimal</vt:lpstr>
      <vt:lpstr>Модуль decimal</vt:lpstr>
      <vt:lpstr>Модуль decimal</vt:lpstr>
      <vt:lpstr>Модуль decimal</vt:lpstr>
      <vt:lpstr>Модуль decimal</vt:lpstr>
      <vt:lpstr>Модуль decimal</vt:lpstr>
      <vt:lpstr>Модуль decimal</vt:lpstr>
      <vt:lpstr>Модуль decimal</vt:lpstr>
      <vt:lpstr>Модуль dataclass. Data-классы</vt:lpstr>
      <vt:lpstr>Модуль dataclass. Data-классы</vt:lpstr>
      <vt:lpstr>Модуль dataclass. Data-классы</vt:lpstr>
      <vt:lpstr>Модуль dataclass. Data-классы</vt:lpstr>
      <vt:lpstr>Модуль dataclass. Data-классы</vt:lpstr>
      <vt:lpstr>Модуль dataclass. Data-классы</vt:lpstr>
      <vt:lpstr>Модуль dataclass. Data-классы</vt:lpstr>
      <vt:lpstr>Пакеты в Python</vt:lpstr>
      <vt:lpstr>Пакеты в Python</vt:lpstr>
      <vt:lpstr>Пакеты в Python</vt:lpstr>
      <vt:lpstr>Пакеты в Python</vt:lpstr>
    </vt:vector>
  </TitlesOfParts>
  <Company>PJSC "New Engineering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Alexandra</cp:lastModifiedBy>
  <cp:revision>243</cp:revision>
  <dcterms:created xsi:type="dcterms:W3CDTF">2016-11-18T14:12:19Z</dcterms:created>
  <dcterms:modified xsi:type="dcterms:W3CDTF">2024-09-29T14:48:03Z</dcterms:modified>
</cp:coreProperties>
</file>