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56428-228B-E37A-94C2-3ABCF719ECAF}" v="537" dt="2024-09-11T19:09:59.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822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4670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122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7318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6644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0245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3828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3408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7301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9873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9/11/2024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2468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9/11/2024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2998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descr="Изображение выглядит как человек, в помещении, компьютерный монитор, электроника&#10;&#10;Автоматически созданное описание">
            <a:extLst>
              <a:ext uri="{FF2B5EF4-FFF2-40B4-BE49-F238E27FC236}">
                <a16:creationId xmlns:a16="http://schemas.microsoft.com/office/drawing/2014/main" id="{1BE330FB-DB41-E9B8-512F-E3CCC5CF3FEA}"/>
              </a:ext>
            </a:extLst>
          </p:cNvPr>
          <p:cNvPicPr>
            <a:picLocks noChangeAspect="1"/>
          </p:cNvPicPr>
          <p:nvPr/>
        </p:nvPicPr>
        <p:blipFill>
          <a:blip r:embed="rId2"/>
          <a:srcRect/>
          <a:stretch/>
        </p:blipFill>
        <p:spPr>
          <a:xfrm>
            <a:off x="20" y="10"/>
            <a:ext cx="12191980" cy="6857989"/>
          </a:xfrm>
          <a:prstGeom prst="rect">
            <a:avLst/>
          </a:prstGeom>
        </p:spPr>
      </p:pic>
      <p:sp>
        <p:nvSpPr>
          <p:cNvPr id="14" name="Rectangle 13">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2076091" y="2633933"/>
            <a:ext cx="8039818" cy="1643572"/>
          </a:xfrm>
        </p:spPr>
        <p:txBody>
          <a:bodyPr>
            <a:normAutofit/>
          </a:bodyPr>
          <a:lstStyle/>
          <a:p>
            <a:r>
              <a:rPr lang="ru-RU">
                <a:solidFill>
                  <a:srgbClr val="FFFFFF"/>
                </a:solidFill>
              </a:rPr>
              <a:t>IT - специалист</a:t>
            </a:r>
          </a:p>
        </p:txBody>
      </p:sp>
      <p:sp>
        <p:nvSpPr>
          <p:cNvPr id="3" name="Подзаголовок 2"/>
          <p:cNvSpPr>
            <a:spLocks noGrp="1"/>
          </p:cNvSpPr>
          <p:nvPr>
            <p:ph type="subTitle" idx="1"/>
          </p:nvPr>
        </p:nvSpPr>
        <p:spPr>
          <a:xfrm>
            <a:off x="1857556" y="5272809"/>
            <a:ext cx="8442384" cy="725018"/>
          </a:xfrm>
        </p:spPr>
        <p:txBody>
          <a:bodyPr vert="horz" lIns="91440" tIns="45720" rIns="91440" bIns="45720" rtlCol="0" anchor="t">
            <a:normAutofit/>
          </a:bodyPr>
          <a:lstStyle/>
          <a:p>
            <a:r>
              <a:rPr lang="ru-RU" dirty="0" err="1">
                <a:solidFill>
                  <a:srgbClr val="FFFFFF"/>
                </a:solidFill>
              </a:rPr>
              <a:t>Калашницын</a:t>
            </a:r>
            <a:r>
              <a:rPr lang="ru-RU" dirty="0">
                <a:solidFill>
                  <a:srgbClr val="FFFFFF"/>
                </a:solidFill>
              </a:rPr>
              <a:t> Алексей 6 Б</a:t>
            </a:r>
          </a:p>
        </p:txBody>
      </p:sp>
      <p:grpSp>
        <p:nvGrpSpPr>
          <p:cNvPr id="16" name="Group 15">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17" name="Rectangle 16">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CF0030-211F-C33B-2352-B111C340114B}"/>
              </a:ext>
            </a:extLst>
          </p:cNvPr>
          <p:cNvSpPr>
            <a:spLocks noGrp="1"/>
          </p:cNvSpPr>
          <p:nvPr>
            <p:ph type="title"/>
          </p:nvPr>
        </p:nvSpPr>
        <p:spPr>
          <a:xfrm>
            <a:off x="1028700" y="723900"/>
            <a:ext cx="10134600" cy="5967311"/>
          </a:xfrm>
        </p:spPr>
        <p:txBody>
          <a:bodyPr>
            <a:normAutofit/>
          </a:bodyPr>
          <a:lstStyle/>
          <a:p>
            <a:r>
              <a:rPr lang="ru-RU" dirty="0"/>
              <a:t>Профессии в сфере </a:t>
            </a:r>
            <a:r>
              <a:rPr lang="ru-RU" dirty="0" err="1"/>
              <a:t>it</a:t>
            </a:r>
            <a:r>
              <a:rPr lang="ru-RU" dirty="0"/>
              <a:t>:</a:t>
            </a:r>
            <a:br>
              <a:rPr lang="ru-RU" dirty="0"/>
            </a:br>
            <a:br>
              <a:rPr lang="ru-RU" dirty="0"/>
            </a:br>
            <a:r>
              <a:rPr lang="ru-RU" dirty="0"/>
              <a:t>1. </a:t>
            </a:r>
            <a:r>
              <a:rPr lang="ru-RU" dirty="0" err="1"/>
              <a:t>Програмист</a:t>
            </a:r>
            <a:r>
              <a:rPr lang="ru-RU" dirty="0"/>
              <a:t>, 2. Аналитик, 3. Специалист технической поддержки,</a:t>
            </a:r>
            <a:br>
              <a:rPr lang="ru-RU" dirty="0"/>
            </a:br>
            <a:r>
              <a:rPr lang="ru-RU" dirty="0"/>
              <a:t>4. Руководитель проектов, 5. Системный админ, 6. Дизайнер, 7. Специалист по информационной </a:t>
            </a:r>
            <a:r>
              <a:rPr lang="ru-RU" dirty="0" err="1"/>
              <a:t>безопастности</a:t>
            </a:r>
            <a:r>
              <a:rPr lang="ru-RU" dirty="0"/>
              <a:t>, 8. Тестировщик, 9. Менеджер продукта, 10. Системный инженер </a:t>
            </a:r>
            <a:br>
              <a:rPr lang="ru-RU" dirty="0"/>
            </a:br>
            <a:br>
              <a:rPr lang="ru-RU" dirty="0"/>
            </a:br>
            <a:br>
              <a:rPr lang="ru-RU" dirty="0"/>
            </a:br>
            <a:endParaRPr lang="ru-RU" dirty="0"/>
          </a:p>
        </p:txBody>
      </p:sp>
      <p:pic>
        <p:nvPicPr>
          <p:cNvPr id="4" name="Объект 3"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F4784B67-11FE-7886-DD18-C25167D15FA8}"/>
              </a:ext>
            </a:extLst>
          </p:cNvPr>
          <p:cNvPicPr>
            <a:picLocks noGrp="1" noChangeAspect="1"/>
          </p:cNvPicPr>
          <p:nvPr>
            <p:ph idx="1"/>
          </p:nvPr>
        </p:nvPicPr>
        <p:blipFill>
          <a:blip r:embed="rId2"/>
          <a:stretch>
            <a:fillRect/>
          </a:stretch>
        </p:blipFill>
        <p:spPr>
          <a:xfrm>
            <a:off x="12383737" y="1713249"/>
            <a:ext cx="4373684" cy="3962220"/>
          </a:xfrm>
        </p:spPr>
      </p:pic>
    </p:spTree>
    <p:extLst>
      <p:ext uri="{BB962C8B-B14F-4D97-AF65-F5344CB8AC3E}">
        <p14:creationId xmlns:p14="http://schemas.microsoft.com/office/powerpoint/2010/main" val="355983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487FB2-EE4F-2D00-2B43-630A5DD1FD2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91DAF9C-05F3-57F5-F9B0-845E4D2955AF}"/>
              </a:ext>
            </a:extLst>
          </p:cNvPr>
          <p:cNvSpPr>
            <a:spLocks noGrp="1"/>
          </p:cNvSpPr>
          <p:nvPr>
            <p:ph idx="1"/>
          </p:nvPr>
        </p:nvSpPr>
        <p:spPr/>
        <p:txBody>
          <a:bodyPr/>
          <a:lstStyle/>
          <a:p>
            <a:endParaRPr lang="ru-RU"/>
          </a:p>
        </p:txBody>
      </p:sp>
      <p:pic>
        <p:nvPicPr>
          <p:cNvPr id="5" name="Объект 3"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54172266-452E-10F3-7E79-FCD5BC002E4D}"/>
              </a:ext>
            </a:extLst>
          </p:cNvPr>
          <p:cNvPicPr>
            <a:picLocks noChangeAspect="1"/>
          </p:cNvPicPr>
          <p:nvPr/>
        </p:nvPicPr>
        <p:blipFill>
          <a:blip r:embed="rId2"/>
          <a:stretch>
            <a:fillRect/>
          </a:stretch>
        </p:blipFill>
        <p:spPr>
          <a:xfrm>
            <a:off x="2384048" y="-35604"/>
            <a:ext cx="7634044" cy="6922776"/>
          </a:xfrm>
          <a:prstGeom prst="rect">
            <a:avLst/>
          </a:prstGeom>
        </p:spPr>
      </p:pic>
    </p:spTree>
    <p:extLst>
      <p:ext uri="{BB962C8B-B14F-4D97-AF65-F5344CB8AC3E}">
        <p14:creationId xmlns:p14="http://schemas.microsoft.com/office/powerpoint/2010/main" val="28651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4A770-CFDD-FACB-FED4-174AB36E3BAF}"/>
              </a:ext>
            </a:extLst>
          </p:cNvPr>
          <p:cNvSpPr>
            <a:spLocks noGrp="1"/>
          </p:cNvSpPr>
          <p:nvPr>
            <p:ph type="title"/>
          </p:nvPr>
        </p:nvSpPr>
        <p:spPr/>
        <p:txBody>
          <a:bodyPr/>
          <a:lstStyle/>
          <a:p>
            <a:r>
              <a:rPr lang="ru-RU" dirty="0"/>
              <a:t>Рассмотрим разработчика(</a:t>
            </a:r>
            <a:r>
              <a:rPr lang="ru-RU" dirty="0" err="1"/>
              <a:t>програмиста</a:t>
            </a:r>
            <a:r>
              <a:rPr lang="ru-RU" dirty="0"/>
              <a:t>)</a:t>
            </a:r>
          </a:p>
        </p:txBody>
      </p:sp>
      <p:sp>
        <p:nvSpPr>
          <p:cNvPr id="3" name="Объект 2">
            <a:extLst>
              <a:ext uri="{FF2B5EF4-FFF2-40B4-BE49-F238E27FC236}">
                <a16:creationId xmlns:a16="http://schemas.microsoft.com/office/drawing/2014/main" id="{73EDE3F9-9146-C407-2B87-C0B1469AE3AE}"/>
              </a:ext>
            </a:extLst>
          </p:cNvPr>
          <p:cNvSpPr>
            <a:spLocks noGrp="1"/>
          </p:cNvSpPr>
          <p:nvPr>
            <p:ph idx="1"/>
          </p:nvPr>
        </p:nvSpPr>
        <p:spPr/>
        <p:txBody>
          <a:bodyPr vert="horz" lIns="91440" tIns="45720" rIns="91440" bIns="45720" rtlCol="0" anchor="t">
            <a:normAutofit/>
          </a:bodyPr>
          <a:lstStyle/>
          <a:p>
            <a:r>
              <a:rPr lang="ru-RU" sz="1500" b="1" dirty="0">
                <a:solidFill>
                  <a:srgbClr val="2F2F2F"/>
                </a:solidFill>
                <a:ea typeface="+mn-lt"/>
                <a:cs typeface="+mn-lt"/>
              </a:rPr>
              <a:t>Программист — человек, который создаёт компьютерные программы, сайты, веб-сервисы и мобильные приложения с помощью языков </a:t>
            </a:r>
            <a:r>
              <a:rPr lang="ru-RU" sz="1500" b="1" err="1">
                <a:solidFill>
                  <a:srgbClr val="2F2F2F"/>
                </a:solidFill>
                <a:ea typeface="+mn-lt"/>
                <a:cs typeface="+mn-lt"/>
              </a:rPr>
              <a:t>програмирования</a:t>
            </a:r>
            <a:r>
              <a:rPr lang="ru-RU" sz="1500" b="1" dirty="0">
                <a:solidFill>
                  <a:srgbClr val="018AD2"/>
                </a:solidFill>
                <a:ea typeface="+mn-lt"/>
                <a:cs typeface="+mn-lt"/>
              </a:rPr>
              <a:t> </a:t>
            </a:r>
            <a:r>
              <a:rPr lang="ru-RU" sz="1500" b="1" dirty="0">
                <a:solidFill>
                  <a:srgbClr val="2F2F2F"/>
                </a:solidFill>
                <a:ea typeface="+mn-lt"/>
                <a:cs typeface="+mn-lt"/>
              </a:rPr>
              <a:t>— Python, C, C++, Go, Java, JS, Swift и других. Программист работает в команде с другими программистами и дизайнерами, чтобы спроектировать каждую часть приложения или программного обеспечения, а затем определить, как они будут работать вместе.</a:t>
            </a:r>
            <a:endParaRPr lang="ru-RU" b="1" dirty="0"/>
          </a:p>
        </p:txBody>
      </p:sp>
    </p:spTree>
    <p:extLst>
      <p:ext uri="{BB962C8B-B14F-4D97-AF65-F5344CB8AC3E}">
        <p14:creationId xmlns:p14="http://schemas.microsoft.com/office/powerpoint/2010/main" val="295821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E46F0C-E53E-784F-B957-4A922A7EA82C}"/>
              </a:ext>
            </a:extLst>
          </p:cNvPr>
          <p:cNvSpPr>
            <a:spLocks noGrp="1"/>
          </p:cNvSpPr>
          <p:nvPr>
            <p:ph type="title"/>
          </p:nvPr>
        </p:nvSpPr>
        <p:spPr/>
        <p:txBody>
          <a:bodyPr/>
          <a:lstStyle/>
          <a:p>
            <a:r>
              <a:rPr lang="ru-RU" dirty="0">
                <a:solidFill>
                  <a:srgbClr val="2F2F2F"/>
                </a:solidFill>
              </a:rPr>
              <a:t>Необходимые качества и навыки разработчика:</a:t>
            </a:r>
            <a:endParaRPr lang="ru-RU" dirty="0"/>
          </a:p>
        </p:txBody>
      </p:sp>
      <p:sp>
        <p:nvSpPr>
          <p:cNvPr id="3" name="Объект 2">
            <a:extLst>
              <a:ext uri="{FF2B5EF4-FFF2-40B4-BE49-F238E27FC236}">
                <a16:creationId xmlns:a16="http://schemas.microsoft.com/office/drawing/2014/main" id="{E9312D71-3F79-0EF4-F4B5-644DCBE55114}"/>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68875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80213A-7266-7693-2C07-248831957153}"/>
              </a:ext>
            </a:extLst>
          </p:cNvPr>
          <p:cNvSpPr>
            <a:spLocks noGrp="1"/>
          </p:cNvSpPr>
          <p:nvPr>
            <p:ph type="title"/>
          </p:nvPr>
        </p:nvSpPr>
        <p:spPr/>
        <p:txBody>
          <a:bodyPr/>
          <a:lstStyle/>
          <a:p>
            <a:endParaRPr lang="ru-RU" dirty="0">
              <a:solidFill>
                <a:srgbClr val="2F2F2F"/>
              </a:solidFill>
            </a:endParaRPr>
          </a:p>
        </p:txBody>
      </p:sp>
      <p:sp>
        <p:nvSpPr>
          <p:cNvPr id="3" name="Объект 2">
            <a:extLst>
              <a:ext uri="{FF2B5EF4-FFF2-40B4-BE49-F238E27FC236}">
                <a16:creationId xmlns:a16="http://schemas.microsoft.com/office/drawing/2014/main" id="{D0C61CB4-8578-BF81-6D47-C789173B5A81}"/>
              </a:ext>
            </a:extLst>
          </p:cNvPr>
          <p:cNvSpPr>
            <a:spLocks noGrp="1"/>
          </p:cNvSpPr>
          <p:nvPr>
            <p:ph idx="1"/>
          </p:nvPr>
        </p:nvSpPr>
        <p:spPr/>
        <p:txBody>
          <a:bodyPr vert="horz" lIns="91440" tIns="45720" rIns="91440" bIns="45720" rtlCol="0" anchor="t">
            <a:normAutofit/>
          </a:bodyPr>
          <a:lstStyle/>
          <a:p>
            <a:endParaRPr lang="ru-RU" dirty="0">
              <a:solidFill>
                <a:srgbClr val="2F2F2F"/>
              </a:solidFill>
            </a:endParaRPr>
          </a:p>
          <a:p>
            <a:endParaRPr lang="ru-RU" dirty="0"/>
          </a:p>
        </p:txBody>
      </p:sp>
      <p:pic>
        <p:nvPicPr>
          <p:cNvPr id="4" name="Рисунок 3" descr="Изображение выглядит как текст, снимок экрана, Шрифт, линия&#10;&#10;Автоматически созданное описание">
            <a:extLst>
              <a:ext uri="{FF2B5EF4-FFF2-40B4-BE49-F238E27FC236}">
                <a16:creationId xmlns:a16="http://schemas.microsoft.com/office/drawing/2014/main" id="{CAA0B004-FC43-C48D-21CE-B1F2DF386F13}"/>
              </a:ext>
            </a:extLst>
          </p:cNvPr>
          <p:cNvPicPr>
            <a:picLocks noChangeAspect="1"/>
          </p:cNvPicPr>
          <p:nvPr/>
        </p:nvPicPr>
        <p:blipFill>
          <a:blip r:embed="rId2"/>
          <a:stretch>
            <a:fillRect/>
          </a:stretch>
        </p:blipFill>
        <p:spPr>
          <a:xfrm>
            <a:off x="1415141" y="154358"/>
            <a:ext cx="9075172" cy="6549282"/>
          </a:xfrm>
          <a:prstGeom prst="rect">
            <a:avLst/>
          </a:prstGeom>
        </p:spPr>
      </p:pic>
    </p:spTree>
    <p:extLst>
      <p:ext uri="{BB962C8B-B14F-4D97-AF65-F5344CB8AC3E}">
        <p14:creationId xmlns:p14="http://schemas.microsoft.com/office/powerpoint/2010/main" val="214987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C44A41-424E-7327-A887-595F2266B264}"/>
              </a:ext>
            </a:extLst>
          </p:cNvPr>
          <p:cNvSpPr>
            <a:spLocks noGrp="1"/>
          </p:cNvSpPr>
          <p:nvPr>
            <p:ph type="title"/>
          </p:nvPr>
        </p:nvSpPr>
        <p:spPr/>
        <p:txBody>
          <a:bodyPr>
            <a:normAutofit/>
          </a:bodyPr>
          <a:lstStyle/>
          <a:p>
            <a:r>
              <a:rPr lang="ru-RU" dirty="0"/>
              <a:t>Задачи и обязанности программиста</a:t>
            </a:r>
          </a:p>
          <a:p>
            <a:br>
              <a:rPr lang="ru-RU" sz="1500" dirty="0">
                <a:ea typeface="+mj-lt"/>
                <a:cs typeface="+mj-lt"/>
              </a:rPr>
            </a:br>
            <a:endParaRPr lang="ru-RU" sz="1500" dirty="0">
              <a:ea typeface="+mj-lt"/>
              <a:cs typeface="+mj-lt"/>
            </a:endParaRPr>
          </a:p>
          <a:p>
            <a:endParaRPr lang="ru-RU" dirty="0"/>
          </a:p>
        </p:txBody>
      </p:sp>
      <p:sp>
        <p:nvSpPr>
          <p:cNvPr id="3" name="Объект 2">
            <a:extLst>
              <a:ext uri="{FF2B5EF4-FFF2-40B4-BE49-F238E27FC236}">
                <a16:creationId xmlns:a16="http://schemas.microsoft.com/office/drawing/2014/main" id="{3CA02124-F577-A75C-85DB-338835BB8CFF}"/>
              </a:ext>
            </a:extLst>
          </p:cNvPr>
          <p:cNvSpPr>
            <a:spLocks noGrp="1"/>
          </p:cNvSpPr>
          <p:nvPr>
            <p:ph idx="1"/>
          </p:nvPr>
        </p:nvSpPr>
        <p:spPr/>
        <p:txBody>
          <a:bodyPr vert="horz" lIns="91440" tIns="45720" rIns="91440" bIns="45720" rtlCol="0" anchor="t">
            <a:normAutofit/>
          </a:bodyPr>
          <a:lstStyle/>
          <a:p>
            <a:r>
              <a:rPr lang="ru-RU" sz="1400" dirty="0"/>
              <a:t>Программист должен обладать определённым набором технических навыков: разбираться в используемом языке и его экосистеме, понимать, как устроен и функционирует интернет.</a:t>
            </a:r>
          </a:p>
          <a:p>
            <a:endParaRPr lang="ru-RU" sz="1400" dirty="0"/>
          </a:p>
        </p:txBody>
      </p:sp>
    </p:spTree>
    <p:extLst>
      <p:ext uri="{BB962C8B-B14F-4D97-AF65-F5344CB8AC3E}">
        <p14:creationId xmlns:p14="http://schemas.microsoft.com/office/powerpoint/2010/main" val="317817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562722-18DE-7C61-DCF8-817217E5ED2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D5C6993-6642-90F0-FF6D-36E7EA5A817E}"/>
              </a:ext>
            </a:extLst>
          </p:cNvPr>
          <p:cNvSpPr>
            <a:spLocks noGrp="1"/>
          </p:cNvSpPr>
          <p:nvPr>
            <p:ph idx="1"/>
          </p:nvPr>
        </p:nvSpPr>
        <p:spPr>
          <a:xfrm>
            <a:off x="1028700" y="540922"/>
            <a:ext cx="10134600" cy="6192995"/>
          </a:xfrm>
        </p:spPr>
        <p:txBody>
          <a:bodyPr vert="horz" lIns="91440" tIns="45720" rIns="91440" bIns="45720" rtlCol="0" anchor="t">
            <a:normAutofit lnSpcReduction="10000"/>
          </a:bodyPr>
          <a:lstStyle/>
          <a:p>
            <a:r>
              <a:rPr lang="ru-RU" sz="1500" b="1" dirty="0">
                <a:solidFill>
                  <a:srgbClr val="2F2F2F"/>
                </a:solidFill>
                <a:ea typeface="+mn-lt"/>
                <a:cs typeface="+mn-lt"/>
              </a:rPr>
              <a:t>Знать языки программирования. </a:t>
            </a:r>
            <a:r>
              <a:rPr lang="ru-RU" sz="1500" dirty="0">
                <a:solidFill>
                  <a:srgbClr val="2F2F2F"/>
                </a:solidFill>
                <a:ea typeface="+mn-lt"/>
                <a:cs typeface="+mn-lt"/>
              </a:rPr>
              <a:t>Чтобы компьютер понял, что от него хотят, нужно обращаться к нему на языке программирования. Выбор языка зависит от отрасли программирования.</a:t>
            </a:r>
            <a:br>
              <a:rPr lang="ru-RU" sz="1500" dirty="0">
                <a:solidFill>
                  <a:srgbClr val="2F2F2F"/>
                </a:solidFill>
                <a:ea typeface="+mn-lt"/>
                <a:cs typeface="+mn-lt"/>
              </a:rPr>
            </a:br>
            <a:br>
              <a:rPr lang="ru-RU" sz="1500" dirty="0">
                <a:solidFill>
                  <a:srgbClr val="2F2F2F"/>
                </a:solidFill>
                <a:ea typeface="+mn-lt"/>
                <a:cs typeface="+mn-lt"/>
              </a:rPr>
            </a:br>
            <a:r>
              <a:rPr lang="ru-RU" sz="1500" dirty="0">
                <a:solidFill>
                  <a:srgbClr val="2F2F2F"/>
                </a:solidFill>
                <a:ea typeface="+mn-lt"/>
                <a:cs typeface="+mn-lt"/>
              </a:rPr>
              <a:t>Вот один из некоторых распространённые языки:</a:t>
            </a:r>
            <a:br>
              <a:rPr lang="ru-RU" sz="1500" dirty="0">
                <a:solidFill>
                  <a:srgbClr val="2F2F2F"/>
                </a:solidFill>
                <a:ea typeface="+mn-lt"/>
                <a:cs typeface="+mn-lt"/>
              </a:rPr>
            </a:br>
            <a:br>
              <a:rPr lang="ru-RU" sz="1500" dirty="0">
                <a:solidFill>
                  <a:srgbClr val="2F2F2F"/>
                </a:solidFill>
                <a:ea typeface="+mn-lt"/>
                <a:cs typeface="+mn-lt"/>
              </a:rPr>
            </a:br>
            <a:r>
              <a:rPr lang="ru-RU" sz="1500" dirty="0">
                <a:solidFill>
                  <a:srgbClr val="2F2F2F"/>
                </a:solidFill>
                <a:ea typeface="+mn-lt"/>
                <a:cs typeface="+mn-lt"/>
              </a:rPr>
              <a:t>● Python</a:t>
            </a:r>
            <a:r>
              <a:rPr lang="ru-RU" sz="1500" dirty="0">
                <a:solidFill>
                  <a:srgbClr val="018AD2"/>
                </a:solidFill>
                <a:ea typeface="+mn-lt"/>
                <a:cs typeface="+mn-lt"/>
              </a:rPr>
              <a:t> </a:t>
            </a:r>
            <a:r>
              <a:rPr lang="ru-RU" sz="1500" dirty="0">
                <a:solidFill>
                  <a:srgbClr val="2F2F2F"/>
                </a:solidFill>
                <a:ea typeface="+mn-lt"/>
                <a:cs typeface="+mn-lt"/>
              </a:rPr>
              <a:t>— высокоуровневый язык программирования общего назначения. Его часто используют в разработке веб-приложений и прикладного программного обеспечения, а также в машинном обучении и обработке больших данных;</a:t>
            </a:r>
            <a:br>
              <a:rPr lang="ru-RU" sz="1500" dirty="0">
                <a:solidFill>
                  <a:srgbClr val="2F2F2F"/>
                </a:solidFill>
                <a:ea typeface="+mn-lt"/>
                <a:cs typeface="+mn-lt"/>
              </a:rPr>
            </a:br>
            <a:br>
              <a:rPr lang="ru-RU" sz="1500" dirty="0">
                <a:solidFill>
                  <a:srgbClr val="2F2F2F"/>
                </a:solidFill>
                <a:ea typeface="+mn-lt"/>
                <a:cs typeface="+mn-lt"/>
              </a:rPr>
            </a:br>
            <a:br>
              <a:rPr lang="ru-RU" sz="1500" dirty="0">
                <a:solidFill>
                  <a:srgbClr val="2F2F2F"/>
                </a:solidFill>
                <a:ea typeface="+mn-lt"/>
                <a:cs typeface="+mn-lt"/>
              </a:rPr>
            </a:br>
            <a:r>
              <a:rPr lang="ru-RU" sz="1500" dirty="0">
                <a:solidFill>
                  <a:srgbClr val="2F2F2F"/>
                </a:solidFill>
                <a:ea typeface="+mn-lt"/>
                <a:cs typeface="+mn-lt"/>
              </a:rPr>
              <a:t>Иметь представление о больших данных. Сбором, обработкой, анализом и расшифровкой больших данных занимается аналитик данных. Но утилиты и алгоритмы для их анализа пишут программисты, поэтому будет полезно понять, как они устроены.</a:t>
            </a:r>
            <a:br>
              <a:rPr lang="ru-RU" sz="1500" dirty="0">
                <a:solidFill>
                  <a:srgbClr val="2F2F2F"/>
                </a:solidFill>
                <a:ea typeface="+mn-lt"/>
                <a:cs typeface="+mn-lt"/>
              </a:rPr>
            </a:br>
            <a:br>
              <a:rPr lang="ru-RU" sz="1500" dirty="0">
                <a:solidFill>
                  <a:srgbClr val="2F2F2F"/>
                </a:solidFill>
                <a:ea typeface="+mn-lt"/>
                <a:cs typeface="+mn-lt"/>
              </a:rPr>
            </a:br>
            <a:r>
              <a:rPr lang="ru-RU" sz="1500" dirty="0">
                <a:solidFill>
                  <a:srgbClr val="2F2F2F"/>
                </a:solidFill>
                <a:ea typeface="+mn-lt"/>
                <a:cs typeface="+mn-lt"/>
              </a:rPr>
              <a:t>Уметь отладить код. Это помогает программисту улучшить свои навыки владения языком — изучить его тонкости, исправляя ошибки. Искусственно создать ошибку непросто, поэтому, чтобы набраться опыта в этой области, нужно не бояться создавать сложные проекты и по ходу решать возникающие проблемы. Другой вариант — исправлять ошибки в проектах с открытым исходным кодом. </a:t>
            </a:r>
            <a:br>
              <a:rPr lang="ru-RU" sz="1500" dirty="0">
                <a:solidFill>
                  <a:srgbClr val="2F2F2F"/>
                </a:solidFill>
                <a:ea typeface="+mn-lt"/>
                <a:cs typeface="+mn-lt"/>
              </a:rPr>
            </a:br>
            <a:br>
              <a:rPr lang="ru-RU" sz="1500" dirty="0">
                <a:solidFill>
                  <a:srgbClr val="2F2F2F"/>
                </a:solidFill>
                <a:ea typeface="+mn-lt"/>
                <a:cs typeface="+mn-lt"/>
              </a:rPr>
            </a:br>
            <a:r>
              <a:rPr lang="ru-RU" sz="1500" dirty="0">
                <a:solidFill>
                  <a:srgbClr val="2F2F2F"/>
                </a:solidFill>
                <a:ea typeface="+mn-lt"/>
                <a:cs typeface="+mn-lt"/>
              </a:rPr>
              <a:t>Понимать, как работают сетевые протоколы и безопасность. Вопросы безопасности особенно важны для серверных разработчиков, поскольку они отвечают за взаимодействие и хранение пользовательских данных и приватной информации: номеров карт, паролей. Программисты из других отраслей также могут применять эти знания. Без понимания принципов безопасности вопрос времени, когда данные будут скомпрометированы или украдены. Знание сетевых протоколов ― правил связи между устройствами в сети ― важно для программистов, работающих над сетевым сервисом, например облачным файловым хранилищем, или для тех, кто занимается корпоративными сетями компании.</a:t>
            </a:r>
            <a:endParaRPr lang="ru-RU" dirty="0"/>
          </a:p>
        </p:txBody>
      </p:sp>
    </p:spTree>
    <p:extLst>
      <p:ext uri="{BB962C8B-B14F-4D97-AF65-F5344CB8AC3E}">
        <p14:creationId xmlns:p14="http://schemas.microsoft.com/office/powerpoint/2010/main" val="364530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6AF6F9-3843-C3CD-AF87-8F395C9EEFE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19FF20D-B995-31ED-B623-C8BDB23F3D70}"/>
              </a:ext>
            </a:extLst>
          </p:cNvPr>
          <p:cNvSpPr>
            <a:spLocks noGrp="1"/>
          </p:cNvSpPr>
          <p:nvPr>
            <p:ph idx="1"/>
          </p:nvPr>
        </p:nvSpPr>
        <p:spPr>
          <a:xfrm>
            <a:off x="1028700" y="169462"/>
            <a:ext cx="10134600" cy="6686306"/>
          </a:xfrm>
        </p:spPr>
        <p:txBody>
          <a:bodyPr vert="horz" lIns="91440" tIns="45720" rIns="91440" bIns="45720" rtlCol="0" anchor="t">
            <a:normAutofit fontScale="47500" lnSpcReduction="20000"/>
          </a:bodyPr>
          <a:lstStyle/>
          <a:p>
            <a:r>
              <a:rPr lang="ru-RU" dirty="0"/>
              <a:t>Плюсы и минусы профессии</a:t>
            </a:r>
          </a:p>
          <a:p>
            <a:r>
              <a:rPr lang="ru-RU" dirty="0">
                <a:ea typeface="+mn-lt"/>
                <a:cs typeface="+mn-lt"/>
              </a:rPr>
              <a:t>IT-компании предлагают опытным программистам высокие зарплаты, карьерный рост и возможность выбора локации, оборудование и девайсы для рабочего процесса. Привлекательным фактором для многих сотрудников выступает удалённый или гибридный формат работы. Взамен программисту нужно уметь адаптироваться к быстро меняющейся среде, запросам рынка и потребностям заказчика. Разберём другие плюсы и минусы.</a:t>
            </a:r>
            <a:endParaRPr lang="ru-RU" dirty="0"/>
          </a:p>
          <a:p>
            <a:r>
              <a:rPr lang="ru-RU" dirty="0">
                <a:ea typeface="+mn-lt"/>
                <a:cs typeface="+mn-lt"/>
              </a:rPr>
              <a:t>Преимущества</a:t>
            </a:r>
            <a:br>
              <a:rPr lang="ru-RU" dirty="0">
                <a:ea typeface="+mn-lt"/>
                <a:cs typeface="+mn-lt"/>
              </a:rPr>
            </a:br>
            <a:endParaRPr lang="ru-RU" dirty="0">
              <a:ea typeface="+mn-lt"/>
              <a:cs typeface="+mn-lt"/>
            </a:endParaRPr>
          </a:p>
          <a:p>
            <a:r>
              <a:rPr lang="ru-RU" dirty="0">
                <a:ea typeface="+mn-lt"/>
                <a:cs typeface="+mn-lt"/>
              </a:rPr>
              <a:t>✅ Удалённая работа. Программисты могут выполнять большинство своих задач из любого места с доступом в интернет.</a:t>
            </a:r>
            <a:br>
              <a:rPr lang="ru-RU" dirty="0">
                <a:ea typeface="+mn-lt"/>
                <a:cs typeface="+mn-lt"/>
              </a:rPr>
            </a:br>
            <a:br>
              <a:rPr lang="ru-RU" dirty="0">
                <a:ea typeface="+mn-lt"/>
                <a:cs typeface="+mn-lt"/>
              </a:rPr>
            </a:br>
            <a:r>
              <a:rPr lang="ru-RU" dirty="0">
                <a:ea typeface="+mn-lt"/>
                <a:cs typeface="+mn-lt"/>
              </a:rPr>
              <a:t>✅ Перспективы роста. Это сфера, где можно быстро построить карьеру, ― часто достаточно двух лет для перехода на следующую ступень. Как следствие — повышение зарплаты, более интересные задачи, возможность выбирать позиции и проекты.</a:t>
            </a:r>
            <a:br>
              <a:rPr lang="ru-RU" dirty="0">
                <a:ea typeface="+mn-lt"/>
                <a:cs typeface="+mn-lt"/>
              </a:rPr>
            </a:br>
            <a:br>
              <a:rPr lang="ru-RU" dirty="0">
                <a:ea typeface="+mn-lt"/>
                <a:cs typeface="+mn-lt"/>
              </a:rPr>
            </a:br>
            <a:r>
              <a:rPr lang="ru-RU" dirty="0">
                <a:ea typeface="+mn-lt"/>
                <a:cs typeface="+mn-lt"/>
              </a:rPr>
              <a:t>✅ Не обязателен диплом об образовании. В отличие от других высококвалифицированных профессий вроде врача или физика-атомщика, о программистах прежде всего судят по их опыту, практическим и теоретическим знаниям. Это означает, что можно постепенно улучшать образование во время работы и не тратить годы на учёбу в университете.</a:t>
            </a:r>
            <a:br>
              <a:rPr lang="ru-RU" dirty="0">
                <a:ea typeface="+mn-lt"/>
                <a:cs typeface="+mn-lt"/>
              </a:rPr>
            </a:br>
            <a:br>
              <a:rPr lang="ru-RU" dirty="0">
                <a:ea typeface="+mn-lt"/>
                <a:cs typeface="+mn-lt"/>
              </a:rPr>
            </a:br>
            <a:r>
              <a:rPr lang="ru-RU" dirty="0">
                <a:ea typeface="+mn-lt"/>
                <a:cs typeface="+mn-lt"/>
              </a:rPr>
              <a:t>✅ Непрерывное развитие. Обычно программисты берутся за большие задачи, разделяют их на множество мелких частей и ищут способы их решения. Этот навык полезен не только в работе, но и в решении повседневных проблем. Также разработчик должен следить за развитием технологий и при необходимости освоить новую версию языка или нового инструмента.</a:t>
            </a:r>
            <a:br>
              <a:rPr lang="ru-RU" dirty="0">
                <a:ea typeface="+mn-lt"/>
                <a:cs typeface="+mn-lt"/>
              </a:rPr>
            </a:br>
            <a:br>
              <a:rPr lang="ru-RU" dirty="0">
                <a:ea typeface="+mn-lt"/>
                <a:cs typeface="+mn-lt"/>
              </a:rPr>
            </a:br>
            <a:r>
              <a:rPr lang="ru-RU" dirty="0">
                <a:ea typeface="+mn-lt"/>
                <a:cs typeface="+mn-lt"/>
              </a:rPr>
              <a:t>✅ Баланс между работой и личной жизнью. В некоторых компаниях работодатель устанавливает тайм-трекер, чтобы контролировать рабочее время и фиксировать личные показатели разработчика. В остальных случаях код пишут 4–5 часов в день. Оставшееся время отводится на планирование, синхронизацию с командой, проверку и обдумывание идей или альтернативных подходов к решению проблемы. Такой график освобождает время для личной жизни.</a:t>
            </a:r>
            <a:br>
              <a:rPr lang="ru-RU" dirty="0">
                <a:ea typeface="+mn-lt"/>
                <a:cs typeface="+mn-lt"/>
              </a:rPr>
            </a:br>
            <a:endParaRPr lang="ru-RU" dirty="0">
              <a:ea typeface="+mn-lt"/>
              <a:cs typeface="+mn-lt"/>
            </a:endParaRPr>
          </a:p>
          <a:p>
            <a:r>
              <a:rPr lang="ru-RU" dirty="0">
                <a:ea typeface="+mn-lt"/>
                <a:cs typeface="+mn-lt"/>
              </a:rPr>
              <a:t>Недостатки</a:t>
            </a:r>
            <a:br>
              <a:rPr lang="ru-RU" dirty="0">
                <a:ea typeface="+mn-lt"/>
                <a:cs typeface="+mn-lt"/>
              </a:rPr>
            </a:br>
            <a:endParaRPr lang="ru-RU" dirty="0">
              <a:ea typeface="+mn-lt"/>
              <a:cs typeface="+mn-lt"/>
            </a:endParaRPr>
          </a:p>
          <a:p>
            <a:r>
              <a:rPr lang="ru-RU" dirty="0">
                <a:ea typeface="+mn-lt"/>
                <a:cs typeface="+mn-lt"/>
              </a:rPr>
              <a:t>❌ Быстро меняющаяся среда. Работа в сфере технологий предполагает готовность к переменам и умение быстро адаптироваться. Если это вызывает тревогу, быть программистом будет трудно.</a:t>
            </a:r>
            <a:endParaRPr lang="ru-RU" dirty="0"/>
          </a:p>
          <a:p>
            <a:r>
              <a:rPr lang="ru-RU" dirty="0">
                <a:ea typeface="+mn-lt"/>
                <a:cs typeface="+mn-lt"/>
              </a:rPr>
              <a:t>❌ Рутинные задачи. Часто программисты ищут новаторские способы решения различных проблем, но иногда им подолгу приходится выполнять скучную работу. Например, разработка программного обеспечения целиком состоит из ряда повторяющихся задач. Это может значительно снизить мотивацию.</a:t>
            </a:r>
            <a:endParaRPr lang="ru-RU" dirty="0"/>
          </a:p>
          <a:p>
            <a:r>
              <a:rPr lang="ru-RU" dirty="0">
                <a:ea typeface="+mn-lt"/>
                <a:cs typeface="+mn-lt"/>
              </a:rPr>
              <a:t>❌ Слишком высокая конкуренция. На рынке много разработчиков начального уровня, которым трудно найти работу после окончания курсов и стать востребованными. За продвижение по службе придётся соревноваться.</a:t>
            </a:r>
            <a:endParaRPr lang="ru-RU" dirty="0"/>
          </a:p>
          <a:p>
            <a:r>
              <a:rPr lang="ru-RU" dirty="0">
                <a:ea typeface="+mn-lt"/>
                <a:cs typeface="+mn-lt"/>
              </a:rPr>
              <a:t>❌ Риск выгорания. Всего за пять лет в IT-сфере можно вырасти до опытного специалиста, или сеньора. Это большой объём ответственности и задач, который может привести к выгоранию.</a:t>
            </a:r>
            <a:endParaRPr lang="ru-RU" dirty="0"/>
          </a:p>
          <a:p>
            <a:br>
              <a:rPr lang="en-US" dirty="0"/>
            </a:br>
            <a:endParaRPr lang="en-US" dirty="0"/>
          </a:p>
          <a:p>
            <a:endParaRPr lang="ru-RU" dirty="0"/>
          </a:p>
        </p:txBody>
      </p:sp>
    </p:spTree>
    <p:extLst>
      <p:ext uri="{BB962C8B-B14F-4D97-AF65-F5344CB8AC3E}">
        <p14:creationId xmlns:p14="http://schemas.microsoft.com/office/powerpoint/2010/main" val="3260701666"/>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AdornVTI</vt:lpstr>
      <vt:lpstr>IT - специалист</vt:lpstr>
      <vt:lpstr>Профессии в сфере it:  1. Програмист, 2. Аналитик, 3. Специалист технической поддержки, 4. Руководитель проектов, 5. Системный админ, 6. Дизайнер, 7. Специалист по информационной безопастности, 8. Тестировщик, 9. Менеджер продукта, 10. Системный инженер    </vt:lpstr>
      <vt:lpstr>Презентация PowerPoint</vt:lpstr>
      <vt:lpstr>Рассмотрим разработчика(програмиста)</vt:lpstr>
      <vt:lpstr>Необходимые качества и навыки разработчика:</vt:lpstr>
      <vt:lpstr>Презентация PowerPoint</vt:lpstr>
      <vt:lpstr>Задачи и обязанности программиста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161</cp:revision>
  <dcterms:created xsi:type="dcterms:W3CDTF">2024-09-11T18:24:30Z</dcterms:created>
  <dcterms:modified xsi:type="dcterms:W3CDTF">2024-09-11T19:10:00Z</dcterms:modified>
</cp:coreProperties>
</file>