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6" r:id="rId5"/>
    <p:sldId id="259" r:id="rId6"/>
    <p:sldId id="260" r:id="rId7"/>
    <p:sldId id="261" r:id="rId8"/>
    <p:sldId id="279" r:id="rId9"/>
    <p:sldId id="257" r:id="rId10"/>
    <p:sldId id="258" r:id="rId11"/>
    <p:sldId id="287" r:id="rId12"/>
    <p:sldId id="281" r:id="rId13"/>
    <p:sldId id="263" r:id="rId14"/>
    <p:sldId id="282" r:id="rId15"/>
    <p:sldId id="275" r:id="rId16"/>
    <p:sldId id="283" r:id="rId17"/>
    <p:sldId id="274" r:id="rId18"/>
    <p:sldId id="284" r:id="rId19"/>
    <p:sldId id="273" r:id="rId20"/>
    <p:sldId id="277" r:id="rId21"/>
    <p:sldId id="280" r:id="rId22"/>
    <p:sldId id="264" r:id="rId23"/>
    <p:sldId id="265" r:id="rId24"/>
    <p:sldId id="266" r:id="rId25"/>
    <p:sldId id="267" r:id="rId26"/>
    <p:sldId id="278" r:id="rId27"/>
    <p:sldId id="272" r:id="rId28"/>
    <p:sldId id="285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肥 333" initials="肥" lastIdx="1" clrIdx="0">
    <p:extLst>
      <p:ext uri="{19B8F6BF-5375-455C-9EA6-DF929625EA0E}">
        <p15:presenceInfo xmlns:p15="http://schemas.microsoft.com/office/powerpoint/2012/main" userId="6de087f593f27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DF66-410B-92E7-42BB-333D5C96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06055-6EC5-6ECE-B52D-9AF1DB03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A14-0C9E-0D88-F583-666CC93E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4DCE7-7AFB-7744-A143-B1B748FE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C4AA5-3181-0E89-AE69-17CCD5C7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0B6E3-2857-D8CD-8A3F-35DDBBD3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AC7DD-7997-7463-3761-8EE12C4C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7DDD3-88D9-32A9-4BC2-B2C17DAE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F0DB-87C4-6281-ACF4-519C816F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5FD1-D240-D914-D186-3DE19E2F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B78DF7-954A-A3BE-6F9F-F4FE1DA84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B00CE-1E9B-2ACB-44C2-3F9B7BD8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4CF9-25BC-4C70-CEB3-B2DF45F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9A66F-0DF8-74FA-DDB0-D0E9FA5F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278BC-BDE9-1BC4-7C39-32947AE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BCD0-0F0D-FD52-F5F9-BA3FA32C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50A5A-016B-FBED-B970-01AB6AB1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A8A5-E531-BE2B-4925-0BC62DF7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2A4FD-60D6-DEF0-DC90-1D9655ED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D3A39-8F14-75AB-14D4-507F9C38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99C7-783D-63CB-32E0-4A15DC84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40E0C-609A-E4C9-7051-C5132BED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95367-E415-2B9A-7B9E-63F86856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31F9-4386-0C03-A49C-06097122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CDD0C-FB21-061D-FCD0-8AB2E6E6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0B9B-7E62-E1B0-0134-71F53F60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03457-7934-3EB0-B981-DFEB34C4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3560B-DA50-0D52-8D83-6B56EC0E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3C619-CE6A-5F74-339B-9F892996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653E8-51B3-D394-A69A-B822CB2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B16E1-7250-2B8E-F77D-6FC5F63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CFDD3-CCEF-C7E0-9922-61191CC4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9F5F7-9032-8272-BD3D-46B6AE49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44BA0-DACE-3521-6FB2-289CED4A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90C58C-B55A-43DA-1F54-D74A4D73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8AAAC-4BE1-B92A-2163-02339AB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213EF-1143-301C-E042-2C4E59EE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B09F8F-F8C4-2B12-FFF8-4A318EB7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237AF-4DCE-EEB3-B8F5-F996668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2651-F7AE-6A04-8C84-479DEEE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7B61E-15A7-A1E0-2F51-6463DB9E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EC402-BE3F-238E-392C-6E3F6B5D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C67B0-C786-FF94-EADA-C22AA27C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5636B-0CD6-CA92-C18B-44FF6822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61F2B-E6A6-C7AD-8DDF-7C22F23D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0395E-85A0-EFE8-B67B-98940BEB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D694-E4D8-EFC9-8195-4637578D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DC7AD-D864-20D7-3770-236C391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9E26F-B2FB-22B8-F644-22B31B1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778AA-5978-EDAE-2BAC-655E7F76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D8F58-F22C-FC04-DFC4-87F6BC3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B2373-3C6A-5AC7-9337-6A59F79D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1168-9194-B1AB-047A-727A666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D2A0D-238F-C888-D104-F73BF8C3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81257-F1E4-2657-22A5-3E3C4BBA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A7A8E-5EDE-E762-3257-DD7FE249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B7250-5550-524F-0E55-D361D08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6E4A6-CCB7-C644-0652-2216C03C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B4356-AF1A-544A-7F62-D62FE06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60C87-5EA2-5DB9-0BB9-2A76AD11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4C579-FBC8-8DD3-2D56-1B5BDAA08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1B47-61FA-4667-99A2-A5F2D7BCB1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E225A-3330-6EDC-B244-EDC5350DE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00FBD-3F3C-487C-96B0-D0D57463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2F8F-1D1F-24CB-7161-03B5A908B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Document </a:t>
            </a:r>
            <a:br>
              <a:rPr lang="en-US" dirty="0"/>
            </a:br>
            <a:r>
              <a:rPr lang="en-US" dirty="0"/>
              <a:t>for Project 2</a:t>
            </a:r>
            <a:br>
              <a:rPr lang="en-US" dirty="0"/>
            </a:br>
            <a:r>
              <a:rPr lang="en-US" sz="4000" dirty="0"/>
              <a:t>(PowerPoint Format)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1604D-1133-26EC-A96B-1D70AA97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Donna Jackson, Leshan Zhao, (Ravindra, </a:t>
            </a:r>
            <a:r>
              <a:rPr lang="en-US" dirty="0" err="1"/>
              <a:t>Mehnaz</a:t>
            </a:r>
            <a:r>
              <a:rPr lang="en-US" dirty="0"/>
              <a:t> Tabassum)</a:t>
            </a:r>
          </a:p>
        </p:txBody>
      </p:sp>
    </p:spTree>
    <p:extLst>
      <p:ext uri="{BB962C8B-B14F-4D97-AF65-F5344CB8AC3E}">
        <p14:creationId xmlns:p14="http://schemas.microsoft.com/office/powerpoint/2010/main" val="290967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E9E8A3-9C44-72B9-89A2-B51E2889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64" y="1577131"/>
            <a:ext cx="7210806" cy="490049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96DF5BA-D8AC-1F25-63AE-4FB49B5DD30D}"/>
              </a:ext>
            </a:extLst>
          </p:cNvPr>
          <p:cNvSpPr>
            <a:spLocks noGrp="1"/>
          </p:cNvSpPr>
          <p:nvPr/>
        </p:nvSpPr>
        <p:spPr>
          <a:xfrm>
            <a:off x="3789871" y="890162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1537425-955C-3B7A-9B35-D03638CD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178054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F8738-78A1-C233-AA46-48C496B7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8F9BB-B028-6AE7-E4C9-AAE9CA81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D56E-DD0C-309E-6304-B7D39F6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8B8D-09E2-E986-76B5-486B56EF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2404533" y="171570"/>
            <a:ext cx="9525000" cy="62800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252928" y="277891"/>
            <a:ext cx="187547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  <a:p>
            <a:r>
              <a:rPr lang="en-US" sz="1400" b="1" dirty="0"/>
              <a:t>Models for </a:t>
            </a:r>
          </a:p>
          <a:p>
            <a:r>
              <a:rPr lang="en-US" sz="1400" b="1" dirty="0"/>
              <a:t>Remote Data Access:</a:t>
            </a:r>
          </a:p>
          <a:p>
            <a:r>
              <a:rPr lang="en-US" sz="1400" dirty="0"/>
              <a:t>RequestModel</a:t>
            </a:r>
          </a:p>
          <a:p>
            <a:r>
              <a:rPr lang="en-US" sz="1400" dirty="0"/>
              <a:t>ResponseModel</a:t>
            </a:r>
          </a:p>
          <a:p>
            <a:r>
              <a:rPr lang="en-US" sz="1400" dirty="0"/>
              <a:t>ProductModel</a:t>
            </a:r>
          </a:p>
          <a:p>
            <a:r>
              <a:rPr lang="en-US" sz="1400" dirty="0"/>
              <a:t>ProductImageModel</a:t>
            </a:r>
          </a:p>
          <a:p>
            <a:endParaRPr lang="en-US" sz="1400" b="1" dirty="0"/>
          </a:p>
          <a:p>
            <a:r>
              <a:rPr lang="en-US" sz="1400" b="1" dirty="0"/>
              <a:t>Models for </a:t>
            </a:r>
          </a:p>
          <a:p>
            <a:r>
              <a:rPr lang="en-US" sz="1400" b="1" dirty="0"/>
              <a:t>Information Storage:</a:t>
            </a:r>
          </a:p>
          <a:p>
            <a:r>
              <a:rPr lang="en-US" sz="1400" dirty="0"/>
              <a:t>Product</a:t>
            </a:r>
          </a:p>
          <a:p>
            <a:r>
              <a:rPr lang="en-US" sz="1400" dirty="0"/>
              <a:t>ProductDetails</a:t>
            </a:r>
          </a:p>
          <a:p>
            <a:endParaRPr lang="en-US" sz="1400" dirty="0"/>
          </a:p>
          <a:p>
            <a:r>
              <a:rPr lang="en-US" sz="1400" dirty="0"/>
              <a:t>Order</a:t>
            </a:r>
          </a:p>
          <a:p>
            <a:r>
              <a:rPr lang="en-US" sz="1400" dirty="0"/>
              <a:t>OrderDetails</a:t>
            </a:r>
          </a:p>
          <a:p>
            <a:r>
              <a:rPr lang="en-US" sz="1400" dirty="0"/>
              <a:t>Shipper</a:t>
            </a:r>
          </a:p>
          <a:p>
            <a:r>
              <a:rPr lang="en-US" sz="1400" dirty="0"/>
              <a:t>ShipperMethod</a:t>
            </a:r>
          </a:p>
          <a:p>
            <a:r>
              <a:rPr lang="en-US" sz="1400" dirty="0"/>
              <a:t>Types</a:t>
            </a:r>
          </a:p>
          <a:p>
            <a:r>
              <a:rPr lang="en-US" sz="1400" dirty="0"/>
              <a:t>Supplier</a:t>
            </a:r>
          </a:p>
          <a:p>
            <a:r>
              <a:rPr lang="en-US" sz="1400" dirty="0"/>
              <a:t>Shipper</a:t>
            </a:r>
          </a:p>
          <a:p>
            <a:endParaRPr lang="en-US" sz="1400" dirty="0"/>
          </a:p>
          <a:p>
            <a:r>
              <a:rPr lang="en-US" sz="1400" dirty="0"/>
              <a:t>Users</a:t>
            </a:r>
          </a:p>
          <a:p>
            <a:r>
              <a:rPr lang="en-US" sz="1400" dirty="0"/>
              <a:t>UserRole</a:t>
            </a:r>
          </a:p>
          <a:p>
            <a:r>
              <a:rPr lang="en-US" sz="1400" dirty="0"/>
              <a:t>ContactInfo</a:t>
            </a:r>
          </a:p>
          <a:p>
            <a:r>
              <a:rPr lang="en-US" sz="1400" dirty="0"/>
              <a:t>Authorization</a:t>
            </a:r>
          </a:p>
          <a:p>
            <a:r>
              <a:rPr lang="en-US" sz="1400" dirty="0"/>
              <a:t>AuthorizationLevels</a:t>
            </a:r>
          </a:p>
          <a:p>
            <a:endParaRPr 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2652259" y="284121"/>
            <a:ext cx="40899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Views</a:t>
            </a:r>
            <a:r>
              <a:rPr lang="en-US" sz="1400" b="1" dirty="0"/>
              <a:t>:</a:t>
            </a:r>
          </a:p>
          <a:p>
            <a:endParaRPr lang="en-US" sz="1400" dirty="0"/>
          </a:p>
          <a:p>
            <a:r>
              <a:rPr lang="en-US" sz="1400" dirty="0"/>
              <a:t>WelcomeView (start screen)</a:t>
            </a:r>
          </a:p>
          <a:p>
            <a:r>
              <a:rPr lang="en-US" sz="1400" dirty="0"/>
              <a:t>LoginScreenView</a:t>
            </a:r>
          </a:p>
          <a:p>
            <a:endParaRPr lang="en-US" sz="1400" b="1" dirty="0"/>
          </a:p>
          <a:p>
            <a:r>
              <a:rPr lang="en-US" sz="1400" b="1" dirty="0"/>
              <a:t>For Buyer:</a:t>
            </a:r>
          </a:p>
          <a:p>
            <a:r>
              <a:rPr lang="en-US" sz="1400" dirty="0"/>
              <a:t>SearchView</a:t>
            </a:r>
          </a:p>
          <a:p>
            <a:r>
              <a:rPr lang="en-US" sz="1400" dirty="0"/>
              <a:t>    - SearchInputBoxPanel</a:t>
            </a:r>
          </a:p>
          <a:p>
            <a:r>
              <a:rPr lang="en-US" sz="1400" dirty="0"/>
              <a:t>    - SearchResultPanel</a:t>
            </a:r>
          </a:p>
          <a:p>
            <a:r>
              <a:rPr lang="en-US" sz="1400" dirty="0"/>
              <a:t>    - ItemDetailPanel</a:t>
            </a:r>
          </a:p>
          <a:p>
            <a:r>
              <a:rPr lang="en-US" sz="1400" dirty="0"/>
              <a:t>    - CheckoutView (being implemented) </a:t>
            </a:r>
          </a:p>
          <a:p>
            <a:r>
              <a:rPr lang="en-US" sz="1400" dirty="0"/>
              <a:t>ShipperView (Not included, To be implemented)</a:t>
            </a:r>
          </a:p>
          <a:p>
            <a:r>
              <a:rPr lang="en-US" sz="1400" dirty="0"/>
              <a:t>ShoppintCartView (Not included, To be implemented)</a:t>
            </a:r>
          </a:p>
          <a:p>
            <a:endParaRPr lang="en-US" sz="1400" dirty="0"/>
          </a:p>
          <a:p>
            <a:r>
              <a:rPr lang="en-US" sz="1400" b="1" dirty="0"/>
              <a:t>For Seller: (Being Implemented)</a:t>
            </a:r>
          </a:p>
          <a:p>
            <a:r>
              <a:rPr lang="en-US" sz="1400" dirty="0"/>
              <a:t>SellerView</a:t>
            </a:r>
          </a:p>
          <a:p>
            <a:r>
              <a:rPr lang="en-US" sz="1400" dirty="0"/>
              <a:t>ProductMaintenanceView</a:t>
            </a:r>
          </a:p>
          <a:p>
            <a:endParaRPr lang="en-US" sz="1400" dirty="0"/>
          </a:p>
          <a:p>
            <a:r>
              <a:rPr lang="en-US" sz="1400" b="1" dirty="0"/>
              <a:t>For SuperUser: (Not included, To be implemented)</a:t>
            </a:r>
          </a:p>
          <a:p>
            <a:r>
              <a:rPr lang="en-US" sz="1400" dirty="0"/>
              <a:t>SuperUserView </a:t>
            </a:r>
          </a:p>
          <a:p>
            <a:r>
              <a:rPr lang="en-US" sz="1400" dirty="0"/>
              <a:t>RegisterViewScreen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6901337" y="284121"/>
            <a:ext cx="4941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endParaRPr lang="en-US" sz="1400" dirty="0"/>
          </a:p>
          <a:p>
            <a:r>
              <a:rPr lang="en-US" sz="1400" dirty="0"/>
              <a:t>WelcomeController</a:t>
            </a:r>
          </a:p>
          <a:p>
            <a:r>
              <a:rPr lang="en-US" sz="1400" dirty="0"/>
              <a:t>LoginController</a:t>
            </a:r>
          </a:p>
          <a:p>
            <a:endParaRPr lang="en-US" sz="1400" dirty="0"/>
          </a:p>
          <a:p>
            <a:r>
              <a:rPr lang="en-US" sz="1400" b="1" dirty="0"/>
              <a:t>For Buyer screen:</a:t>
            </a:r>
            <a:endParaRPr lang="en-US" sz="1400" dirty="0"/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  (no controller for search input box panel because it’s too simple)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  <a:p>
            <a:r>
              <a:rPr lang="en-US" sz="1400" dirty="0"/>
              <a:t>CheckoutController (being implemented) </a:t>
            </a:r>
          </a:p>
          <a:p>
            <a:r>
              <a:rPr lang="en-US" sz="1400" dirty="0"/>
              <a:t>ShipperController (Not included, To be implemented)</a:t>
            </a:r>
          </a:p>
          <a:p>
            <a:r>
              <a:rPr lang="en-US" sz="1400" dirty="0"/>
              <a:t>ShoppintCartController (Not included, To be implemented)</a:t>
            </a:r>
          </a:p>
          <a:p>
            <a:endParaRPr lang="en-US" sz="1400" dirty="0"/>
          </a:p>
          <a:p>
            <a:r>
              <a:rPr lang="en-US" sz="1400" b="1" dirty="0"/>
              <a:t>For Seller screen: (Being Implemented)</a:t>
            </a:r>
          </a:p>
          <a:p>
            <a:r>
              <a:rPr lang="en-US" sz="1400" dirty="0"/>
              <a:t>SellerController</a:t>
            </a:r>
          </a:p>
          <a:p>
            <a:r>
              <a:rPr lang="en-US" sz="1400" dirty="0"/>
              <a:t>ProductController</a:t>
            </a:r>
          </a:p>
          <a:p>
            <a:endParaRPr lang="en-US" sz="1400" dirty="0"/>
          </a:p>
          <a:p>
            <a:r>
              <a:rPr lang="en-US" sz="1400" b="1" dirty="0"/>
              <a:t>For SuperUser Screen: (Not included, To be implemented)</a:t>
            </a:r>
          </a:p>
          <a:p>
            <a:r>
              <a:rPr lang="en-US" sz="1400" dirty="0"/>
              <a:t>SuperUserController</a:t>
            </a:r>
          </a:p>
          <a:p>
            <a:r>
              <a:rPr lang="en-US" sz="1400" dirty="0"/>
              <a:t>RegisterController</a:t>
            </a:r>
          </a:p>
          <a:p>
            <a:endParaRPr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D5740D-749E-AA92-912B-03866C02C44B}"/>
              </a:ext>
            </a:extLst>
          </p:cNvPr>
          <p:cNvSpPr txBox="1"/>
          <p:nvPr/>
        </p:nvSpPr>
        <p:spPr>
          <a:xfrm>
            <a:off x="2652259" y="5865969"/>
            <a:ext cx="211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Presentation Layer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C63633-8E60-9951-EE94-714EBBDDDB67}"/>
              </a:ext>
            </a:extLst>
          </p:cNvPr>
          <p:cNvSpPr txBox="1"/>
          <p:nvPr/>
        </p:nvSpPr>
        <p:spPr>
          <a:xfrm>
            <a:off x="6559625" y="5518577"/>
            <a:ext cx="5471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Application.java: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sz="1800" b="1" dirty="0">
                <a:solidFill>
                  <a:schemeClr val="accent1"/>
                </a:solidFill>
              </a:rPr>
              <a:t>starting point of the app</a:t>
            </a:r>
          </a:p>
        </p:txBody>
      </p:sp>
    </p:spTree>
    <p:extLst>
      <p:ext uri="{BB962C8B-B14F-4D97-AF65-F5344CB8AC3E}">
        <p14:creationId xmlns:p14="http://schemas.microsoft.com/office/powerpoint/2010/main" val="419756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D56E-DD0C-309E-6304-B7D39F6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Layer, </a:t>
            </a:r>
            <a:r>
              <a:rPr lang="en-US" dirty="0"/>
              <a:t>Business Logic </a:t>
            </a:r>
            <a:r>
              <a:rPr lang="en-US" altLang="zh-CN" dirty="0"/>
              <a:t>Layer, and Data Access Layer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8B8D-09E2-E986-76B5-486B56EF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60867" y="364068"/>
            <a:ext cx="5935133" cy="6189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455732" y="456095"/>
            <a:ext cx="3045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 Layer</a:t>
            </a:r>
          </a:p>
          <a:p>
            <a:r>
              <a:rPr lang="en-US" sz="1400" dirty="0"/>
              <a:t>(In fact also a Data Access Layer, </a:t>
            </a:r>
          </a:p>
          <a:p>
            <a:r>
              <a:rPr lang="en-US" sz="1400" dirty="0"/>
              <a:t>used to 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39700" y="4956154"/>
            <a:ext cx="439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r>
              <a:rPr lang="en-US" sz="1400" b="1" dirty="0"/>
              <a:t>ClientHandler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3643D-CD27-42A6-2B7C-7C91B31C3967}"/>
              </a:ext>
            </a:extLst>
          </p:cNvPr>
          <p:cNvSpPr txBox="1"/>
          <p:nvPr/>
        </p:nvSpPr>
        <p:spPr>
          <a:xfrm>
            <a:off x="9881980" y="517650"/>
            <a:ext cx="251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 Layer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D03C08-0C11-6C3D-78F9-4F4735095344}"/>
              </a:ext>
            </a:extLst>
          </p:cNvPr>
          <p:cNvSpPr/>
          <p:nvPr/>
        </p:nvSpPr>
        <p:spPr>
          <a:xfrm>
            <a:off x="6096000" y="364068"/>
            <a:ext cx="5935133" cy="6189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F9007E-EF0E-A25B-5EC1-08CA0A74F244}"/>
              </a:ext>
            </a:extLst>
          </p:cNvPr>
          <p:cNvSpPr txBox="1"/>
          <p:nvPr/>
        </p:nvSpPr>
        <p:spPr>
          <a:xfrm>
            <a:off x="247251" y="1484549"/>
            <a:ext cx="39421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	(i.e.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at Client side)</a:t>
            </a:r>
          </a:p>
          <a:p>
            <a:endParaRPr lang="en-US" sz="1400" b="1" dirty="0"/>
          </a:p>
          <a:p>
            <a:r>
              <a:rPr lang="en-US" sz="1400" b="1" dirty="0"/>
              <a:t>Extra Methods: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cast_ProductModels_ToProducts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saveImages_FromProductImgModel_ToProduct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load_Product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8AFC50-F455-183A-1845-383A3C8D3189}"/>
              </a:ext>
            </a:extLst>
          </p:cNvPr>
          <p:cNvSpPr txBox="1"/>
          <p:nvPr/>
        </p:nvSpPr>
        <p:spPr>
          <a:xfrm>
            <a:off x="8573771" y="1484549"/>
            <a:ext cx="3558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	(i.e.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at Server Side)</a:t>
            </a:r>
          </a:p>
          <a:p>
            <a:endParaRPr lang="en-US" sz="1400" b="1" dirty="0"/>
          </a:p>
          <a:p>
            <a:r>
              <a:rPr lang="en-US" sz="1400" b="1" dirty="0"/>
              <a:t>Extra Methods:</a:t>
            </a:r>
            <a:endParaRPr lang="en-US" sz="1400" i="1" dirty="0"/>
          </a:p>
          <a:p>
            <a:pPr marL="285750" indent="-285750">
              <a:buFontTx/>
              <a:buChar char="-"/>
            </a:pPr>
            <a:r>
              <a:rPr lang="en-US" sz="1400" i="1" dirty="0"/>
              <a:t>cast_Products_ToProductModels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saveImages_FromProduct_ToProductImgModel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getDetailImage_FromProductDetailList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ImportImgFromPath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0E9B30-2B3D-7061-FBD4-AEAEA099DCD3}"/>
              </a:ext>
            </a:extLst>
          </p:cNvPr>
          <p:cNvSpPr/>
          <p:nvPr/>
        </p:nvSpPr>
        <p:spPr>
          <a:xfrm>
            <a:off x="4189435" y="517059"/>
            <a:ext cx="4184082" cy="5883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accent6"/>
                </a:solidFill>
              </a:rPr>
              <a:t>DataAccess</a:t>
            </a:r>
            <a:r>
              <a:rPr lang="en-US" sz="1100" b="1" dirty="0"/>
              <a:t> (interface)</a:t>
            </a:r>
          </a:p>
          <a:p>
            <a:r>
              <a:rPr lang="en-US" sz="1100" b="1" dirty="0"/>
              <a:t>Methods:</a:t>
            </a:r>
          </a:p>
          <a:p>
            <a:r>
              <a:rPr lang="en-US" sz="1100" b="1" dirty="0"/>
              <a:t>For Login Screen: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GetUserWithUsernamePassword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GetUserWithUserID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GetUserRoleWithUserRoleID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GetAllUsers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GetContactInfoByUser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GetContactInfo</a:t>
            </a:r>
          </a:p>
          <a:p>
            <a:endParaRPr lang="en-US" sz="1100" b="1" dirty="0"/>
          </a:p>
          <a:p>
            <a:r>
              <a:rPr lang="en-US" sz="1100" b="1" dirty="0"/>
              <a:t>For Buyer Search View: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GetProductByID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GetAllProductByCategoryAndSearchString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GetAllProductsByProductDetails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GetAllProductDetailsForProduct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FillProductObject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GetAllShippers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SaveOrder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GetNextOrdersDetailID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GetShipperMethodByShipperIDAndMethod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GetNextOrderID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GetSupplierForProduct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GetAllOrdersForUser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GetOrderDetailsForUser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GetOrderDetailsForOrder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GetTypesByTypeName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GetTypesByTypeValue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</a:t>
            </a:r>
          </a:p>
          <a:p>
            <a:endParaRPr lang="en-US" sz="1100" i="1" dirty="0"/>
          </a:p>
          <a:p>
            <a:r>
              <a:rPr lang="en-US" sz="1100" b="1" dirty="0"/>
              <a:t>For Seller View: (being Implemented)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saveProduct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……</a:t>
            </a:r>
            <a:endParaRPr lang="en-US" sz="1200" i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19A998-22F8-169A-CAF1-F435E045D0D8}"/>
              </a:ext>
            </a:extLst>
          </p:cNvPr>
          <p:cNvSpPr txBox="1"/>
          <p:nvPr/>
        </p:nvSpPr>
        <p:spPr>
          <a:xfrm>
            <a:off x="10259260" y="3988457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5E66C1F0-C70F-2C47-19EA-53D1F1116E68}"/>
              </a:ext>
            </a:extLst>
          </p:cNvPr>
          <p:cNvSpPr/>
          <p:nvPr/>
        </p:nvSpPr>
        <p:spPr>
          <a:xfrm>
            <a:off x="8879219" y="4704017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337551-D4A1-31B7-B13F-B372FB1A59BE}"/>
              </a:ext>
            </a:extLst>
          </p:cNvPr>
          <p:cNvSpPr/>
          <p:nvPr/>
        </p:nvSpPr>
        <p:spPr>
          <a:xfrm>
            <a:off x="8573771" y="1413933"/>
            <a:ext cx="3370978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968FAC-65BD-FE75-DF44-35A4B39295BD}"/>
              </a:ext>
            </a:extLst>
          </p:cNvPr>
          <p:cNvCxnSpPr/>
          <p:nvPr/>
        </p:nvCxnSpPr>
        <p:spPr>
          <a:xfrm>
            <a:off x="9660467" y="3547533"/>
            <a:ext cx="0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0DC0AC-4C17-E444-58BD-9D5AD111250F}"/>
              </a:ext>
            </a:extLst>
          </p:cNvPr>
          <p:cNvCxnSpPr>
            <a:cxnSpLocks/>
          </p:cNvCxnSpPr>
          <p:nvPr/>
        </p:nvCxnSpPr>
        <p:spPr>
          <a:xfrm flipV="1">
            <a:off x="9881979" y="3547533"/>
            <a:ext cx="0" cy="9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8EAD-E4AF-33FD-5F7E-A6ED3AE1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architectures works and cooperate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D000-908A-F738-1801-DF35063E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418973" y="171570"/>
            <a:ext cx="10343098" cy="215043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244572" y="6353285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9772239" y="2663066"/>
            <a:ext cx="17281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Models</a:t>
            </a:r>
            <a:r>
              <a:rPr lang="en-US" b="1" dirty="0"/>
              <a:t>:</a:t>
            </a:r>
          </a:p>
          <a:p>
            <a:r>
              <a:rPr lang="en-US" sz="1400" b="1" dirty="0"/>
              <a:t>Remote Data Access </a:t>
            </a:r>
          </a:p>
          <a:p>
            <a:r>
              <a:rPr lang="en-US" sz="1400" b="1" dirty="0"/>
              <a:t>Models</a:t>
            </a:r>
          </a:p>
          <a:p>
            <a:r>
              <a:rPr lang="en-US" sz="1400" dirty="0"/>
              <a:t>  - RequestModel</a:t>
            </a:r>
          </a:p>
          <a:p>
            <a:r>
              <a:rPr lang="en-US" sz="1400" dirty="0"/>
              <a:t>  - ResponseModel</a:t>
            </a:r>
          </a:p>
          <a:p>
            <a:r>
              <a:rPr lang="en-US" sz="1400" b="1" dirty="0"/>
              <a:t>Other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4426104" y="439176"/>
            <a:ext cx="89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Views</a:t>
            </a:r>
            <a:r>
              <a:rPr lang="en-US" sz="2000" b="1" dirty="0"/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8119980" y="558509"/>
            <a:ext cx="142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Controllers</a:t>
            </a:r>
            <a:r>
              <a:rPr lang="en-US" sz="2000" b="1" dirty="0"/>
              <a:t>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418973" y="2447931"/>
            <a:ext cx="6651583" cy="207718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504710" y="2456861"/>
            <a:ext cx="58929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dirty="0"/>
              <a:t>Functions to wrap models in request model, </a:t>
            </a:r>
          </a:p>
          <a:p>
            <a:r>
              <a:rPr lang="en-US" sz="1400" dirty="0"/>
              <a:t>create socket to get result from remote server</a:t>
            </a:r>
          </a:p>
          <a:p>
            <a:r>
              <a:rPr lang="en-US" sz="1400" dirty="0"/>
              <a:t>unwrap response model to models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2684994" y="5089195"/>
            <a:ext cx="5371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dirty="0"/>
              <a:t>Provide methods to create query to fetch data from database</a:t>
            </a:r>
          </a:p>
          <a:p>
            <a:r>
              <a:rPr lang="en-US" sz="1400" dirty="0"/>
              <a:t>according to </a:t>
            </a:r>
            <a:r>
              <a:rPr lang="en-US" sz="1400" b="1" dirty="0"/>
              <a:t>business logic</a:t>
            </a:r>
          </a:p>
          <a:p>
            <a:r>
              <a:rPr lang="en-US" sz="1400" dirty="0"/>
              <a:t>and save results in models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46682" y="2916482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3739032" y="4014757"/>
            <a:ext cx="439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r>
              <a:rPr lang="en-US" sz="1400" b="1" dirty="0"/>
              <a:t> - ClientHandler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204458" y="5395837"/>
            <a:ext cx="1870466" cy="640896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/>
              <a:t>OnLineShoppingDb.sqlite</a:t>
            </a:r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2650643" y="5006310"/>
            <a:ext cx="8976676" cy="165821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55749F-2B92-F7A3-9A49-113078A628F5}"/>
              </a:ext>
            </a:extLst>
          </p:cNvPr>
          <p:cNvCxnSpPr>
            <a:cxnSpLocks/>
          </p:cNvCxnSpPr>
          <p:nvPr/>
        </p:nvCxnSpPr>
        <p:spPr>
          <a:xfrm flipH="1">
            <a:off x="5427133" y="635000"/>
            <a:ext cx="258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55C28C-0A31-9573-FE08-B5990C37FDD9}"/>
              </a:ext>
            </a:extLst>
          </p:cNvPr>
          <p:cNvSpPr txBox="1"/>
          <p:nvPr/>
        </p:nvSpPr>
        <p:spPr>
          <a:xfrm>
            <a:off x="5827395" y="324975"/>
            <a:ext cx="150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Listen to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B8437F-E61F-709B-D3FA-4F564A5B9254}"/>
              </a:ext>
            </a:extLst>
          </p:cNvPr>
          <p:cNvSpPr txBox="1"/>
          <p:nvPr/>
        </p:nvSpPr>
        <p:spPr>
          <a:xfrm>
            <a:off x="6520515" y="1982829"/>
            <a:ext cx="92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B44F5A-9DEC-1101-F781-FDE2AA366CFE}"/>
              </a:ext>
            </a:extLst>
          </p:cNvPr>
          <p:cNvCxnSpPr>
            <a:cxnSpLocks/>
          </p:cNvCxnSpPr>
          <p:nvPr/>
        </p:nvCxnSpPr>
        <p:spPr>
          <a:xfrm flipH="1">
            <a:off x="5799501" y="847712"/>
            <a:ext cx="2209966" cy="19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>
            <a:extLst>
              <a:ext uri="{FF2B5EF4-FFF2-40B4-BE49-F238E27FC236}">
                <a16:creationId xmlns:a16="http://schemas.microsoft.com/office/drawing/2014/main" id="{A4ED6525-8CB7-A26D-FAED-0D6CC2C9E279}"/>
              </a:ext>
            </a:extLst>
          </p:cNvPr>
          <p:cNvSpPr/>
          <p:nvPr/>
        </p:nvSpPr>
        <p:spPr>
          <a:xfrm>
            <a:off x="1514435" y="3342361"/>
            <a:ext cx="7544898" cy="31906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F7B575E6-450B-A5CD-9617-6DEAE5768F40}"/>
              </a:ext>
            </a:extLst>
          </p:cNvPr>
          <p:cNvSpPr/>
          <p:nvPr/>
        </p:nvSpPr>
        <p:spPr>
          <a:xfrm>
            <a:off x="8619067" y="5108001"/>
            <a:ext cx="2946400" cy="150290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D228A3-CD02-7692-833C-46F269F30E66}"/>
              </a:ext>
            </a:extLst>
          </p:cNvPr>
          <p:cNvCxnSpPr>
            <a:cxnSpLocks/>
          </p:cNvCxnSpPr>
          <p:nvPr/>
        </p:nvCxnSpPr>
        <p:spPr>
          <a:xfrm>
            <a:off x="6904484" y="5794169"/>
            <a:ext cx="2210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592C1F-134A-FE47-3B2A-B9F9A6E65B9C}"/>
              </a:ext>
            </a:extLst>
          </p:cNvPr>
          <p:cNvCxnSpPr>
            <a:cxnSpLocks/>
          </p:cNvCxnSpPr>
          <p:nvPr/>
        </p:nvCxnSpPr>
        <p:spPr>
          <a:xfrm flipH="1" flipV="1">
            <a:off x="6897956" y="5933319"/>
            <a:ext cx="2217082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557AD90-C771-2F09-D4F8-6FB4F60EDFBC}"/>
              </a:ext>
            </a:extLst>
          </p:cNvPr>
          <p:cNvSpPr txBox="1"/>
          <p:nvPr/>
        </p:nvSpPr>
        <p:spPr>
          <a:xfrm>
            <a:off x="8009468" y="5487436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594CE1-B0F0-1A69-931A-9917205DBC36}"/>
              </a:ext>
            </a:extLst>
          </p:cNvPr>
          <p:cNvSpPr txBox="1"/>
          <p:nvPr/>
        </p:nvSpPr>
        <p:spPr>
          <a:xfrm>
            <a:off x="7817186" y="5866871"/>
            <a:ext cx="829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F113F2-D1B8-4E7F-8416-D6E550DA647C}"/>
              </a:ext>
            </a:extLst>
          </p:cNvPr>
          <p:cNvCxnSpPr>
            <a:cxnSpLocks/>
          </p:cNvCxnSpPr>
          <p:nvPr/>
        </p:nvCxnSpPr>
        <p:spPr>
          <a:xfrm flipH="1">
            <a:off x="4343400" y="4464750"/>
            <a:ext cx="237067" cy="6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5805E-88A4-0BD1-9014-FDD37009C698}"/>
              </a:ext>
            </a:extLst>
          </p:cNvPr>
          <p:cNvSpPr txBox="1"/>
          <p:nvPr/>
        </p:nvSpPr>
        <p:spPr>
          <a:xfrm>
            <a:off x="4474128" y="4528574"/>
            <a:ext cx="92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B8F207-0754-5902-07E2-8DBC0E1BC64F}"/>
              </a:ext>
            </a:extLst>
          </p:cNvPr>
          <p:cNvCxnSpPr>
            <a:cxnSpLocks/>
          </p:cNvCxnSpPr>
          <p:nvPr/>
        </p:nvCxnSpPr>
        <p:spPr>
          <a:xfrm>
            <a:off x="4023280" y="3637825"/>
            <a:ext cx="121332" cy="4223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536028A-684A-1F46-B106-EA4D46E53A04}"/>
              </a:ext>
            </a:extLst>
          </p:cNvPr>
          <p:cNvCxnSpPr>
            <a:cxnSpLocks/>
          </p:cNvCxnSpPr>
          <p:nvPr/>
        </p:nvCxnSpPr>
        <p:spPr>
          <a:xfrm flipH="1" flipV="1">
            <a:off x="4144612" y="3630480"/>
            <a:ext cx="89468" cy="367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04BC354-EC66-1808-6521-03C62E7C6391}"/>
              </a:ext>
            </a:extLst>
          </p:cNvPr>
          <p:cNvSpPr txBox="1"/>
          <p:nvPr/>
        </p:nvSpPr>
        <p:spPr>
          <a:xfrm>
            <a:off x="3405141" y="3674448"/>
            <a:ext cx="8050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Request</a:t>
            </a:r>
          </a:p>
          <a:p>
            <a:r>
              <a:rPr lang="en-US" sz="1100" dirty="0">
                <a:solidFill>
                  <a:srgbClr val="C00000"/>
                </a:solidFill>
              </a:rPr>
              <a:t>Socket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E8A940-6F3F-7150-4CFC-873DF297A725}"/>
              </a:ext>
            </a:extLst>
          </p:cNvPr>
          <p:cNvSpPr txBox="1"/>
          <p:nvPr/>
        </p:nvSpPr>
        <p:spPr>
          <a:xfrm>
            <a:off x="4220123" y="3617060"/>
            <a:ext cx="7975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Response</a:t>
            </a:r>
          </a:p>
          <a:p>
            <a:r>
              <a:rPr lang="en-US" sz="1100" dirty="0">
                <a:solidFill>
                  <a:srgbClr val="C00000"/>
                </a:solidFill>
              </a:rPr>
              <a:t>Socket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98008E3-0D10-589E-A9F4-7DF72123A84F}"/>
              </a:ext>
            </a:extLst>
          </p:cNvPr>
          <p:cNvCxnSpPr>
            <a:cxnSpLocks/>
          </p:cNvCxnSpPr>
          <p:nvPr/>
        </p:nvCxnSpPr>
        <p:spPr>
          <a:xfrm flipH="1" flipV="1">
            <a:off x="5832699" y="3138821"/>
            <a:ext cx="260745" cy="89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19A6A7C-3575-34B3-5447-265DB08192CF}"/>
              </a:ext>
            </a:extLst>
          </p:cNvPr>
          <p:cNvSpPr txBox="1"/>
          <p:nvPr/>
        </p:nvSpPr>
        <p:spPr>
          <a:xfrm>
            <a:off x="5991661" y="3492059"/>
            <a:ext cx="105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 to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5DBA5C5-D1E0-A0C8-C535-45F09ADB2E19}"/>
              </a:ext>
            </a:extLst>
          </p:cNvPr>
          <p:cNvCxnSpPr>
            <a:cxnSpLocks/>
          </p:cNvCxnSpPr>
          <p:nvPr/>
        </p:nvCxnSpPr>
        <p:spPr>
          <a:xfrm>
            <a:off x="8974668" y="958619"/>
            <a:ext cx="922865" cy="17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32A906A-7675-B565-9DE1-9AE8832FE320}"/>
              </a:ext>
            </a:extLst>
          </p:cNvPr>
          <p:cNvCxnSpPr>
            <a:cxnSpLocks/>
          </p:cNvCxnSpPr>
          <p:nvPr/>
        </p:nvCxnSpPr>
        <p:spPr>
          <a:xfrm>
            <a:off x="5286884" y="847712"/>
            <a:ext cx="4484394" cy="19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DF800B9-3A26-0FA9-A095-318A6BCBB264}"/>
              </a:ext>
            </a:extLst>
          </p:cNvPr>
          <p:cNvSpPr txBox="1"/>
          <p:nvPr/>
        </p:nvSpPr>
        <p:spPr>
          <a:xfrm rot="1417795">
            <a:off x="7391575" y="1823503"/>
            <a:ext cx="169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Load data from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65A834B-9DCB-6E8B-ABF8-0944A9EEE3D7}"/>
              </a:ext>
            </a:extLst>
          </p:cNvPr>
          <p:cNvSpPr txBox="1"/>
          <p:nvPr/>
        </p:nvSpPr>
        <p:spPr>
          <a:xfrm>
            <a:off x="9556623" y="1107520"/>
            <a:ext cx="1693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Set data to</a:t>
            </a:r>
          </a:p>
          <a:p>
            <a:r>
              <a:rPr lang="en-US" dirty="0">
                <a:solidFill>
                  <a:srgbClr val="C00000"/>
                </a:solidFill>
              </a:rPr>
              <a:t>(According to results from</a:t>
            </a:r>
          </a:p>
          <a:p>
            <a:r>
              <a:rPr lang="en-US" dirty="0">
                <a:solidFill>
                  <a:srgbClr val="C00000"/>
                </a:solidFill>
              </a:rPr>
              <a:t>Bussiness logic)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463D60A-5D63-8BE9-3580-D294425828B8}"/>
              </a:ext>
            </a:extLst>
          </p:cNvPr>
          <p:cNvCxnSpPr>
            <a:cxnSpLocks/>
          </p:cNvCxnSpPr>
          <p:nvPr/>
        </p:nvCxnSpPr>
        <p:spPr>
          <a:xfrm flipV="1">
            <a:off x="7817186" y="3989586"/>
            <a:ext cx="1954092" cy="13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7DE4D51-FE58-31F5-DD23-A688A8B1A8EC}"/>
              </a:ext>
            </a:extLst>
          </p:cNvPr>
          <p:cNvSpPr txBox="1"/>
          <p:nvPr/>
        </p:nvSpPr>
        <p:spPr>
          <a:xfrm rot="19776037">
            <a:off x="7883269" y="4371052"/>
            <a:ext cx="169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Save data in</a:t>
            </a:r>
          </a:p>
        </p:txBody>
      </p:sp>
      <p:sp>
        <p:nvSpPr>
          <p:cNvPr id="104" name="箭头: 左弧形 103">
            <a:extLst>
              <a:ext uri="{FF2B5EF4-FFF2-40B4-BE49-F238E27FC236}">
                <a16:creationId xmlns:a16="http://schemas.microsoft.com/office/drawing/2014/main" id="{8F1C2690-E805-EA5B-3222-D2F5761E7B0F}"/>
              </a:ext>
            </a:extLst>
          </p:cNvPr>
          <p:cNvSpPr/>
          <p:nvPr/>
        </p:nvSpPr>
        <p:spPr>
          <a:xfrm>
            <a:off x="7600163" y="3065252"/>
            <a:ext cx="2045473" cy="994919"/>
          </a:xfrm>
          <a:prstGeom prst="curvedRightArrow">
            <a:avLst>
              <a:gd name="adj1" fmla="val 0"/>
              <a:gd name="adj2" fmla="val 19267"/>
              <a:gd name="adj3" fmla="val 3265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9020C82-3533-0E33-D9C6-158711C2E945}"/>
              </a:ext>
            </a:extLst>
          </p:cNvPr>
          <p:cNvSpPr txBox="1"/>
          <p:nvPr/>
        </p:nvSpPr>
        <p:spPr>
          <a:xfrm>
            <a:off x="7825014" y="3193397"/>
            <a:ext cx="1693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Parse models between</a:t>
            </a:r>
          </a:p>
        </p:txBody>
      </p:sp>
      <p:sp>
        <p:nvSpPr>
          <p:cNvPr id="105" name="箭头: 左弧形 104">
            <a:extLst>
              <a:ext uri="{FF2B5EF4-FFF2-40B4-BE49-F238E27FC236}">
                <a16:creationId xmlns:a16="http://schemas.microsoft.com/office/drawing/2014/main" id="{26387B1D-D489-3F2B-97CB-50482B63C030}"/>
              </a:ext>
            </a:extLst>
          </p:cNvPr>
          <p:cNvSpPr/>
          <p:nvPr/>
        </p:nvSpPr>
        <p:spPr>
          <a:xfrm flipV="1">
            <a:off x="7600163" y="2960370"/>
            <a:ext cx="2107689" cy="1015374"/>
          </a:xfrm>
          <a:prstGeom prst="curvedRightArrow">
            <a:avLst>
              <a:gd name="adj1" fmla="val 0"/>
              <a:gd name="adj2" fmla="val 19267"/>
              <a:gd name="adj3" fmla="val 3265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3DE5919-BBEF-72E6-A952-B0CDB515EC2D}"/>
              </a:ext>
            </a:extLst>
          </p:cNvPr>
          <p:cNvCxnSpPr>
            <a:cxnSpLocks/>
          </p:cNvCxnSpPr>
          <p:nvPr/>
        </p:nvCxnSpPr>
        <p:spPr>
          <a:xfrm flipV="1">
            <a:off x="6727059" y="3742226"/>
            <a:ext cx="962056" cy="37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CDCA431-0DFE-4203-5222-AF6D4A0DF67D}"/>
              </a:ext>
            </a:extLst>
          </p:cNvPr>
          <p:cNvCxnSpPr>
            <a:cxnSpLocks/>
          </p:cNvCxnSpPr>
          <p:nvPr/>
        </p:nvCxnSpPr>
        <p:spPr>
          <a:xfrm>
            <a:off x="7176305" y="3036343"/>
            <a:ext cx="640881" cy="22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1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6EF16-0C41-92E8-4882-3677FAC6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elaborated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22B71-0019-BC94-7118-78E6A78D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516557" y="2630785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B7CE-FB0D-5D9A-0057-1B7CDE90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A4DA-F473-048D-0411-0231DA5C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use: User case 1 (buyer)</a:t>
            </a:r>
          </a:p>
          <a:p>
            <a:r>
              <a:rPr lang="en-US" dirty="0"/>
              <a:t>Architecture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512564" y="2869655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EE6AAC-B366-F58B-AE2B-589CF1B4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8" y="1433027"/>
            <a:ext cx="10226139" cy="422661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5CB7EF-7735-3105-E160-C0CF6FD18E01}"/>
              </a:ext>
            </a:extLst>
          </p:cNvPr>
          <p:cNvSpPr/>
          <p:nvPr/>
        </p:nvSpPr>
        <p:spPr>
          <a:xfrm>
            <a:off x="8805225" y="2047800"/>
            <a:ext cx="1396457" cy="738664"/>
          </a:xfrm>
          <a:prstGeom prst="ellipse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B17376-628B-7B2B-0199-3DD1281FC29C}"/>
              </a:ext>
            </a:extLst>
          </p:cNvPr>
          <p:cNvCxnSpPr>
            <a:cxnSpLocks/>
          </p:cNvCxnSpPr>
          <p:nvPr/>
        </p:nvCxnSpPr>
        <p:spPr>
          <a:xfrm flipH="1" flipV="1">
            <a:off x="7841425" y="684601"/>
            <a:ext cx="1302754" cy="1357748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1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C56BA0E-6BBF-A6AC-CF68-28B16298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8" y="1433027"/>
            <a:ext cx="10226139" cy="422661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7302DFC-D274-A4EE-9E9C-C928403FCC6B}"/>
              </a:ext>
            </a:extLst>
          </p:cNvPr>
          <p:cNvSpPr/>
          <p:nvPr/>
        </p:nvSpPr>
        <p:spPr>
          <a:xfrm>
            <a:off x="1214903" y="2194696"/>
            <a:ext cx="867636" cy="3595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0FBEC6-49D6-A214-1F07-4D5512F08732}"/>
              </a:ext>
            </a:extLst>
          </p:cNvPr>
          <p:cNvSpPr/>
          <p:nvPr/>
        </p:nvSpPr>
        <p:spPr>
          <a:xfrm flipH="1">
            <a:off x="2330453" y="2246299"/>
            <a:ext cx="536009" cy="3595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CE18BF-75E6-4E0C-19CA-5E05304C039E}"/>
              </a:ext>
            </a:extLst>
          </p:cNvPr>
          <p:cNvCxnSpPr>
            <a:cxnSpLocks/>
          </p:cNvCxnSpPr>
          <p:nvPr/>
        </p:nvCxnSpPr>
        <p:spPr>
          <a:xfrm flipV="1">
            <a:off x="2029422" y="698307"/>
            <a:ext cx="5409835" cy="1405716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EDE786-369A-08AE-C712-2339DC7A38D0}"/>
              </a:ext>
            </a:extLst>
          </p:cNvPr>
          <p:cNvCxnSpPr>
            <a:cxnSpLocks/>
          </p:cNvCxnSpPr>
          <p:nvPr/>
        </p:nvCxnSpPr>
        <p:spPr>
          <a:xfrm flipV="1">
            <a:off x="2866462" y="742794"/>
            <a:ext cx="4670255" cy="1451902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71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E5A373-BB88-957E-139B-593DC3BCAE6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95785" y="670530"/>
            <a:ext cx="2034386" cy="253667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EB43978-F752-59D2-391D-9ACAC461A9E1}"/>
              </a:ext>
            </a:extLst>
          </p:cNvPr>
          <p:cNvCxnSpPr>
            <a:cxnSpLocks/>
          </p:cNvCxnSpPr>
          <p:nvPr/>
        </p:nvCxnSpPr>
        <p:spPr>
          <a:xfrm>
            <a:off x="3278880" y="3968786"/>
            <a:ext cx="6822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0712860-D2A9-A37E-BA60-C564423487C6}"/>
              </a:ext>
            </a:extLst>
          </p:cNvPr>
          <p:cNvSpPr txBox="1"/>
          <p:nvPr/>
        </p:nvSpPr>
        <p:spPr>
          <a:xfrm>
            <a:off x="2362042" y="4024922"/>
            <a:ext cx="1426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6. Create threads to </a:t>
            </a: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handle clients’ request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9C7E02C-BD73-E4C9-8445-B0EA01B752F1}"/>
              </a:ext>
            </a:extLst>
          </p:cNvPr>
          <p:cNvCxnSpPr>
            <a:cxnSpLocks/>
          </p:cNvCxnSpPr>
          <p:nvPr/>
        </p:nvCxnSpPr>
        <p:spPr>
          <a:xfrm flipH="1">
            <a:off x="3237336" y="4602233"/>
            <a:ext cx="333637" cy="1258082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59FA8DB-54E1-D621-5155-9E1EBB4A2F04}"/>
              </a:ext>
            </a:extLst>
          </p:cNvPr>
          <p:cNvSpPr txBox="1"/>
          <p:nvPr/>
        </p:nvSpPr>
        <p:spPr>
          <a:xfrm>
            <a:off x="1836738" y="4811352"/>
            <a:ext cx="4705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7. Call the business logic function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GetAllProductByCategoryAndSearchString(category, searchString)</a:t>
            </a:r>
          </a:p>
        </p:txBody>
      </p:sp>
    </p:spTree>
    <p:extLst>
      <p:ext uri="{BB962C8B-B14F-4D97-AF65-F5344CB8AC3E}">
        <p14:creationId xmlns:p14="http://schemas.microsoft.com/office/powerpoint/2010/main" val="194230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A2D2D7C-47FA-41E0-9317-0F10825C6BE0}"/>
              </a:ext>
            </a:extLst>
          </p:cNvPr>
          <p:cNvCxnSpPr>
            <a:cxnSpLocks/>
          </p:cNvCxnSpPr>
          <p:nvPr/>
        </p:nvCxnSpPr>
        <p:spPr>
          <a:xfrm flipH="1" flipV="1">
            <a:off x="7118953" y="6035041"/>
            <a:ext cx="2207927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303ED61-98BA-53B2-3D91-5D457BA81BA5}"/>
              </a:ext>
            </a:extLst>
          </p:cNvPr>
          <p:cNvCxnSpPr>
            <a:cxnSpLocks/>
          </p:cNvCxnSpPr>
          <p:nvPr/>
        </p:nvCxnSpPr>
        <p:spPr>
          <a:xfrm flipV="1">
            <a:off x="3763478" y="3968786"/>
            <a:ext cx="0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978301C-9BF2-EA5E-0EBD-4EDD9A0D30B3}"/>
              </a:ext>
            </a:extLst>
          </p:cNvPr>
          <p:cNvCxnSpPr>
            <a:cxnSpLocks/>
          </p:cNvCxnSpPr>
          <p:nvPr/>
        </p:nvCxnSpPr>
        <p:spPr>
          <a:xfrm flipV="1">
            <a:off x="5977036" y="3183952"/>
            <a:ext cx="4801731" cy="694321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B85067B-B46C-7DA1-A914-D93A14330B23}"/>
              </a:ext>
            </a:extLst>
          </p:cNvPr>
          <p:cNvSpPr txBox="1"/>
          <p:nvPr/>
        </p:nvSpPr>
        <p:spPr>
          <a:xfrm rot="21048788">
            <a:off x="5843111" y="3480808"/>
            <a:ext cx="417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12. the data server wrap the list of product into response model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31C7739-1592-F85F-9D03-384804CB0270}"/>
              </a:ext>
            </a:extLst>
          </p:cNvPr>
          <p:cNvSpPr txBox="1"/>
          <p:nvPr/>
        </p:nvSpPr>
        <p:spPr>
          <a:xfrm>
            <a:off x="7536717" y="6005471"/>
            <a:ext cx="16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9. get the sql result set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2F2D131-7101-884B-4FAC-50C6FE18680D}"/>
              </a:ext>
            </a:extLst>
          </p:cNvPr>
          <p:cNvSpPr txBox="1"/>
          <p:nvPr/>
        </p:nvSpPr>
        <p:spPr>
          <a:xfrm rot="19933280">
            <a:off x="6272992" y="4373394"/>
            <a:ext cx="4458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10. The business logic Parse the sql result into a list of Product Model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0BFB232-5977-4C86-1ED5-FA72FDAB7E76}"/>
              </a:ext>
            </a:extLst>
          </p:cNvPr>
          <p:cNvCxnSpPr>
            <a:cxnSpLocks/>
          </p:cNvCxnSpPr>
          <p:nvPr/>
        </p:nvCxnSpPr>
        <p:spPr>
          <a:xfrm flipV="1">
            <a:off x="6168176" y="3410671"/>
            <a:ext cx="4577236" cy="2449644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F889F67-6E44-C7AF-0BDB-87B4395104D6}"/>
              </a:ext>
            </a:extLst>
          </p:cNvPr>
          <p:cNvCxnSpPr>
            <a:cxnSpLocks/>
          </p:cNvCxnSpPr>
          <p:nvPr/>
        </p:nvCxnSpPr>
        <p:spPr>
          <a:xfrm flipH="1">
            <a:off x="4084438" y="3397735"/>
            <a:ext cx="6602980" cy="1128505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7C7400B-2CBB-1344-BA8F-CAD878ACA395}"/>
              </a:ext>
            </a:extLst>
          </p:cNvPr>
          <p:cNvSpPr txBox="1"/>
          <p:nvPr/>
        </p:nvSpPr>
        <p:spPr>
          <a:xfrm rot="20984647">
            <a:off x="4533923" y="3991672"/>
            <a:ext cx="457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11. The business logic return the list of desired products to data server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5687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895886" y="84597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885272" y="292346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6853459" y="3350391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5D791EF-F5D1-492C-10EE-D31199DCBEF5}"/>
              </a:ext>
            </a:extLst>
          </p:cNvPr>
          <p:cNvCxnSpPr>
            <a:cxnSpLocks/>
          </p:cNvCxnSpPr>
          <p:nvPr/>
        </p:nvCxnSpPr>
        <p:spPr>
          <a:xfrm>
            <a:off x="6361698" y="3324092"/>
            <a:ext cx="4388293" cy="627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8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895886" y="84597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885272" y="292346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6853459" y="3350391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5D791EF-F5D1-492C-10EE-D31199DCBEF5}"/>
              </a:ext>
            </a:extLst>
          </p:cNvPr>
          <p:cNvCxnSpPr>
            <a:cxnSpLocks/>
          </p:cNvCxnSpPr>
          <p:nvPr/>
        </p:nvCxnSpPr>
        <p:spPr>
          <a:xfrm>
            <a:off x="6361698" y="3324092"/>
            <a:ext cx="4388293" cy="627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0E865AD-DB10-0EFE-2655-B9A0A2D7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01" y="758355"/>
            <a:ext cx="8816074" cy="536686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1D5E56-4BC3-EF44-EAD5-E2A4BA00D9D9}"/>
              </a:ext>
            </a:extLst>
          </p:cNvPr>
          <p:cNvSpPr/>
          <p:nvPr/>
        </p:nvSpPr>
        <p:spPr>
          <a:xfrm>
            <a:off x="2149202" y="1450124"/>
            <a:ext cx="8458219" cy="457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2C143D8-84A5-CCD3-9696-1BF0D82CA2CB}"/>
              </a:ext>
            </a:extLst>
          </p:cNvPr>
          <p:cNvCxnSpPr>
            <a:cxnSpLocks/>
            <a:stCxn id="230" idx="2"/>
          </p:cNvCxnSpPr>
          <p:nvPr/>
        </p:nvCxnSpPr>
        <p:spPr>
          <a:xfrm>
            <a:off x="1480607" y="1167724"/>
            <a:ext cx="605341" cy="47839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6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88AF15-07A8-CDB1-8E96-C5F45FCA0044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A906171-63E5-6B30-9BBD-FF4745ADC19E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75E036-04E0-B5CE-159F-DBE1C25F8823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4488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8E2E-16B9-E62E-0A6D-59EF89DD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together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CB5DF-C0CD-7E5D-1950-B533F956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E5A373-BB88-957E-139B-593DC3BCAE6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95785" y="670530"/>
            <a:ext cx="2034386" cy="253667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EB43978-F752-59D2-391D-9ACAC461A9E1}"/>
              </a:ext>
            </a:extLst>
          </p:cNvPr>
          <p:cNvCxnSpPr>
            <a:cxnSpLocks/>
          </p:cNvCxnSpPr>
          <p:nvPr/>
        </p:nvCxnSpPr>
        <p:spPr>
          <a:xfrm>
            <a:off x="3278880" y="3968786"/>
            <a:ext cx="6822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A2D2D7C-47FA-41E0-9317-0F10825C6BE0}"/>
              </a:ext>
            </a:extLst>
          </p:cNvPr>
          <p:cNvCxnSpPr>
            <a:cxnSpLocks/>
          </p:cNvCxnSpPr>
          <p:nvPr/>
        </p:nvCxnSpPr>
        <p:spPr>
          <a:xfrm flipH="1" flipV="1">
            <a:off x="7118953" y="6035041"/>
            <a:ext cx="2207927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303ED61-98BA-53B2-3D91-5D457BA81BA5}"/>
              </a:ext>
            </a:extLst>
          </p:cNvPr>
          <p:cNvCxnSpPr>
            <a:cxnSpLocks/>
          </p:cNvCxnSpPr>
          <p:nvPr/>
        </p:nvCxnSpPr>
        <p:spPr>
          <a:xfrm flipV="1">
            <a:off x="3763478" y="3968786"/>
            <a:ext cx="0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0712860-D2A9-A37E-BA60-C564423487C6}"/>
              </a:ext>
            </a:extLst>
          </p:cNvPr>
          <p:cNvSpPr txBox="1"/>
          <p:nvPr/>
        </p:nvSpPr>
        <p:spPr>
          <a:xfrm>
            <a:off x="2357964" y="3991847"/>
            <a:ext cx="1426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6. Create threads to </a:t>
            </a: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handle clients’ request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978301C-9BF2-EA5E-0EBD-4EDD9A0D30B3}"/>
              </a:ext>
            </a:extLst>
          </p:cNvPr>
          <p:cNvCxnSpPr>
            <a:cxnSpLocks/>
          </p:cNvCxnSpPr>
          <p:nvPr/>
        </p:nvCxnSpPr>
        <p:spPr>
          <a:xfrm flipV="1">
            <a:off x="5977036" y="3183952"/>
            <a:ext cx="4801731" cy="694321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B85067B-B46C-7DA1-A914-D93A14330B23}"/>
              </a:ext>
            </a:extLst>
          </p:cNvPr>
          <p:cNvSpPr txBox="1"/>
          <p:nvPr/>
        </p:nvSpPr>
        <p:spPr>
          <a:xfrm rot="21048788">
            <a:off x="5843111" y="3480808"/>
            <a:ext cx="417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12. the data server wrap the list of product into response model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31C7739-1592-F85F-9D03-384804CB0270}"/>
              </a:ext>
            </a:extLst>
          </p:cNvPr>
          <p:cNvSpPr txBox="1"/>
          <p:nvPr/>
        </p:nvSpPr>
        <p:spPr>
          <a:xfrm>
            <a:off x="7536717" y="6005471"/>
            <a:ext cx="16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9. get the sql result set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2F2D131-7101-884B-4FAC-50C6FE18680D}"/>
              </a:ext>
            </a:extLst>
          </p:cNvPr>
          <p:cNvSpPr txBox="1"/>
          <p:nvPr/>
        </p:nvSpPr>
        <p:spPr>
          <a:xfrm rot="19933280">
            <a:off x="6272992" y="4373394"/>
            <a:ext cx="4458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10. The business logic Parse the sql result into a list of Product Model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0BFB232-5977-4C86-1ED5-FA72FDAB7E76}"/>
              </a:ext>
            </a:extLst>
          </p:cNvPr>
          <p:cNvCxnSpPr>
            <a:cxnSpLocks/>
          </p:cNvCxnSpPr>
          <p:nvPr/>
        </p:nvCxnSpPr>
        <p:spPr>
          <a:xfrm flipV="1">
            <a:off x="6168176" y="3410671"/>
            <a:ext cx="4577236" cy="2449644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F889F67-6E44-C7AF-0BDB-87B4395104D6}"/>
              </a:ext>
            </a:extLst>
          </p:cNvPr>
          <p:cNvCxnSpPr>
            <a:cxnSpLocks/>
          </p:cNvCxnSpPr>
          <p:nvPr/>
        </p:nvCxnSpPr>
        <p:spPr>
          <a:xfrm flipH="1">
            <a:off x="4084438" y="3397735"/>
            <a:ext cx="6602980" cy="1128505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9C7E02C-BD73-E4C9-8445-B0EA01B752F1}"/>
              </a:ext>
            </a:extLst>
          </p:cNvPr>
          <p:cNvCxnSpPr>
            <a:cxnSpLocks/>
          </p:cNvCxnSpPr>
          <p:nvPr/>
        </p:nvCxnSpPr>
        <p:spPr>
          <a:xfrm flipH="1">
            <a:off x="3237336" y="4602233"/>
            <a:ext cx="333637" cy="1258082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59FA8DB-54E1-D621-5155-9E1EBB4A2F04}"/>
              </a:ext>
            </a:extLst>
          </p:cNvPr>
          <p:cNvSpPr txBox="1"/>
          <p:nvPr/>
        </p:nvSpPr>
        <p:spPr>
          <a:xfrm>
            <a:off x="1836738" y="4811352"/>
            <a:ext cx="4705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7. Call the business logic function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GetAllProductByCategoryAndSearchString(category, searchString)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7C7400B-2CBB-1344-BA8F-CAD878ACA395}"/>
              </a:ext>
            </a:extLst>
          </p:cNvPr>
          <p:cNvSpPr txBox="1"/>
          <p:nvPr/>
        </p:nvSpPr>
        <p:spPr>
          <a:xfrm rot="20984647">
            <a:off x="4533923" y="3991672"/>
            <a:ext cx="457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11. The business logic return the list of desired products to data server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992745" y="200371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982131" y="408120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2622167" y="3360106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35813" y="751285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B06D5CAB-55ED-B038-27F5-FCB4D34FE453}"/>
              </a:ext>
            </a:extLst>
          </p:cNvPr>
          <p:cNvCxnSpPr>
            <a:cxnSpLocks/>
          </p:cNvCxnSpPr>
          <p:nvPr/>
        </p:nvCxnSpPr>
        <p:spPr>
          <a:xfrm>
            <a:off x="2480949" y="3344151"/>
            <a:ext cx="8269042" cy="67287"/>
          </a:xfrm>
          <a:prstGeom prst="bentConnector3">
            <a:avLst>
              <a:gd name="adj1" fmla="val -6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B7CE-FB0D-5D9A-0057-1B7CDE90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79A6C6-FC4B-D976-B4DD-2C3750A7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a welcome screen to be the starting point of application </a:t>
            </a:r>
          </a:p>
          <a:p>
            <a:pPr marL="0" indent="0">
              <a:buNone/>
            </a:pPr>
            <a:r>
              <a:rPr lang="en-US" dirty="0"/>
              <a:t>	in addition to the user case</a:t>
            </a:r>
          </a:p>
        </p:txBody>
      </p:sp>
    </p:spTree>
    <p:extLst>
      <p:ext uri="{BB962C8B-B14F-4D97-AF65-F5344CB8AC3E}">
        <p14:creationId xmlns:p14="http://schemas.microsoft.com/office/powerpoint/2010/main" val="60028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81E39F-DCDA-243A-91D1-8BAACB15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1" y="733426"/>
            <a:ext cx="11142698" cy="559409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FC8452A-5826-EAB1-1C5D-94027629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5D1572-3A43-5D90-9778-571B22FC4630}"/>
              </a:ext>
            </a:extLst>
          </p:cNvPr>
          <p:cNvSpPr/>
          <p:nvPr/>
        </p:nvSpPr>
        <p:spPr>
          <a:xfrm>
            <a:off x="5146645" y="5898569"/>
            <a:ext cx="964734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81E39F-DCDA-243A-91D1-8BAACB15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1" y="733426"/>
            <a:ext cx="11142698" cy="559409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471ABDE4-C831-E8BD-BB0F-E052980D9D64}"/>
              </a:ext>
            </a:extLst>
          </p:cNvPr>
          <p:cNvSpPr/>
          <p:nvPr/>
        </p:nvSpPr>
        <p:spPr>
          <a:xfrm rot="20403642">
            <a:off x="5067351" y="5035170"/>
            <a:ext cx="437268" cy="833544"/>
          </a:xfrm>
          <a:prstGeom prst="downArrow">
            <a:avLst>
              <a:gd name="adj1" fmla="val 447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C8452A-5826-EAB1-1C5D-94027629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5D1572-3A43-5D90-9778-571B22FC4630}"/>
              </a:ext>
            </a:extLst>
          </p:cNvPr>
          <p:cNvSpPr/>
          <p:nvPr/>
        </p:nvSpPr>
        <p:spPr>
          <a:xfrm>
            <a:off x="5146645" y="5898569"/>
            <a:ext cx="964734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60051076-862E-D671-A06B-415F595FED3F}"/>
              </a:ext>
            </a:extLst>
          </p:cNvPr>
          <p:cNvSpPr/>
          <p:nvPr/>
        </p:nvSpPr>
        <p:spPr>
          <a:xfrm>
            <a:off x="6693546" y="5297093"/>
            <a:ext cx="1468942" cy="521226"/>
          </a:xfrm>
          <a:prstGeom prst="wedgeEllipseCallout">
            <a:avLst>
              <a:gd name="adj1" fmla="val -39394"/>
              <a:gd name="adj2" fmla="val 86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Being implemented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10F6B728-2385-0E32-7D3A-774F6C5CD78D}"/>
              </a:ext>
            </a:extLst>
          </p:cNvPr>
          <p:cNvSpPr/>
          <p:nvPr/>
        </p:nvSpPr>
        <p:spPr>
          <a:xfrm flipH="1">
            <a:off x="3347207" y="5243119"/>
            <a:ext cx="1256686" cy="521226"/>
          </a:xfrm>
          <a:prstGeom prst="wedgeEllipseCallout">
            <a:avLst>
              <a:gd name="adj1" fmla="val -51536"/>
              <a:gd name="adj2" fmla="val 96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Being implemented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21E0764F-1646-B44E-3264-9684DCD7F758}"/>
              </a:ext>
            </a:extLst>
          </p:cNvPr>
          <p:cNvSpPr/>
          <p:nvPr/>
        </p:nvSpPr>
        <p:spPr>
          <a:xfrm>
            <a:off x="5663796" y="4985595"/>
            <a:ext cx="845091" cy="778750"/>
          </a:xfrm>
          <a:prstGeom prst="wedgeEllipseCallout">
            <a:avLst>
              <a:gd name="adj1" fmla="val -40188"/>
              <a:gd name="adj2" fmla="val 6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Buyer by default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933342-C001-7710-8A42-DB803D7A2F47}"/>
              </a:ext>
            </a:extLst>
          </p:cNvPr>
          <p:cNvSpPr txBox="1"/>
          <p:nvPr/>
        </p:nvSpPr>
        <p:spPr>
          <a:xfrm>
            <a:off x="4403447" y="4786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 this</a:t>
            </a:r>
          </a:p>
        </p:txBody>
      </p:sp>
    </p:spTree>
    <p:extLst>
      <p:ext uri="{BB962C8B-B14F-4D97-AF65-F5344CB8AC3E}">
        <p14:creationId xmlns:p14="http://schemas.microsoft.com/office/powerpoint/2010/main" val="40379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3F26-932E-FA31-1A32-EE782258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5AC5C-A513-9B71-D74D-90BE1AF8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604838"/>
            <a:ext cx="11153775" cy="5572125"/>
          </a:xfrm>
          <a:prstGeom prst="rect">
            <a:avLst/>
          </a:prstGeom>
        </p:spPr>
      </p:pic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6C3C70A2-8E25-F8DA-3FAC-586EEB3DC59A}"/>
              </a:ext>
            </a:extLst>
          </p:cNvPr>
          <p:cNvSpPr/>
          <p:nvPr/>
        </p:nvSpPr>
        <p:spPr>
          <a:xfrm flipH="1">
            <a:off x="7818539" y="3429000"/>
            <a:ext cx="2516698" cy="77178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=“password”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401AD7-FD9F-88B0-258B-8FD96A2D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50252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C636D6-FA19-8DB9-A81C-72FE6179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727098"/>
            <a:ext cx="11106150" cy="405328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5B5F8D1-8073-1EA9-32D6-236C02CE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4831A38-F9CE-C107-F0DB-FB013C60D314}"/>
              </a:ext>
            </a:extLst>
          </p:cNvPr>
          <p:cNvSpPr>
            <a:spLocks noGrp="1"/>
          </p:cNvSpPr>
          <p:nvPr/>
        </p:nvSpPr>
        <p:spPr>
          <a:xfrm>
            <a:off x="3789871" y="890162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</p:spTree>
    <p:extLst>
      <p:ext uri="{BB962C8B-B14F-4D97-AF65-F5344CB8AC3E}">
        <p14:creationId xmlns:p14="http://schemas.microsoft.com/office/powerpoint/2010/main" val="15174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327118-478E-E029-5053-625D29AB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8" y="1765325"/>
            <a:ext cx="10958184" cy="45291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16A1FAA-F110-13F8-26A3-90A83919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5F71FBB-F4F0-5AF6-C164-350EDC49B2C7}"/>
              </a:ext>
            </a:extLst>
          </p:cNvPr>
          <p:cNvSpPr>
            <a:spLocks noGrp="1"/>
          </p:cNvSpPr>
          <p:nvPr/>
        </p:nvSpPr>
        <p:spPr>
          <a:xfrm>
            <a:off x="3789871" y="890162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</p:spTree>
    <p:extLst>
      <p:ext uri="{BB962C8B-B14F-4D97-AF65-F5344CB8AC3E}">
        <p14:creationId xmlns:p14="http://schemas.microsoft.com/office/powerpoint/2010/main" val="42511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C25A5E-4251-0B29-4002-74111BB0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8" y="1538684"/>
            <a:ext cx="8338657" cy="507623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5AE0D87-E8FC-AD23-7E8E-D7F0DC61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401AD7-FD9F-88B0-258B-8FD96A2D9536}"/>
              </a:ext>
            </a:extLst>
          </p:cNvPr>
          <p:cNvSpPr>
            <a:spLocks noGrp="1"/>
          </p:cNvSpPr>
          <p:nvPr/>
        </p:nvSpPr>
        <p:spPr>
          <a:xfrm>
            <a:off x="3789871" y="890162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</p:spTree>
    <p:extLst>
      <p:ext uri="{BB962C8B-B14F-4D97-AF65-F5344CB8AC3E}">
        <p14:creationId xmlns:p14="http://schemas.microsoft.com/office/powerpoint/2010/main" val="122322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2714</Words>
  <Application>Microsoft Office PowerPoint</Application>
  <PresentationFormat>宽屏</PresentationFormat>
  <Paragraphs>749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主题​​</vt:lpstr>
      <vt:lpstr>Design Document  for Project 2 (PowerPoint Format)</vt:lpstr>
      <vt:lpstr>PowerPoint 演示文稿</vt:lpstr>
      <vt:lpstr>How to use</vt:lpstr>
      <vt:lpstr>How to use</vt:lpstr>
      <vt:lpstr>How to use</vt:lpstr>
      <vt:lpstr>How to use</vt:lpstr>
      <vt:lpstr>How to use</vt:lpstr>
      <vt:lpstr>How to use</vt:lpstr>
      <vt:lpstr>How to use</vt:lpstr>
      <vt:lpstr>How to use</vt:lpstr>
      <vt:lpstr>Architecture Implementation</vt:lpstr>
      <vt:lpstr>MVC and Presentation Layer</vt:lpstr>
      <vt:lpstr>PowerPoint 演示文稿</vt:lpstr>
      <vt:lpstr>Application Layer, Business Logic Layer, and Data Access Layer</vt:lpstr>
      <vt:lpstr>PowerPoint 演示文稿</vt:lpstr>
      <vt:lpstr>How the architectures works and cooperate</vt:lpstr>
      <vt:lpstr>PowerPoint 演示文稿</vt:lpstr>
      <vt:lpstr>An elaborated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Bring together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肥 333</dc:creator>
  <cp:lastModifiedBy>肥 333</cp:lastModifiedBy>
  <cp:revision>4</cp:revision>
  <dcterms:created xsi:type="dcterms:W3CDTF">2022-11-29T02:44:56Z</dcterms:created>
  <dcterms:modified xsi:type="dcterms:W3CDTF">2022-11-29T09:28:10Z</dcterms:modified>
</cp:coreProperties>
</file>