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86" r:id="rId5"/>
    <p:sldId id="291" r:id="rId6"/>
    <p:sldId id="290" r:id="rId7"/>
    <p:sldId id="259" r:id="rId8"/>
    <p:sldId id="293" r:id="rId9"/>
    <p:sldId id="260" r:id="rId10"/>
    <p:sldId id="294" r:id="rId11"/>
    <p:sldId id="287" r:id="rId12"/>
    <p:sldId id="281" r:id="rId13"/>
    <p:sldId id="263" r:id="rId14"/>
    <p:sldId id="282" r:id="rId15"/>
    <p:sldId id="275" r:id="rId16"/>
    <p:sldId id="283" r:id="rId17"/>
    <p:sldId id="274" r:id="rId18"/>
    <p:sldId id="284" r:id="rId19"/>
    <p:sldId id="273" r:id="rId20"/>
    <p:sldId id="277" r:id="rId21"/>
    <p:sldId id="280" r:id="rId22"/>
    <p:sldId id="264" r:id="rId23"/>
    <p:sldId id="265" r:id="rId24"/>
    <p:sldId id="266" r:id="rId25"/>
    <p:sldId id="267" r:id="rId26"/>
    <p:sldId id="278" r:id="rId27"/>
    <p:sldId id="272" r:id="rId28"/>
    <p:sldId id="285" r:id="rId29"/>
    <p:sldId id="262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肥 333" initials="肥" lastIdx="1" clrIdx="0">
    <p:extLst>
      <p:ext uri="{19B8F6BF-5375-455C-9EA6-DF929625EA0E}">
        <p15:presenceInfo xmlns:p15="http://schemas.microsoft.com/office/powerpoint/2012/main" userId="6de087f593f27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FDF66-410B-92E7-42BB-333D5C96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06055-6EC5-6ECE-B52D-9AF1DB03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11A14-0C9E-0D88-F583-666CC93E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4DCE7-7AFB-7744-A143-B1B748FE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C4AA5-3181-0E89-AE69-17CCD5C7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0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0B6E3-2857-D8CD-8A3F-35DDBBD3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5AC7DD-7997-7463-3761-8EE12C4C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7DDD3-88D9-32A9-4BC2-B2C17DAE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DF0DB-87C4-6281-ACF4-519C816F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15FD1-D240-D914-D186-3DE19E2F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B78DF7-954A-A3BE-6F9F-F4FE1DA84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B00CE-1E9B-2ACB-44C2-3F9B7BD8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F4CF9-25BC-4C70-CEB3-B2DF45FC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9A66F-0DF8-74FA-DDB0-D0E9FA5F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278BC-BDE9-1BC4-7C39-32947AE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7BCD0-0F0D-FD52-F5F9-BA3FA32C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50A5A-016B-FBED-B970-01AB6AB1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DA8A5-E531-BE2B-4925-0BC62DF7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2A4FD-60D6-DEF0-DC90-1D9655ED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D3A39-8F14-75AB-14D4-507F9C38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99C7-783D-63CB-32E0-4A15DC84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40E0C-609A-E4C9-7051-C5132BED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95367-E415-2B9A-7B9E-63F86856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D31F9-4386-0C03-A49C-06097122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CDD0C-FB21-061D-FCD0-8AB2E6E6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F0B9B-7E62-E1B0-0134-71F53F60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03457-7934-3EB0-B981-DFEB34C4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3560B-DA50-0D52-8D83-6B56EC0EB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3C619-CE6A-5F74-339B-9F892996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653E8-51B3-D394-A69A-B822CB26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B16E1-7250-2B8E-F77D-6FC5F63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CFDD3-CCEF-C7E0-9922-61191CC4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29F5F7-9032-8272-BD3D-46B6AE49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C44BA0-DACE-3521-6FB2-289CED4A9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90C58C-B55A-43DA-1F54-D74A4D732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B8AAAC-4BE1-B92A-2163-02339AB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8213EF-1143-301C-E042-2C4E59EE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B09F8F-F8C4-2B12-FFF8-4A318EB7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D237AF-4DCE-EEB3-B8F5-F996668E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52651-F7AE-6A04-8C84-479DEEE8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67B61E-15A7-A1E0-2F51-6463DB9E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EC402-BE3F-238E-392C-6E3F6B5D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C67B0-C786-FF94-EADA-C22AA27C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45636B-0CD6-CA92-C18B-44FF6822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61F2B-E6A6-C7AD-8DDF-7C22F23D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0395E-85A0-EFE8-B67B-98940BEB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D694-E4D8-EFC9-8195-4637578D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DC7AD-D864-20D7-3770-236C391E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29E26F-B2FB-22B8-F644-22B31B1A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778AA-5978-EDAE-2BAC-655E7F76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D8F58-F22C-FC04-DFC4-87F6BC37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B2373-3C6A-5AC7-9337-6A59F79D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1168-9194-B1AB-047A-727A666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BD2A0D-238F-C888-D104-F73BF8C3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281257-F1E4-2657-22A5-3E3C4BBA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A7A8E-5EDE-E762-3257-DD7FE249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B7250-5550-524F-0E55-D361D08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6E4A6-CCB7-C644-0652-2216C03C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7B4356-AF1A-544A-7F62-D62FE069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60C87-5EA2-5DB9-0BB9-2A76AD11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4C579-FBC8-8DD3-2D56-1B5BDAA08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91B47-61FA-4667-99A2-A5F2D7BCB1E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E225A-3330-6EDC-B244-EDC5350DE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00FBD-3F3C-487C-96B0-D0D57463E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35C76-CCDA-4245-A5E8-9E915EF76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8.217.155.95:7701/productDetail?id=10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8.217.155.95:7701/UserLogin?UserRole=Gue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02F8F-1D1F-24CB-7161-03B5A908B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Document </a:t>
            </a:r>
            <a:br>
              <a:rPr lang="en-US" dirty="0"/>
            </a:br>
            <a:r>
              <a:rPr lang="en-US" dirty="0"/>
              <a:t>for Project 3</a:t>
            </a:r>
            <a:br>
              <a:rPr lang="en-US" dirty="0"/>
            </a:br>
            <a:r>
              <a:rPr lang="en-US" sz="4000" dirty="0"/>
              <a:t>(PowerPoint Format)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1604D-1133-26EC-A96B-1D70AA970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Donna Jackson, Leshan Zhao, (Ravindra, </a:t>
            </a:r>
            <a:r>
              <a:rPr lang="en-US" dirty="0" err="1"/>
              <a:t>Mehnaz</a:t>
            </a:r>
            <a:r>
              <a:rPr lang="en-US" dirty="0"/>
              <a:t> Tabassum)</a:t>
            </a:r>
          </a:p>
        </p:txBody>
      </p:sp>
    </p:spTree>
    <p:extLst>
      <p:ext uri="{BB962C8B-B14F-4D97-AF65-F5344CB8AC3E}">
        <p14:creationId xmlns:p14="http://schemas.microsoft.com/office/powerpoint/2010/main" val="290967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1AD7-FD9F-88B0-258B-8FD96A2D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F0A10C3-0EFD-87B7-AF03-3468EBE00CA3}"/>
              </a:ext>
            </a:extLst>
          </p:cNvPr>
          <p:cNvSpPr>
            <a:spLocks noGrp="1"/>
          </p:cNvSpPr>
          <p:nvPr/>
        </p:nvSpPr>
        <p:spPr>
          <a:xfrm>
            <a:off x="7127780" y="139367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F851D-C8C2-2104-2A22-432832D0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43" y="1521229"/>
            <a:ext cx="6827520" cy="51206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218267-E7A3-EC85-0E33-5C08412DA310}"/>
              </a:ext>
            </a:extLst>
          </p:cNvPr>
          <p:cNvSpPr txBox="1"/>
          <p:nvPr/>
        </p:nvSpPr>
        <p:spPr>
          <a:xfrm>
            <a:off x="3322822" y="77228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or browse </a:t>
            </a:r>
          </a:p>
          <a:p>
            <a:r>
              <a:rPr lang="en-US" dirty="0">
                <a:hlinkClick r:id="rId3"/>
              </a:rPr>
              <a:t>18.217.155.95:7701/</a:t>
            </a:r>
            <a:r>
              <a:rPr lang="en-US" dirty="0" err="1">
                <a:hlinkClick r:id="rId3"/>
              </a:rPr>
              <a:t>productDetail?id</a:t>
            </a:r>
            <a:r>
              <a:rPr lang="en-US" dirty="0">
                <a:hlinkClick r:id="rId3"/>
              </a:rPr>
              <a:t>=1002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3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F8738-78A1-C233-AA46-48C496B7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Implementation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8F9BB-B028-6AE7-E4C9-AAE9CA81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MVC and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Layer (Project 2 &amp; 3) -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Jump to </a:t>
            </a:r>
            <a:endParaRPr lang="en-US" altLang="zh-CN" dirty="0"/>
          </a:p>
          <a:p>
            <a:pPr lvl="1"/>
            <a:r>
              <a:rPr lang="en-US" dirty="0"/>
              <a:t>Android and Web Server </a:t>
            </a:r>
            <a:r>
              <a:rPr lang="en-US" altLang="zh-CN" dirty="0"/>
              <a:t>(Project 3)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Jump 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7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D56E-DD0C-309E-6304-B7D39F6E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and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Layer (Project 2 &amp; 3)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8B8D-09E2-E986-76B5-486B56EF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to </a:t>
            </a:r>
            <a:r>
              <a:rPr lang="en-US" dirty="0">
                <a:hlinkClick r:id="rId2" action="ppaction://hlinksldjump"/>
              </a:rPr>
              <a:t>Android and Web Server </a:t>
            </a:r>
            <a:r>
              <a:rPr lang="en-US" altLang="zh-CN" dirty="0">
                <a:hlinkClick r:id="rId2" action="ppaction://hlinksldjump"/>
              </a:rPr>
              <a:t>(Project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2404533" y="171570"/>
            <a:ext cx="9525000" cy="62800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252928" y="277891"/>
            <a:ext cx="187547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  <a:p>
            <a:r>
              <a:rPr lang="en-US" sz="1400" b="1" dirty="0"/>
              <a:t>Models for </a:t>
            </a:r>
          </a:p>
          <a:p>
            <a:r>
              <a:rPr lang="en-US" sz="1400" b="1" dirty="0"/>
              <a:t>Remote Data Access:</a:t>
            </a:r>
          </a:p>
          <a:p>
            <a:r>
              <a:rPr lang="en-US" sz="1400" dirty="0"/>
              <a:t>RequestModel</a:t>
            </a:r>
          </a:p>
          <a:p>
            <a:r>
              <a:rPr lang="en-US" sz="1400" dirty="0"/>
              <a:t>ResponseModel</a:t>
            </a:r>
          </a:p>
          <a:p>
            <a:r>
              <a:rPr lang="en-US" sz="1400" dirty="0"/>
              <a:t>ProductModel</a:t>
            </a:r>
          </a:p>
          <a:p>
            <a:r>
              <a:rPr lang="en-US" sz="1400" dirty="0"/>
              <a:t>ProductImageModel</a:t>
            </a:r>
          </a:p>
          <a:p>
            <a:endParaRPr lang="en-US" sz="1400" b="1" dirty="0"/>
          </a:p>
          <a:p>
            <a:r>
              <a:rPr lang="en-US" sz="1400" b="1" dirty="0"/>
              <a:t>Models for </a:t>
            </a:r>
          </a:p>
          <a:p>
            <a:r>
              <a:rPr lang="en-US" sz="1400" b="1" dirty="0"/>
              <a:t>Information Storage:</a:t>
            </a:r>
          </a:p>
          <a:p>
            <a:r>
              <a:rPr lang="en-US" sz="1400" dirty="0"/>
              <a:t>Product</a:t>
            </a:r>
          </a:p>
          <a:p>
            <a:r>
              <a:rPr lang="en-US" sz="1400" dirty="0"/>
              <a:t>ProductDetails</a:t>
            </a:r>
          </a:p>
          <a:p>
            <a:endParaRPr lang="en-US" sz="1400" dirty="0"/>
          </a:p>
          <a:p>
            <a:r>
              <a:rPr lang="en-US" sz="1400" dirty="0"/>
              <a:t>Order</a:t>
            </a:r>
          </a:p>
          <a:p>
            <a:r>
              <a:rPr lang="en-US" sz="1400" dirty="0"/>
              <a:t>OrderDetails</a:t>
            </a:r>
          </a:p>
          <a:p>
            <a:r>
              <a:rPr lang="en-US" sz="1400" dirty="0"/>
              <a:t>Shipper</a:t>
            </a:r>
          </a:p>
          <a:p>
            <a:r>
              <a:rPr lang="en-US" sz="1400" dirty="0"/>
              <a:t>ShipperMethod</a:t>
            </a:r>
          </a:p>
          <a:p>
            <a:r>
              <a:rPr lang="en-US" sz="1400" dirty="0"/>
              <a:t>Types</a:t>
            </a:r>
          </a:p>
          <a:p>
            <a:r>
              <a:rPr lang="en-US" sz="1400" dirty="0"/>
              <a:t>Supplier</a:t>
            </a:r>
          </a:p>
          <a:p>
            <a:r>
              <a:rPr lang="en-US" sz="1400" dirty="0"/>
              <a:t>Shipper</a:t>
            </a:r>
          </a:p>
          <a:p>
            <a:endParaRPr lang="en-US" sz="1400" dirty="0"/>
          </a:p>
          <a:p>
            <a:r>
              <a:rPr lang="en-US" sz="1400" dirty="0"/>
              <a:t>Users</a:t>
            </a:r>
          </a:p>
          <a:p>
            <a:r>
              <a:rPr lang="en-US" sz="1400" dirty="0"/>
              <a:t>UserRole</a:t>
            </a:r>
          </a:p>
          <a:p>
            <a:r>
              <a:rPr lang="en-US" sz="1400" dirty="0"/>
              <a:t>ContactInfo</a:t>
            </a:r>
          </a:p>
          <a:p>
            <a:r>
              <a:rPr lang="en-US" sz="1400" dirty="0"/>
              <a:t>Authorization</a:t>
            </a:r>
          </a:p>
          <a:p>
            <a:r>
              <a:rPr lang="en-US" sz="1400" dirty="0"/>
              <a:t>AuthorizationLevels</a:t>
            </a:r>
          </a:p>
          <a:p>
            <a:endParaRPr 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2652259" y="284121"/>
            <a:ext cx="408990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Views</a:t>
            </a:r>
            <a:r>
              <a:rPr lang="en-US" sz="1400" b="1" dirty="0"/>
              <a:t>:</a:t>
            </a:r>
          </a:p>
          <a:p>
            <a:endParaRPr lang="en-US" sz="1400" dirty="0"/>
          </a:p>
          <a:p>
            <a:r>
              <a:rPr lang="en-US" sz="1400" dirty="0"/>
              <a:t>WelcomeView (start screen)</a:t>
            </a:r>
          </a:p>
          <a:p>
            <a:r>
              <a:rPr lang="en-US" sz="1400" dirty="0"/>
              <a:t>LoginScreenView</a:t>
            </a:r>
          </a:p>
          <a:p>
            <a:endParaRPr lang="en-US" sz="1400" b="1" dirty="0"/>
          </a:p>
          <a:p>
            <a:r>
              <a:rPr lang="en-US" sz="1400" b="1" dirty="0"/>
              <a:t>For Buyer:</a:t>
            </a:r>
          </a:p>
          <a:p>
            <a:r>
              <a:rPr lang="en-US" sz="1400" dirty="0"/>
              <a:t>SearchView</a:t>
            </a:r>
          </a:p>
          <a:p>
            <a:r>
              <a:rPr lang="en-US" sz="1400" dirty="0"/>
              <a:t>    - SearchInputBoxPanel</a:t>
            </a:r>
          </a:p>
          <a:p>
            <a:r>
              <a:rPr lang="en-US" sz="1400" dirty="0"/>
              <a:t>    - SearchResultPanel</a:t>
            </a:r>
          </a:p>
          <a:p>
            <a:r>
              <a:rPr lang="en-US" sz="1400" dirty="0"/>
              <a:t>    - ItemDetailPanel</a:t>
            </a:r>
          </a:p>
          <a:p>
            <a:r>
              <a:rPr lang="en-US" sz="1400" dirty="0"/>
              <a:t>    - CheckoutView (being implemented) </a:t>
            </a:r>
          </a:p>
          <a:p>
            <a:r>
              <a:rPr lang="en-US" sz="1400" dirty="0"/>
              <a:t>ShipperView (Not included, To be implemented)</a:t>
            </a:r>
          </a:p>
          <a:p>
            <a:r>
              <a:rPr lang="en-US" sz="1400" dirty="0"/>
              <a:t>ShoppintCartView (Not included, To be implemented)</a:t>
            </a:r>
          </a:p>
          <a:p>
            <a:endParaRPr lang="en-US" sz="1400" dirty="0"/>
          </a:p>
          <a:p>
            <a:r>
              <a:rPr lang="en-US" sz="1400" b="1" dirty="0"/>
              <a:t>For Seller: (Being Implemented)</a:t>
            </a:r>
          </a:p>
          <a:p>
            <a:r>
              <a:rPr lang="en-US" sz="1400" dirty="0"/>
              <a:t>SellerView</a:t>
            </a:r>
          </a:p>
          <a:p>
            <a:r>
              <a:rPr lang="en-US" sz="1400" dirty="0"/>
              <a:t>ProductMaintenanceView</a:t>
            </a:r>
          </a:p>
          <a:p>
            <a:endParaRPr lang="en-US" sz="1400" dirty="0"/>
          </a:p>
          <a:p>
            <a:r>
              <a:rPr lang="en-US" sz="1400" b="1" dirty="0"/>
              <a:t>For SuperUser: (Not included, To be implemented)</a:t>
            </a:r>
          </a:p>
          <a:p>
            <a:r>
              <a:rPr lang="en-US" sz="1400" dirty="0"/>
              <a:t>SuperUserView </a:t>
            </a:r>
          </a:p>
          <a:p>
            <a:r>
              <a:rPr lang="en-US" sz="1400" dirty="0"/>
              <a:t>RegisterViewScreen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6901337" y="284121"/>
            <a:ext cx="4941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endParaRPr lang="en-US" sz="1400" dirty="0"/>
          </a:p>
          <a:p>
            <a:r>
              <a:rPr lang="en-US" sz="1400" dirty="0"/>
              <a:t>WelcomeController</a:t>
            </a:r>
          </a:p>
          <a:p>
            <a:r>
              <a:rPr lang="en-US" sz="1400" dirty="0"/>
              <a:t>LoginController</a:t>
            </a:r>
          </a:p>
          <a:p>
            <a:endParaRPr lang="en-US" sz="1400" dirty="0"/>
          </a:p>
          <a:p>
            <a:r>
              <a:rPr lang="en-US" sz="1400" b="1" dirty="0"/>
              <a:t>For Buyer screen:</a:t>
            </a:r>
            <a:endParaRPr lang="en-US" sz="1400" dirty="0"/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  (no controller for search input box panel because it’s too simple)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  <a:p>
            <a:r>
              <a:rPr lang="en-US" sz="1400" dirty="0"/>
              <a:t>CheckoutController (being implemented) </a:t>
            </a:r>
          </a:p>
          <a:p>
            <a:r>
              <a:rPr lang="en-US" sz="1400" dirty="0"/>
              <a:t>ShipperController (Not included, To be implemented)</a:t>
            </a:r>
          </a:p>
          <a:p>
            <a:r>
              <a:rPr lang="en-US" sz="1400" dirty="0"/>
              <a:t>ShoppintCartController (Not included, To be implemented)</a:t>
            </a:r>
          </a:p>
          <a:p>
            <a:endParaRPr lang="en-US" sz="1400" dirty="0"/>
          </a:p>
          <a:p>
            <a:r>
              <a:rPr lang="en-US" sz="1400" b="1" dirty="0"/>
              <a:t>For Seller screen: (Being Implemented)</a:t>
            </a:r>
          </a:p>
          <a:p>
            <a:r>
              <a:rPr lang="en-US" sz="1400" dirty="0"/>
              <a:t>SellerController</a:t>
            </a:r>
          </a:p>
          <a:p>
            <a:r>
              <a:rPr lang="en-US" sz="1400" dirty="0"/>
              <a:t>ProductController</a:t>
            </a:r>
          </a:p>
          <a:p>
            <a:endParaRPr lang="en-US" sz="1400" dirty="0"/>
          </a:p>
          <a:p>
            <a:r>
              <a:rPr lang="en-US" sz="1400" b="1" dirty="0"/>
              <a:t>For SuperUser Screen: (Not included, To be implemented)</a:t>
            </a:r>
          </a:p>
          <a:p>
            <a:r>
              <a:rPr lang="en-US" sz="1400" dirty="0"/>
              <a:t>SuperUserController</a:t>
            </a:r>
          </a:p>
          <a:p>
            <a:r>
              <a:rPr lang="en-US" sz="1400" dirty="0"/>
              <a:t>RegisterController</a:t>
            </a:r>
          </a:p>
          <a:p>
            <a:endParaRPr 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D5740D-749E-AA92-912B-03866C02C44B}"/>
              </a:ext>
            </a:extLst>
          </p:cNvPr>
          <p:cNvSpPr txBox="1"/>
          <p:nvPr/>
        </p:nvSpPr>
        <p:spPr>
          <a:xfrm>
            <a:off x="2652259" y="5865969"/>
            <a:ext cx="211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Presentation Layer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C63633-8E60-9951-EE94-714EBBDDDB67}"/>
              </a:ext>
            </a:extLst>
          </p:cNvPr>
          <p:cNvSpPr txBox="1"/>
          <p:nvPr/>
        </p:nvSpPr>
        <p:spPr>
          <a:xfrm>
            <a:off x="6559625" y="5518577"/>
            <a:ext cx="5471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Application.java: </a:t>
            </a:r>
          </a:p>
          <a:p>
            <a:r>
              <a:rPr lang="en-US" b="1" dirty="0">
                <a:solidFill>
                  <a:schemeClr val="accent1"/>
                </a:solidFill>
              </a:rPr>
              <a:t>	</a:t>
            </a:r>
            <a:r>
              <a:rPr lang="en-US" sz="1800" b="1" dirty="0">
                <a:solidFill>
                  <a:schemeClr val="accent1"/>
                </a:solidFill>
              </a:rPr>
              <a:t>starting point of the app</a:t>
            </a:r>
          </a:p>
        </p:txBody>
      </p:sp>
    </p:spTree>
    <p:extLst>
      <p:ext uri="{BB962C8B-B14F-4D97-AF65-F5344CB8AC3E}">
        <p14:creationId xmlns:p14="http://schemas.microsoft.com/office/powerpoint/2010/main" val="419756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D56E-DD0C-309E-6304-B7D39F6E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Layer, </a:t>
            </a:r>
            <a:r>
              <a:rPr lang="en-US" dirty="0"/>
              <a:t>Business Logic </a:t>
            </a:r>
            <a:r>
              <a:rPr lang="en-US" altLang="zh-CN" dirty="0"/>
              <a:t>Layer, and Data Access Layer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8B8D-09E2-E986-76B5-486B56EF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8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60867" y="364068"/>
            <a:ext cx="5935133" cy="61891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455732" y="456095"/>
            <a:ext cx="3045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 Layer</a:t>
            </a:r>
          </a:p>
          <a:p>
            <a:r>
              <a:rPr lang="en-US" sz="1400" dirty="0"/>
              <a:t>(In fact also a Data Access Layer, </a:t>
            </a:r>
          </a:p>
          <a:p>
            <a:r>
              <a:rPr lang="en-US" sz="1400" dirty="0"/>
              <a:t>used to 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39700" y="4956154"/>
            <a:ext cx="439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r>
              <a:rPr lang="en-US" sz="1400" b="1" dirty="0"/>
              <a:t>ClientHandler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3643D-CD27-42A6-2B7C-7C91B31C3967}"/>
              </a:ext>
            </a:extLst>
          </p:cNvPr>
          <p:cNvSpPr txBox="1"/>
          <p:nvPr/>
        </p:nvSpPr>
        <p:spPr>
          <a:xfrm>
            <a:off x="9881980" y="517650"/>
            <a:ext cx="251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 Layer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D03C08-0C11-6C3D-78F9-4F4735095344}"/>
              </a:ext>
            </a:extLst>
          </p:cNvPr>
          <p:cNvSpPr/>
          <p:nvPr/>
        </p:nvSpPr>
        <p:spPr>
          <a:xfrm>
            <a:off x="6096000" y="364068"/>
            <a:ext cx="5935133" cy="61891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F9007E-EF0E-A25B-5EC1-08CA0A74F244}"/>
              </a:ext>
            </a:extLst>
          </p:cNvPr>
          <p:cNvSpPr txBox="1"/>
          <p:nvPr/>
        </p:nvSpPr>
        <p:spPr>
          <a:xfrm>
            <a:off x="247251" y="1484549"/>
            <a:ext cx="39421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	(i.e.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at Client side)</a:t>
            </a:r>
          </a:p>
          <a:p>
            <a:endParaRPr lang="en-US" sz="1400" b="1" dirty="0"/>
          </a:p>
          <a:p>
            <a:r>
              <a:rPr lang="en-US" sz="1400" b="1" dirty="0"/>
              <a:t>Extra Methods: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cast_ProductModels_ToProducts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saveImages_FromProductImgModel_ToProduct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load_Product</a:t>
            </a:r>
          </a:p>
          <a:p>
            <a:pPr marL="285750" indent="-285750">
              <a:buFontTx/>
              <a:buChar char="-"/>
            </a:pPr>
            <a:endParaRPr lang="en-US" sz="1400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8AFC50-F455-183A-1845-383A3C8D3189}"/>
              </a:ext>
            </a:extLst>
          </p:cNvPr>
          <p:cNvSpPr txBox="1"/>
          <p:nvPr/>
        </p:nvSpPr>
        <p:spPr>
          <a:xfrm>
            <a:off x="8573771" y="1484549"/>
            <a:ext cx="3558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	(i.e. </a:t>
            </a:r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at Server Side)</a:t>
            </a:r>
          </a:p>
          <a:p>
            <a:endParaRPr lang="en-US" sz="1400" b="1" dirty="0"/>
          </a:p>
          <a:p>
            <a:r>
              <a:rPr lang="en-US" sz="1400" b="1" dirty="0"/>
              <a:t>Extra Methods:</a:t>
            </a:r>
            <a:endParaRPr lang="en-US" sz="1400" i="1" dirty="0"/>
          </a:p>
          <a:p>
            <a:pPr marL="285750" indent="-285750">
              <a:buFontTx/>
              <a:buChar char="-"/>
            </a:pPr>
            <a:r>
              <a:rPr lang="en-US" sz="1400" i="1" dirty="0"/>
              <a:t>cast_Products_ToProductModels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saveImages_FromProduct_ToProductImgModel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getDetailImage_FromProductDetailList</a:t>
            </a:r>
          </a:p>
          <a:p>
            <a:pPr marL="285750" indent="-285750">
              <a:buFontTx/>
              <a:buChar char="-"/>
            </a:pPr>
            <a:r>
              <a:rPr lang="en-US" sz="1400" i="1" dirty="0"/>
              <a:t>ImportImgFromPath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0E9B30-2B3D-7061-FBD4-AEAEA099DCD3}"/>
              </a:ext>
            </a:extLst>
          </p:cNvPr>
          <p:cNvSpPr/>
          <p:nvPr/>
        </p:nvSpPr>
        <p:spPr>
          <a:xfrm>
            <a:off x="4189435" y="517059"/>
            <a:ext cx="4184082" cy="5883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accent6"/>
                </a:solidFill>
              </a:rPr>
              <a:t>DataAccess</a:t>
            </a:r>
            <a:r>
              <a:rPr lang="en-US" sz="1100" b="1" dirty="0"/>
              <a:t> (interface)</a:t>
            </a:r>
          </a:p>
          <a:p>
            <a:r>
              <a:rPr lang="en-US" sz="1100" b="1" dirty="0"/>
              <a:t>Methods:</a:t>
            </a:r>
          </a:p>
          <a:p>
            <a:r>
              <a:rPr lang="en-US" sz="1100" b="1" dirty="0"/>
              <a:t>For Login Screen: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GetUserWithUsernamePassword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GetUserWithUserID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GetUserRoleWithUserRoleID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GetAllUsers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GetContactInfoByUser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GetContactInfo</a:t>
            </a:r>
          </a:p>
          <a:p>
            <a:endParaRPr lang="en-US" sz="1100" b="1" dirty="0"/>
          </a:p>
          <a:p>
            <a:r>
              <a:rPr lang="en-US" sz="1100" b="1" dirty="0"/>
              <a:t>For Buyer Search View: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GetProductByID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GetAllProductByCategoryAndSearchString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GetAllProductsByProductDetails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GetAllProductDetailsForProduct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FillProductObject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GetAllShippers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SaveOrder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GetNextOrdersDetailID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GetShipperMethodByShipperIDAndMethod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GetNextOrderID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GetSupplierForProduct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GetAllOrdersForUser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GetOrderDetailsForUser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GetOrderDetailsForOrder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GetOrders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GetTypesByTypeName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GetTypesByTypeValue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GetType</a:t>
            </a:r>
          </a:p>
          <a:p>
            <a:endParaRPr lang="en-US" sz="1100" i="1" dirty="0"/>
          </a:p>
          <a:p>
            <a:r>
              <a:rPr lang="en-US" sz="1100" b="1" dirty="0"/>
              <a:t>For Seller View: (being Implemented)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saveProduct</a:t>
            </a:r>
          </a:p>
          <a:p>
            <a:pPr marL="285750" indent="-285750">
              <a:buFontTx/>
              <a:buChar char="-"/>
            </a:pPr>
            <a:r>
              <a:rPr lang="en-US" sz="1100" i="1" dirty="0"/>
              <a:t>……</a:t>
            </a:r>
            <a:endParaRPr lang="en-US" sz="1200" i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519A998-22F8-169A-CAF1-F435E045D0D8}"/>
              </a:ext>
            </a:extLst>
          </p:cNvPr>
          <p:cNvSpPr txBox="1"/>
          <p:nvPr/>
        </p:nvSpPr>
        <p:spPr>
          <a:xfrm>
            <a:off x="10259260" y="3988457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5E66C1F0-C70F-2C47-19EA-53D1F1116E68}"/>
              </a:ext>
            </a:extLst>
          </p:cNvPr>
          <p:cNvSpPr/>
          <p:nvPr/>
        </p:nvSpPr>
        <p:spPr>
          <a:xfrm>
            <a:off x="8879219" y="4704017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337551-D4A1-31B7-B13F-B372FB1A59BE}"/>
              </a:ext>
            </a:extLst>
          </p:cNvPr>
          <p:cNvSpPr/>
          <p:nvPr/>
        </p:nvSpPr>
        <p:spPr>
          <a:xfrm>
            <a:off x="8573771" y="1413933"/>
            <a:ext cx="3370978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968FAC-65BD-FE75-DF44-35A4B39295BD}"/>
              </a:ext>
            </a:extLst>
          </p:cNvPr>
          <p:cNvCxnSpPr/>
          <p:nvPr/>
        </p:nvCxnSpPr>
        <p:spPr>
          <a:xfrm>
            <a:off x="9660467" y="3547533"/>
            <a:ext cx="0" cy="939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0DC0AC-4C17-E444-58BD-9D5AD111250F}"/>
              </a:ext>
            </a:extLst>
          </p:cNvPr>
          <p:cNvCxnSpPr>
            <a:cxnSpLocks/>
          </p:cNvCxnSpPr>
          <p:nvPr/>
        </p:nvCxnSpPr>
        <p:spPr>
          <a:xfrm flipV="1">
            <a:off x="9881979" y="3547533"/>
            <a:ext cx="0" cy="9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0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B8EAD-E4AF-33FD-5F7E-A6ED3AE1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architectures works and cooperate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2D000-908A-F738-1801-DF35063E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418973" y="171570"/>
            <a:ext cx="10343098" cy="215043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244572" y="6353285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9772239" y="2663066"/>
            <a:ext cx="17281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Models</a:t>
            </a:r>
            <a:r>
              <a:rPr lang="en-US" b="1" dirty="0"/>
              <a:t>:</a:t>
            </a:r>
          </a:p>
          <a:p>
            <a:r>
              <a:rPr lang="en-US" sz="1400" b="1" dirty="0"/>
              <a:t>Remote Data Access </a:t>
            </a:r>
          </a:p>
          <a:p>
            <a:r>
              <a:rPr lang="en-US" sz="1400" b="1" dirty="0"/>
              <a:t>Models</a:t>
            </a:r>
          </a:p>
          <a:p>
            <a:r>
              <a:rPr lang="en-US" sz="1400" dirty="0"/>
              <a:t>  - RequestModel</a:t>
            </a:r>
          </a:p>
          <a:p>
            <a:r>
              <a:rPr lang="en-US" sz="1400" dirty="0"/>
              <a:t>  - ResponseModel</a:t>
            </a:r>
          </a:p>
          <a:p>
            <a:r>
              <a:rPr lang="en-US" sz="1400" b="1" dirty="0"/>
              <a:t>Other models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4426104" y="439176"/>
            <a:ext cx="89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Views</a:t>
            </a:r>
            <a:r>
              <a:rPr lang="en-US" sz="2000" b="1" dirty="0"/>
              <a:t>: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8119980" y="558509"/>
            <a:ext cx="142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Controllers</a:t>
            </a:r>
            <a:r>
              <a:rPr lang="en-US" sz="2000" b="1" dirty="0"/>
              <a:t>: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418973" y="2447931"/>
            <a:ext cx="6651583" cy="207718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504710" y="2456861"/>
            <a:ext cx="58929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dirty="0"/>
              <a:t>Functions to wrap models in request model, </a:t>
            </a:r>
          </a:p>
          <a:p>
            <a:r>
              <a:rPr lang="en-US" sz="1400" dirty="0"/>
              <a:t>create socket to get result from remote server</a:t>
            </a:r>
          </a:p>
          <a:p>
            <a:r>
              <a:rPr lang="en-US" sz="1400" dirty="0"/>
              <a:t>unwrap response model to models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2684994" y="5089195"/>
            <a:ext cx="5371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dirty="0"/>
              <a:t>Provide methods to create query to fetch data from database</a:t>
            </a:r>
          </a:p>
          <a:p>
            <a:r>
              <a:rPr lang="en-US" sz="1400" dirty="0"/>
              <a:t>according to </a:t>
            </a:r>
            <a:r>
              <a:rPr lang="en-US" sz="1400" b="1" dirty="0"/>
              <a:t>business logic</a:t>
            </a:r>
          </a:p>
          <a:p>
            <a:r>
              <a:rPr lang="en-US" sz="1400" dirty="0"/>
              <a:t>and save results in models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46682" y="2916482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3739032" y="4014757"/>
            <a:ext cx="439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r>
              <a:rPr lang="en-US" sz="1400" b="1" dirty="0"/>
              <a:t> - ClientHandler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204458" y="5395837"/>
            <a:ext cx="1870466" cy="640896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/>
              <a:t>OnLineShoppingDb.sqlite</a:t>
            </a:r>
          </a:p>
          <a:p>
            <a:pPr algn="ctr"/>
            <a:endParaRPr lang="en-US" sz="12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2650643" y="5006310"/>
            <a:ext cx="8976676" cy="165821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55749F-2B92-F7A3-9A49-113078A628F5}"/>
              </a:ext>
            </a:extLst>
          </p:cNvPr>
          <p:cNvCxnSpPr>
            <a:cxnSpLocks/>
          </p:cNvCxnSpPr>
          <p:nvPr/>
        </p:nvCxnSpPr>
        <p:spPr>
          <a:xfrm flipH="1">
            <a:off x="5427133" y="635000"/>
            <a:ext cx="2582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355C28C-0A31-9573-FE08-B5990C37FDD9}"/>
              </a:ext>
            </a:extLst>
          </p:cNvPr>
          <p:cNvSpPr txBox="1"/>
          <p:nvPr/>
        </p:nvSpPr>
        <p:spPr>
          <a:xfrm>
            <a:off x="5827395" y="324975"/>
            <a:ext cx="1509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Listen to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B8437F-E61F-709B-D3FA-4F564A5B9254}"/>
              </a:ext>
            </a:extLst>
          </p:cNvPr>
          <p:cNvSpPr txBox="1"/>
          <p:nvPr/>
        </p:nvSpPr>
        <p:spPr>
          <a:xfrm>
            <a:off x="6520515" y="1982829"/>
            <a:ext cx="92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Call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BB44F5A-9DEC-1101-F781-FDE2AA366CFE}"/>
              </a:ext>
            </a:extLst>
          </p:cNvPr>
          <p:cNvCxnSpPr>
            <a:cxnSpLocks/>
          </p:cNvCxnSpPr>
          <p:nvPr/>
        </p:nvCxnSpPr>
        <p:spPr>
          <a:xfrm flipH="1">
            <a:off x="5799501" y="847712"/>
            <a:ext cx="2209966" cy="193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云形 25">
            <a:extLst>
              <a:ext uri="{FF2B5EF4-FFF2-40B4-BE49-F238E27FC236}">
                <a16:creationId xmlns:a16="http://schemas.microsoft.com/office/drawing/2014/main" id="{A4ED6525-8CB7-A26D-FAED-0D6CC2C9E279}"/>
              </a:ext>
            </a:extLst>
          </p:cNvPr>
          <p:cNvSpPr/>
          <p:nvPr/>
        </p:nvSpPr>
        <p:spPr>
          <a:xfrm>
            <a:off x="1514435" y="3342361"/>
            <a:ext cx="7544898" cy="319066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F7B575E6-450B-A5CD-9617-6DEAE5768F40}"/>
              </a:ext>
            </a:extLst>
          </p:cNvPr>
          <p:cNvSpPr/>
          <p:nvPr/>
        </p:nvSpPr>
        <p:spPr>
          <a:xfrm>
            <a:off x="8619067" y="5108001"/>
            <a:ext cx="2946400" cy="150290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ED228A3-CD02-7692-833C-46F269F30E66}"/>
              </a:ext>
            </a:extLst>
          </p:cNvPr>
          <p:cNvCxnSpPr>
            <a:cxnSpLocks/>
          </p:cNvCxnSpPr>
          <p:nvPr/>
        </p:nvCxnSpPr>
        <p:spPr>
          <a:xfrm>
            <a:off x="6904484" y="5794169"/>
            <a:ext cx="2210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4592C1F-134A-FE47-3B2A-B9F9A6E65B9C}"/>
              </a:ext>
            </a:extLst>
          </p:cNvPr>
          <p:cNvCxnSpPr>
            <a:cxnSpLocks/>
          </p:cNvCxnSpPr>
          <p:nvPr/>
        </p:nvCxnSpPr>
        <p:spPr>
          <a:xfrm flipH="1" flipV="1">
            <a:off x="6897956" y="5933319"/>
            <a:ext cx="2217082" cy="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557AD90-C771-2F09-D4F8-6FB4F60EDFBC}"/>
              </a:ext>
            </a:extLst>
          </p:cNvPr>
          <p:cNvSpPr txBox="1"/>
          <p:nvPr/>
        </p:nvSpPr>
        <p:spPr>
          <a:xfrm>
            <a:off x="8009468" y="5487436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Query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594CE1-B0F0-1A69-931A-9917205DBC36}"/>
              </a:ext>
            </a:extLst>
          </p:cNvPr>
          <p:cNvSpPr txBox="1"/>
          <p:nvPr/>
        </p:nvSpPr>
        <p:spPr>
          <a:xfrm>
            <a:off x="7817186" y="5866871"/>
            <a:ext cx="829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Result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F113F2-D1B8-4E7F-8416-D6E550DA647C}"/>
              </a:ext>
            </a:extLst>
          </p:cNvPr>
          <p:cNvCxnSpPr>
            <a:cxnSpLocks/>
          </p:cNvCxnSpPr>
          <p:nvPr/>
        </p:nvCxnSpPr>
        <p:spPr>
          <a:xfrm flipH="1">
            <a:off x="4343400" y="4464750"/>
            <a:ext cx="237067" cy="64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5805E-88A4-0BD1-9014-FDD37009C698}"/>
              </a:ext>
            </a:extLst>
          </p:cNvPr>
          <p:cNvSpPr txBox="1"/>
          <p:nvPr/>
        </p:nvSpPr>
        <p:spPr>
          <a:xfrm>
            <a:off x="4474128" y="4528574"/>
            <a:ext cx="92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Call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B8F207-0754-5902-07E2-8DBC0E1BC64F}"/>
              </a:ext>
            </a:extLst>
          </p:cNvPr>
          <p:cNvCxnSpPr>
            <a:cxnSpLocks/>
          </p:cNvCxnSpPr>
          <p:nvPr/>
        </p:nvCxnSpPr>
        <p:spPr>
          <a:xfrm>
            <a:off x="4023280" y="3637825"/>
            <a:ext cx="121332" cy="42234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536028A-684A-1F46-B106-EA4D46E53A04}"/>
              </a:ext>
            </a:extLst>
          </p:cNvPr>
          <p:cNvCxnSpPr>
            <a:cxnSpLocks/>
          </p:cNvCxnSpPr>
          <p:nvPr/>
        </p:nvCxnSpPr>
        <p:spPr>
          <a:xfrm flipH="1" flipV="1">
            <a:off x="4144612" y="3630480"/>
            <a:ext cx="89468" cy="367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04BC354-EC66-1808-6521-03C62E7C6391}"/>
              </a:ext>
            </a:extLst>
          </p:cNvPr>
          <p:cNvSpPr txBox="1"/>
          <p:nvPr/>
        </p:nvSpPr>
        <p:spPr>
          <a:xfrm>
            <a:off x="3405141" y="3674448"/>
            <a:ext cx="8050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Request</a:t>
            </a:r>
          </a:p>
          <a:p>
            <a:r>
              <a:rPr lang="en-US" sz="1100" dirty="0">
                <a:solidFill>
                  <a:srgbClr val="C00000"/>
                </a:solidFill>
              </a:rPr>
              <a:t>Socket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E8A940-6F3F-7150-4CFC-873DF297A725}"/>
              </a:ext>
            </a:extLst>
          </p:cNvPr>
          <p:cNvSpPr txBox="1"/>
          <p:nvPr/>
        </p:nvSpPr>
        <p:spPr>
          <a:xfrm>
            <a:off x="4220123" y="3617060"/>
            <a:ext cx="7975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Response</a:t>
            </a:r>
          </a:p>
          <a:p>
            <a:r>
              <a:rPr lang="en-US" sz="1100" dirty="0">
                <a:solidFill>
                  <a:srgbClr val="C00000"/>
                </a:solidFill>
              </a:rPr>
              <a:t>Socket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98008E3-0D10-589E-A9F4-7DF72123A84F}"/>
              </a:ext>
            </a:extLst>
          </p:cNvPr>
          <p:cNvCxnSpPr>
            <a:cxnSpLocks/>
          </p:cNvCxnSpPr>
          <p:nvPr/>
        </p:nvCxnSpPr>
        <p:spPr>
          <a:xfrm flipH="1" flipV="1">
            <a:off x="5832699" y="3138821"/>
            <a:ext cx="260745" cy="89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19A6A7C-3575-34B3-5447-265DB08192CF}"/>
              </a:ext>
            </a:extLst>
          </p:cNvPr>
          <p:cNvSpPr txBox="1"/>
          <p:nvPr/>
        </p:nvSpPr>
        <p:spPr>
          <a:xfrm>
            <a:off x="5991661" y="3492059"/>
            <a:ext cx="1058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Listen to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5DBA5C5-D1E0-A0C8-C535-45F09ADB2E19}"/>
              </a:ext>
            </a:extLst>
          </p:cNvPr>
          <p:cNvCxnSpPr>
            <a:cxnSpLocks/>
          </p:cNvCxnSpPr>
          <p:nvPr/>
        </p:nvCxnSpPr>
        <p:spPr>
          <a:xfrm>
            <a:off x="8974668" y="958619"/>
            <a:ext cx="922865" cy="17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32A906A-7675-B565-9DE1-9AE8832FE320}"/>
              </a:ext>
            </a:extLst>
          </p:cNvPr>
          <p:cNvCxnSpPr>
            <a:cxnSpLocks/>
          </p:cNvCxnSpPr>
          <p:nvPr/>
        </p:nvCxnSpPr>
        <p:spPr>
          <a:xfrm>
            <a:off x="5286884" y="847712"/>
            <a:ext cx="4484394" cy="19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DF800B9-3A26-0FA9-A095-318A6BCBB264}"/>
              </a:ext>
            </a:extLst>
          </p:cNvPr>
          <p:cNvSpPr txBox="1"/>
          <p:nvPr/>
        </p:nvSpPr>
        <p:spPr>
          <a:xfrm rot="1417795">
            <a:off x="7391575" y="1823503"/>
            <a:ext cx="169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Load data from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65A834B-9DCB-6E8B-ABF8-0944A9EEE3D7}"/>
              </a:ext>
            </a:extLst>
          </p:cNvPr>
          <p:cNvSpPr txBox="1"/>
          <p:nvPr/>
        </p:nvSpPr>
        <p:spPr>
          <a:xfrm>
            <a:off x="9556623" y="1107520"/>
            <a:ext cx="1693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Set data to</a:t>
            </a:r>
          </a:p>
          <a:p>
            <a:r>
              <a:rPr lang="en-US" dirty="0">
                <a:solidFill>
                  <a:srgbClr val="C00000"/>
                </a:solidFill>
              </a:rPr>
              <a:t>(According to results from</a:t>
            </a:r>
          </a:p>
          <a:p>
            <a:r>
              <a:rPr lang="en-US" dirty="0">
                <a:solidFill>
                  <a:srgbClr val="C00000"/>
                </a:solidFill>
              </a:rPr>
              <a:t>Bussiness logic)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463D60A-5D63-8BE9-3580-D294425828B8}"/>
              </a:ext>
            </a:extLst>
          </p:cNvPr>
          <p:cNvCxnSpPr>
            <a:cxnSpLocks/>
          </p:cNvCxnSpPr>
          <p:nvPr/>
        </p:nvCxnSpPr>
        <p:spPr>
          <a:xfrm flipV="1">
            <a:off x="7817186" y="3989586"/>
            <a:ext cx="1954092" cy="134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7DE4D51-FE58-31F5-DD23-A688A8B1A8EC}"/>
              </a:ext>
            </a:extLst>
          </p:cNvPr>
          <p:cNvSpPr txBox="1"/>
          <p:nvPr/>
        </p:nvSpPr>
        <p:spPr>
          <a:xfrm rot="19776037">
            <a:off x="7883269" y="4371052"/>
            <a:ext cx="169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Save data in</a:t>
            </a:r>
          </a:p>
        </p:txBody>
      </p:sp>
      <p:sp>
        <p:nvSpPr>
          <p:cNvPr id="104" name="箭头: 左弧形 103">
            <a:extLst>
              <a:ext uri="{FF2B5EF4-FFF2-40B4-BE49-F238E27FC236}">
                <a16:creationId xmlns:a16="http://schemas.microsoft.com/office/drawing/2014/main" id="{8F1C2690-E805-EA5B-3222-D2F5761E7B0F}"/>
              </a:ext>
            </a:extLst>
          </p:cNvPr>
          <p:cNvSpPr/>
          <p:nvPr/>
        </p:nvSpPr>
        <p:spPr>
          <a:xfrm>
            <a:off x="7600163" y="3065252"/>
            <a:ext cx="2045473" cy="994919"/>
          </a:xfrm>
          <a:prstGeom prst="curvedRightArrow">
            <a:avLst>
              <a:gd name="adj1" fmla="val 0"/>
              <a:gd name="adj2" fmla="val 19267"/>
              <a:gd name="adj3" fmla="val 3265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9020C82-3533-0E33-D9C6-158711C2E945}"/>
              </a:ext>
            </a:extLst>
          </p:cNvPr>
          <p:cNvSpPr txBox="1"/>
          <p:nvPr/>
        </p:nvSpPr>
        <p:spPr>
          <a:xfrm>
            <a:off x="7825014" y="3193397"/>
            <a:ext cx="1693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Parse models between</a:t>
            </a:r>
          </a:p>
        </p:txBody>
      </p:sp>
      <p:sp>
        <p:nvSpPr>
          <p:cNvPr id="105" name="箭头: 左弧形 104">
            <a:extLst>
              <a:ext uri="{FF2B5EF4-FFF2-40B4-BE49-F238E27FC236}">
                <a16:creationId xmlns:a16="http://schemas.microsoft.com/office/drawing/2014/main" id="{26387B1D-D489-3F2B-97CB-50482B63C030}"/>
              </a:ext>
            </a:extLst>
          </p:cNvPr>
          <p:cNvSpPr/>
          <p:nvPr/>
        </p:nvSpPr>
        <p:spPr>
          <a:xfrm flipV="1">
            <a:off x="7600163" y="2960370"/>
            <a:ext cx="2107689" cy="1015374"/>
          </a:xfrm>
          <a:prstGeom prst="curvedRightArrow">
            <a:avLst>
              <a:gd name="adj1" fmla="val 0"/>
              <a:gd name="adj2" fmla="val 19267"/>
              <a:gd name="adj3" fmla="val 3265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3DE5919-BBEF-72E6-A952-B0CDB515EC2D}"/>
              </a:ext>
            </a:extLst>
          </p:cNvPr>
          <p:cNvCxnSpPr>
            <a:cxnSpLocks/>
          </p:cNvCxnSpPr>
          <p:nvPr/>
        </p:nvCxnSpPr>
        <p:spPr>
          <a:xfrm flipV="1">
            <a:off x="6727059" y="3742226"/>
            <a:ext cx="962056" cy="37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CDCA431-0DFE-4203-5222-AF6D4A0DF67D}"/>
              </a:ext>
            </a:extLst>
          </p:cNvPr>
          <p:cNvCxnSpPr>
            <a:cxnSpLocks/>
          </p:cNvCxnSpPr>
          <p:nvPr/>
        </p:nvCxnSpPr>
        <p:spPr>
          <a:xfrm>
            <a:off x="7176305" y="3036343"/>
            <a:ext cx="640881" cy="22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1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6EF16-0C41-92E8-4882-3677FAC6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elaborated 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22B71-0019-BC94-7118-78E6A78D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516557" y="2630785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2B7CE-FB0D-5D9A-0057-1B7CDE90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DA4DA-F473-048D-0411-0231DA5C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use: User case 1 (buyer)</a:t>
            </a:r>
          </a:p>
          <a:p>
            <a:r>
              <a:rPr lang="en-US" dirty="0"/>
              <a:t>Architecture Implementation</a:t>
            </a:r>
          </a:p>
          <a:p>
            <a:pPr lvl="1"/>
            <a:r>
              <a:rPr lang="en-US" dirty="0"/>
              <a:t>MVC and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Layer (Project 2 &amp; 3) -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Jump to </a:t>
            </a:r>
            <a:endParaRPr lang="en-US" altLang="zh-CN" dirty="0"/>
          </a:p>
          <a:p>
            <a:pPr lvl="1"/>
            <a:r>
              <a:rPr lang="en-US" dirty="0"/>
              <a:t>Android and Web Server </a:t>
            </a:r>
            <a:r>
              <a:rPr lang="en-US" altLang="zh-CN" dirty="0"/>
              <a:t>(Project 3)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Jump to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512564" y="2869655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EE6AAC-B366-F58B-AE2B-589CF1B4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8" y="1433027"/>
            <a:ext cx="10226139" cy="422661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45CB7EF-7735-3105-E160-C0CF6FD18E01}"/>
              </a:ext>
            </a:extLst>
          </p:cNvPr>
          <p:cNvSpPr/>
          <p:nvPr/>
        </p:nvSpPr>
        <p:spPr>
          <a:xfrm>
            <a:off x="8805225" y="2047800"/>
            <a:ext cx="1396457" cy="738664"/>
          </a:xfrm>
          <a:prstGeom prst="ellipse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B17376-628B-7B2B-0199-3DD1281FC29C}"/>
              </a:ext>
            </a:extLst>
          </p:cNvPr>
          <p:cNvCxnSpPr>
            <a:cxnSpLocks/>
          </p:cNvCxnSpPr>
          <p:nvPr/>
        </p:nvCxnSpPr>
        <p:spPr>
          <a:xfrm flipH="1" flipV="1">
            <a:off x="7841425" y="684601"/>
            <a:ext cx="1302754" cy="1357748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1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C8D4FB-2B1E-8182-873C-5BF78CC7B367}"/>
              </a:ext>
            </a:extLst>
          </p:cNvPr>
          <p:cNvCxnSpPr>
            <a:cxnSpLocks/>
          </p:cNvCxnSpPr>
          <p:nvPr/>
        </p:nvCxnSpPr>
        <p:spPr>
          <a:xfrm flipV="1">
            <a:off x="2723949" y="646334"/>
            <a:ext cx="4906222" cy="2777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DCF3A35-F7C4-90FE-1015-4FBF48017931}"/>
              </a:ext>
            </a:extLst>
          </p:cNvPr>
          <p:cNvSpPr txBox="1"/>
          <p:nvPr/>
        </p:nvSpPr>
        <p:spPr>
          <a:xfrm>
            <a:off x="3807811" y="1571162"/>
            <a:ext cx="3728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3. SearchController call the function at remote data adaptor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000" b="1" i="1" dirty="0">
                <a:solidFill>
                  <a:srgbClr val="C00000"/>
                </a:solidFill>
              </a:rPr>
              <a:t>GetAllProductByCategoryAndSearchString(category, searchString)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8B3A7E-65EB-9498-D801-80121C496328}"/>
              </a:ext>
            </a:extLst>
          </p:cNvPr>
          <p:cNvCxnSpPr>
            <a:cxnSpLocks/>
          </p:cNvCxnSpPr>
          <p:nvPr/>
        </p:nvCxnSpPr>
        <p:spPr>
          <a:xfrm flipV="1">
            <a:off x="6422349" y="2918172"/>
            <a:ext cx="4314407" cy="289452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4303EF-1B3E-6F31-DFD0-B9934F50511E}"/>
              </a:ext>
            </a:extLst>
          </p:cNvPr>
          <p:cNvSpPr txBox="1"/>
          <p:nvPr/>
        </p:nvSpPr>
        <p:spPr>
          <a:xfrm>
            <a:off x="3338150" y="646334"/>
            <a:ext cx="38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2. Controller fetch “Category” and “Description” from view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021BF1-9DBE-A8C1-B195-28F1F7F8CD92}"/>
              </a:ext>
            </a:extLst>
          </p:cNvPr>
          <p:cNvSpPr txBox="1"/>
          <p:nvPr/>
        </p:nvSpPr>
        <p:spPr>
          <a:xfrm rot="21381866">
            <a:off x="7219966" y="2470605"/>
            <a:ext cx="2906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4. the remote data adaptor at </a:t>
            </a:r>
            <a:r>
              <a:rPr lang="en-US" sz="1100" dirty="0"/>
              <a:t>Client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generate the request model and create the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query (socket) to get data from </a:t>
            </a:r>
            <a:r>
              <a:rPr lang="en-US" sz="1100" dirty="0"/>
              <a:t>cloud Server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C56BA0E-6BBF-A6AC-CF68-28B16298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8" y="1433027"/>
            <a:ext cx="10226139" cy="422661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7302DFC-D274-A4EE-9E9C-C928403FCC6B}"/>
              </a:ext>
            </a:extLst>
          </p:cNvPr>
          <p:cNvSpPr/>
          <p:nvPr/>
        </p:nvSpPr>
        <p:spPr>
          <a:xfrm>
            <a:off x="1214903" y="2194696"/>
            <a:ext cx="867636" cy="3595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0FBEC6-49D6-A214-1F07-4D5512F08732}"/>
              </a:ext>
            </a:extLst>
          </p:cNvPr>
          <p:cNvSpPr/>
          <p:nvPr/>
        </p:nvSpPr>
        <p:spPr>
          <a:xfrm flipH="1">
            <a:off x="2330453" y="2246299"/>
            <a:ext cx="536009" cy="35955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CE18BF-75E6-4E0C-19CA-5E05304C039E}"/>
              </a:ext>
            </a:extLst>
          </p:cNvPr>
          <p:cNvCxnSpPr>
            <a:cxnSpLocks/>
          </p:cNvCxnSpPr>
          <p:nvPr/>
        </p:nvCxnSpPr>
        <p:spPr>
          <a:xfrm flipV="1">
            <a:off x="2029422" y="698307"/>
            <a:ext cx="5409835" cy="1405716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EDE786-369A-08AE-C712-2339DC7A38D0}"/>
              </a:ext>
            </a:extLst>
          </p:cNvPr>
          <p:cNvCxnSpPr>
            <a:cxnSpLocks/>
          </p:cNvCxnSpPr>
          <p:nvPr/>
        </p:nvCxnSpPr>
        <p:spPr>
          <a:xfrm flipV="1">
            <a:off x="2866462" y="742794"/>
            <a:ext cx="4670255" cy="1451902"/>
          </a:xfrm>
          <a:prstGeom prst="straightConnector1">
            <a:avLst/>
          </a:prstGeom>
          <a:ln w="635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71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E5A373-BB88-957E-139B-593DC3BCAE6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95785" y="670530"/>
            <a:ext cx="2034386" cy="2536679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C8D4FB-2B1E-8182-873C-5BF78CC7B367}"/>
              </a:ext>
            </a:extLst>
          </p:cNvPr>
          <p:cNvCxnSpPr>
            <a:cxnSpLocks/>
          </p:cNvCxnSpPr>
          <p:nvPr/>
        </p:nvCxnSpPr>
        <p:spPr>
          <a:xfrm flipV="1">
            <a:off x="2723949" y="646334"/>
            <a:ext cx="4906222" cy="2777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DCF3A35-F7C4-90FE-1015-4FBF48017931}"/>
              </a:ext>
            </a:extLst>
          </p:cNvPr>
          <p:cNvSpPr txBox="1"/>
          <p:nvPr/>
        </p:nvSpPr>
        <p:spPr>
          <a:xfrm>
            <a:off x="3807811" y="1571162"/>
            <a:ext cx="3728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3. SearchController call the function at remote data adaptor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000" b="1" i="1" dirty="0">
                <a:solidFill>
                  <a:srgbClr val="C00000"/>
                </a:solidFill>
              </a:rPr>
              <a:t>GetAllProductByCategoryAndSearchString(category, searchString)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8B3A7E-65EB-9498-D801-80121C496328}"/>
              </a:ext>
            </a:extLst>
          </p:cNvPr>
          <p:cNvCxnSpPr>
            <a:cxnSpLocks/>
          </p:cNvCxnSpPr>
          <p:nvPr/>
        </p:nvCxnSpPr>
        <p:spPr>
          <a:xfrm flipV="1">
            <a:off x="6422349" y="2918172"/>
            <a:ext cx="4314407" cy="289452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4303EF-1B3E-6F31-DFD0-B9934F50511E}"/>
              </a:ext>
            </a:extLst>
          </p:cNvPr>
          <p:cNvSpPr txBox="1"/>
          <p:nvPr/>
        </p:nvSpPr>
        <p:spPr>
          <a:xfrm>
            <a:off x="3338150" y="646334"/>
            <a:ext cx="38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2. Controller fetch “Category” and “Description” from view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021BF1-9DBE-A8C1-B195-28F1F7F8CD92}"/>
              </a:ext>
            </a:extLst>
          </p:cNvPr>
          <p:cNvSpPr txBox="1"/>
          <p:nvPr/>
        </p:nvSpPr>
        <p:spPr>
          <a:xfrm rot="21381866">
            <a:off x="7219966" y="2470605"/>
            <a:ext cx="2906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4. the remote data adaptor at </a:t>
            </a:r>
            <a:r>
              <a:rPr lang="en-US" sz="1100" dirty="0"/>
              <a:t>Client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generate the request model and create the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query (socket) to get data from </a:t>
            </a:r>
            <a:r>
              <a:rPr lang="en-US" sz="1100" dirty="0"/>
              <a:t>cloud Server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EB43978-F752-59D2-391D-9ACAC461A9E1}"/>
              </a:ext>
            </a:extLst>
          </p:cNvPr>
          <p:cNvCxnSpPr>
            <a:cxnSpLocks/>
          </p:cNvCxnSpPr>
          <p:nvPr/>
        </p:nvCxnSpPr>
        <p:spPr>
          <a:xfrm>
            <a:off x="3278880" y="3968786"/>
            <a:ext cx="6822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0712860-D2A9-A37E-BA60-C564423487C6}"/>
              </a:ext>
            </a:extLst>
          </p:cNvPr>
          <p:cNvSpPr txBox="1"/>
          <p:nvPr/>
        </p:nvSpPr>
        <p:spPr>
          <a:xfrm>
            <a:off x="2362042" y="4024922"/>
            <a:ext cx="1426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6. Create threads to </a:t>
            </a:r>
          </a:p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handle clients’ request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C26978B-47CC-B427-A495-8E0C635E1466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7118953" y="5890459"/>
            <a:ext cx="2331356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68700E7-FF8E-DAA6-4345-05FF9EC98BB4}"/>
              </a:ext>
            </a:extLst>
          </p:cNvPr>
          <p:cNvSpPr txBox="1"/>
          <p:nvPr/>
        </p:nvSpPr>
        <p:spPr>
          <a:xfrm>
            <a:off x="7290642" y="5308049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8. Generate Query to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 data from database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according to the business logic</a:t>
            </a: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9C7E02C-BD73-E4C9-8445-B0EA01B752F1}"/>
              </a:ext>
            </a:extLst>
          </p:cNvPr>
          <p:cNvCxnSpPr>
            <a:cxnSpLocks/>
          </p:cNvCxnSpPr>
          <p:nvPr/>
        </p:nvCxnSpPr>
        <p:spPr>
          <a:xfrm flipH="1">
            <a:off x="3237336" y="4602233"/>
            <a:ext cx="333637" cy="1258082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59FA8DB-54E1-D621-5155-9E1EBB4A2F04}"/>
              </a:ext>
            </a:extLst>
          </p:cNvPr>
          <p:cNvSpPr txBox="1"/>
          <p:nvPr/>
        </p:nvSpPr>
        <p:spPr>
          <a:xfrm>
            <a:off x="1836738" y="4811352"/>
            <a:ext cx="4705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7. Call the business logic function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GetAllProductByCategoryAndSearchString(category, searchString)</a:t>
            </a:r>
          </a:p>
        </p:txBody>
      </p:sp>
    </p:spTree>
    <p:extLst>
      <p:ext uri="{BB962C8B-B14F-4D97-AF65-F5344CB8AC3E}">
        <p14:creationId xmlns:p14="http://schemas.microsoft.com/office/powerpoint/2010/main" val="194230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A2D2D7C-47FA-41E0-9317-0F10825C6BE0}"/>
              </a:ext>
            </a:extLst>
          </p:cNvPr>
          <p:cNvCxnSpPr>
            <a:cxnSpLocks/>
          </p:cNvCxnSpPr>
          <p:nvPr/>
        </p:nvCxnSpPr>
        <p:spPr>
          <a:xfrm flipH="1" flipV="1">
            <a:off x="7118953" y="6035041"/>
            <a:ext cx="2207927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303ED61-98BA-53B2-3D91-5D457BA81BA5}"/>
              </a:ext>
            </a:extLst>
          </p:cNvPr>
          <p:cNvCxnSpPr>
            <a:cxnSpLocks/>
          </p:cNvCxnSpPr>
          <p:nvPr/>
        </p:nvCxnSpPr>
        <p:spPr>
          <a:xfrm flipV="1">
            <a:off x="3763478" y="3968786"/>
            <a:ext cx="0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C26978B-47CC-B427-A495-8E0C635E1466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7118953" y="5890459"/>
            <a:ext cx="2331356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978301C-9BF2-EA5E-0EBD-4EDD9A0D30B3}"/>
              </a:ext>
            </a:extLst>
          </p:cNvPr>
          <p:cNvCxnSpPr>
            <a:cxnSpLocks/>
          </p:cNvCxnSpPr>
          <p:nvPr/>
        </p:nvCxnSpPr>
        <p:spPr>
          <a:xfrm flipV="1">
            <a:off x="5977036" y="3183952"/>
            <a:ext cx="4801731" cy="694321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B85067B-B46C-7DA1-A914-D93A14330B23}"/>
              </a:ext>
            </a:extLst>
          </p:cNvPr>
          <p:cNvSpPr txBox="1"/>
          <p:nvPr/>
        </p:nvSpPr>
        <p:spPr>
          <a:xfrm rot="21048788">
            <a:off x="5843111" y="3480808"/>
            <a:ext cx="417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12. the data server wrap the list of product into response model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68700E7-FF8E-DAA6-4345-05FF9EC98BB4}"/>
              </a:ext>
            </a:extLst>
          </p:cNvPr>
          <p:cNvSpPr txBox="1"/>
          <p:nvPr/>
        </p:nvSpPr>
        <p:spPr>
          <a:xfrm>
            <a:off x="7290642" y="5308049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8. Generate Query to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 data from database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according to the business logic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31C7739-1592-F85F-9D03-384804CB0270}"/>
              </a:ext>
            </a:extLst>
          </p:cNvPr>
          <p:cNvSpPr txBox="1"/>
          <p:nvPr/>
        </p:nvSpPr>
        <p:spPr>
          <a:xfrm>
            <a:off x="7536717" y="6005471"/>
            <a:ext cx="16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9. get the sql result set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2F2D131-7101-884B-4FAC-50C6FE18680D}"/>
              </a:ext>
            </a:extLst>
          </p:cNvPr>
          <p:cNvSpPr txBox="1"/>
          <p:nvPr/>
        </p:nvSpPr>
        <p:spPr>
          <a:xfrm rot="19933280">
            <a:off x="6272992" y="4373394"/>
            <a:ext cx="4458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10. The business logic Parse the sql result into a list of Product Model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0BFB232-5977-4C86-1ED5-FA72FDAB7E76}"/>
              </a:ext>
            </a:extLst>
          </p:cNvPr>
          <p:cNvCxnSpPr>
            <a:cxnSpLocks/>
          </p:cNvCxnSpPr>
          <p:nvPr/>
        </p:nvCxnSpPr>
        <p:spPr>
          <a:xfrm flipV="1">
            <a:off x="6168176" y="3410671"/>
            <a:ext cx="4577236" cy="2449644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F889F67-6E44-C7AF-0BDB-87B4395104D6}"/>
              </a:ext>
            </a:extLst>
          </p:cNvPr>
          <p:cNvCxnSpPr>
            <a:cxnSpLocks/>
          </p:cNvCxnSpPr>
          <p:nvPr/>
        </p:nvCxnSpPr>
        <p:spPr>
          <a:xfrm flipH="1">
            <a:off x="4084438" y="3397735"/>
            <a:ext cx="6602980" cy="1128505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7C7400B-2CBB-1344-BA8F-CAD878ACA395}"/>
              </a:ext>
            </a:extLst>
          </p:cNvPr>
          <p:cNvSpPr txBox="1"/>
          <p:nvPr/>
        </p:nvSpPr>
        <p:spPr>
          <a:xfrm rot="20984647">
            <a:off x="4533923" y="3991672"/>
            <a:ext cx="457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11. The business logic return the list of desired products to data server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5687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90404F3-3568-0990-B3FD-310316042161}"/>
              </a:ext>
            </a:extLst>
          </p:cNvPr>
          <p:cNvSpPr txBox="1"/>
          <p:nvPr/>
        </p:nvSpPr>
        <p:spPr>
          <a:xfrm>
            <a:off x="8502728" y="1319219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15. Application return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as result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FE04570-DF5F-9BE5-01CE-2DBAF29708D3}"/>
              </a:ext>
            </a:extLst>
          </p:cNvPr>
          <p:cNvCxnSpPr>
            <a:cxnSpLocks/>
          </p:cNvCxnSpPr>
          <p:nvPr/>
        </p:nvCxnSpPr>
        <p:spPr>
          <a:xfrm flipH="1" flipV="1">
            <a:off x="8933780" y="618818"/>
            <a:ext cx="1816211" cy="269691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27AF34E-184A-8D13-3AAB-AAE22D48C310}"/>
              </a:ext>
            </a:extLst>
          </p:cNvPr>
          <p:cNvSpPr txBox="1"/>
          <p:nvPr/>
        </p:nvSpPr>
        <p:spPr>
          <a:xfrm>
            <a:off x="9895886" y="84597"/>
            <a:ext cx="2547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16. the controller ask the search View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to present the product model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146BDB2-7416-8ADB-002E-FCE8FE3B3569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8885272" y="292346"/>
            <a:ext cx="1010614" cy="15960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5E7B0413-F5A8-C3B2-37AA-4CB2D64B5D9A}"/>
              </a:ext>
            </a:extLst>
          </p:cNvPr>
          <p:cNvCxnSpPr>
            <a:cxnSpLocks/>
          </p:cNvCxnSpPr>
          <p:nvPr/>
        </p:nvCxnSpPr>
        <p:spPr>
          <a:xfrm rot="10800000">
            <a:off x="2489200" y="50328"/>
            <a:ext cx="8966630" cy="3318913"/>
          </a:xfrm>
          <a:prstGeom prst="bentConnector3">
            <a:avLst>
              <a:gd name="adj1" fmla="val -72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9D7B84E7-73E1-5304-57C5-16E9FD853A15}"/>
              </a:ext>
            </a:extLst>
          </p:cNvPr>
          <p:cNvSpPr txBox="1"/>
          <p:nvPr/>
        </p:nvSpPr>
        <p:spPr>
          <a:xfrm>
            <a:off x="6853459" y="3350391"/>
            <a:ext cx="3685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14. Application parse the </a:t>
            </a:r>
            <a:r>
              <a:rPr lang="en-US" sz="1100" b="1" dirty="0">
                <a:solidFill>
                  <a:srgbClr val="C00000"/>
                </a:solidFill>
              </a:rPr>
              <a:t>ResponseModel</a:t>
            </a:r>
            <a:r>
              <a:rPr lang="en-US" sz="1100" dirty="0">
                <a:solidFill>
                  <a:srgbClr val="C00000"/>
                </a:solidFill>
              </a:rPr>
              <a:t> to 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97221E3-8B76-D159-8A60-AD5ABB461A0F}"/>
              </a:ext>
            </a:extLst>
          </p:cNvPr>
          <p:cNvCxnSpPr>
            <a:cxnSpLocks/>
          </p:cNvCxnSpPr>
          <p:nvPr/>
        </p:nvCxnSpPr>
        <p:spPr>
          <a:xfrm flipH="1">
            <a:off x="2509159" y="64628"/>
            <a:ext cx="13740" cy="55419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F3A55E9-5CF2-3FB5-2A9A-4A31E4866959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2F11A94-2C67-B575-F07B-1DBE53A64B24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6CD70C-B6ED-3DC3-D3D9-66AABD2C3B07}"/>
              </a:ext>
            </a:extLst>
          </p:cNvPr>
          <p:cNvSpPr txBox="1"/>
          <p:nvPr/>
        </p:nvSpPr>
        <p:spPr>
          <a:xfrm>
            <a:off x="-6868" y="752226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5D791EF-F5D1-492C-10EE-D31199DCBEF5}"/>
              </a:ext>
            </a:extLst>
          </p:cNvPr>
          <p:cNvCxnSpPr>
            <a:cxnSpLocks/>
          </p:cNvCxnSpPr>
          <p:nvPr/>
        </p:nvCxnSpPr>
        <p:spPr>
          <a:xfrm>
            <a:off x="6361698" y="3324092"/>
            <a:ext cx="4388293" cy="627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489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90404F3-3568-0990-B3FD-310316042161}"/>
              </a:ext>
            </a:extLst>
          </p:cNvPr>
          <p:cNvSpPr txBox="1"/>
          <p:nvPr/>
        </p:nvSpPr>
        <p:spPr>
          <a:xfrm>
            <a:off x="8502728" y="1319219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15. Application return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as result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FE04570-DF5F-9BE5-01CE-2DBAF29708D3}"/>
              </a:ext>
            </a:extLst>
          </p:cNvPr>
          <p:cNvCxnSpPr>
            <a:cxnSpLocks/>
          </p:cNvCxnSpPr>
          <p:nvPr/>
        </p:nvCxnSpPr>
        <p:spPr>
          <a:xfrm flipH="1" flipV="1">
            <a:off x="8933780" y="618818"/>
            <a:ext cx="1816211" cy="269691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27AF34E-184A-8D13-3AAB-AAE22D48C310}"/>
              </a:ext>
            </a:extLst>
          </p:cNvPr>
          <p:cNvSpPr txBox="1"/>
          <p:nvPr/>
        </p:nvSpPr>
        <p:spPr>
          <a:xfrm>
            <a:off x="9895886" y="84597"/>
            <a:ext cx="2547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16. the controller ask the search View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to present the product model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146BDB2-7416-8ADB-002E-FCE8FE3B3569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8885272" y="292346"/>
            <a:ext cx="1010614" cy="15960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5E7B0413-F5A8-C3B2-37AA-4CB2D64B5D9A}"/>
              </a:ext>
            </a:extLst>
          </p:cNvPr>
          <p:cNvCxnSpPr>
            <a:cxnSpLocks/>
          </p:cNvCxnSpPr>
          <p:nvPr/>
        </p:nvCxnSpPr>
        <p:spPr>
          <a:xfrm rot="10800000">
            <a:off x="2489200" y="50328"/>
            <a:ext cx="8966630" cy="3318913"/>
          </a:xfrm>
          <a:prstGeom prst="bentConnector3">
            <a:avLst>
              <a:gd name="adj1" fmla="val -72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9D7B84E7-73E1-5304-57C5-16E9FD853A15}"/>
              </a:ext>
            </a:extLst>
          </p:cNvPr>
          <p:cNvSpPr txBox="1"/>
          <p:nvPr/>
        </p:nvSpPr>
        <p:spPr>
          <a:xfrm>
            <a:off x="6853459" y="3350391"/>
            <a:ext cx="3685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14. Application parse the </a:t>
            </a:r>
            <a:r>
              <a:rPr lang="en-US" sz="1100" b="1" dirty="0">
                <a:solidFill>
                  <a:srgbClr val="C00000"/>
                </a:solidFill>
              </a:rPr>
              <a:t>ResponseModel</a:t>
            </a:r>
            <a:r>
              <a:rPr lang="en-US" sz="1100" dirty="0">
                <a:solidFill>
                  <a:srgbClr val="C00000"/>
                </a:solidFill>
              </a:rPr>
              <a:t> to 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97221E3-8B76-D159-8A60-AD5ABB461A0F}"/>
              </a:ext>
            </a:extLst>
          </p:cNvPr>
          <p:cNvCxnSpPr>
            <a:cxnSpLocks/>
          </p:cNvCxnSpPr>
          <p:nvPr/>
        </p:nvCxnSpPr>
        <p:spPr>
          <a:xfrm flipH="1">
            <a:off x="2509159" y="64628"/>
            <a:ext cx="13740" cy="55419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F3A55E9-5CF2-3FB5-2A9A-4A31E4866959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2F11A94-2C67-B575-F07B-1DBE53A64B24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6CD70C-B6ED-3DC3-D3D9-66AABD2C3B07}"/>
              </a:ext>
            </a:extLst>
          </p:cNvPr>
          <p:cNvSpPr txBox="1"/>
          <p:nvPr/>
        </p:nvSpPr>
        <p:spPr>
          <a:xfrm>
            <a:off x="-6868" y="752226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5D791EF-F5D1-492C-10EE-D31199DCBEF5}"/>
              </a:ext>
            </a:extLst>
          </p:cNvPr>
          <p:cNvCxnSpPr>
            <a:cxnSpLocks/>
          </p:cNvCxnSpPr>
          <p:nvPr/>
        </p:nvCxnSpPr>
        <p:spPr>
          <a:xfrm>
            <a:off x="6361698" y="3324092"/>
            <a:ext cx="4388293" cy="6275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0E865AD-DB10-0EFE-2655-B9A0A2D7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01" y="758355"/>
            <a:ext cx="8816074" cy="536686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1D5E56-4BC3-EF44-EAD5-E2A4BA00D9D9}"/>
              </a:ext>
            </a:extLst>
          </p:cNvPr>
          <p:cNvSpPr/>
          <p:nvPr/>
        </p:nvSpPr>
        <p:spPr>
          <a:xfrm>
            <a:off x="2149202" y="1450124"/>
            <a:ext cx="8458219" cy="4574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2C143D8-84A5-CCD3-9696-1BF0D82CA2CB}"/>
              </a:ext>
            </a:extLst>
          </p:cNvPr>
          <p:cNvCxnSpPr>
            <a:cxnSpLocks/>
            <a:stCxn id="230" idx="2"/>
          </p:cNvCxnSpPr>
          <p:nvPr/>
        </p:nvCxnSpPr>
        <p:spPr>
          <a:xfrm>
            <a:off x="1480607" y="1167724"/>
            <a:ext cx="605341" cy="478399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6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88AF15-07A8-CDB1-8E96-C5F45FCA0044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A906171-63E5-6B30-9BBD-FF4745ADC19E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E75E036-04E0-B5CE-159F-DBE1C25F8823}"/>
              </a:ext>
            </a:extLst>
          </p:cNvPr>
          <p:cNvSpPr txBox="1"/>
          <p:nvPr/>
        </p:nvSpPr>
        <p:spPr>
          <a:xfrm>
            <a:off x="-6868" y="752226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4488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78E2E-16B9-E62E-0A6D-59EF89DD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together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CB5DF-C0CD-7E5D-1950-B533F956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0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A7131-D676-524A-E809-5F61F304F68D}"/>
              </a:ext>
            </a:extLst>
          </p:cNvPr>
          <p:cNvSpPr/>
          <p:nvPr/>
        </p:nvSpPr>
        <p:spPr>
          <a:xfrm>
            <a:off x="1520791" y="171570"/>
            <a:ext cx="9095873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B49A5-FA5A-A7CC-BC05-162F82633766}"/>
              </a:ext>
            </a:extLst>
          </p:cNvPr>
          <p:cNvSpPr txBox="1"/>
          <p:nvPr/>
        </p:nvSpPr>
        <p:spPr>
          <a:xfrm>
            <a:off x="4127118" y="301795"/>
            <a:ext cx="2597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 listen to view: “search” Clicked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A7AE-94EA-4080-86BB-7BBC56D61A48}"/>
              </a:ext>
            </a:extLst>
          </p:cNvPr>
          <p:cNvSpPr txBox="1"/>
          <p:nvPr/>
        </p:nvSpPr>
        <p:spPr>
          <a:xfrm>
            <a:off x="1423780" y="6225041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Business Logic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49C846-B754-BB2D-5218-06D062521338}"/>
              </a:ext>
            </a:extLst>
          </p:cNvPr>
          <p:cNvSpPr txBox="1"/>
          <p:nvPr/>
        </p:nvSpPr>
        <p:spPr>
          <a:xfrm>
            <a:off x="7841425" y="4949181"/>
            <a:ext cx="187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Data Access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70A651-32DA-5713-73AF-9BF989A72958}"/>
              </a:ext>
            </a:extLst>
          </p:cNvPr>
          <p:cNvSpPr txBox="1"/>
          <p:nvPr/>
        </p:nvSpPr>
        <p:spPr>
          <a:xfrm>
            <a:off x="10691997" y="2579800"/>
            <a:ext cx="171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Models</a:t>
            </a:r>
            <a:r>
              <a:rPr lang="en-US" sz="1400" b="1" dirty="0"/>
              <a:t>:</a:t>
            </a:r>
          </a:p>
          <a:p>
            <a:r>
              <a:rPr lang="en-US" sz="1400" b="1" dirty="0"/>
              <a:t>RequestModel</a:t>
            </a:r>
          </a:p>
          <a:p>
            <a:r>
              <a:rPr lang="en-US" sz="1400" b="1" dirty="0"/>
              <a:t>ResponseModel</a:t>
            </a:r>
          </a:p>
          <a:p>
            <a:r>
              <a:rPr lang="en-US" sz="1400" b="1" dirty="0"/>
              <a:t>Product</a:t>
            </a:r>
          </a:p>
          <a:p>
            <a:r>
              <a:rPr lang="en-US" sz="1400" dirty="0"/>
              <a:t>(consistent between </a:t>
            </a:r>
          </a:p>
          <a:p>
            <a:r>
              <a:rPr lang="en-US" sz="1400" dirty="0"/>
              <a:t>client and server)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E68B1B-ABA2-4F5D-F178-505D8416096F}"/>
              </a:ext>
            </a:extLst>
          </p:cNvPr>
          <p:cNvSpPr txBox="1"/>
          <p:nvPr/>
        </p:nvSpPr>
        <p:spPr>
          <a:xfrm>
            <a:off x="1757161" y="312725"/>
            <a:ext cx="1447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Views</a:t>
            </a:r>
            <a:r>
              <a:rPr lang="en-US" sz="1200" b="1" dirty="0"/>
              <a:t>:</a:t>
            </a:r>
          </a:p>
          <a:p>
            <a:r>
              <a:rPr lang="en-US" sz="1200" dirty="0"/>
              <a:t>SearchView</a:t>
            </a:r>
          </a:p>
          <a:p>
            <a:r>
              <a:rPr lang="en-US" sz="1200" dirty="0"/>
              <a:t> - ItemDetailPanel</a:t>
            </a:r>
          </a:p>
          <a:p>
            <a:r>
              <a:rPr lang="en-US" sz="1200" dirty="0"/>
              <a:t> - SearchResultPanel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89D020-5F51-60D5-B4CC-02A594C1649E}"/>
              </a:ext>
            </a:extLst>
          </p:cNvPr>
          <p:cNvSpPr txBox="1"/>
          <p:nvPr/>
        </p:nvSpPr>
        <p:spPr>
          <a:xfrm>
            <a:off x="7630173" y="193476"/>
            <a:ext cx="1859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Controllers</a:t>
            </a:r>
            <a:r>
              <a:rPr lang="en-US" sz="1400" b="1" dirty="0"/>
              <a:t>:</a:t>
            </a:r>
          </a:p>
          <a:p>
            <a:r>
              <a:rPr lang="en-US" sz="1400" dirty="0"/>
              <a:t>SearchController</a:t>
            </a:r>
          </a:p>
          <a:p>
            <a:r>
              <a:rPr lang="en-US" sz="1400" dirty="0"/>
              <a:t>SearchResultController</a:t>
            </a:r>
          </a:p>
          <a:p>
            <a:r>
              <a:rPr lang="en-US" sz="1400" dirty="0"/>
              <a:t>ItemDetailController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BBA136-14C7-A078-8DD5-E1A6684DA359}"/>
              </a:ext>
            </a:extLst>
          </p:cNvPr>
          <p:cNvSpPr/>
          <p:nvPr/>
        </p:nvSpPr>
        <p:spPr>
          <a:xfrm>
            <a:off x="1353679" y="2683695"/>
            <a:ext cx="8050372" cy="20083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7124B8-EA1A-DE05-C030-9D322AD4788A}"/>
              </a:ext>
            </a:extLst>
          </p:cNvPr>
          <p:cNvSpPr txBox="1"/>
          <p:nvPr/>
        </p:nvSpPr>
        <p:spPr>
          <a:xfrm>
            <a:off x="1395615" y="2682288"/>
            <a:ext cx="59154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RemoteDataAdaptor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Client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BC44FA-0DD8-0569-A587-103F8F8F8CFC}"/>
              </a:ext>
            </a:extLst>
          </p:cNvPr>
          <p:cNvSpPr txBox="1"/>
          <p:nvPr/>
        </p:nvSpPr>
        <p:spPr>
          <a:xfrm>
            <a:off x="1836738" y="537654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DataAccess</a:t>
            </a:r>
            <a:r>
              <a:rPr lang="en-US" sz="1400" b="1" dirty="0"/>
              <a:t> (interface)</a:t>
            </a:r>
          </a:p>
          <a:p>
            <a:r>
              <a:rPr lang="en-US" sz="1400" b="1" dirty="0"/>
              <a:t>DataAdaptor</a:t>
            </a:r>
            <a:r>
              <a:rPr lang="en-US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(implements) </a:t>
            </a:r>
            <a:r>
              <a:rPr lang="en-US" sz="1400" b="1" dirty="0"/>
              <a:t>DataAccess (i.e. DataAccess at Server Side)</a:t>
            </a:r>
          </a:p>
          <a:p>
            <a:r>
              <a:rPr lang="en-US" sz="1400" i="1" dirty="0"/>
              <a:t>- GetAllProductByCategoryAndSearchString(category, searchString)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BDF9A-8DE2-1077-1D2B-1A95369647F2}"/>
              </a:ext>
            </a:extLst>
          </p:cNvPr>
          <p:cNvSpPr/>
          <p:nvPr/>
        </p:nvSpPr>
        <p:spPr>
          <a:xfrm>
            <a:off x="1418974" y="4820050"/>
            <a:ext cx="10343098" cy="19482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35C882F-6352-52EE-AC73-56EEC11B336E}"/>
              </a:ext>
            </a:extLst>
          </p:cNvPr>
          <p:cNvCxnSpPr>
            <a:cxnSpLocks/>
          </p:cNvCxnSpPr>
          <p:nvPr/>
        </p:nvCxnSpPr>
        <p:spPr>
          <a:xfrm flipH="1">
            <a:off x="2723949" y="589886"/>
            <a:ext cx="4906222" cy="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AE1F5-ED20-CB16-10BA-796D725817D9}"/>
              </a:ext>
            </a:extLst>
          </p:cNvPr>
          <p:cNvSpPr txBox="1"/>
          <p:nvPr/>
        </p:nvSpPr>
        <p:spPr>
          <a:xfrm>
            <a:off x="1514435" y="1646123"/>
            <a:ext cx="113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Presentation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E5A373-BB88-957E-139B-593DC3BCAE6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95785" y="670530"/>
            <a:ext cx="2034386" cy="2536679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C8D4FB-2B1E-8182-873C-5BF78CC7B367}"/>
              </a:ext>
            </a:extLst>
          </p:cNvPr>
          <p:cNvCxnSpPr>
            <a:cxnSpLocks/>
          </p:cNvCxnSpPr>
          <p:nvPr/>
        </p:nvCxnSpPr>
        <p:spPr>
          <a:xfrm flipV="1">
            <a:off x="2723949" y="646334"/>
            <a:ext cx="4906222" cy="2777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DCF3A35-F7C4-90FE-1015-4FBF48017931}"/>
              </a:ext>
            </a:extLst>
          </p:cNvPr>
          <p:cNvSpPr txBox="1"/>
          <p:nvPr/>
        </p:nvSpPr>
        <p:spPr>
          <a:xfrm>
            <a:off x="3807811" y="1571162"/>
            <a:ext cx="3728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3. SearchController call the function at remote data adaptor</a:t>
            </a:r>
          </a:p>
          <a:p>
            <a:r>
              <a:rPr lang="en-US" sz="1100" b="1" i="1" dirty="0">
                <a:solidFill>
                  <a:srgbClr val="C00000"/>
                </a:solidFill>
              </a:rPr>
              <a:t> </a:t>
            </a:r>
            <a:r>
              <a:rPr lang="en-US" sz="1000" b="1" i="1" dirty="0">
                <a:solidFill>
                  <a:srgbClr val="C00000"/>
                </a:solidFill>
              </a:rPr>
              <a:t>GetAllProductByCategoryAndSearchString(category, searchString)</a:t>
            </a:r>
            <a:endParaRPr lang="en-US" sz="1100" b="1" i="1" dirty="0">
              <a:solidFill>
                <a:srgbClr val="C0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8B3A7E-65EB-9498-D801-80121C496328}"/>
              </a:ext>
            </a:extLst>
          </p:cNvPr>
          <p:cNvCxnSpPr>
            <a:cxnSpLocks/>
          </p:cNvCxnSpPr>
          <p:nvPr/>
        </p:nvCxnSpPr>
        <p:spPr>
          <a:xfrm flipV="1">
            <a:off x="6422349" y="2918172"/>
            <a:ext cx="4314407" cy="289452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4303EF-1B3E-6F31-DFD0-B9934F50511E}"/>
              </a:ext>
            </a:extLst>
          </p:cNvPr>
          <p:cNvSpPr txBox="1"/>
          <p:nvPr/>
        </p:nvSpPr>
        <p:spPr>
          <a:xfrm>
            <a:off x="3338150" y="646334"/>
            <a:ext cx="38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2. Controller fetch “Category” and “Description” from view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90404F3-3568-0990-B3FD-310316042161}"/>
              </a:ext>
            </a:extLst>
          </p:cNvPr>
          <p:cNvSpPr txBox="1"/>
          <p:nvPr/>
        </p:nvSpPr>
        <p:spPr>
          <a:xfrm>
            <a:off x="8502728" y="1319219"/>
            <a:ext cx="16033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15. Application return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as result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67068C-8BA6-5E3E-AB58-FEADF950CB7C}"/>
              </a:ext>
            </a:extLst>
          </p:cNvPr>
          <p:cNvSpPr txBox="1"/>
          <p:nvPr/>
        </p:nvSpPr>
        <p:spPr>
          <a:xfrm>
            <a:off x="192245" y="2608666"/>
            <a:ext cx="1227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Application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Layer</a:t>
            </a:r>
          </a:p>
          <a:p>
            <a:r>
              <a:rPr lang="en-US" sz="1400" dirty="0"/>
              <a:t>(In fact also a </a:t>
            </a:r>
          </a:p>
          <a:p>
            <a:r>
              <a:rPr lang="en-US" sz="1400" dirty="0"/>
              <a:t>Data Access </a:t>
            </a:r>
          </a:p>
          <a:p>
            <a:r>
              <a:rPr lang="en-US" sz="1400" dirty="0"/>
              <a:t>Layer, used to </a:t>
            </a:r>
          </a:p>
          <a:p>
            <a:r>
              <a:rPr lang="en-US" sz="1400" dirty="0"/>
              <a:t>create query)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2021BF1-9DBE-A8C1-B195-28F1F7F8CD92}"/>
              </a:ext>
            </a:extLst>
          </p:cNvPr>
          <p:cNvSpPr txBox="1"/>
          <p:nvPr/>
        </p:nvSpPr>
        <p:spPr>
          <a:xfrm rot="21381866">
            <a:off x="7219966" y="2470605"/>
            <a:ext cx="29065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4. the remote data adaptor at </a:t>
            </a:r>
            <a:r>
              <a:rPr lang="en-US" sz="1100" dirty="0"/>
              <a:t>Client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generate the request model and create the </a:t>
            </a:r>
          </a:p>
          <a:p>
            <a:r>
              <a:rPr lang="en-US" sz="1100" dirty="0">
                <a:solidFill>
                  <a:srgbClr val="C00000"/>
                </a:solidFill>
              </a:rPr>
              <a:t>      query (socket) to get data from </a:t>
            </a:r>
            <a:r>
              <a:rPr lang="en-US" sz="1100" dirty="0"/>
              <a:t>cloud Server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4CD3550-D93E-60CF-DB3F-3D7B1170A3ED}"/>
              </a:ext>
            </a:extLst>
          </p:cNvPr>
          <p:cNvCxnSpPr>
            <a:cxnSpLocks/>
          </p:cNvCxnSpPr>
          <p:nvPr/>
        </p:nvCxnSpPr>
        <p:spPr>
          <a:xfrm flipH="1">
            <a:off x="6422349" y="3159718"/>
            <a:ext cx="4356418" cy="154289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89C77E-1EDB-01C9-DAE9-BA8EAE827F07}"/>
              </a:ext>
            </a:extLst>
          </p:cNvPr>
          <p:cNvCxnSpPr>
            <a:cxnSpLocks/>
          </p:cNvCxnSpPr>
          <p:nvPr/>
        </p:nvCxnSpPr>
        <p:spPr>
          <a:xfrm flipH="1">
            <a:off x="5943647" y="2982947"/>
            <a:ext cx="4801765" cy="830141"/>
          </a:xfrm>
          <a:prstGeom prst="straightConnector1">
            <a:avLst/>
          </a:prstGeom>
          <a:ln w="6350"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76112743-4370-67EE-6356-51504CE5F4AC}"/>
              </a:ext>
            </a:extLst>
          </p:cNvPr>
          <p:cNvSpPr txBox="1"/>
          <p:nvPr/>
        </p:nvSpPr>
        <p:spPr>
          <a:xfrm rot="21020415">
            <a:off x="5958861" y="3357534"/>
            <a:ext cx="2942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5.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  <a:r>
              <a:rPr lang="en-US" sz="1100" dirty="0">
                <a:solidFill>
                  <a:schemeClr val="accent6"/>
                </a:solidFill>
              </a:rPr>
              <a:t> observed request socket from client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A5624E0-7A50-1FB8-FFC3-868DAB68AFA2}"/>
              </a:ext>
            </a:extLst>
          </p:cNvPr>
          <p:cNvSpPr txBox="1"/>
          <p:nvPr/>
        </p:nvSpPr>
        <p:spPr>
          <a:xfrm>
            <a:off x="2978376" y="3707611"/>
            <a:ext cx="4397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DataServer</a:t>
            </a:r>
            <a:r>
              <a:rPr lang="en-US" sz="1400" b="1" dirty="0"/>
              <a:t> (Client Handler) (at Cloud)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ClientHandler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EB43978-F752-59D2-391D-9ACAC461A9E1}"/>
              </a:ext>
            </a:extLst>
          </p:cNvPr>
          <p:cNvCxnSpPr>
            <a:cxnSpLocks/>
          </p:cNvCxnSpPr>
          <p:nvPr/>
        </p:nvCxnSpPr>
        <p:spPr>
          <a:xfrm>
            <a:off x="3278880" y="3968786"/>
            <a:ext cx="6822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A2D2D7C-47FA-41E0-9317-0F10825C6BE0}"/>
              </a:ext>
            </a:extLst>
          </p:cNvPr>
          <p:cNvCxnSpPr>
            <a:cxnSpLocks/>
          </p:cNvCxnSpPr>
          <p:nvPr/>
        </p:nvCxnSpPr>
        <p:spPr>
          <a:xfrm flipH="1" flipV="1">
            <a:off x="7118953" y="6035041"/>
            <a:ext cx="2207927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303ED61-98BA-53B2-3D91-5D457BA81BA5}"/>
              </a:ext>
            </a:extLst>
          </p:cNvPr>
          <p:cNvCxnSpPr>
            <a:cxnSpLocks/>
          </p:cNvCxnSpPr>
          <p:nvPr/>
        </p:nvCxnSpPr>
        <p:spPr>
          <a:xfrm flipV="1">
            <a:off x="3763478" y="3968786"/>
            <a:ext cx="0" cy="473963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0712860-D2A9-A37E-BA60-C564423487C6}"/>
              </a:ext>
            </a:extLst>
          </p:cNvPr>
          <p:cNvSpPr txBox="1"/>
          <p:nvPr/>
        </p:nvSpPr>
        <p:spPr>
          <a:xfrm>
            <a:off x="2357964" y="3991847"/>
            <a:ext cx="1426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6. Create threads to </a:t>
            </a:r>
          </a:p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handle clients’ request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68D4417-8282-02A9-C092-B61BEC3F71B6}"/>
              </a:ext>
            </a:extLst>
          </p:cNvPr>
          <p:cNvSpPr txBox="1"/>
          <p:nvPr/>
        </p:nvSpPr>
        <p:spPr>
          <a:xfrm>
            <a:off x="116146" y="22580"/>
            <a:ext cx="124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Starting point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of Client App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E7AF583-830A-06D6-1E8A-CA5421985204}"/>
              </a:ext>
            </a:extLst>
          </p:cNvPr>
          <p:cNvSpPr txBox="1"/>
          <p:nvPr/>
        </p:nvSpPr>
        <p:spPr>
          <a:xfrm>
            <a:off x="19729" y="4107237"/>
            <a:ext cx="1397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Starting point </a:t>
            </a:r>
          </a:p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of Server App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9FFBFCC-1188-8216-C491-FB9C8F3E4DFF}"/>
              </a:ext>
            </a:extLst>
          </p:cNvPr>
          <p:cNvCxnSpPr>
            <a:cxnSpLocks/>
            <a:stCxn id="131" idx="3"/>
            <a:endCxn id="5" idx="1"/>
          </p:cNvCxnSpPr>
          <p:nvPr/>
        </p:nvCxnSpPr>
        <p:spPr>
          <a:xfrm>
            <a:off x="1361808" y="284190"/>
            <a:ext cx="2765310" cy="17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65A799D-76D6-3C92-8505-2B1C9709BAF0}"/>
              </a:ext>
            </a:extLst>
          </p:cNvPr>
          <p:cNvCxnSpPr>
            <a:cxnSpLocks/>
          </p:cNvCxnSpPr>
          <p:nvPr/>
        </p:nvCxnSpPr>
        <p:spPr>
          <a:xfrm flipV="1">
            <a:off x="1286582" y="3866486"/>
            <a:ext cx="1738993" cy="56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1C93F1A-D57D-8CAD-0E6E-83A53CDF89DB}"/>
              </a:ext>
            </a:extLst>
          </p:cNvPr>
          <p:cNvSpPr txBox="1"/>
          <p:nvPr/>
        </p:nvSpPr>
        <p:spPr>
          <a:xfrm rot="20521482">
            <a:off x="1272524" y="3824642"/>
            <a:ext cx="127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Run infinite loop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to listen to Query</a:t>
            </a:r>
          </a:p>
        </p:txBody>
      </p:sp>
      <p:sp>
        <p:nvSpPr>
          <p:cNvPr id="142" name="圆柱体 141">
            <a:extLst>
              <a:ext uri="{FF2B5EF4-FFF2-40B4-BE49-F238E27FC236}">
                <a16:creationId xmlns:a16="http://schemas.microsoft.com/office/drawing/2014/main" id="{A665375A-0961-A703-7C9B-41D44FB5AE0E}"/>
              </a:ext>
            </a:extLst>
          </p:cNvPr>
          <p:cNvSpPr/>
          <p:nvPr/>
        </p:nvSpPr>
        <p:spPr>
          <a:xfrm>
            <a:off x="9450309" y="5480504"/>
            <a:ext cx="2005521" cy="892025"/>
          </a:xfrm>
          <a:prstGeom prst="can">
            <a:avLst>
              <a:gd name="adj" fmla="val 3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Database (at cloud):</a:t>
            </a:r>
          </a:p>
          <a:p>
            <a:pPr algn="ctr"/>
            <a:r>
              <a:rPr lang="en-US" sz="1200" dirty="0" err="1"/>
              <a:t>OnLineShoppingDb.sqlite</a:t>
            </a:r>
            <a:endParaRPr lang="en-US" sz="1200" dirty="0"/>
          </a:p>
          <a:p>
            <a:pPr algn="ctr"/>
            <a:endParaRPr lang="en-US" sz="1200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FC26978B-47CC-B427-A495-8E0C635E1466}"/>
              </a:ext>
            </a:extLst>
          </p:cNvPr>
          <p:cNvCxnSpPr>
            <a:cxnSpLocks/>
            <a:endCxn id="142" idx="2"/>
          </p:cNvCxnSpPr>
          <p:nvPr/>
        </p:nvCxnSpPr>
        <p:spPr>
          <a:xfrm>
            <a:off x="7118953" y="5890459"/>
            <a:ext cx="2331356" cy="36058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1FF9A52-EA65-8115-4FC7-97A73203E2E5}"/>
              </a:ext>
            </a:extLst>
          </p:cNvPr>
          <p:cNvSpPr txBox="1"/>
          <p:nvPr/>
        </p:nvSpPr>
        <p:spPr>
          <a:xfrm rot="239957">
            <a:off x="1308057" y="163050"/>
            <a:ext cx="2974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a user clicked the “search” button at SearchView</a:t>
            </a:r>
            <a:endParaRPr lang="en-US" sz="105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D978301C-9BF2-EA5E-0EBD-4EDD9A0D30B3}"/>
              </a:ext>
            </a:extLst>
          </p:cNvPr>
          <p:cNvCxnSpPr>
            <a:cxnSpLocks/>
          </p:cNvCxnSpPr>
          <p:nvPr/>
        </p:nvCxnSpPr>
        <p:spPr>
          <a:xfrm flipV="1">
            <a:off x="5977036" y="3183952"/>
            <a:ext cx="4801731" cy="694321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B85067B-B46C-7DA1-A914-D93A14330B23}"/>
              </a:ext>
            </a:extLst>
          </p:cNvPr>
          <p:cNvSpPr txBox="1"/>
          <p:nvPr/>
        </p:nvSpPr>
        <p:spPr>
          <a:xfrm rot="21048788">
            <a:off x="5843111" y="3480808"/>
            <a:ext cx="4174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12. the data server wrap the list of product into response model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2AA3890-018B-760D-A414-8F046D6D2A20}"/>
              </a:ext>
            </a:extLst>
          </p:cNvPr>
          <p:cNvSpPr/>
          <p:nvPr/>
        </p:nvSpPr>
        <p:spPr>
          <a:xfrm>
            <a:off x="7536717" y="4932030"/>
            <a:ext cx="4090602" cy="164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B68700E7-FF8E-DAA6-4345-05FF9EC98BB4}"/>
              </a:ext>
            </a:extLst>
          </p:cNvPr>
          <p:cNvSpPr txBox="1"/>
          <p:nvPr/>
        </p:nvSpPr>
        <p:spPr>
          <a:xfrm>
            <a:off x="7290642" y="5308049"/>
            <a:ext cx="209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8. Generate Query to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get data from database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according to the business logic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31C7739-1592-F85F-9D03-384804CB0270}"/>
              </a:ext>
            </a:extLst>
          </p:cNvPr>
          <p:cNvSpPr txBox="1"/>
          <p:nvPr/>
        </p:nvSpPr>
        <p:spPr>
          <a:xfrm>
            <a:off x="7536717" y="6005471"/>
            <a:ext cx="16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9. get the sql result set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2F2D131-7101-884B-4FAC-50C6FE18680D}"/>
              </a:ext>
            </a:extLst>
          </p:cNvPr>
          <p:cNvSpPr txBox="1"/>
          <p:nvPr/>
        </p:nvSpPr>
        <p:spPr>
          <a:xfrm rot="19933280">
            <a:off x="6272992" y="4373394"/>
            <a:ext cx="4458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10. The business logic Parse the sql result into a list of Product Model</a:t>
            </a: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0BFB232-5977-4C86-1ED5-FA72FDAB7E76}"/>
              </a:ext>
            </a:extLst>
          </p:cNvPr>
          <p:cNvCxnSpPr>
            <a:cxnSpLocks/>
          </p:cNvCxnSpPr>
          <p:nvPr/>
        </p:nvCxnSpPr>
        <p:spPr>
          <a:xfrm flipV="1">
            <a:off x="6168176" y="3410671"/>
            <a:ext cx="4577236" cy="2449644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F889F67-6E44-C7AF-0BDB-87B4395104D6}"/>
              </a:ext>
            </a:extLst>
          </p:cNvPr>
          <p:cNvCxnSpPr>
            <a:cxnSpLocks/>
          </p:cNvCxnSpPr>
          <p:nvPr/>
        </p:nvCxnSpPr>
        <p:spPr>
          <a:xfrm flipH="1">
            <a:off x="4084438" y="3397735"/>
            <a:ext cx="6602980" cy="1128505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9C7E02C-BD73-E4C9-8445-B0EA01B752F1}"/>
              </a:ext>
            </a:extLst>
          </p:cNvPr>
          <p:cNvCxnSpPr>
            <a:cxnSpLocks/>
          </p:cNvCxnSpPr>
          <p:nvPr/>
        </p:nvCxnSpPr>
        <p:spPr>
          <a:xfrm flipH="1">
            <a:off x="3237336" y="4602233"/>
            <a:ext cx="333637" cy="1258082"/>
          </a:xfrm>
          <a:prstGeom prst="straightConnector1">
            <a:avLst/>
          </a:prstGeom>
          <a:ln w="63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59FA8DB-54E1-D621-5155-9E1EBB4A2F04}"/>
              </a:ext>
            </a:extLst>
          </p:cNvPr>
          <p:cNvSpPr txBox="1"/>
          <p:nvPr/>
        </p:nvSpPr>
        <p:spPr>
          <a:xfrm>
            <a:off x="1836738" y="4811352"/>
            <a:ext cx="4705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7. Call the business logic function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GetAllProductByCategoryAndSearchString(category, searchString)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7C7400B-2CBB-1344-BA8F-CAD878ACA395}"/>
              </a:ext>
            </a:extLst>
          </p:cNvPr>
          <p:cNvSpPr txBox="1"/>
          <p:nvPr/>
        </p:nvSpPr>
        <p:spPr>
          <a:xfrm rot="20984647">
            <a:off x="4533923" y="3991672"/>
            <a:ext cx="4578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11. The business logic return the list of desired products to data server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61D28B6-A55B-98D2-355F-4A0C67C68CC0}"/>
              </a:ext>
            </a:extLst>
          </p:cNvPr>
          <p:cNvSpPr txBox="1"/>
          <p:nvPr/>
        </p:nvSpPr>
        <p:spPr>
          <a:xfrm rot="21441472">
            <a:off x="6515441" y="3056309"/>
            <a:ext cx="309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/>
                </a:solidFill>
              </a:rPr>
              <a:t>13. </a:t>
            </a:r>
            <a:r>
              <a:rPr lang="en-US" sz="1100" b="1" dirty="0">
                <a:solidFill>
                  <a:schemeClr val="accent6"/>
                </a:solidFill>
              </a:rPr>
              <a:t>Client</a:t>
            </a:r>
            <a:r>
              <a:rPr lang="en-US" sz="1100" dirty="0">
                <a:solidFill>
                  <a:schemeClr val="accent6"/>
                </a:solidFill>
              </a:rPr>
              <a:t> observed response socket from </a:t>
            </a:r>
            <a:r>
              <a:rPr lang="en-US" sz="1100" b="1" dirty="0">
                <a:solidFill>
                  <a:schemeClr val="accent6"/>
                </a:solidFill>
              </a:rPr>
              <a:t>Server</a:t>
            </a: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FE04570-DF5F-9BE5-01CE-2DBAF29708D3}"/>
              </a:ext>
            </a:extLst>
          </p:cNvPr>
          <p:cNvCxnSpPr>
            <a:cxnSpLocks/>
          </p:cNvCxnSpPr>
          <p:nvPr/>
        </p:nvCxnSpPr>
        <p:spPr>
          <a:xfrm flipH="1" flipV="1">
            <a:off x="8933780" y="618818"/>
            <a:ext cx="1816211" cy="2696915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27AF34E-184A-8D13-3AAB-AAE22D48C310}"/>
              </a:ext>
            </a:extLst>
          </p:cNvPr>
          <p:cNvSpPr txBox="1"/>
          <p:nvPr/>
        </p:nvSpPr>
        <p:spPr>
          <a:xfrm>
            <a:off x="9992745" y="200371"/>
            <a:ext cx="2547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16. the controller ask the search View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    to present the product model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146BDB2-7416-8ADB-002E-FCE8FE3B3569}"/>
              </a:ext>
            </a:extLst>
          </p:cNvPr>
          <p:cNvCxnSpPr>
            <a:cxnSpLocks/>
            <a:endCxn id="199" idx="1"/>
          </p:cNvCxnSpPr>
          <p:nvPr/>
        </p:nvCxnSpPr>
        <p:spPr>
          <a:xfrm flipV="1">
            <a:off x="8982131" y="408120"/>
            <a:ext cx="1010614" cy="159607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5E7B0413-F5A8-C3B2-37AA-4CB2D64B5D9A}"/>
              </a:ext>
            </a:extLst>
          </p:cNvPr>
          <p:cNvCxnSpPr>
            <a:cxnSpLocks/>
          </p:cNvCxnSpPr>
          <p:nvPr/>
        </p:nvCxnSpPr>
        <p:spPr>
          <a:xfrm rot="10800000">
            <a:off x="2489200" y="50328"/>
            <a:ext cx="8966630" cy="3318913"/>
          </a:xfrm>
          <a:prstGeom prst="bentConnector3">
            <a:avLst>
              <a:gd name="adj1" fmla="val -722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9D7B84E7-73E1-5304-57C5-16E9FD853A15}"/>
              </a:ext>
            </a:extLst>
          </p:cNvPr>
          <p:cNvSpPr txBox="1"/>
          <p:nvPr/>
        </p:nvSpPr>
        <p:spPr>
          <a:xfrm>
            <a:off x="2622167" y="3360106"/>
            <a:ext cx="3685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14. Application parse the </a:t>
            </a:r>
            <a:r>
              <a:rPr lang="en-US" sz="1100" b="1" dirty="0">
                <a:solidFill>
                  <a:srgbClr val="C00000"/>
                </a:solidFill>
              </a:rPr>
              <a:t>ResponseModel</a:t>
            </a:r>
            <a:r>
              <a:rPr lang="en-US" sz="1100" dirty="0">
                <a:solidFill>
                  <a:srgbClr val="C00000"/>
                </a:solidFill>
              </a:rPr>
              <a:t> to a list of </a:t>
            </a:r>
            <a:r>
              <a:rPr lang="en-US" sz="1100" b="1" dirty="0">
                <a:solidFill>
                  <a:srgbClr val="C00000"/>
                </a:solidFill>
              </a:rPr>
              <a:t>Product</a:t>
            </a:r>
            <a:r>
              <a:rPr lang="en-US" sz="11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297221E3-8B76-D159-8A60-AD5ABB461A0F}"/>
              </a:ext>
            </a:extLst>
          </p:cNvPr>
          <p:cNvCxnSpPr>
            <a:cxnSpLocks/>
          </p:cNvCxnSpPr>
          <p:nvPr/>
        </p:nvCxnSpPr>
        <p:spPr>
          <a:xfrm flipH="1">
            <a:off x="2509159" y="64628"/>
            <a:ext cx="13740" cy="554190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F3A55E9-5CF2-3FB5-2A9A-4A31E4866959}"/>
              </a:ext>
            </a:extLst>
          </p:cNvPr>
          <p:cNvSpPr txBox="1"/>
          <p:nvPr/>
        </p:nvSpPr>
        <p:spPr>
          <a:xfrm>
            <a:off x="-70536" y="1298035"/>
            <a:ext cx="1821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End point of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this set of behavior</a:t>
            </a:r>
          </a:p>
        </p:txBody>
      </p: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2F11A94-2C67-B575-F07B-1DBE53A64B24}"/>
              </a:ext>
            </a:extLst>
          </p:cNvPr>
          <p:cNvCxnSpPr>
            <a:cxnSpLocks/>
          </p:cNvCxnSpPr>
          <p:nvPr/>
        </p:nvCxnSpPr>
        <p:spPr>
          <a:xfrm flipH="1">
            <a:off x="967683" y="700113"/>
            <a:ext cx="907473" cy="6866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B6CD70C-B6ED-3DC3-D3D9-66AABD2C3B07}"/>
              </a:ext>
            </a:extLst>
          </p:cNvPr>
          <p:cNvSpPr txBox="1"/>
          <p:nvPr/>
        </p:nvSpPr>
        <p:spPr>
          <a:xfrm>
            <a:off x="35813" y="751285"/>
            <a:ext cx="297495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the user see the products 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at the screen (SearchView)</a:t>
            </a:r>
            <a:endParaRPr lang="en-US" sz="1050" dirty="0"/>
          </a:p>
        </p:txBody>
      </p: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B06D5CAB-55ED-B038-27F5-FCB4D34FE453}"/>
              </a:ext>
            </a:extLst>
          </p:cNvPr>
          <p:cNvCxnSpPr>
            <a:cxnSpLocks/>
          </p:cNvCxnSpPr>
          <p:nvPr/>
        </p:nvCxnSpPr>
        <p:spPr>
          <a:xfrm>
            <a:off x="2480949" y="3344151"/>
            <a:ext cx="8269042" cy="67287"/>
          </a:xfrm>
          <a:prstGeom prst="bentConnector3">
            <a:avLst>
              <a:gd name="adj1" fmla="val -6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2B7CE-FB0D-5D9A-0057-1B7CDE90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79A6C6-FC4B-D976-B4DD-2C3750A7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made a welcome screen to be the starting point of application </a:t>
            </a:r>
          </a:p>
          <a:p>
            <a:pPr marL="0" indent="0">
              <a:buNone/>
            </a:pPr>
            <a:r>
              <a:rPr lang="en-US" dirty="0"/>
              <a:t>	in addition to the user case</a:t>
            </a:r>
          </a:p>
        </p:txBody>
      </p:sp>
    </p:spTree>
    <p:extLst>
      <p:ext uri="{BB962C8B-B14F-4D97-AF65-F5344CB8AC3E}">
        <p14:creationId xmlns:p14="http://schemas.microsoft.com/office/powerpoint/2010/main" val="600285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D56E-DD0C-309E-6304-B7D39F6E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365127"/>
            <a:ext cx="10515600" cy="1325563"/>
          </a:xfrm>
        </p:spPr>
        <p:txBody>
          <a:bodyPr/>
          <a:lstStyle/>
          <a:p>
            <a:r>
              <a:rPr lang="en-US" dirty="0"/>
              <a:t>Android and Web Server </a:t>
            </a:r>
            <a:r>
              <a:rPr lang="en-US" altLang="zh-CN" dirty="0"/>
              <a:t>(Project 3)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08B8D-09E2-E986-76B5-486B56EF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(implemented by Ms. Jackson)</a:t>
            </a:r>
          </a:p>
          <a:p>
            <a:r>
              <a:rPr lang="en-US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126697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01163-4EC7-E5B8-53C6-2D94B43B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9" y="119400"/>
            <a:ext cx="3392456" cy="901844"/>
          </a:xfrm>
        </p:spPr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2AEC2EEC-B395-EC26-E81C-99553DFAAB4D}"/>
              </a:ext>
            </a:extLst>
          </p:cNvPr>
          <p:cNvSpPr/>
          <p:nvPr/>
        </p:nvSpPr>
        <p:spPr>
          <a:xfrm>
            <a:off x="2422018" y="3424394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StoreWebServer</a:t>
            </a:r>
            <a:endParaRPr 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9CBF483-CC24-E919-E3A4-5EAFEBF951F9}"/>
              </a:ext>
            </a:extLst>
          </p:cNvPr>
          <p:cNvSpPr/>
          <p:nvPr/>
        </p:nvSpPr>
        <p:spPr>
          <a:xfrm>
            <a:off x="4569349" y="5832151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EBC769B3-1F62-C379-46CE-B74096CC4F28}"/>
              </a:ext>
            </a:extLst>
          </p:cNvPr>
          <p:cNvSpPr/>
          <p:nvPr/>
        </p:nvSpPr>
        <p:spPr>
          <a:xfrm>
            <a:off x="6920776" y="1384115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UI Client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656BA0E8-4D81-F49A-7774-579A67D831F5}"/>
              </a:ext>
            </a:extLst>
          </p:cNvPr>
          <p:cNvSpPr/>
          <p:nvPr/>
        </p:nvSpPr>
        <p:spPr>
          <a:xfrm>
            <a:off x="6799940" y="3424394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DataServer (DataServer.java)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4203CC-EE8A-D8F1-1A44-C2931EE23CA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177599" y="2337717"/>
            <a:ext cx="148992" cy="1086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6EC2B3-FDE4-738E-0688-8DB208885D56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8326591" y="2337717"/>
            <a:ext cx="217334" cy="1086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D2DEC65-5E06-AE15-6E53-9AA1E81CA436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6683" y="4330843"/>
            <a:ext cx="1609908" cy="1501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683BFB-12C0-8A01-0B49-4980F9B5C16F}"/>
              </a:ext>
            </a:extLst>
          </p:cNvPr>
          <p:cNvCxnSpPr>
            <a:cxnSpLocks/>
          </p:cNvCxnSpPr>
          <p:nvPr/>
        </p:nvCxnSpPr>
        <p:spPr>
          <a:xfrm flipV="1">
            <a:off x="6724650" y="4330843"/>
            <a:ext cx="2000250" cy="1501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圆柱体 40">
            <a:extLst>
              <a:ext uri="{FF2B5EF4-FFF2-40B4-BE49-F238E27FC236}">
                <a16:creationId xmlns:a16="http://schemas.microsoft.com/office/drawing/2014/main" id="{1B1A4266-3630-85F1-4C94-4D67CE12D4D0}"/>
              </a:ext>
            </a:extLst>
          </p:cNvPr>
          <p:cNvSpPr/>
          <p:nvPr/>
        </p:nvSpPr>
        <p:spPr>
          <a:xfrm>
            <a:off x="2487752" y="1431268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Requests (Browser)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7D638A9-D319-0A6E-98F1-69846A13E63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705225" y="2337717"/>
            <a:ext cx="243444" cy="1086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126EAFF-F3AC-479A-6D88-6CD35CFB39AE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V="1">
            <a:off x="3948669" y="2337717"/>
            <a:ext cx="65734" cy="1086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40F2DE2-A6CC-7A2A-E53B-3A63B6F9A9AF}"/>
              </a:ext>
            </a:extLst>
          </p:cNvPr>
          <p:cNvCxnSpPr>
            <a:cxnSpLocks/>
          </p:cNvCxnSpPr>
          <p:nvPr/>
        </p:nvCxnSpPr>
        <p:spPr>
          <a:xfrm>
            <a:off x="3705225" y="4330843"/>
            <a:ext cx="1990725" cy="1501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750C15-8FBD-B1D0-539E-B6FC85E01400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4330843"/>
            <a:ext cx="1408142" cy="1501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C01D9C36-4A82-7E74-8C46-99D74446D4D5}"/>
              </a:ext>
            </a:extLst>
          </p:cNvPr>
          <p:cNvSpPr/>
          <p:nvPr/>
        </p:nvSpPr>
        <p:spPr>
          <a:xfrm>
            <a:off x="1323974" y="865767"/>
            <a:ext cx="4696735" cy="529810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D73B563-F09E-59B8-09A9-D52DF61D54CA}"/>
              </a:ext>
            </a:extLst>
          </p:cNvPr>
          <p:cNvSpPr/>
          <p:nvPr/>
        </p:nvSpPr>
        <p:spPr>
          <a:xfrm>
            <a:off x="6438060" y="865767"/>
            <a:ext cx="4696735" cy="529810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3CF6198-6820-CB61-F54F-27D3C0B41E23}"/>
              </a:ext>
            </a:extLst>
          </p:cNvPr>
          <p:cNvSpPr txBox="1"/>
          <p:nvPr/>
        </p:nvSpPr>
        <p:spPr>
          <a:xfrm>
            <a:off x="7160130" y="865767"/>
            <a:ext cx="33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2 (Simplified presentation)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74C5756-41DC-C461-87ED-73297B32E381}"/>
              </a:ext>
            </a:extLst>
          </p:cNvPr>
          <p:cNvSpPr txBox="1"/>
          <p:nvPr/>
        </p:nvSpPr>
        <p:spPr>
          <a:xfrm>
            <a:off x="1500926" y="1014783"/>
            <a:ext cx="33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3 (Simplified presentation)</a:t>
            </a:r>
          </a:p>
        </p:txBody>
      </p:sp>
    </p:spTree>
    <p:extLst>
      <p:ext uri="{BB962C8B-B14F-4D97-AF65-F5344CB8AC3E}">
        <p14:creationId xmlns:p14="http://schemas.microsoft.com/office/powerpoint/2010/main" val="372291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01163-4EC7-E5B8-53C6-2D94B43B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9" y="119400"/>
            <a:ext cx="3392456" cy="901844"/>
          </a:xfrm>
        </p:spPr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2AEC2EEC-B395-EC26-E81C-99553DFAAB4D}"/>
              </a:ext>
            </a:extLst>
          </p:cNvPr>
          <p:cNvSpPr/>
          <p:nvPr/>
        </p:nvSpPr>
        <p:spPr>
          <a:xfrm>
            <a:off x="4739859" y="2190872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StoreWebServer</a:t>
            </a:r>
            <a:endParaRPr 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C9CBF483-CC24-E919-E3A4-5EAFEBF951F9}"/>
              </a:ext>
            </a:extLst>
          </p:cNvPr>
          <p:cNvSpPr/>
          <p:nvPr/>
        </p:nvSpPr>
        <p:spPr>
          <a:xfrm>
            <a:off x="4569349" y="5678555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SQLiteDatabase</a:t>
            </a:r>
            <a:endParaRPr lang="en-US" dirty="0"/>
          </a:p>
        </p:txBody>
      </p:sp>
      <p:sp>
        <p:nvSpPr>
          <p:cNvPr id="41" name="圆柱体 40">
            <a:extLst>
              <a:ext uri="{FF2B5EF4-FFF2-40B4-BE49-F238E27FC236}">
                <a16:creationId xmlns:a16="http://schemas.microsoft.com/office/drawing/2014/main" id="{1B1A4266-3630-85F1-4C94-4D67CE12D4D0}"/>
              </a:ext>
            </a:extLst>
          </p:cNvPr>
          <p:cNvSpPr/>
          <p:nvPr/>
        </p:nvSpPr>
        <p:spPr>
          <a:xfrm>
            <a:off x="4802327" y="1021244"/>
            <a:ext cx="3053301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Requests (Browser)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7D638A9-D319-0A6E-98F1-69846A13E63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1904814"/>
            <a:ext cx="170510" cy="286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126EAFF-F3AC-479A-6D88-6CD35CFB39AE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V="1">
            <a:off x="6266510" y="1927693"/>
            <a:ext cx="62468" cy="263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40F2DE2-A6CC-7A2A-E53B-3A63B6F9A9AF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2389978" y="4528019"/>
            <a:ext cx="3706022" cy="1150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750C15-8FBD-B1D0-539E-B6FC85E01400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787099" y="4528019"/>
            <a:ext cx="1308901" cy="1150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C01D9C36-4A82-7E74-8C46-99D74446D4D5}"/>
              </a:ext>
            </a:extLst>
          </p:cNvPr>
          <p:cNvSpPr/>
          <p:nvPr/>
        </p:nvSpPr>
        <p:spPr>
          <a:xfrm>
            <a:off x="217519" y="833438"/>
            <a:ext cx="11888756" cy="59051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61CFB7D-A331-04EA-2DFD-0A8CB4FDEB85}"/>
              </a:ext>
            </a:extLst>
          </p:cNvPr>
          <p:cNvSpPr/>
          <p:nvPr/>
        </p:nvSpPr>
        <p:spPr>
          <a:xfrm>
            <a:off x="1394615" y="3621570"/>
            <a:ext cx="199072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UserLoginRequest</a:t>
            </a:r>
            <a:endParaRPr lang="en-US" dirty="0"/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927638F4-4FD3-F934-8232-E9697D32AAE7}"/>
              </a:ext>
            </a:extLst>
          </p:cNvPr>
          <p:cNvSpPr/>
          <p:nvPr/>
        </p:nvSpPr>
        <p:spPr>
          <a:xfrm>
            <a:off x="3609975" y="3621570"/>
            <a:ext cx="2354248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SearchProductRequest</a:t>
            </a:r>
            <a:endParaRPr 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78D07F8F-7F59-BBFD-B148-B0C465227689}"/>
              </a:ext>
            </a:extLst>
          </p:cNvPr>
          <p:cNvSpPr/>
          <p:nvPr/>
        </p:nvSpPr>
        <p:spPr>
          <a:xfrm>
            <a:off x="6240554" y="3621569"/>
            <a:ext cx="2423077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ProductDetailRequest</a:t>
            </a:r>
            <a:endParaRPr lang="en-US" dirty="0"/>
          </a:p>
        </p:txBody>
      </p:sp>
      <p:sp>
        <p:nvSpPr>
          <p:cNvPr id="13" name="圆柱体 12">
            <a:extLst>
              <a:ext uri="{FF2B5EF4-FFF2-40B4-BE49-F238E27FC236}">
                <a16:creationId xmlns:a16="http://schemas.microsoft.com/office/drawing/2014/main" id="{160A5983-765C-28DB-2523-58A05D60F063}"/>
              </a:ext>
            </a:extLst>
          </p:cNvPr>
          <p:cNvSpPr/>
          <p:nvPr/>
        </p:nvSpPr>
        <p:spPr>
          <a:xfrm>
            <a:off x="8911477" y="3609681"/>
            <a:ext cx="1172610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</a:t>
            </a:r>
          </a:p>
          <a:p>
            <a:pPr algn="ctr"/>
            <a:r>
              <a:rPr lang="en-US" dirty="0"/>
              <a:t>Sellers</a:t>
            </a: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B62BBFAA-DC4F-9C60-7D8D-8CBF6701B7A5}"/>
              </a:ext>
            </a:extLst>
          </p:cNvPr>
          <p:cNvSpPr/>
          <p:nvPr/>
        </p:nvSpPr>
        <p:spPr>
          <a:xfrm>
            <a:off x="10330600" y="3609681"/>
            <a:ext cx="1172610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</a:t>
            </a:r>
          </a:p>
          <a:p>
            <a:pPr algn="ctr"/>
            <a:r>
              <a:rPr lang="en-US" dirty="0"/>
              <a:t>Registers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761D89FD-126E-AC9E-AE86-05F2843A129D}"/>
              </a:ext>
            </a:extLst>
          </p:cNvPr>
          <p:cNvSpPr txBox="1">
            <a:spLocks/>
          </p:cNvSpPr>
          <p:nvPr/>
        </p:nvSpPr>
        <p:spPr>
          <a:xfrm>
            <a:off x="5258169" y="3109209"/>
            <a:ext cx="1990726" cy="63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Microservices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50B71D9-41AC-C728-5D64-742CACBA035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H="1">
            <a:off x="6096000" y="4528018"/>
            <a:ext cx="1356093" cy="1150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839757-ED58-BC4A-F0D3-B4F1A29A74E6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H="1">
            <a:off x="6096000" y="4516130"/>
            <a:ext cx="3401782" cy="116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32E4ED-E5E1-4EFD-78D9-2A03623E2F19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H="1">
            <a:off x="6096000" y="4516130"/>
            <a:ext cx="4820905" cy="116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标题 1">
            <a:extLst>
              <a:ext uri="{FF2B5EF4-FFF2-40B4-BE49-F238E27FC236}">
                <a16:creationId xmlns:a16="http://schemas.microsoft.com/office/drawing/2014/main" id="{DDCC47CB-6646-732B-71A6-39CE4204228F}"/>
              </a:ext>
            </a:extLst>
          </p:cNvPr>
          <p:cNvSpPr txBox="1">
            <a:spLocks/>
          </p:cNvSpPr>
          <p:nvPr/>
        </p:nvSpPr>
        <p:spPr>
          <a:xfrm>
            <a:off x="11572125" y="3621570"/>
            <a:ext cx="534150" cy="639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…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483B53B-4C44-10BC-863B-279C223D202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H="1">
            <a:off x="2389978" y="3097321"/>
            <a:ext cx="3876532" cy="524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9916882-0250-DA3E-04A3-BB0898BC657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H="1">
            <a:off x="4787099" y="3097321"/>
            <a:ext cx="1479411" cy="524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D4CFE-05AC-161F-5CAA-AEDCE582ECA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6266510" y="3097321"/>
            <a:ext cx="1185583" cy="524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693AE4C-3FA9-1731-E9C3-47228784F9A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266510" y="3097321"/>
            <a:ext cx="3231272" cy="512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8CB53A2-09EF-FAEE-7476-FF565B64115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266510" y="3097321"/>
            <a:ext cx="4650395" cy="512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3820127-AAA4-3476-261E-2DEC2F917613}"/>
              </a:ext>
            </a:extLst>
          </p:cNvPr>
          <p:cNvSpPr txBox="1"/>
          <p:nvPr/>
        </p:nvSpPr>
        <p:spPr>
          <a:xfrm>
            <a:off x="1502838" y="1082258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(Simplified presentation)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C54629B-0B37-82E8-F6C2-96CDA390D86A}"/>
              </a:ext>
            </a:extLst>
          </p:cNvPr>
          <p:cNvSpPr txBox="1"/>
          <p:nvPr/>
        </p:nvSpPr>
        <p:spPr>
          <a:xfrm>
            <a:off x="548276" y="5822089"/>
            <a:ext cx="429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Since it’s just a very small database, we make it local and only one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5B229D3-F383-F30C-0C3C-2DEE1F39363A}"/>
              </a:ext>
            </a:extLst>
          </p:cNvPr>
          <p:cNvSpPr txBox="1"/>
          <p:nvPr/>
        </p:nvSpPr>
        <p:spPr>
          <a:xfrm>
            <a:off x="8559107" y="2515402"/>
            <a:ext cx="3231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CCA059-16E2-C214-8FDC-D683CDF68C49}"/>
              </a:ext>
            </a:extLst>
          </p:cNvPr>
          <p:cNvSpPr txBox="1"/>
          <p:nvPr/>
        </p:nvSpPr>
        <p:spPr>
          <a:xfrm>
            <a:off x="4242989" y="187434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&amp; GET</a:t>
            </a:r>
          </a:p>
        </p:txBody>
      </p:sp>
    </p:spTree>
    <p:extLst>
      <p:ext uri="{BB962C8B-B14F-4D97-AF65-F5344CB8AC3E}">
        <p14:creationId xmlns:p14="http://schemas.microsoft.com/office/powerpoint/2010/main" val="2920382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8E555D72-E62E-096E-F3F8-50E4A505D22E}"/>
              </a:ext>
            </a:extLst>
          </p:cNvPr>
          <p:cNvSpPr/>
          <p:nvPr/>
        </p:nvSpPr>
        <p:spPr>
          <a:xfrm>
            <a:off x="3719510" y="593738"/>
            <a:ext cx="199072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UserLoginRequest</a:t>
            </a:r>
            <a:endParaRPr 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9A8F252F-4BD1-2EC6-8D07-1B9AF8BFDE5C}"/>
              </a:ext>
            </a:extLst>
          </p:cNvPr>
          <p:cNvSpPr/>
          <p:nvPr/>
        </p:nvSpPr>
        <p:spPr>
          <a:xfrm>
            <a:off x="428625" y="2292699"/>
            <a:ext cx="199072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GuestLoginRequest</a:t>
            </a:r>
            <a:endParaRPr 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3FDA64FF-BB3D-74E6-E56A-8C940600DE01}"/>
              </a:ext>
            </a:extLst>
          </p:cNvPr>
          <p:cNvSpPr/>
          <p:nvPr/>
        </p:nvSpPr>
        <p:spPr>
          <a:xfrm>
            <a:off x="2605088" y="2307533"/>
            <a:ext cx="199072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CustomerRequest</a:t>
            </a:r>
            <a:endParaRPr lang="en-US" dirty="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51EB0223-BD0C-EDAE-723C-C25D0058A2EC}"/>
              </a:ext>
            </a:extLst>
          </p:cNvPr>
          <p:cNvSpPr/>
          <p:nvPr/>
        </p:nvSpPr>
        <p:spPr>
          <a:xfrm>
            <a:off x="4810125" y="2317468"/>
            <a:ext cx="2243138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RegisterLoginRequest</a:t>
            </a:r>
            <a:endParaRPr lang="en-US" dirty="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9218AA2A-0606-EDF3-5C73-83647AAAC8B8}"/>
              </a:ext>
            </a:extLst>
          </p:cNvPr>
          <p:cNvSpPr/>
          <p:nvPr/>
        </p:nvSpPr>
        <p:spPr>
          <a:xfrm>
            <a:off x="7191373" y="2317468"/>
            <a:ext cx="199072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</a:t>
            </a:r>
            <a:r>
              <a:rPr lang="en-US" dirty="0" err="1"/>
              <a:t>SellerLoginRequest</a:t>
            </a:r>
            <a:endParaRPr 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6061DB-4DF3-20FB-544E-C08EAF2A26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H="1">
            <a:off x="1423988" y="1500187"/>
            <a:ext cx="3290885" cy="7925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8325849-12E8-D156-3FF2-B35D932D9C1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H="1">
            <a:off x="3600451" y="1500187"/>
            <a:ext cx="1114422" cy="8073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D91F0A-3625-0DB8-DBD0-B6AAF2A0F70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714873" y="1500187"/>
            <a:ext cx="1216821" cy="8172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5905EAB-E920-2FAC-1855-6EFCC18A56B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714873" y="1500187"/>
            <a:ext cx="3471863" cy="8172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1FF9A66-246D-9C26-A27A-DF6755EF15C7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H="1">
            <a:off x="1423987" y="3199148"/>
            <a:ext cx="1" cy="9129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柱体 26">
            <a:extLst>
              <a:ext uri="{FF2B5EF4-FFF2-40B4-BE49-F238E27FC236}">
                <a16:creationId xmlns:a16="http://schemas.microsoft.com/office/drawing/2014/main" id="{FE887C34-5EF8-5063-F8B5-948387E1CA2F}"/>
              </a:ext>
            </a:extLst>
          </p:cNvPr>
          <p:cNvSpPr/>
          <p:nvPr/>
        </p:nvSpPr>
        <p:spPr>
          <a:xfrm>
            <a:off x="469104" y="4112077"/>
            <a:ext cx="190976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getHtmlString_ForGuestLogin</a:t>
            </a:r>
            <a:endParaRPr lang="en-US" dirty="0"/>
          </a:p>
        </p:txBody>
      </p:sp>
      <p:sp>
        <p:nvSpPr>
          <p:cNvPr id="30" name="圆柱体 29">
            <a:extLst>
              <a:ext uri="{FF2B5EF4-FFF2-40B4-BE49-F238E27FC236}">
                <a16:creationId xmlns:a16="http://schemas.microsoft.com/office/drawing/2014/main" id="{1D835184-8EC2-E652-FAE7-D877B96A6A60}"/>
              </a:ext>
            </a:extLst>
          </p:cNvPr>
          <p:cNvSpPr/>
          <p:nvPr/>
        </p:nvSpPr>
        <p:spPr>
          <a:xfrm>
            <a:off x="2605088" y="4089221"/>
            <a:ext cx="1990724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getHtmlString_ForCustomerLogin</a:t>
            </a:r>
            <a:endParaRPr lang="en-US" dirty="0"/>
          </a:p>
        </p:txBody>
      </p:sp>
      <p:sp>
        <p:nvSpPr>
          <p:cNvPr id="33" name="圆柱体 32">
            <a:extLst>
              <a:ext uri="{FF2B5EF4-FFF2-40B4-BE49-F238E27FC236}">
                <a16:creationId xmlns:a16="http://schemas.microsoft.com/office/drawing/2014/main" id="{54F6B0FA-400A-8BCA-913B-7A59D92185B7}"/>
              </a:ext>
            </a:extLst>
          </p:cNvPr>
          <p:cNvSpPr/>
          <p:nvPr/>
        </p:nvSpPr>
        <p:spPr>
          <a:xfrm>
            <a:off x="4936332" y="4087307"/>
            <a:ext cx="1990724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getHtmlString_ForRegisterLogin</a:t>
            </a:r>
            <a:endParaRPr lang="en-US" dirty="0"/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3131B2D3-2D56-8DAF-B9FC-8CB4AB7D2BC4}"/>
              </a:ext>
            </a:extLst>
          </p:cNvPr>
          <p:cNvSpPr/>
          <p:nvPr/>
        </p:nvSpPr>
        <p:spPr>
          <a:xfrm>
            <a:off x="7191374" y="4087306"/>
            <a:ext cx="1990724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getHtmlString_ForRegisterLogin</a:t>
            </a:r>
            <a:endParaRPr 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8AAE07-FD07-10DF-1D60-E05174B251B3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H="1">
            <a:off x="3600450" y="3213982"/>
            <a:ext cx="1" cy="8752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A63F744-0CF0-564D-A781-FCBA42828C3B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5931694" y="3223917"/>
            <a:ext cx="0" cy="8633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68E85CE-2AA5-E616-5233-F1D7374557EB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8186736" y="3223917"/>
            <a:ext cx="0" cy="8633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65F31979-E38B-381F-861B-6CD7CD70FD38}"/>
              </a:ext>
            </a:extLst>
          </p:cNvPr>
          <p:cNvSpPr/>
          <p:nvPr/>
        </p:nvSpPr>
        <p:spPr>
          <a:xfrm>
            <a:off x="142876" y="2143125"/>
            <a:ext cx="9277350" cy="128587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B2BBF5-9B07-D029-8CDA-CF3E0D9DD386}"/>
              </a:ext>
            </a:extLst>
          </p:cNvPr>
          <p:cNvCxnSpPr>
            <a:cxnSpLocks/>
          </p:cNvCxnSpPr>
          <p:nvPr/>
        </p:nvCxnSpPr>
        <p:spPr>
          <a:xfrm>
            <a:off x="9420226" y="2552700"/>
            <a:ext cx="685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237D7F3-8470-8644-B714-20B49F22AFA1}"/>
              </a:ext>
            </a:extLst>
          </p:cNvPr>
          <p:cNvCxnSpPr>
            <a:cxnSpLocks/>
          </p:cNvCxnSpPr>
          <p:nvPr/>
        </p:nvCxnSpPr>
        <p:spPr>
          <a:xfrm flipH="1">
            <a:off x="9420226" y="2951005"/>
            <a:ext cx="6775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圆柱体 90">
            <a:extLst>
              <a:ext uri="{FF2B5EF4-FFF2-40B4-BE49-F238E27FC236}">
                <a16:creationId xmlns:a16="http://schemas.microsoft.com/office/drawing/2014/main" id="{974126C8-47CF-E0B8-3523-BFE6552754C2}"/>
              </a:ext>
            </a:extLst>
          </p:cNvPr>
          <p:cNvSpPr/>
          <p:nvPr/>
        </p:nvSpPr>
        <p:spPr>
          <a:xfrm>
            <a:off x="10105412" y="2292698"/>
            <a:ext cx="199072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WebDataAdaptor</a:t>
            </a:r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97819A2-C3A6-C98A-7299-177B1FB9C82C}"/>
              </a:ext>
            </a:extLst>
          </p:cNvPr>
          <p:cNvSpPr/>
          <p:nvPr/>
        </p:nvSpPr>
        <p:spPr>
          <a:xfrm>
            <a:off x="171450" y="3931828"/>
            <a:ext cx="9277350" cy="128587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0F19A4-9680-A02F-F5EC-549A421A933E}"/>
              </a:ext>
            </a:extLst>
          </p:cNvPr>
          <p:cNvSpPr txBox="1"/>
          <p:nvPr/>
        </p:nvSpPr>
        <p:spPr>
          <a:xfrm>
            <a:off x="4346824" y="52177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Views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DE7B53B-99E4-D625-1E0E-9B79ED8878DC}"/>
              </a:ext>
            </a:extLst>
          </p:cNvPr>
          <p:cNvCxnSpPr>
            <a:cxnSpLocks/>
          </p:cNvCxnSpPr>
          <p:nvPr/>
        </p:nvCxnSpPr>
        <p:spPr>
          <a:xfrm flipH="1">
            <a:off x="11255248" y="3264310"/>
            <a:ext cx="9833" cy="84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7EBE3CB-CF4A-070A-6E8E-DF3A269E569E}"/>
              </a:ext>
            </a:extLst>
          </p:cNvPr>
          <p:cNvCxnSpPr>
            <a:cxnSpLocks/>
          </p:cNvCxnSpPr>
          <p:nvPr/>
        </p:nvCxnSpPr>
        <p:spPr>
          <a:xfrm flipV="1">
            <a:off x="11437139" y="3223917"/>
            <a:ext cx="0" cy="863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圆柱体 106">
            <a:extLst>
              <a:ext uri="{FF2B5EF4-FFF2-40B4-BE49-F238E27FC236}">
                <a16:creationId xmlns:a16="http://schemas.microsoft.com/office/drawing/2014/main" id="{E7D461FF-ECEE-AAF0-06C1-C04318E14C55}"/>
              </a:ext>
            </a:extLst>
          </p:cNvPr>
          <p:cNvSpPr/>
          <p:nvPr/>
        </p:nvSpPr>
        <p:spPr>
          <a:xfrm>
            <a:off x="10105412" y="4121540"/>
            <a:ext cx="1990725" cy="9064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SQLiteDatabase</a:t>
            </a:r>
            <a:endParaRPr 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AA0CAEB-502F-EAC9-AC28-58A4DC0B717F}"/>
              </a:ext>
            </a:extLst>
          </p:cNvPr>
          <p:cNvSpPr txBox="1"/>
          <p:nvPr/>
        </p:nvSpPr>
        <p:spPr>
          <a:xfrm>
            <a:off x="9968059" y="3475094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Data Access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E469E4C-5664-7B48-4E55-70FA3D7A0E0C}"/>
              </a:ext>
            </a:extLst>
          </p:cNvPr>
          <p:cNvSpPr txBox="1"/>
          <p:nvPr/>
        </p:nvSpPr>
        <p:spPr>
          <a:xfrm>
            <a:off x="10153954" y="187939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Bussiness Logic</a:t>
            </a:r>
          </a:p>
        </p:txBody>
      </p:sp>
    </p:spTree>
    <p:extLst>
      <p:ext uri="{BB962C8B-B14F-4D97-AF65-F5344CB8AC3E}">
        <p14:creationId xmlns:p14="http://schemas.microsoft.com/office/powerpoint/2010/main" val="5440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FFC8452A-5826-EAB1-1C5D-94027629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455BF1-78FE-5A59-1123-61401811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6" y="3002754"/>
            <a:ext cx="10848230" cy="3022509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977BE83-A5E7-EB9B-16FC-9BFA1F1D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91" y="1670430"/>
            <a:ext cx="10515600" cy="2003073"/>
          </a:xfrm>
        </p:spPr>
        <p:txBody>
          <a:bodyPr/>
          <a:lstStyle/>
          <a:p>
            <a:r>
              <a:rPr lang="en-US" dirty="0"/>
              <a:t>browse: </a:t>
            </a:r>
          </a:p>
          <a:p>
            <a:pPr marL="0" indent="0">
              <a:buNone/>
            </a:pPr>
            <a:r>
              <a:rPr lang="en-US" dirty="0"/>
              <a:t>18.217.155.95:7701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0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FFC8452A-5826-EAB1-1C5D-94027629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977BE83-A5E7-EB9B-16FC-9BFA1F1D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91" y="1670430"/>
            <a:ext cx="10515600" cy="2003073"/>
          </a:xfrm>
        </p:spPr>
        <p:txBody>
          <a:bodyPr/>
          <a:lstStyle/>
          <a:p>
            <a:r>
              <a:rPr lang="en-US" dirty="0"/>
              <a:t>browse: </a:t>
            </a:r>
          </a:p>
          <a:p>
            <a:pPr marL="0" indent="0">
              <a:buNone/>
            </a:pPr>
            <a:r>
              <a:rPr lang="en-US" dirty="0"/>
              <a:t>18.217.155.95:7701</a:t>
            </a:r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243EA5-0902-6F79-FD89-2E3A2B3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30" y="386927"/>
            <a:ext cx="7376530" cy="608414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0CB16379-AEDF-0C55-53B4-568C475D4A2A}"/>
              </a:ext>
            </a:extLst>
          </p:cNvPr>
          <p:cNvSpPr/>
          <p:nvPr/>
        </p:nvSpPr>
        <p:spPr>
          <a:xfrm>
            <a:off x="4399222" y="5251181"/>
            <a:ext cx="964734" cy="219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7C730B-6304-70C4-70AE-7853541FAA1B}"/>
              </a:ext>
            </a:extLst>
          </p:cNvPr>
          <p:cNvSpPr/>
          <p:nvPr/>
        </p:nvSpPr>
        <p:spPr>
          <a:xfrm>
            <a:off x="4268330" y="5861126"/>
            <a:ext cx="964734" cy="219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2F0809ED-58A5-9D28-D53E-9F2897361500}"/>
              </a:ext>
            </a:extLst>
          </p:cNvPr>
          <p:cNvSpPr/>
          <p:nvPr/>
        </p:nvSpPr>
        <p:spPr>
          <a:xfrm>
            <a:off x="6693546" y="5297093"/>
            <a:ext cx="1468942" cy="521226"/>
          </a:xfrm>
          <a:prstGeom prst="wedgeEllipseCallout">
            <a:avLst>
              <a:gd name="adj1" fmla="val -160103"/>
              <a:gd name="adj2" fmla="val -3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Being implemented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020EA43A-84B2-32B2-B324-584C14D04E29}"/>
              </a:ext>
            </a:extLst>
          </p:cNvPr>
          <p:cNvSpPr/>
          <p:nvPr/>
        </p:nvSpPr>
        <p:spPr>
          <a:xfrm>
            <a:off x="6693546" y="5297093"/>
            <a:ext cx="1468942" cy="521226"/>
          </a:xfrm>
          <a:prstGeom prst="wedgeEllipseCallout">
            <a:avLst>
              <a:gd name="adj1" fmla="val -151442"/>
              <a:gd name="adj2" fmla="val 34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Being implemented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DD34802-D6AA-1D43-6EA3-C2BAD4C77E66}"/>
              </a:ext>
            </a:extLst>
          </p:cNvPr>
          <p:cNvSpPr/>
          <p:nvPr/>
        </p:nvSpPr>
        <p:spPr>
          <a:xfrm rot="16810371">
            <a:off x="3868345" y="4825827"/>
            <a:ext cx="101209" cy="824742"/>
          </a:xfrm>
          <a:prstGeom prst="downArrow">
            <a:avLst>
              <a:gd name="adj1" fmla="val 17029"/>
              <a:gd name="adj2" fmla="val 135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8A36AF-0FB1-7C67-9759-F2713BB0BF18}"/>
              </a:ext>
            </a:extLst>
          </p:cNvPr>
          <p:cNvSpPr/>
          <p:nvPr/>
        </p:nvSpPr>
        <p:spPr>
          <a:xfrm rot="16810371">
            <a:off x="3702693" y="5435773"/>
            <a:ext cx="101209" cy="824742"/>
          </a:xfrm>
          <a:prstGeom prst="downArrow">
            <a:avLst>
              <a:gd name="adj1" fmla="val 17029"/>
              <a:gd name="adj2" fmla="val 135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5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21913D3-A89A-4270-9044-EDE0FD9A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5" y="1659989"/>
            <a:ext cx="8947868" cy="495161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F6E4290-98ED-0D38-4C98-FFADA1137588}"/>
              </a:ext>
            </a:extLst>
          </p:cNvPr>
          <p:cNvSpPr/>
          <p:nvPr/>
        </p:nvSpPr>
        <p:spPr>
          <a:xfrm>
            <a:off x="7551192" y="5279010"/>
            <a:ext cx="498781" cy="290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604F36-2E7D-9877-60B3-FE29A969E70B}"/>
              </a:ext>
            </a:extLst>
          </p:cNvPr>
          <p:cNvSpPr txBox="1"/>
          <p:nvPr/>
        </p:nvSpPr>
        <p:spPr>
          <a:xfrm>
            <a:off x="4700295" y="516637"/>
            <a:ext cx="8180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or browse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18.217.155.95:7701/</a:t>
            </a:r>
            <a:r>
              <a:rPr lang="en-US" dirty="0" err="1">
                <a:hlinkClick r:id="rId3"/>
              </a:rPr>
              <a:t>UserLogin?UserRole</a:t>
            </a:r>
            <a:r>
              <a:rPr lang="en-US" dirty="0">
                <a:hlinkClick r:id="rId3"/>
              </a:rPr>
              <a:t>=Guest</a:t>
            </a:r>
            <a:endParaRPr lang="en-US" dirty="0"/>
          </a:p>
          <a:p>
            <a:r>
              <a:rPr lang="en-US" dirty="0"/>
              <a:t>18.217.155.95:7701/</a:t>
            </a:r>
            <a:r>
              <a:rPr lang="en-US" dirty="0" err="1"/>
              <a:t>UserLogin?UserRole</a:t>
            </a:r>
            <a:r>
              <a:rPr lang="en-US" dirty="0"/>
              <a:t>=Customer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881563EC-9A93-82B9-3343-5C9CF0E8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12373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14D903-6FB4-635B-5E1C-0E99B786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09" y="667970"/>
            <a:ext cx="8478982" cy="1369138"/>
          </a:xfrm>
        </p:spPr>
        <p:txBody>
          <a:bodyPr>
            <a:normAutofit/>
          </a:bodyPr>
          <a:lstStyle/>
          <a:p>
            <a:r>
              <a:rPr lang="en-US" sz="2400" dirty="0"/>
              <a:t>or browse </a:t>
            </a:r>
            <a:br>
              <a:rPr lang="en-US" sz="2400" dirty="0"/>
            </a:br>
            <a:r>
              <a:rPr lang="en-US" sz="2400" dirty="0"/>
              <a:t>18.217.155.95:7701/</a:t>
            </a:r>
            <a:r>
              <a:rPr lang="en-US" sz="2400" dirty="0" err="1"/>
              <a:t>search?username</a:t>
            </a:r>
            <a:r>
              <a:rPr lang="en-US" sz="2400" dirty="0"/>
              <a:t>=</a:t>
            </a:r>
            <a:r>
              <a:rPr lang="en-US" sz="2400" dirty="0" err="1"/>
              <a:t>lzhao&amp;password</a:t>
            </a:r>
            <a:r>
              <a:rPr lang="en-US" sz="2400" dirty="0"/>
              <a:t>=password</a:t>
            </a:r>
            <a:br>
              <a:rPr lang="en-US" sz="2400" dirty="0"/>
            </a:br>
            <a:r>
              <a:rPr lang="en-US" sz="2400" dirty="0"/>
              <a:t>18.217.155.95:7701/search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31106B-ACED-A0BE-5E46-818E15B6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51" y="2565711"/>
            <a:ext cx="8688498" cy="3902775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B4EA9400-2AFC-8612-7B1E-EF2E0F28418F}"/>
              </a:ext>
            </a:extLst>
          </p:cNvPr>
          <p:cNvSpPr/>
          <p:nvPr/>
        </p:nvSpPr>
        <p:spPr>
          <a:xfrm>
            <a:off x="5838408" y="5537427"/>
            <a:ext cx="936103" cy="2511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CEE3316-E924-C2A1-950B-F378BB6429D8}"/>
              </a:ext>
            </a:extLst>
          </p:cNvPr>
          <p:cNvSpPr txBox="1">
            <a:spLocks/>
          </p:cNvSpPr>
          <p:nvPr/>
        </p:nvSpPr>
        <p:spPr>
          <a:xfrm>
            <a:off x="703976" y="127262"/>
            <a:ext cx="10515600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to use</a:t>
            </a:r>
            <a:endParaRPr 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2FEE43E-904A-2055-DC8F-5B49AE1AE5C3}"/>
              </a:ext>
            </a:extLst>
          </p:cNvPr>
          <p:cNvSpPr>
            <a:spLocks noGrp="1"/>
          </p:cNvSpPr>
          <p:nvPr/>
        </p:nvSpPr>
        <p:spPr>
          <a:xfrm>
            <a:off x="7127780" y="139367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</p:spTree>
    <p:extLst>
      <p:ext uri="{BB962C8B-B14F-4D97-AF65-F5344CB8AC3E}">
        <p14:creationId xmlns:p14="http://schemas.microsoft.com/office/powerpoint/2010/main" val="40379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14D903-6FB4-635B-5E1C-0E99B786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09" y="906012"/>
            <a:ext cx="8478982" cy="51243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or browse</a:t>
            </a:r>
            <a:br>
              <a:rPr lang="en-US" sz="2400" dirty="0"/>
            </a:br>
            <a:r>
              <a:rPr lang="en-US" sz="2400" dirty="0"/>
              <a:t> 18.217.155.95:7701/</a:t>
            </a:r>
            <a:r>
              <a:rPr lang="en-US" sz="2400" dirty="0" err="1"/>
              <a:t>search?category</a:t>
            </a:r>
            <a:r>
              <a:rPr lang="en-US" sz="2400" dirty="0"/>
              <a:t>=</a:t>
            </a:r>
            <a:r>
              <a:rPr lang="en-US" sz="2400" dirty="0" err="1"/>
              <a:t>Household&amp;description</a:t>
            </a:r>
            <a:r>
              <a:rPr lang="en-US" sz="2400" dirty="0"/>
              <a:t>=broom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CEE3316-E924-C2A1-950B-F378BB6429D8}"/>
              </a:ext>
            </a:extLst>
          </p:cNvPr>
          <p:cNvSpPr txBox="1">
            <a:spLocks/>
          </p:cNvSpPr>
          <p:nvPr/>
        </p:nvSpPr>
        <p:spPr>
          <a:xfrm>
            <a:off x="703976" y="127262"/>
            <a:ext cx="10515600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to use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B7DEBAC-4F3C-F953-7660-ED7470FB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42" y="2107440"/>
            <a:ext cx="10202715" cy="475056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95295670-CEED-E0B2-352B-A61A2BAFA060}"/>
              </a:ext>
            </a:extLst>
          </p:cNvPr>
          <p:cNvSpPr/>
          <p:nvPr/>
        </p:nvSpPr>
        <p:spPr>
          <a:xfrm>
            <a:off x="5708537" y="6064469"/>
            <a:ext cx="1199339" cy="244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58DE518-1023-B2F7-87FB-191D0801A9AD}"/>
              </a:ext>
            </a:extLst>
          </p:cNvPr>
          <p:cNvSpPr>
            <a:spLocks noGrp="1"/>
          </p:cNvSpPr>
          <p:nvPr/>
        </p:nvSpPr>
        <p:spPr>
          <a:xfrm>
            <a:off x="7127780" y="139367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</p:spTree>
    <p:extLst>
      <p:ext uri="{BB962C8B-B14F-4D97-AF65-F5344CB8AC3E}">
        <p14:creationId xmlns:p14="http://schemas.microsoft.com/office/powerpoint/2010/main" val="270904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1AD7-FD9F-88B0-258B-8FD96A2D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127262"/>
            <a:ext cx="10515600" cy="778750"/>
          </a:xfrm>
        </p:spPr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F0A10C3-0EFD-87B7-AF03-3468EBE00CA3}"/>
              </a:ext>
            </a:extLst>
          </p:cNvPr>
          <p:cNvSpPr>
            <a:spLocks noGrp="1"/>
          </p:cNvSpPr>
          <p:nvPr/>
        </p:nvSpPr>
        <p:spPr>
          <a:xfrm>
            <a:off x="7127780" y="139367"/>
            <a:ext cx="4884111" cy="778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User case 1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5FF5E3B-51EB-FBDE-5305-00A98F00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6" y="1162230"/>
            <a:ext cx="8697500" cy="5337103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0CA042C-58A8-6AF9-70FA-EC3C3C595FFC}"/>
              </a:ext>
            </a:extLst>
          </p:cNvPr>
          <p:cNvSpPr/>
          <p:nvPr/>
        </p:nvSpPr>
        <p:spPr>
          <a:xfrm>
            <a:off x="6431744" y="2997073"/>
            <a:ext cx="891769" cy="21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FB8AE2-641F-40AD-F211-A3E6036B1639}"/>
              </a:ext>
            </a:extLst>
          </p:cNvPr>
          <p:cNvSpPr/>
          <p:nvPr/>
        </p:nvSpPr>
        <p:spPr>
          <a:xfrm>
            <a:off x="6431743" y="5368971"/>
            <a:ext cx="891769" cy="21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标题 2">
            <a:extLst>
              <a:ext uri="{FF2B5EF4-FFF2-40B4-BE49-F238E27FC236}">
                <a16:creationId xmlns:a16="http://schemas.microsoft.com/office/drawing/2014/main" id="{BB111F0B-2711-3FCA-437E-41D4FE112E46}"/>
              </a:ext>
            </a:extLst>
          </p:cNvPr>
          <p:cNvSpPr txBox="1">
            <a:spLocks/>
          </p:cNvSpPr>
          <p:nvPr/>
        </p:nvSpPr>
        <p:spPr>
          <a:xfrm>
            <a:off x="4214552" y="649793"/>
            <a:ext cx="8478982" cy="512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or browse</a:t>
            </a:r>
            <a:br>
              <a:rPr lang="en-US" sz="2400" dirty="0"/>
            </a:br>
            <a:r>
              <a:rPr lang="en-US" sz="2400" dirty="0"/>
              <a:t> 18.217.155.95:7701/</a:t>
            </a:r>
            <a:r>
              <a:rPr lang="en-US" sz="2400" dirty="0" err="1"/>
              <a:t>search?category</a:t>
            </a:r>
            <a:r>
              <a:rPr lang="en-US" sz="2400" dirty="0"/>
              <a:t>=</a:t>
            </a:r>
            <a:r>
              <a:rPr lang="en-US" sz="2400" dirty="0" err="1"/>
              <a:t>Household&amp;description</a:t>
            </a:r>
            <a:r>
              <a:rPr lang="en-US" sz="2400" dirty="0"/>
              <a:t>=broom</a:t>
            </a:r>
          </a:p>
        </p:txBody>
      </p:sp>
    </p:spTree>
    <p:extLst>
      <p:ext uri="{BB962C8B-B14F-4D97-AF65-F5344CB8AC3E}">
        <p14:creationId xmlns:p14="http://schemas.microsoft.com/office/powerpoint/2010/main" val="5025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2972</Words>
  <Application>Microsoft Office PowerPoint</Application>
  <PresentationFormat>宽屏</PresentationFormat>
  <Paragraphs>806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主题​​</vt:lpstr>
      <vt:lpstr>Design Document  for Project 3 (PowerPoint Format)</vt:lpstr>
      <vt:lpstr>PowerPoint 演示文稿</vt:lpstr>
      <vt:lpstr>How to use</vt:lpstr>
      <vt:lpstr>How to use</vt:lpstr>
      <vt:lpstr>How to use</vt:lpstr>
      <vt:lpstr>How to use</vt:lpstr>
      <vt:lpstr>or browse  18.217.155.95:7701/search?username=lzhao&amp;password=password 18.217.155.95:7701/search</vt:lpstr>
      <vt:lpstr>or browse  18.217.155.95:7701/search?category=Household&amp;description=broom</vt:lpstr>
      <vt:lpstr>How to use</vt:lpstr>
      <vt:lpstr>How to use</vt:lpstr>
      <vt:lpstr>Architecture Implementation</vt:lpstr>
      <vt:lpstr>MVC and Presentation Layer (Project 2 &amp; 3)</vt:lpstr>
      <vt:lpstr>PowerPoint 演示文稿</vt:lpstr>
      <vt:lpstr>Application Layer, Business Logic Layer, and Data Access Layer</vt:lpstr>
      <vt:lpstr>PowerPoint 演示文稿</vt:lpstr>
      <vt:lpstr>How the architectures works and cooperate</vt:lpstr>
      <vt:lpstr>PowerPoint 演示文稿</vt:lpstr>
      <vt:lpstr>An elaborated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Bring together</vt:lpstr>
      <vt:lpstr>PowerPoint 演示文稿</vt:lpstr>
      <vt:lpstr>Android and Web Server (Project 3)</vt:lpstr>
      <vt:lpstr>Web Server</vt:lpstr>
      <vt:lpstr>Web Server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肥 333</dc:creator>
  <cp:lastModifiedBy>肥 333</cp:lastModifiedBy>
  <cp:revision>7</cp:revision>
  <dcterms:created xsi:type="dcterms:W3CDTF">2022-11-29T02:44:56Z</dcterms:created>
  <dcterms:modified xsi:type="dcterms:W3CDTF">2022-12-08T18:49:56Z</dcterms:modified>
</cp:coreProperties>
</file>